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handoutMasterIdLst>
    <p:handoutMasterId r:id="rId33"/>
  </p:handoutMasterIdLst>
  <p:sldIdLst>
    <p:sldId id="256" r:id="rId2"/>
    <p:sldId id="324" r:id="rId3"/>
    <p:sldId id="325" r:id="rId4"/>
    <p:sldId id="291" r:id="rId5"/>
    <p:sldId id="294" r:id="rId6"/>
    <p:sldId id="257" r:id="rId7"/>
    <p:sldId id="311" r:id="rId8"/>
    <p:sldId id="308" r:id="rId9"/>
    <p:sldId id="309" r:id="rId10"/>
    <p:sldId id="260" r:id="rId11"/>
    <p:sldId id="259" r:id="rId12"/>
    <p:sldId id="328" r:id="rId13"/>
    <p:sldId id="312" r:id="rId14"/>
    <p:sldId id="326" r:id="rId15"/>
    <p:sldId id="327" r:id="rId16"/>
    <p:sldId id="292" r:id="rId17"/>
    <p:sldId id="267" r:id="rId18"/>
    <p:sldId id="300" r:id="rId19"/>
    <p:sldId id="313" r:id="rId20"/>
    <p:sldId id="297" r:id="rId21"/>
    <p:sldId id="322" r:id="rId22"/>
    <p:sldId id="306" r:id="rId23"/>
    <p:sldId id="319" r:id="rId24"/>
    <p:sldId id="320" r:id="rId25"/>
    <p:sldId id="321" r:id="rId26"/>
    <p:sldId id="310" r:id="rId27"/>
    <p:sldId id="323" r:id="rId28"/>
    <p:sldId id="279" r:id="rId29"/>
    <p:sldId id="316" r:id="rId30"/>
    <p:sldId id="317" r:id="rId31"/>
    <p:sldId id="318" r:id="rId32"/>
  </p:sldIdLst>
  <p:sldSz cx="9144000" cy="6858000" type="screen4x3"/>
  <p:notesSz cx="6888163" cy="10018713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84870" cy="500936"/>
          </a:xfrm>
          <a:prstGeom prst="rect">
            <a:avLst/>
          </a:prstGeom>
        </p:spPr>
        <p:txBody>
          <a:bodyPr vert="horz" lIns="92428" tIns="46214" rIns="92428" bIns="46214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901699" y="0"/>
            <a:ext cx="2984870" cy="500936"/>
          </a:xfrm>
          <a:prstGeom prst="rect">
            <a:avLst/>
          </a:prstGeom>
        </p:spPr>
        <p:txBody>
          <a:bodyPr vert="horz" lIns="92428" tIns="46214" rIns="92428" bIns="46214" rtlCol="0"/>
          <a:lstStyle>
            <a:lvl1pPr algn="r">
              <a:defRPr sz="1200"/>
            </a:lvl1pPr>
          </a:lstStyle>
          <a:p>
            <a:fld id="{AB208780-D8F6-46CD-97ED-FF55FE35ED9C}" type="datetimeFigureOut">
              <a:rPr lang="zh-TW" altLang="en-US" smtClean="0"/>
              <a:pPr/>
              <a:t>2024/3/8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1" y="9516039"/>
            <a:ext cx="2984870" cy="500936"/>
          </a:xfrm>
          <a:prstGeom prst="rect">
            <a:avLst/>
          </a:prstGeom>
        </p:spPr>
        <p:txBody>
          <a:bodyPr vert="horz" lIns="92428" tIns="46214" rIns="92428" bIns="46214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901699" y="9516039"/>
            <a:ext cx="2984870" cy="500936"/>
          </a:xfrm>
          <a:prstGeom prst="rect">
            <a:avLst/>
          </a:prstGeom>
        </p:spPr>
        <p:txBody>
          <a:bodyPr vert="horz" lIns="92428" tIns="46214" rIns="92428" bIns="46214" rtlCol="0" anchor="b"/>
          <a:lstStyle>
            <a:lvl1pPr algn="r">
              <a:defRPr sz="1200"/>
            </a:lvl1pPr>
          </a:lstStyle>
          <a:p>
            <a:fld id="{B5649587-F240-49F3-B952-3C5D512C99E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929F2-0B73-4BA9-9A8F-C017E0D42F91}" type="datetimeFigureOut">
              <a:rPr lang="zh-TW" altLang="en-US" smtClean="0"/>
              <a:pPr/>
              <a:t>2024/3/8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EED73-F09D-47BD-B3D2-078149F1992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929F2-0B73-4BA9-9A8F-C017E0D42F91}" type="datetimeFigureOut">
              <a:rPr lang="zh-TW" altLang="en-US" smtClean="0"/>
              <a:pPr/>
              <a:t>2024/3/8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EED73-F09D-47BD-B3D2-078149F1992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929F2-0B73-4BA9-9A8F-C017E0D42F91}" type="datetimeFigureOut">
              <a:rPr lang="zh-TW" altLang="en-US" smtClean="0"/>
              <a:pPr/>
              <a:t>2024/3/8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EED73-F09D-47BD-B3D2-078149F1992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929F2-0B73-4BA9-9A8F-C017E0D42F91}" type="datetimeFigureOut">
              <a:rPr lang="zh-TW" altLang="en-US" smtClean="0"/>
              <a:pPr/>
              <a:t>2024/3/8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EED73-F09D-47BD-B3D2-078149F1992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929F2-0B73-4BA9-9A8F-C017E0D42F91}" type="datetimeFigureOut">
              <a:rPr lang="zh-TW" altLang="en-US" smtClean="0"/>
              <a:pPr/>
              <a:t>2024/3/8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EED73-F09D-47BD-B3D2-078149F1992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929F2-0B73-4BA9-9A8F-C017E0D42F91}" type="datetimeFigureOut">
              <a:rPr lang="zh-TW" altLang="en-US" smtClean="0"/>
              <a:pPr/>
              <a:t>2024/3/8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EED73-F09D-47BD-B3D2-078149F1992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929F2-0B73-4BA9-9A8F-C017E0D42F91}" type="datetimeFigureOut">
              <a:rPr lang="zh-TW" altLang="en-US" smtClean="0"/>
              <a:pPr/>
              <a:t>2024/3/8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EED73-F09D-47BD-B3D2-078149F1992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929F2-0B73-4BA9-9A8F-C017E0D42F91}" type="datetimeFigureOut">
              <a:rPr lang="zh-TW" altLang="en-US" smtClean="0"/>
              <a:pPr/>
              <a:t>2024/3/8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EED73-F09D-47BD-B3D2-078149F1992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929F2-0B73-4BA9-9A8F-C017E0D42F91}" type="datetimeFigureOut">
              <a:rPr lang="zh-TW" altLang="en-US" smtClean="0"/>
              <a:pPr/>
              <a:t>2024/3/8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EED73-F09D-47BD-B3D2-078149F1992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929F2-0B73-4BA9-9A8F-C017E0D42F91}" type="datetimeFigureOut">
              <a:rPr lang="zh-TW" altLang="en-US" smtClean="0"/>
              <a:pPr/>
              <a:t>2024/3/8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EED73-F09D-47BD-B3D2-078149F1992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929F2-0B73-4BA9-9A8F-C017E0D42F91}" type="datetimeFigureOut">
              <a:rPr lang="zh-TW" altLang="en-US" smtClean="0"/>
              <a:pPr/>
              <a:t>2024/3/8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EED73-F09D-47BD-B3D2-078149F1992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8929F2-0B73-4BA9-9A8F-C017E0D42F91}" type="datetimeFigureOut">
              <a:rPr lang="zh-TW" altLang="en-US" smtClean="0"/>
              <a:pPr/>
              <a:t>2024/3/8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EEED73-F09D-47BD-B3D2-078149F1992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s://youtu.be/QvjGAiYQFp4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s://forms.gle/tuA8ZETwCHGs67Bi8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11560" y="0"/>
            <a:ext cx="7772400" cy="1470025"/>
          </a:xfrm>
        </p:spPr>
        <p:txBody>
          <a:bodyPr>
            <a:normAutofit/>
          </a:bodyPr>
          <a:lstStyle/>
          <a:p>
            <a:r>
              <a:rPr lang="zh-TW" altLang="en-US" sz="3600" b="1" dirty="0" smtClean="0"/>
              <a:t>蘇東坡碰到保羅哈里斯</a:t>
            </a:r>
            <a:endParaRPr lang="zh-TW" altLang="en-US" sz="3600" b="1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611560" y="5517232"/>
            <a:ext cx="8208912" cy="1752600"/>
          </a:xfrm>
        </p:spPr>
        <p:txBody>
          <a:bodyPr>
            <a:normAutofit/>
          </a:bodyPr>
          <a:lstStyle/>
          <a:p>
            <a:r>
              <a:rPr lang="zh-TW" altLang="en-US" sz="2400" b="1" dirty="0" smtClean="0">
                <a:solidFill>
                  <a:schemeClr val="tx1"/>
                </a:solidFill>
              </a:rPr>
              <a:t>國際扶輪</a:t>
            </a:r>
            <a:r>
              <a:rPr lang="en-US" altLang="zh-TW" sz="2400" b="1" dirty="0" smtClean="0">
                <a:solidFill>
                  <a:schemeClr val="tx1"/>
                </a:solidFill>
              </a:rPr>
              <a:t>3481</a:t>
            </a:r>
            <a:r>
              <a:rPr lang="zh-TW" altLang="en-US" sz="2400" b="1" dirty="0" smtClean="0">
                <a:solidFill>
                  <a:schemeClr val="tx1"/>
                </a:solidFill>
              </a:rPr>
              <a:t>十分區 </a:t>
            </a:r>
            <a:r>
              <a:rPr lang="en-US" altLang="zh-TW" sz="2400" b="1" dirty="0" smtClean="0">
                <a:solidFill>
                  <a:schemeClr val="tx1"/>
                </a:solidFill>
              </a:rPr>
              <a:t> </a:t>
            </a:r>
            <a:r>
              <a:rPr lang="zh-TW" altLang="en-US" sz="2400" b="1" dirty="0" smtClean="0">
                <a:solidFill>
                  <a:schemeClr val="tx1"/>
                </a:solidFill>
              </a:rPr>
              <a:t>福友社</a:t>
            </a:r>
            <a:r>
              <a:rPr lang="en-US" altLang="zh-TW" sz="2400" b="1" dirty="0" smtClean="0">
                <a:solidFill>
                  <a:schemeClr val="tx1"/>
                </a:solidFill>
              </a:rPr>
              <a:t>PP  Paul</a:t>
            </a:r>
            <a:r>
              <a:rPr lang="zh-TW" altLang="en-US" sz="2400" b="1" dirty="0" smtClean="0">
                <a:solidFill>
                  <a:schemeClr val="tx1"/>
                </a:solidFill>
              </a:rPr>
              <a:t> 楊少明</a:t>
            </a:r>
            <a:endParaRPr lang="zh-TW" altLang="en-US" sz="2400" b="1" dirty="0">
              <a:solidFill>
                <a:schemeClr val="tx1"/>
              </a:solidFill>
            </a:endParaRPr>
          </a:p>
        </p:txBody>
      </p:sp>
      <p:pic>
        <p:nvPicPr>
          <p:cNvPr id="10" name="圖片 9" descr="未命名 - 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340768"/>
            <a:ext cx="3168352" cy="4207155"/>
          </a:xfrm>
          <a:prstGeom prst="rect">
            <a:avLst/>
          </a:prstGeom>
        </p:spPr>
      </p:pic>
      <p:pic>
        <p:nvPicPr>
          <p:cNvPr id="6" name="圖片 5" descr="下載 (7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1628800"/>
            <a:ext cx="4752528" cy="38058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扶輪社的學習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07504" y="1484784"/>
            <a:ext cx="8229600" cy="4525963"/>
          </a:xfrm>
        </p:spPr>
        <p:txBody>
          <a:bodyPr/>
          <a:lstStyle/>
          <a:p>
            <a:r>
              <a:rPr lang="zh-TW" altLang="en-US" dirty="0" smtClean="0"/>
              <a:t>吾嘗終日而思矣，不如須臾之所學也</a:t>
            </a:r>
            <a:endParaRPr lang="en-US" altLang="zh-TW" dirty="0" smtClean="0"/>
          </a:p>
          <a:p>
            <a:r>
              <a:rPr lang="zh-TW" altLang="en-US" dirty="0" smtClean="0"/>
              <a:t>吾嘗跂而望矣，不如登高之博見也</a:t>
            </a:r>
            <a:endParaRPr lang="en-US" altLang="zh-TW" dirty="0" smtClean="0"/>
          </a:p>
          <a:p>
            <a:r>
              <a:rPr lang="zh-TW" altLang="en-US" dirty="0" smtClean="0"/>
              <a:t>登高而招，臂非加長也，而見者遠</a:t>
            </a:r>
            <a:endParaRPr lang="en-US" altLang="zh-TW" dirty="0" smtClean="0"/>
          </a:p>
          <a:p>
            <a:r>
              <a:rPr lang="zh-TW" altLang="en-US" dirty="0" smtClean="0"/>
              <a:t>順風而呼，聲非加疾也，而聞者彰</a:t>
            </a:r>
            <a:endParaRPr lang="en-US" altLang="zh-TW" dirty="0" smtClean="0"/>
          </a:p>
          <a:p>
            <a:r>
              <a:rPr lang="zh-TW" altLang="en-US" dirty="0" smtClean="0"/>
              <a:t>假輿馬者，非利足也，而致千里</a:t>
            </a:r>
            <a:endParaRPr lang="en-US" altLang="zh-TW" dirty="0" smtClean="0"/>
          </a:p>
          <a:p>
            <a:r>
              <a:rPr lang="zh-TW" altLang="en-US" dirty="0" smtClean="0"/>
              <a:t>假舟楫者，非能水也，而絕江河</a:t>
            </a:r>
            <a:endParaRPr lang="en-US" altLang="zh-TW" dirty="0" smtClean="0"/>
          </a:p>
          <a:p>
            <a:r>
              <a:rPr lang="zh-TW" altLang="en-US" dirty="0" smtClean="0"/>
              <a:t>君子生非異也，善假於物也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扶輪社社員成長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zh-TW" altLang="en-US" dirty="0" smtClean="0"/>
              <a:t>地廣者粟多 國大者人眾 兵強則士勇 </a:t>
            </a:r>
            <a:endParaRPr lang="en-US" altLang="zh-TW" dirty="0" smtClean="0"/>
          </a:p>
          <a:p>
            <a:endParaRPr lang="en-US" altLang="zh-TW" dirty="0" smtClean="0"/>
          </a:p>
          <a:p>
            <a:r>
              <a:rPr lang="zh-TW" altLang="en-US" sz="3000" dirty="0" smtClean="0"/>
              <a:t>是以泰山不讓土壤 故能成其大</a:t>
            </a:r>
            <a:endParaRPr lang="en-US" altLang="zh-TW" sz="3000" dirty="0" smtClean="0"/>
          </a:p>
          <a:p>
            <a:endParaRPr lang="en-US" altLang="zh-TW" dirty="0" smtClean="0"/>
          </a:p>
          <a:p>
            <a:r>
              <a:rPr lang="zh-TW" altLang="en-US" dirty="0" smtClean="0"/>
              <a:t>河海不擇細流 故能就其深</a:t>
            </a:r>
            <a:endParaRPr lang="en-US" altLang="zh-TW" dirty="0" smtClean="0"/>
          </a:p>
          <a:p>
            <a:endParaRPr lang="en-US" altLang="zh-TW" dirty="0" smtClean="0"/>
          </a:p>
          <a:p>
            <a:r>
              <a:rPr lang="zh-TW" altLang="en-US" dirty="0" smtClean="0"/>
              <a:t>王者不卻眾庶 故能明其德</a:t>
            </a:r>
            <a:endParaRPr lang="en-US" altLang="zh-TW" dirty="0" smtClean="0"/>
          </a:p>
          <a:p>
            <a:endParaRPr lang="en-US" altLang="zh-TW" dirty="0" smtClean="0"/>
          </a:p>
          <a:p>
            <a:r>
              <a:rPr lang="zh-TW" altLang="en-US" dirty="0" smtClean="0"/>
              <a:t>誠知此恨人人有 社小人少百事哀</a:t>
            </a:r>
            <a:endParaRPr lang="zh-TW" altLang="en-US" dirty="0"/>
          </a:p>
        </p:txBody>
      </p:sp>
      <p:pic>
        <p:nvPicPr>
          <p:cNvPr id="4" name="圖片 3" descr="1592305775-562556548_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00192" y="3640460"/>
            <a:ext cx="3147827" cy="32175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扶輪社的危機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p"/>
            </a:pPr>
            <a:r>
              <a:rPr lang="zh-TW" altLang="en-US" dirty="0" smtClean="0"/>
              <a:t>夫當今生民之患 果安在哉 </a:t>
            </a:r>
            <a:endParaRPr lang="en-US" altLang="zh-TW" dirty="0" smtClean="0"/>
          </a:p>
          <a:p>
            <a:pPr>
              <a:buFont typeface="Wingdings" pitchFamily="2" charset="2"/>
              <a:buChar char="p"/>
            </a:pPr>
            <a:r>
              <a:rPr lang="zh-TW" altLang="en-US" dirty="0" smtClean="0"/>
              <a:t>在於知安而不知危 能逸而不能勞</a:t>
            </a:r>
            <a:endParaRPr lang="en-US" altLang="zh-TW" dirty="0" smtClean="0"/>
          </a:p>
          <a:p>
            <a:pPr>
              <a:buFont typeface="Wingdings" pitchFamily="2" charset="2"/>
              <a:buChar char="p"/>
            </a:pPr>
            <a:r>
              <a:rPr lang="zh-TW" altLang="en-US" dirty="0" smtClean="0"/>
              <a:t>此其患不見於今 而將見於他日</a:t>
            </a:r>
            <a:endParaRPr lang="en-US" altLang="zh-TW" dirty="0" smtClean="0"/>
          </a:p>
          <a:p>
            <a:pPr>
              <a:buFont typeface="Wingdings" pitchFamily="2" charset="2"/>
              <a:buChar char="p"/>
            </a:pPr>
            <a:r>
              <a:rPr lang="zh-TW" altLang="en-US" dirty="0" smtClean="0"/>
              <a:t>今不為之計 其後將有所不可救者</a:t>
            </a:r>
            <a:endParaRPr lang="en-US" altLang="zh-TW" dirty="0" smtClean="0"/>
          </a:p>
          <a:p>
            <a:endParaRPr lang="en-US" altLang="zh-TW" dirty="0" smtClean="0"/>
          </a:p>
          <a:p>
            <a:r>
              <a:rPr lang="zh-TW" altLang="en-US" dirty="0" smtClean="0"/>
              <a:t>食少事繁 豈能久乎</a:t>
            </a:r>
            <a:endParaRPr lang="en-US" altLang="zh-TW" dirty="0" smtClean="0"/>
          </a:p>
          <a:p>
            <a:r>
              <a:rPr lang="zh-TW" altLang="en-US" dirty="0" smtClean="0"/>
              <a:t>七分 </a:t>
            </a:r>
            <a:r>
              <a:rPr lang="en-US" altLang="zh-TW" dirty="0" smtClean="0"/>
              <a:t>vs.</a:t>
            </a:r>
            <a:r>
              <a:rPr lang="zh-TW" altLang="en-US" dirty="0" smtClean="0"/>
              <a:t> 三分</a:t>
            </a:r>
            <a:endParaRPr lang="zh-TW" altLang="en-US" dirty="0"/>
          </a:p>
        </p:txBody>
      </p:sp>
      <p:pic>
        <p:nvPicPr>
          <p:cNvPr id="4" name="圖片 3" descr="a3efaf93bd0449988e40424ab16ae85a_noo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29250" y="3933056"/>
            <a:ext cx="3714750" cy="457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如何防止社友流失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攘外必先安內  近者悅遠者來</a:t>
            </a:r>
            <a:endParaRPr lang="en-US" altLang="zh-TW" dirty="0" smtClean="0"/>
          </a:p>
          <a:p>
            <a:r>
              <a:rPr lang="zh-TW" altLang="en-US" dirty="0" smtClean="0"/>
              <a:t>人對了一切就對了</a:t>
            </a:r>
            <a:endParaRPr lang="en-US" altLang="zh-TW" dirty="0" smtClean="0"/>
          </a:p>
          <a:p>
            <a:r>
              <a:rPr lang="zh-TW" altLang="en-US" dirty="0" smtClean="0"/>
              <a:t>見善如不及 見不善如探湯</a:t>
            </a:r>
            <a:endParaRPr lang="en-US" altLang="zh-TW" dirty="0" smtClean="0"/>
          </a:p>
          <a:p>
            <a:r>
              <a:rPr lang="zh-TW" altLang="en-US" dirty="0" smtClean="0"/>
              <a:t>孟子 簞食壺漿 以迎王師 人必自侮之</a:t>
            </a:r>
            <a:endParaRPr lang="en-US" altLang="zh-TW" dirty="0" smtClean="0"/>
          </a:p>
          <a:p>
            <a:r>
              <a:rPr lang="en-US" altLang="zh-TW" dirty="0" smtClean="0"/>
              <a:t>DEI  vs.  CEI</a:t>
            </a:r>
          </a:p>
          <a:p>
            <a:r>
              <a:rPr lang="zh-TW" altLang="en-US" dirty="0" smtClean="0"/>
              <a:t>容忍比自由重要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防止社員流失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l"/>
            </a:pPr>
            <a:r>
              <a:rPr lang="zh-TW" altLang="en-US" dirty="0" smtClean="0"/>
              <a:t>有善始者實繁 能克終者蓋寡</a:t>
            </a:r>
          </a:p>
          <a:p>
            <a:pPr>
              <a:buFont typeface="Wingdings" pitchFamily="2" charset="2"/>
              <a:buChar char="l"/>
            </a:pPr>
            <a:r>
              <a:rPr lang="zh-TW" altLang="en-US" dirty="0" smtClean="0"/>
              <a:t>豈其取之易守之難乎 昔取之而有餘</a:t>
            </a:r>
            <a:endParaRPr lang="en-US" altLang="zh-TW" dirty="0" smtClean="0"/>
          </a:p>
          <a:p>
            <a:pPr>
              <a:buFont typeface="Wingdings" pitchFamily="2" charset="2"/>
              <a:buChar char="l"/>
            </a:pPr>
            <a:r>
              <a:rPr lang="zh-TW" altLang="en-US" dirty="0" smtClean="0"/>
              <a:t>今守之而不足 何也 夫在殷憂必竭誠以待下</a:t>
            </a:r>
            <a:endParaRPr lang="en-US" altLang="zh-TW" dirty="0" smtClean="0"/>
          </a:p>
          <a:p>
            <a:pPr>
              <a:buFont typeface="Wingdings" pitchFamily="2" charset="2"/>
              <a:buChar char="l"/>
            </a:pPr>
            <a:r>
              <a:rPr lang="zh-TW" altLang="en-US" dirty="0" smtClean="0"/>
              <a:t>既得志則縱情以傲物</a:t>
            </a:r>
            <a:endParaRPr lang="en-US" altLang="zh-TW" dirty="0" smtClean="0"/>
          </a:p>
          <a:p>
            <a:pPr>
              <a:buFont typeface="Wingdings" pitchFamily="2" charset="2"/>
              <a:buChar char="l"/>
            </a:pPr>
            <a:r>
              <a:rPr lang="zh-TW" altLang="en-US" dirty="0" smtClean="0"/>
              <a:t>竭誠則吳 越爲一體 傲物則骨肉爲行路</a:t>
            </a:r>
            <a:endParaRPr lang="en-US" altLang="zh-TW" dirty="0" smtClean="0"/>
          </a:p>
          <a:p>
            <a:pPr>
              <a:buFont typeface="Wingdings" pitchFamily="2" charset="2"/>
              <a:buChar char="l"/>
            </a:pPr>
            <a:r>
              <a:rPr lang="zh-TW" altLang="en-US" dirty="0" smtClean="0"/>
              <a:t>以史為鏡</a:t>
            </a:r>
          </a:p>
          <a:p>
            <a:pPr>
              <a:buFont typeface="Wingdings" pitchFamily="2" charset="2"/>
              <a:buChar char="l"/>
            </a:pPr>
            <a:endParaRPr lang="zh-TW" altLang="en-US" dirty="0" smtClean="0"/>
          </a:p>
          <a:p>
            <a:pPr>
              <a:buFont typeface="Wingdings" pitchFamily="2" charset="2"/>
              <a:buChar char="l"/>
            </a:pPr>
            <a:endParaRPr lang="zh-TW" altLang="en-US" dirty="0" smtClean="0"/>
          </a:p>
          <a:p>
            <a:pPr>
              <a:buFont typeface="Wingdings" pitchFamily="2" charset="2"/>
              <a:buChar char="l"/>
            </a:pPr>
            <a:endParaRPr lang="zh-TW" altLang="en-US" dirty="0"/>
          </a:p>
        </p:txBody>
      </p:sp>
      <p:pic>
        <p:nvPicPr>
          <p:cNvPr id="4" name="圖片 3" descr="下載 (2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55776" y="5229200"/>
            <a:ext cx="4179168" cy="26866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防止社員流失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知人者智 自知者明</a:t>
            </a:r>
            <a:endParaRPr lang="en-US" altLang="zh-TW" dirty="0" smtClean="0"/>
          </a:p>
          <a:p>
            <a:r>
              <a:rPr lang="zh-TW" altLang="en-US" dirty="0" smtClean="0"/>
              <a:t>其身正 不令而行 其身不正 雖令不從</a:t>
            </a:r>
            <a:endParaRPr lang="en-US" altLang="zh-TW" dirty="0" smtClean="0"/>
          </a:p>
          <a:p>
            <a:r>
              <a:rPr lang="zh-TW" altLang="en-US" dirty="0" smtClean="0"/>
              <a:t>君子之德風  小人之德草  風行草偃</a:t>
            </a:r>
            <a:endParaRPr lang="en-US" altLang="zh-TW" dirty="0" smtClean="0"/>
          </a:p>
          <a:p>
            <a:r>
              <a:rPr lang="zh-TW" altLang="en-US" dirty="0" smtClean="0"/>
              <a:t>舉直錯諸枉</a:t>
            </a:r>
            <a:endParaRPr lang="en-US" altLang="zh-TW" dirty="0" smtClean="0"/>
          </a:p>
          <a:p>
            <a:r>
              <a:rPr lang="zh-TW" altLang="en-US" dirty="0" smtClean="0"/>
              <a:t>過秦論</a:t>
            </a:r>
            <a:endParaRPr lang="en-US" altLang="zh-TW" dirty="0" smtClean="0"/>
          </a:p>
          <a:p>
            <a:endParaRPr lang="zh-TW" altLang="en-US" dirty="0" smtClean="0"/>
          </a:p>
          <a:p>
            <a:endParaRPr lang="zh-TW" altLang="en-US" dirty="0"/>
          </a:p>
        </p:txBody>
      </p:sp>
      <p:pic>
        <p:nvPicPr>
          <p:cNvPr id="6" name="圖片 5" descr="下載 (5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76800" y="3573016"/>
            <a:ext cx="4267200" cy="2400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降低期望值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有人的地方就有是非 就有恩怨 人就是江湖</a:t>
            </a:r>
            <a:endParaRPr lang="en-US" altLang="zh-TW" dirty="0" smtClean="0"/>
          </a:p>
          <a:p>
            <a:r>
              <a:rPr lang="zh-TW" altLang="en-US" dirty="0" smtClean="0"/>
              <a:t>許文龍</a:t>
            </a:r>
            <a:r>
              <a:rPr lang="en-US" altLang="zh-TW" dirty="0" smtClean="0"/>
              <a:t>:</a:t>
            </a:r>
            <a:r>
              <a:rPr lang="zh-TW" altLang="en-US" dirty="0" smtClean="0"/>
              <a:t> 做事業是要增加人生幸福</a:t>
            </a:r>
            <a:endParaRPr lang="en-US" altLang="zh-TW" dirty="0" smtClean="0"/>
          </a:p>
          <a:p>
            <a:r>
              <a:rPr lang="zh-TW" altLang="en-US" dirty="0" smtClean="0"/>
              <a:t>貧窮則父母不子 富貴則親戚畏懼</a:t>
            </a:r>
            <a:endParaRPr lang="en-US" altLang="zh-TW" dirty="0" smtClean="0"/>
          </a:p>
          <a:p>
            <a:r>
              <a:rPr lang="zh-TW" altLang="en-US" dirty="0" smtClean="0"/>
              <a:t>人生世上 勢位富厚 蓋可忽乎哉</a:t>
            </a:r>
            <a:endParaRPr lang="en-US" altLang="zh-TW" dirty="0" smtClean="0"/>
          </a:p>
          <a:p>
            <a:endParaRPr lang="en-US" altLang="zh-TW" dirty="0" smtClean="0"/>
          </a:p>
          <a:p>
            <a:endParaRPr lang="zh-TW" altLang="en-US" dirty="0"/>
          </a:p>
        </p:txBody>
      </p:sp>
      <p:pic>
        <p:nvPicPr>
          <p:cNvPr id="4" name="圖片 3" descr="下載 (3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08104" y="3933056"/>
            <a:ext cx="3828771" cy="45536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如何參與扶輪社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大疑則大進 小疑則小進 不疑則不進</a:t>
            </a:r>
            <a:endParaRPr lang="en-US" altLang="zh-TW" dirty="0" smtClean="0"/>
          </a:p>
          <a:p>
            <a:r>
              <a:rPr lang="zh-TW" altLang="en-US" dirty="0" smtClean="0"/>
              <a:t>問渠哪得清如許 為有源頭活水來</a:t>
            </a:r>
            <a:endParaRPr lang="en-US" altLang="zh-TW" dirty="0" smtClean="0"/>
          </a:p>
          <a:p>
            <a:r>
              <a:rPr lang="zh-TW" altLang="en-US" dirty="0" smtClean="0"/>
              <a:t>年年歲歲花相似 歲歲年年人不同</a:t>
            </a:r>
            <a:endParaRPr lang="en-US" altLang="zh-TW" dirty="0" smtClean="0"/>
          </a:p>
          <a:p>
            <a:r>
              <a:rPr lang="zh-TW" altLang="en-US" dirty="0" smtClean="0"/>
              <a:t>三種人 苦力 砌牆 做教堂</a:t>
            </a:r>
          </a:p>
          <a:p>
            <a:endParaRPr lang="en-US" altLang="zh-TW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多元平等包容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落霞與孤鶩    齊 飛　秋水共長天一色（社）</a:t>
            </a:r>
            <a:endParaRPr lang="en-US" altLang="zh-TW" dirty="0" smtClean="0"/>
          </a:p>
          <a:p>
            <a:r>
              <a:rPr lang="zh-TW" altLang="en-US" dirty="0" smtClean="0"/>
              <a:t>３４５６７齊飛　男女老少共一社　</a:t>
            </a:r>
            <a:endParaRPr lang="en-US" altLang="zh-TW" dirty="0" smtClean="0"/>
          </a:p>
          <a:p>
            <a:endParaRPr lang="en-US" altLang="zh-TW" dirty="0" smtClean="0"/>
          </a:p>
          <a:p>
            <a:endParaRPr lang="zh-TW" altLang="en-US" dirty="0" smtClean="0"/>
          </a:p>
          <a:p>
            <a:endParaRPr lang="en-US" altLang="zh-TW" dirty="0" smtClean="0"/>
          </a:p>
          <a:p>
            <a:endParaRPr lang="zh-TW" altLang="en-US" dirty="0"/>
          </a:p>
        </p:txBody>
      </p:sp>
      <p:pic>
        <p:nvPicPr>
          <p:cNvPr id="4" name="圖片 3" descr="9D65254D-6EED-46D1-B839-999849B1088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140968"/>
            <a:ext cx="4163998" cy="3121590"/>
          </a:xfrm>
          <a:prstGeom prst="rect">
            <a:avLst/>
          </a:prstGeom>
        </p:spPr>
      </p:pic>
      <p:pic>
        <p:nvPicPr>
          <p:cNvPr id="5" name="圖片 4" descr="C828DED2-D90D-48AB-8CEE-F0FA4160DB8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11960" y="3204830"/>
            <a:ext cx="4932039" cy="30708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多元平等包容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/>
          <a:lstStyle/>
          <a:p>
            <a:r>
              <a:rPr lang="zh-TW" altLang="en-US" dirty="0" smtClean="0"/>
              <a:t>他強任他強 清風拂山崗 他橫任他橫 明月照大江</a:t>
            </a:r>
            <a:endParaRPr lang="en-US" altLang="zh-TW" dirty="0" smtClean="0"/>
          </a:p>
          <a:p>
            <a:r>
              <a:rPr lang="zh-TW" altLang="en-US" dirty="0" smtClean="0"/>
              <a:t>容忍比自由重要</a:t>
            </a:r>
            <a:endParaRPr lang="en-US" altLang="zh-TW" dirty="0" smtClean="0"/>
          </a:p>
          <a:p>
            <a:r>
              <a:rPr lang="zh-TW" altLang="en-US" dirty="0" smtClean="0"/>
              <a:t>海納百川有容乃大</a:t>
            </a:r>
            <a:endParaRPr lang="en-US" altLang="zh-TW" dirty="0" smtClean="0"/>
          </a:p>
          <a:p>
            <a:r>
              <a:rPr lang="zh-TW" altLang="en-US" dirty="0" smtClean="0"/>
              <a:t>江海所以能爲百谷王者 以其善下之</a:t>
            </a:r>
            <a:endParaRPr lang="en-US" altLang="zh-TW" dirty="0" smtClean="0"/>
          </a:p>
          <a:p>
            <a:pPr>
              <a:buFont typeface="Wingdings" pitchFamily="2" charset="2"/>
              <a:buChar char="p"/>
            </a:pPr>
            <a:r>
              <a:rPr lang="zh-TW" altLang="en-US" dirty="0" smtClean="0"/>
              <a:t>雪似故人人似雪  雖可愛  有人嫌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/>
          <a:lstStyle/>
          <a:p>
            <a:endParaRPr lang="zh-TW" altLang="en-US" dirty="0"/>
          </a:p>
        </p:txBody>
      </p:sp>
      <p:pic>
        <p:nvPicPr>
          <p:cNvPr id="5" name="內容版面配置區 4" descr="永和扶輪社 第2329次例會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785794"/>
            <a:ext cx="9144000" cy="51435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扶輪四大考驗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歐陽修</a:t>
            </a:r>
            <a:r>
              <a:rPr lang="en-US" altLang="zh-TW" dirty="0" smtClean="0"/>
              <a:t>:</a:t>
            </a:r>
            <a:r>
              <a:rPr lang="zh-TW" altLang="en-US" dirty="0" smtClean="0"/>
              <a:t> 所守者道義 所行者忠信 所惜者名節</a:t>
            </a:r>
            <a:endParaRPr lang="en-US" altLang="zh-TW" dirty="0" smtClean="0"/>
          </a:p>
          <a:p>
            <a:r>
              <a:rPr lang="zh-TW" altLang="en-US" dirty="0" smtClean="0"/>
              <a:t>以之修身 則同道而相益</a:t>
            </a:r>
            <a:endParaRPr lang="en-US" altLang="zh-TW" dirty="0" smtClean="0"/>
          </a:p>
          <a:p>
            <a:r>
              <a:rPr lang="zh-TW" altLang="en-US" dirty="0" smtClean="0"/>
              <a:t>以之事國 則同心而共濟</a:t>
            </a:r>
            <a:endParaRPr lang="en-US" altLang="zh-TW" dirty="0" smtClean="0"/>
          </a:p>
          <a:p>
            <a:r>
              <a:rPr lang="zh-TW" altLang="en-US" dirty="0" smtClean="0"/>
              <a:t>孟子</a:t>
            </a:r>
            <a:r>
              <a:rPr lang="en-US" altLang="zh-TW" dirty="0" smtClean="0"/>
              <a:t>:</a:t>
            </a:r>
            <a:r>
              <a:rPr lang="zh-TW" altLang="en-US" dirty="0" smtClean="0"/>
              <a:t> 叟 不遠千里而來 亦將有以利吾國乎</a:t>
            </a:r>
            <a:endParaRPr lang="en-US" altLang="zh-TW" dirty="0" smtClean="0"/>
          </a:p>
          <a:p>
            <a:r>
              <a:rPr lang="zh-TW" altLang="en-US" dirty="0" smtClean="0"/>
              <a:t>未有仁而遺其親者也 未有義而後其君者也</a:t>
            </a:r>
            <a:br>
              <a:rPr lang="zh-TW" altLang="en-US" dirty="0" smtClean="0"/>
            </a:br>
            <a:r>
              <a:rPr lang="zh-TW" altLang="en-US" dirty="0" smtClean="0"/>
              <a:t>王亦曰仁義而已矣何必曰利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青少年服務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孔子登東山而小魯 登泰山而小天下</a:t>
            </a:r>
            <a:endParaRPr lang="en-US" altLang="zh-TW" dirty="0" smtClean="0"/>
          </a:p>
          <a:p>
            <a:r>
              <a:rPr lang="zh-TW" altLang="en-US" dirty="0" smtClean="0">
                <a:hlinkClick r:id="rId2"/>
              </a:rPr>
              <a:t>哈佛姐夢遊矽谷 </a:t>
            </a:r>
            <a:r>
              <a:rPr lang="en-US" altLang="zh-TW" dirty="0" err="1" smtClean="0">
                <a:hlinkClick r:id="rId2"/>
              </a:rPr>
              <a:t>AliceInSiliconWonderland</a:t>
            </a:r>
            <a:r>
              <a:rPr lang="en-US" altLang="zh-TW" dirty="0" smtClean="0">
                <a:hlinkClick r:id="rId2"/>
              </a:rPr>
              <a:t> – YouTube</a:t>
            </a:r>
            <a:endParaRPr lang="en-US" altLang="zh-TW" dirty="0" smtClean="0"/>
          </a:p>
        </p:txBody>
      </p:sp>
      <p:pic>
        <p:nvPicPr>
          <p:cNvPr id="4" name="圖片 3" descr="IMG_3796-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789040"/>
            <a:ext cx="3923928" cy="2942946"/>
          </a:xfrm>
          <a:prstGeom prst="rect">
            <a:avLst/>
          </a:prstGeom>
        </p:spPr>
      </p:pic>
      <p:pic>
        <p:nvPicPr>
          <p:cNvPr id="7" name="圖片 6" descr="1686553521086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6248" y="3257545"/>
            <a:ext cx="4164883" cy="36004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P+AG</a:t>
            </a:r>
            <a:r>
              <a:rPr lang="zh-TW" altLang="en-US" sz="3200" dirty="0" smtClean="0"/>
              <a:t> 心情  反思</a:t>
            </a:r>
            <a:endParaRPr lang="zh-TW" altLang="en-US" sz="32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4525963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p"/>
            </a:pPr>
            <a:r>
              <a:rPr lang="zh-TW" altLang="en-US" sz="2800" dirty="0" smtClean="0"/>
              <a:t>用舍由時  行藏在我  袖手何妨閒處看</a:t>
            </a:r>
            <a:endParaRPr lang="en-US" altLang="zh-TW" sz="2800" dirty="0" smtClean="0"/>
          </a:p>
          <a:p>
            <a:pPr>
              <a:buFont typeface="Wingdings" pitchFamily="2" charset="2"/>
              <a:buChar char="p"/>
            </a:pPr>
            <a:r>
              <a:rPr lang="zh-TW" altLang="en-US" sz="2800" dirty="0" smtClean="0"/>
              <a:t>一點浩然氣  千里快哉風</a:t>
            </a:r>
            <a:endParaRPr lang="en-US" altLang="zh-TW" sz="2800" dirty="0" smtClean="0"/>
          </a:p>
          <a:p>
            <a:pPr>
              <a:buFont typeface="Wingdings" pitchFamily="2" charset="2"/>
              <a:buChar char="p"/>
            </a:pPr>
            <a:r>
              <a:rPr lang="zh-TW" altLang="en-US" sz="2800" dirty="0" smtClean="0"/>
              <a:t>難道人生無再少 門前流水尚能西 休將白髮唱黃雞</a:t>
            </a:r>
            <a:endParaRPr lang="en-US" altLang="zh-TW" sz="2800" dirty="0" smtClean="0"/>
          </a:p>
          <a:p>
            <a:pPr>
              <a:buFont typeface="Wingdings" pitchFamily="2" charset="2"/>
              <a:buChar char="p"/>
            </a:pPr>
            <a:r>
              <a:rPr lang="zh-TW" altLang="en-US" sz="2800" dirty="0" smtClean="0"/>
              <a:t>老夫聊發少年狂 親射虎 看孫郎 </a:t>
            </a:r>
            <a:endParaRPr lang="en-US" altLang="zh-TW" sz="2800" dirty="0" smtClean="0"/>
          </a:p>
          <a:p>
            <a:pPr>
              <a:buFont typeface="Wingdings" pitchFamily="2" charset="2"/>
              <a:buChar char="p"/>
            </a:pPr>
            <a:r>
              <a:rPr lang="zh-TW" altLang="en-US" sz="2800" dirty="0" smtClean="0"/>
              <a:t>鬢微霜 又何妨 西北望 射天狼</a:t>
            </a:r>
            <a:endParaRPr lang="en-US" altLang="zh-TW" sz="2800" dirty="0" smtClean="0"/>
          </a:p>
          <a:p>
            <a:pPr>
              <a:buFont typeface="Wingdings" pitchFamily="2" charset="2"/>
              <a:buChar char="p"/>
            </a:pPr>
            <a:r>
              <a:rPr lang="zh-TW" altLang="en-US" sz="2800" dirty="0" smtClean="0"/>
              <a:t>試問嶺南應不好，卻道，此心安處是吾鄉。</a:t>
            </a:r>
            <a:endParaRPr lang="en-US" altLang="zh-TW" sz="2800" dirty="0" smtClean="0"/>
          </a:p>
          <a:p>
            <a:pPr>
              <a:buFont typeface="Wingdings" pitchFamily="2" charset="2"/>
              <a:buChar char="p"/>
            </a:pPr>
            <a:endParaRPr lang="en-US" altLang="zh-TW" sz="2800" dirty="0" smtClean="0"/>
          </a:p>
          <a:p>
            <a:pPr>
              <a:buFont typeface="Wingdings" pitchFamily="2" charset="2"/>
              <a:buChar char="p"/>
            </a:pPr>
            <a:endParaRPr lang="en-US" altLang="zh-TW" sz="2800" dirty="0" smtClean="0"/>
          </a:p>
          <a:p>
            <a:pPr>
              <a:buFont typeface="Wingdings" pitchFamily="2" charset="2"/>
              <a:buChar char="p"/>
            </a:pPr>
            <a:endParaRPr lang="en-US" altLang="zh-TW" sz="2800" dirty="0" smtClean="0"/>
          </a:p>
          <a:p>
            <a:endParaRPr lang="en-US" altLang="zh-TW" sz="2800" dirty="0" smtClean="0"/>
          </a:p>
          <a:p>
            <a:endParaRPr lang="en-US" altLang="zh-TW" dirty="0" smtClean="0"/>
          </a:p>
          <a:p>
            <a:endParaRPr lang="zh-TW" altLang="en-US" dirty="0" smtClean="0"/>
          </a:p>
          <a:p>
            <a:endParaRPr lang="zh-TW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P+AG</a:t>
            </a:r>
            <a:r>
              <a:rPr lang="zh-TW" altLang="en-US" dirty="0" smtClean="0"/>
              <a:t> 心情  反思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p"/>
            </a:pPr>
            <a:r>
              <a:rPr lang="zh-TW" altLang="en-US" dirty="0" smtClean="0"/>
              <a:t>小舟從此逝 江海寄餘生</a:t>
            </a:r>
            <a:endParaRPr lang="en-US" altLang="zh-TW" dirty="0" smtClean="0"/>
          </a:p>
          <a:p>
            <a:pPr>
              <a:buFont typeface="Wingdings" pitchFamily="2" charset="2"/>
              <a:buChar char="p"/>
            </a:pPr>
            <a:r>
              <a:rPr lang="zh-TW" altLang="en-US" dirty="0" smtClean="0"/>
              <a:t>廬山煙雨浙江潮 未到千般恨未消</a:t>
            </a:r>
            <a:endParaRPr lang="en-US" altLang="zh-TW" dirty="0" smtClean="0"/>
          </a:p>
          <a:p>
            <a:pPr>
              <a:buFont typeface="Wingdings" pitchFamily="2" charset="2"/>
              <a:buChar char="p"/>
            </a:pPr>
            <a:r>
              <a:rPr lang="zh-TW" altLang="en-US" dirty="0" smtClean="0"/>
              <a:t>到得還來無別事 廬山煙雨浙江潮</a:t>
            </a:r>
            <a:endParaRPr lang="en-US" altLang="zh-TW" dirty="0" smtClean="0"/>
          </a:p>
          <a:p>
            <a:pPr>
              <a:buFont typeface="Wingdings" pitchFamily="2" charset="2"/>
              <a:buChar char="p"/>
            </a:pPr>
            <a:r>
              <a:rPr lang="zh-TW" altLang="en-US" dirty="0" smtClean="0"/>
              <a:t>回首向來蕭瑟處歸去也無風雨也無晴</a:t>
            </a:r>
            <a:endParaRPr lang="en-US" altLang="zh-TW" dirty="0" smtClean="0"/>
          </a:p>
          <a:p>
            <a:pPr>
              <a:buFont typeface="Wingdings" pitchFamily="2" charset="2"/>
              <a:buChar char="p"/>
            </a:pPr>
            <a:r>
              <a:rPr lang="zh-TW" altLang="en-US" dirty="0" smtClean="0"/>
              <a:t>幾時歸去 做個閒人 對一張琴 一壺酒 一溪雲</a:t>
            </a:r>
            <a:endParaRPr lang="en-US" altLang="zh-TW" dirty="0" smtClean="0"/>
          </a:p>
          <a:p>
            <a:pPr>
              <a:buFont typeface="Wingdings" pitchFamily="2" charset="2"/>
              <a:buChar char="p"/>
            </a:pPr>
            <a:r>
              <a:rPr lang="zh-TW" altLang="en-US" dirty="0" smtClean="0"/>
              <a:t>大江東去浪淘盡千古風流人物</a:t>
            </a:r>
            <a:endParaRPr lang="en-US" altLang="zh-TW" dirty="0" smtClean="0"/>
          </a:p>
          <a:p>
            <a:pPr>
              <a:buFont typeface="Wingdings" pitchFamily="2" charset="2"/>
              <a:buChar char="p"/>
            </a:pP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P+AG</a:t>
            </a:r>
            <a:r>
              <a:rPr lang="zh-TW" altLang="en-US" dirty="0" smtClean="0"/>
              <a:t> 心情  反思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zh-TW" altLang="en-US" dirty="0" smtClean="0"/>
              <a:t>俱往矣  數風流人物  還看今朝</a:t>
            </a:r>
            <a:endParaRPr lang="en-US" altLang="zh-TW" dirty="0" smtClean="0"/>
          </a:p>
          <a:p>
            <a:r>
              <a:rPr lang="zh-TW" altLang="en-US" dirty="0" smtClean="0"/>
              <a:t>自信人生兩百年 會當水擊三千里</a:t>
            </a:r>
            <a:endParaRPr lang="en-US" altLang="zh-TW" dirty="0" smtClean="0"/>
          </a:p>
          <a:p>
            <a:r>
              <a:rPr lang="zh-TW" altLang="en-US" dirty="0" smtClean="0"/>
              <a:t>引刀成一快 不負少年頭</a:t>
            </a:r>
            <a:endParaRPr lang="en-US" altLang="zh-TW" dirty="0" smtClean="0"/>
          </a:p>
          <a:p>
            <a:r>
              <a:rPr lang="zh-TW" altLang="en-US" dirty="0" smtClean="0"/>
              <a:t>十四萬人齊解甲，更無一個是男兒</a:t>
            </a:r>
            <a:endParaRPr lang="en-US" altLang="zh-TW" dirty="0" smtClean="0"/>
          </a:p>
          <a:p>
            <a:r>
              <a:rPr lang="zh-TW" altLang="en-US" dirty="0" smtClean="0"/>
              <a:t>王國維 </a:t>
            </a:r>
            <a:r>
              <a:rPr lang="en-US" altLang="zh-TW" dirty="0" smtClean="0"/>
              <a:t> </a:t>
            </a:r>
            <a:r>
              <a:rPr lang="zh-TW" altLang="en-US" dirty="0" smtClean="0"/>
              <a:t>四時可愛唯春日 一事能狂便少年</a:t>
            </a:r>
            <a:endParaRPr lang="en-US" altLang="zh-TW" dirty="0" smtClean="0"/>
          </a:p>
          <a:p>
            <a:r>
              <a:rPr lang="zh-TW" altLang="en-US" dirty="0" smtClean="0"/>
              <a:t>既種芭蕉 又怨芭蕉</a:t>
            </a:r>
            <a:endParaRPr lang="en-US" altLang="zh-TW" dirty="0" smtClean="0"/>
          </a:p>
          <a:p>
            <a:r>
              <a:rPr lang="zh-TW" altLang="en-US" dirty="0" smtClean="0"/>
              <a:t>忽見陌頭楊柳色 悔教夫婿入扶輪</a:t>
            </a:r>
            <a:endParaRPr lang="en-US" altLang="zh-TW" dirty="0" smtClean="0"/>
          </a:p>
          <a:p>
            <a:r>
              <a:rPr lang="zh-TW" altLang="en-US" dirty="0" smtClean="0"/>
              <a:t>但見淚痕溼  不知心恨誰</a:t>
            </a:r>
            <a:endParaRPr lang="en-US" altLang="zh-TW" dirty="0" smtClean="0"/>
          </a:p>
          <a:p>
            <a:r>
              <a:rPr lang="zh-TW" altLang="en-US" dirty="0" smtClean="0"/>
              <a:t>世間安得雙全法    不負如來不負卿</a:t>
            </a:r>
            <a:endParaRPr lang="en-US" altLang="zh-TW" dirty="0" smtClean="0"/>
          </a:p>
          <a:p>
            <a:pPr>
              <a:buNone/>
            </a:pPr>
            <a:endParaRPr lang="zh-TW" altLang="en-US" dirty="0" smtClean="0"/>
          </a:p>
          <a:p>
            <a:endParaRPr lang="en-US" altLang="zh-TW" dirty="0" smtClean="0"/>
          </a:p>
          <a:p>
            <a:endParaRPr lang="zh-TW" altLang="en-US" dirty="0"/>
          </a:p>
        </p:txBody>
      </p:sp>
      <p:pic>
        <p:nvPicPr>
          <p:cNvPr id="4" name="圖片 3" descr="168302998252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29576" y="0"/>
            <a:ext cx="1614424" cy="1845550"/>
          </a:xfrm>
          <a:prstGeom prst="rect">
            <a:avLst/>
          </a:prstGeom>
        </p:spPr>
      </p:pic>
      <p:pic>
        <p:nvPicPr>
          <p:cNvPr id="5" name="圖片 4" descr="168302996730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38049" y="4071942"/>
            <a:ext cx="1805951" cy="17202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P+AG</a:t>
            </a:r>
            <a:r>
              <a:rPr lang="zh-TW" altLang="en-US" dirty="0" smtClean="0"/>
              <a:t> 心情  反思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79512" y="1484784"/>
            <a:ext cx="8229600" cy="4525963"/>
          </a:xfrm>
        </p:spPr>
        <p:txBody>
          <a:bodyPr>
            <a:normAutofit/>
          </a:bodyPr>
          <a:lstStyle/>
          <a:p>
            <a:r>
              <a:rPr lang="zh-TW" altLang="en-US" dirty="0" smtClean="0"/>
              <a:t>微先生 不能成光武之大 微光武 豈能遂先生之高哉 </a:t>
            </a:r>
            <a:endParaRPr lang="en-US" altLang="zh-TW" dirty="0" smtClean="0"/>
          </a:p>
          <a:p>
            <a:r>
              <a:rPr lang="zh-TW" altLang="en-US" dirty="0" smtClean="0"/>
              <a:t>生不用封萬戶侯 但願一識韓荊州</a:t>
            </a:r>
            <a:endParaRPr lang="en-US" altLang="zh-TW" dirty="0" smtClean="0"/>
          </a:p>
          <a:p>
            <a:r>
              <a:rPr lang="zh-TW" altLang="en-US" dirty="0" smtClean="0"/>
              <a:t>何當共剪西窗燭 卻話巴山夜雨時</a:t>
            </a:r>
            <a:endParaRPr lang="en-US" altLang="zh-TW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P+AG</a:t>
            </a:r>
            <a:r>
              <a:rPr lang="zh-TW" altLang="en-US" dirty="0" smtClean="0"/>
              <a:t> 心情  反思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23528" y="1412776"/>
            <a:ext cx="8625136" cy="4525963"/>
          </a:xfrm>
        </p:spPr>
        <p:txBody>
          <a:bodyPr/>
          <a:lstStyle/>
          <a:p>
            <a:r>
              <a:rPr lang="zh-TW" altLang="en-US" dirty="0" smtClean="0"/>
              <a:t>可憐身上衣正單  心憂炭賤願天寒</a:t>
            </a:r>
            <a:endParaRPr lang="en-US" altLang="zh-TW" dirty="0" smtClean="0"/>
          </a:p>
          <a:p>
            <a:r>
              <a:rPr lang="zh-TW" altLang="en-US" dirty="0" smtClean="0"/>
              <a:t>座中泣下誰最多  江州司馬青衫濕</a:t>
            </a:r>
            <a:endParaRPr lang="en-US" altLang="zh-TW" dirty="0" smtClean="0"/>
          </a:p>
          <a:p>
            <a:r>
              <a:rPr lang="zh-TW" altLang="en-US" dirty="0" smtClean="0"/>
              <a:t>天長地久有時盡  此恨綿綿無絕期</a:t>
            </a:r>
            <a:endParaRPr lang="en-US" altLang="zh-TW" dirty="0" smtClean="0"/>
          </a:p>
          <a:p>
            <a:r>
              <a:rPr lang="zh-TW" altLang="en-US" dirty="0" smtClean="0"/>
              <a:t>剪不斷  理還亂  是離愁 別是一般滋味在心頭</a:t>
            </a:r>
            <a:endParaRPr lang="en-US" altLang="zh-TW" dirty="0" smtClean="0"/>
          </a:p>
          <a:p>
            <a:r>
              <a:rPr lang="zh-TW" altLang="en-US" dirty="0" smtClean="0"/>
              <a:t>此情無計可消除  才下眉頭  卻上心頭</a:t>
            </a:r>
            <a:endParaRPr lang="en-US" altLang="zh-TW" dirty="0" smtClean="0"/>
          </a:p>
          <a:p>
            <a:pPr>
              <a:buNone/>
            </a:pP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王國維．扶輪社三種境界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無言獨上高樓 望盡天涯路</a:t>
            </a:r>
            <a:endParaRPr lang="en-US" altLang="zh-TW" dirty="0" smtClean="0"/>
          </a:p>
          <a:p>
            <a:r>
              <a:rPr lang="zh-TW" altLang="en-US" dirty="0" smtClean="0"/>
              <a:t>衣帶漸寬終不悔 為伊消得人憔悴</a:t>
            </a:r>
            <a:endParaRPr lang="en-US" altLang="zh-TW" dirty="0" smtClean="0"/>
          </a:p>
          <a:p>
            <a:r>
              <a:rPr lang="zh-TW" altLang="en-US" dirty="0" smtClean="0"/>
              <a:t>驀然回首 那人在燈火闌珊處</a:t>
            </a:r>
            <a:endParaRPr lang="en-US" altLang="zh-TW" dirty="0" smtClean="0"/>
          </a:p>
          <a:p>
            <a:r>
              <a:rPr lang="zh-TW" altLang="en-US" dirty="0" smtClean="0"/>
              <a:t>欲窮千里目 更上一層樓</a:t>
            </a:r>
            <a:endParaRPr lang="en-US" altLang="zh-TW" dirty="0" smtClean="0"/>
          </a:p>
          <a:p>
            <a:endParaRPr lang="zh-TW" altLang="en-US" dirty="0"/>
          </a:p>
        </p:txBody>
      </p:sp>
      <p:pic>
        <p:nvPicPr>
          <p:cNvPr id="4" name="圖片 3" descr="613a0d28-2156-45b8-94bc-a3c6e888590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86512" y="2928934"/>
            <a:ext cx="4572000" cy="3429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扶輪四時樂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452596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zh-TW" altLang="en-US" sz="2400" dirty="0" smtClean="0"/>
              <a:t>喜白頭人醉白頭扶，田家樂。</a:t>
            </a:r>
            <a:endParaRPr lang="en-US" altLang="zh-TW" sz="2400" dirty="0" smtClean="0"/>
          </a:p>
          <a:p>
            <a:pPr>
              <a:buNone/>
            </a:pPr>
            <a:r>
              <a:rPr lang="zh-TW" altLang="en-US" sz="2400" dirty="0" smtClean="0"/>
              <a:t>晚風前個個說荒唐，田家樂。</a:t>
            </a:r>
            <a:endParaRPr lang="en-US" altLang="zh-TW" sz="2400" dirty="0" smtClean="0"/>
          </a:p>
          <a:p>
            <a:pPr>
              <a:buNone/>
            </a:pPr>
            <a:r>
              <a:rPr lang="zh-TW" altLang="en-US" sz="2400" dirty="0" smtClean="0"/>
              <a:t>祝年年多似此豐穰，田家樂。</a:t>
            </a:r>
            <a:endParaRPr lang="en-US" altLang="zh-TW" sz="2400" dirty="0" smtClean="0"/>
          </a:p>
          <a:p>
            <a:pPr>
              <a:buNone/>
            </a:pPr>
            <a:r>
              <a:rPr lang="zh-TW" altLang="en-US" sz="2400" dirty="0" smtClean="0"/>
              <a:t>笑山妻塗粉過新年，田家樂。</a:t>
            </a:r>
            <a:endParaRPr lang="en-US" altLang="zh-TW" sz="2400" dirty="0" smtClean="0"/>
          </a:p>
          <a:p>
            <a:endParaRPr lang="en-US" altLang="zh-TW" sz="2400" dirty="0" smtClean="0"/>
          </a:p>
          <a:p>
            <a:pPr>
              <a:buNone/>
            </a:pPr>
            <a:r>
              <a:rPr lang="zh-TW" altLang="en-US" sz="2400" dirty="0" smtClean="0"/>
              <a:t>讀書之樂樂何如？綠滿窗前草不除。</a:t>
            </a:r>
            <a:endParaRPr lang="en-US" altLang="zh-TW" sz="2400" dirty="0" smtClean="0"/>
          </a:p>
          <a:p>
            <a:pPr>
              <a:buNone/>
            </a:pPr>
            <a:r>
              <a:rPr lang="zh-TW" altLang="en-US" sz="2400" dirty="0" smtClean="0"/>
              <a:t>讀書之樂樂無窮，瑤琴一曲來薰風。</a:t>
            </a:r>
            <a:endParaRPr lang="en-US" altLang="zh-TW" sz="2400" dirty="0" smtClean="0"/>
          </a:p>
          <a:p>
            <a:pPr>
              <a:buNone/>
            </a:pPr>
            <a:r>
              <a:rPr lang="zh-TW" altLang="en-US" sz="2400" dirty="0" smtClean="0"/>
              <a:t>讀書之樂樂陶陶，起弄明月霜天高。</a:t>
            </a:r>
            <a:endParaRPr lang="en-US" altLang="zh-TW" sz="2400" dirty="0" smtClean="0"/>
          </a:p>
          <a:p>
            <a:pPr>
              <a:buNone/>
            </a:pPr>
            <a:r>
              <a:rPr lang="zh-TW" altLang="en-US" sz="2400" dirty="0" smtClean="0"/>
              <a:t>讀書之樂何處尋？數點梅花天地心。</a:t>
            </a:r>
            <a:endParaRPr lang="en-US" altLang="zh-TW" sz="2400" dirty="0" smtClean="0"/>
          </a:p>
          <a:p>
            <a:endParaRPr lang="en-US" altLang="zh-TW" sz="2400" dirty="0" smtClean="0"/>
          </a:p>
          <a:p>
            <a:pPr>
              <a:buNone/>
            </a:pPr>
            <a:r>
              <a:rPr lang="zh-TW" altLang="en-US" sz="2400" dirty="0" smtClean="0"/>
              <a:t>四給  四好</a:t>
            </a:r>
            <a:endParaRPr lang="en-US" altLang="zh-TW" sz="2400" dirty="0" smtClean="0"/>
          </a:p>
        </p:txBody>
      </p:sp>
      <p:pic>
        <p:nvPicPr>
          <p:cNvPr id="4" name="圖片 3" descr="2023020500346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36096" y="3807718"/>
            <a:ext cx="4599965" cy="30502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22517BA0-C510-A615-861B-BC6B7BBAA0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0768" y="196632"/>
            <a:ext cx="6642738" cy="1143000"/>
          </a:xfrm>
        </p:spPr>
        <p:txBody>
          <a:bodyPr>
            <a:noAutofit/>
          </a:bodyPr>
          <a:lstStyle/>
          <a:p>
            <a:r>
              <a:rPr lang="zh-TW" altLang="en-US" sz="3600" b="1" dirty="0" smtClean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人脈 不只是錢脈</a:t>
            </a:r>
            <a:endParaRPr lang="zh-TW" altLang="en-US" sz="3600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xmlns="" id="{05BD51EE-CCA2-0202-C8A7-47CA6DB8DD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zh-TW" b="1" dirty="0">
              <a:latin typeface="+mn-ea"/>
              <a:cs typeface="Times New Roman" panose="02020603050405020304" pitchFamily="18" charset="0"/>
            </a:endParaRPr>
          </a:p>
          <a:p>
            <a:r>
              <a:rPr lang="zh-TW" altLang="en-US" sz="3000" b="1" dirty="0">
                <a:latin typeface="+mn-ea"/>
                <a:cs typeface="Times New Roman" panose="02020603050405020304" pitchFamily="18" charset="0"/>
              </a:rPr>
              <a:t>錢脈    </a:t>
            </a:r>
            <a:endParaRPr lang="en-US" altLang="zh-TW" sz="3000" b="1" dirty="0">
              <a:latin typeface="+mn-ea"/>
              <a:cs typeface="Times New Roman" panose="02020603050405020304" pitchFamily="18" charset="0"/>
            </a:endParaRPr>
          </a:p>
          <a:p>
            <a:endParaRPr lang="en-US" altLang="zh-TW" sz="3000" b="1" dirty="0">
              <a:latin typeface="+mn-ea"/>
              <a:cs typeface="Times New Roman" panose="02020603050405020304" pitchFamily="18" charset="0"/>
            </a:endParaRPr>
          </a:p>
          <a:p>
            <a:r>
              <a:rPr lang="zh-TW" altLang="en-US" sz="3000" b="1" dirty="0">
                <a:latin typeface="+mn-ea"/>
                <a:cs typeface="Times New Roman" panose="02020603050405020304" pitchFamily="18" charset="0"/>
              </a:rPr>
              <a:t>命脈     </a:t>
            </a:r>
            <a:endParaRPr lang="en-US" altLang="zh-TW" sz="3000" b="1" dirty="0">
              <a:latin typeface="+mn-ea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zh-TW" altLang="en-US" sz="3000" b="1" dirty="0">
                <a:latin typeface="+mn-ea"/>
                <a:cs typeface="Times New Roman" panose="02020603050405020304" pitchFamily="18" charset="0"/>
              </a:rPr>
              <a:t>    </a:t>
            </a:r>
            <a:endParaRPr lang="en-US" altLang="zh-TW" sz="3000" b="1" dirty="0">
              <a:latin typeface="+mn-ea"/>
              <a:cs typeface="Times New Roman" panose="02020603050405020304" pitchFamily="18" charset="0"/>
            </a:endParaRPr>
          </a:p>
          <a:p>
            <a:r>
              <a:rPr lang="zh-TW" altLang="en-US" sz="3000" b="1" dirty="0">
                <a:latin typeface="+mn-ea"/>
                <a:cs typeface="Times New Roman" panose="02020603050405020304" pitchFamily="18" charset="0"/>
              </a:rPr>
              <a:t> </a:t>
            </a:r>
            <a:r>
              <a:rPr lang="en-US" altLang="zh-TW" sz="3000" b="1" dirty="0">
                <a:latin typeface="+mn-ea"/>
                <a:cs typeface="Times New Roman" panose="02020603050405020304" pitchFamily="18" charset="0"/>
              </a:rPr>
              <a:t>LEO</a:t>
            </a:r>
          </a:p>
          <a:p>
            <a:endParaRPr lang="zh-TW" altLang="en-US" dirty="0"/>
          </a:p>
        </p:txBody>
      </p:sp>
      <p:pic>
        <p:nvPicPr>
          <p:cNvPr id="4" name="圖片 3" descr="S__7804518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86050" y="2428868"/>
            <a:ext cx="2940573" cy="3934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97180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PAUL</a:t>
            </a:r>
            <a:r>
              <a:rPr lang="zh-TW" altLang="en-US" dirty="0" smtClean="0"/>
              <a:t>的職業分享與服務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altLang="zh-TW" dirty="0" smtClean="0"/>
              <a:t>6-18</a:t>
            </a:r>
            <a:r>
              <a:rPr lang="zh-TW" altLang="en-US" dirty="0" smtClean="0"/>
              <a:t>歲孩子的教育顧問</a:t>
            </a:r>
            <a:endParaRPr lang="en-US" altLang="zh-TW" dirty="0" smtClean="0"/>
          </a:p>
          <a:p>
            <a:r>
              <a:rPr lang="zh-TW" altLang="en-US" dirty="0" smtClean="0"/>
              <a:t>一人一家一群人一個協會</a:t>
            </a:r>
          </a:p>
          <a:p>
            <a:pPr>
              <a:buNone/>
            </a:pPr>
            <a:endParaRPr lang="en-US" altLang="zh-TW" dirty="0" smtClean="0"/>
          </a:p>
          <a:p>
            <a:r>
              <a:rPr lang="zh-TW" altLang="en-US" dirty="0" smtClean="0"/>
              <a:t>幼稚園國小國中高中</a:t>
            </a:r>
            <a:endParaRPr lang="en-US" altLang="zh-TW" dirty="0" smtClean="0"/>
          </a:p>
          <a:p>
            <a:endParaRPr lang="en-US" altLang="zh-TW" dirty="0" smtClean="0"/>
          </a:p>
          <a:p>
            <a:r>
              <a:rPr lang="zh-TW" altLang="en-US" dirty="0" smtClean="0"/>
              <a:t>大學留學美國</a:t>
            </a:r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 smtClean="0"/>
          </a:p>
          <a:p>
            <a:r>
              <a:rPr lang="en-US" altLang="zh-TW" dirty="0" smtClean="0"/>
              <a:t>PDG</a:t>
            </a:r>
            <a:r>
              <a:rPr lang="zh-TW" altLang="en-US" dirty="0" smtClean="0"/>
              <a:t> </a:t>
            </a:r>
            <a:endParaRPr lang="en-US" altLang="zh-TW" dirty="0" smtClean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7BC4A302-E986-E37A-477D-15BE94F7FC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6565" y="1087464"/>
            <a:ext cx="6630870" cy="1143000"/>
          </a:xfrm>
        </p:spPr>
        <p:txBody>
          <a:bodyPr>
            <a:noAutofit/>
          </a:bodyPr>
          <a:lstStyle/>
          <a:p>
            <a:r>
              <a:rPr lang="zh-TW" altLang="zh-TW" sz="3400" b="1" kern="1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目標</a:t>
            </a:r>
            <a:r>
              <a:rPr lang="zh-TW" altLang="en-US" sz="3400" b="1" kern="1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zh-TW" altLang="zh-TW" sz="3400" b="1" kern="1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是崇高的</a:t>
            </a:r>
            <a:r>
              <a:rPr lang="zh-TW" altLang="en-US" sz="3400" b="1" kern="1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zh-TW" altLang="zh-TW" sz="3400" b="1" kern="1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過程</a:t>
            </a:r>
            <a:r>
              <a:rPr lang="zh-TW" altLang="en-US" sz="3400" b="1" kern="1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zh-TW" altLang="zh-TW" sz="3400" b="1" kern="1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是</a:t>
            </a:r>
            <a:r>
              <a:rPr lang="zh-TW" altLang="en-US" sz="3400" b="1" kern="1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快樂</a:t>
            </a:r>
            <a:r>
              <a:rPr lang="zh-TW" altLang="zh-TW" sz="3400" b="1" kern="1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的</a:t>
            </a:r>
            <a:r>
              <a:rPr lang="en-US" altLang="zh-TW" sz="3400" b="1" kern="1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zh-TW" altLang="zh-TW" sz="3400" b="1" kern="1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結果是豐收的</a:t>
            </a:r>
            <a:r>
              <a:rPr lang="en-US" altLang="zh-TW" sz="3600" b="1" kern="1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/>
            </a:r>
            <a:br>
              <a:rPr lang="en-US" altLang="zh-TW" sz="3600" b="1" kern="1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</a:br>
            <a:r>
              <a:rPr lang="zh-TW" altLang="zh-TW" sz="3600" b="1" kern="1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/>
            </a:r>
            <a:br>
              <a:rPr lang="zh-TW" altLang="zh-TW" sz="3600" b="1" kern="1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</a:br>
            <a:endParaRPr lang="zh-TW" altLang="en-US" sz="36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xmlns="" id="{1DDD4D45-F29E-01EA-08E4-A46EA14C0D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10838" y="2060849"/>
            <a:ext cx="6172200" cy="4525963"/>
          </a:xfrm>
        </p:spPr>
        <p:txBody>
          <a:bodyPr/>
          <a:lstStyle/>
          <a:p>
            <a:pPr>
              <a:lnSpc>
                <a:spcPts val="3200"/>
              </a:lnSpc>
            </a:pPr>
            <a:endParaRPr lang="zh-TW" altLang="zh-TW" sz="2800" kern="100" dirty="0"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endParaRPr lang="zh-TW" altLang="en-US" dirty="0"/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xmlns="" id="{79E11F59-DCB7-8F08-C5CB-993B74331E00}"/>
              </a:ext>
            </a:extLst>
          </p:cNvPr>
          <p:cNvSpPr txBox="1"/>
          <p:nvPr/>
        </p:nvSpPr>
        <p:spPr>
          <a:xfrm>
            <a:off x="357158" y="1772818"/>
            <a:ext cx="8501122" cy="3811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5800"/>
              </a:lnSpc>
            </a:pPr>
            <a:r>
              <a:rPr lang="zh-TW" altLang="en-US" sz="2800" b="1" dirty="0">
                <a:solidFill>
                  <a:prstClr val="black"/>
                </a:solidFill>
                <a:latin typeface="Calibri"/>
                <a:ea typeface="新細明體" panose="02020500000000000000" pitchFamily="18" charset="-120"/>
              </a:rPr>
              <a:t>花點時間工作  這是成功的代價</a:t>
            </a:r>
            <a:endParaRPr lang="en-US" altLang="zh-TW" sz="2800" b="1" dirty="0">
              <a:solidFill>
                <a:prstClr val="black"/>
              </a:solidFill>
              <a:latin typeface="Calibri"/>
              <a:ea typeface="新細明體" panose="02020500000000000000" pitchFamily="18" charset="-120"/>
            </a:endParaRPr>
          </a:p>
          <a:p>
            <a:pPr>
              <a:lnSpc>
                <a:spcPts val="5800"/>
              </a:lnSpc>
            </a:pPr>
            <a:r>
              <a:rPr lang="zh-TW" altLang="en-US" sz="2800" b="1" dirty="0">
                <a:solidFill>
                  <a:prstClr val="black"/>
                </a:solidFill>
                <a:latin typeface="Calibri"/>
                <a:ea typeface="新細明體" panose="02020500000000000000" pitchFamily="18" charset="-120"/>
              </a:rPr>
              <a:t>花點時間思考  這是力量的源頭</a:t>
            </a:r>
            <a:endParaRPr lang="en-US" altLang="zh-TW" sz="2800" b="1" dirty="0">
              <a:solidFill>
                <a:prstClr val="black"/>
              </a:solidFill>
              <a:latin typeface="Calibri"/>
              <a:ea typeface="新細明體" panose="02020500000000000000" pitchFamily="18" charset="-120"/>
            </a:endParaRPr>
          </a:p>
          <a:p>
            <a:pPr>
              <a:lnSpc>
                <a:spcPts val="5800"/>
              </a:lnSpc>
            </a:pPr>
            <a:r>
              <a:rPr lang="zh-TW" altLang="en-US" sz="2800" b="1" dirty="0">
                <a:solidFill>
                  <a:prstClr val="black"/>
                </a:solidFill>
                <a:latin typeface="Calibri"/>
                <a:ea typeface="新細明體" panose="02020500000000000000" pitchFamily="18" charset="-120"/>
              </a:rPr>
              <a:t>花點時間讀書  這是智慧的泉源</a:t>
            </a:r>
            <a:endParaRPr lang="en-US" altLang="zh-TW" sz="2800" b="1" dirty="0">
              <a:solidFill>
                <a:prstClr val="black"/>
              </a:solidFill>
              <a:latin typeface="Calibri"/>
              <a:ea typeface="新細明體" panose="02020500000000000000" pitchFamily="18" charset="-120"/>
            </a:endParaRPr>
          </a:p>
          <a:p>
            <a:pPr>
              <a:lnSpc>
                <a:spcPts val="5800"/>
              </a:lnSpc>
            </a:pPr>
            <a:r>
              <a:rPr lang="zh-TW" altLang="en-US" sz="2800" b="1" dirty="0">
                <a:solidFill>
                  <a:prstClr val="black"/>
                </a:solidFill>
                <a:latin typeface="Calibri"/>
                <a:ea typeface="新細明體" panose="02020500000000000000" pitchFamily="18" charset="-120"/>
              </a:rPr>
              <a:t>花點時間愛人及被愛  這是神的特權</a:t>
            </a:r>
            <a:endParaRPr lang="en-US" altLang="zh-TW" sz="2800" b="1" dirty="0">
              <a:solidFill>
                <a:prstClr val="black"/>
              </a:solidFill>
              <a:latin typeface="Calibri"/>
              <a:ea typeface="新細明體" panose="02020500000000000000" pitchFamily="18" charset="-120"/>
            </a:endParaRPr>
          </a:p>
          <a:p>
            <a:pPr>
              <a:lnSpc>
                <a:spcPts val="5800"/>
              </a:lnSpc>
            </a:pPr>
            <a:r>
              <a:rPr lang="zh-TW" altLang="en-US" sz="2800" b="1" dirty="0">
                <a:solidFill>
                  <a:prstClr val="black"/>
                </a:solidFill>
                <a:latin typeface="Calibri"/>
                <a:ea typeface="新細明體" panose="02020500000000000000" pitchFamily="18" charset="-120"/>
              </a:rPr>
              <a:t>花點時間</a:t>
            </a:r>
            <a:r>
              <a:rPr lang="en-US" altLang="zh-TW" sz="2800" b="1" dirty="0">
                <a:solidFill>
                  <a:prstClr val="black"/>
                </a:solidFill>
                <a:latin typeface="Calibri"/>
                <a:ea typeface="新細明體" panose="02020500000000000000" pitchFamily="18" charset="-120"/>
              </a:rPr>
              <a:t>…</a:t>
            </a:r>
            <a:endParaRPr lang="zh-TW" altLang="en-US" sz="2800" b="1" dirty="0">
              <a:solidFill>
                <a:prstClr val="black"/>
              </a:solidFill>
              <a:latin typeface="Calibri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23482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/>
              <a:t>專題演講回饋單</a:t>
            </a:r>
            <a:endParaRPr lang="zh-TW" altLang="en-US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>
                <a:hlinkClick r:id="rId2"/>
              </a:rPr>
              <a:t>https://forms.gle/tuA8ZETwCHGs67Bi8</a:t>
            </a:r>
            <a:endParaRPr lang="zh-TW" alt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43174" y="2500306"/>
            <a:ext cx="3810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扶輪社是什麼</a:t>
            </a:r>
            <a:r>
              <a:rPr lang="en-US" altLang="zh-TW" dirty="0" smtClean="0"/>
              <a:t>(</a:t>
            </a:r>
            <a:r>
              <a:rPr lang="zh-TW" altLang="en-US" dirty="0" smtClean="0"/>
              <a:t>一</a:t>
            </a:r>
            <a:r>
              <a:rPr lang="en-US" altLang="zh-TW" dirty="0" smtClean="0"/>
              <a:t>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79512" y="1600200"/>
            <a:ext cx="8507288" cy="4525963"/>
          </a:xfrm>
        </p:spPr>
        <p:txBody>
          <a:bodyPr/>
          <a:lstStyle/>
          <a:p>
            <a:pPr>
              <a:buFont typeface="Wingdings" pitchFamily="2" charset="2"/>
              <a:buChar char="p"/>
            </a:pPr>
            <a:r>
              <a:rPr lang="zh-TW" altLang="en-US" dirty="0" smtClean="0"/>
              <a:t>橫看成嶺側成峰 遠近高低各不同 不識廬山真面目 只緣身在此山中</a:t>
            </a:r>
            <a:endParaRPr lang="en-US" altLang="zh-TW" dirty="0" smtClean="0"/>
          </a:p>
          <a:p>
            <a:pPr>
              <a:buFont typeface="Wingdings" pitchFamily="2" charset="2"/>
              <a:buChar char="p"/>
            </a:pPr>
            <a:endParaRPr lang="en-US" altLang="zh-TW" dirty="0" smtClean="0"/>
          </a:p>
          <a:p>
            <a:pPr>
              <a:buFont typeface="Wingdings" pitchFamily="2" charset="2"/>
              <a:buChar char="p"/>
            </a:pPr>
            <a:r>
              <a:rPr lang="zh-TW" altLang="en-US" dirty="0" smtClean="0"/>
              <a:t>西湖天下景 游者無愚賢  深淺隨所得 誰能識其全 問道若有得 買魚勿論錢 </a:t>
            </a:r>
            <a:endParaRPr lang="en-US" altLang="zh-TW" dirty="0" smtClean="0"/>
          </a:p>
          <a:p>
            <a:pPr>
              <a:buNone/>
            </a:pPr>
            <a:endParaRPr lang="en-US" altLang="zh-TW" dirty="0" smtClean="0"/>
          </a:p>
          <a:p>
            <a:pPr>
              <a:buFont typeface="Wingdings" pitchFamily="2" charset="2"/>
              <a:buChar char="p"/>
            </a:pPr>
            <a:r>
              <a:rPr lang="zh-TW" altLang="en-US" dirty="0" smtClean="0"/>
              <a:t>若把西湖比西子 淡妝濃抹總相宜</a:t>
            </a:r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 smtClean="0"/>
          </a:p>
        </p:txBody>
      </p:sp>
      <p:pic>
        <p:nvPicPr>
          <p:cNvPr id="4" name="圖片 3" descr="547290638_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86380" y="5572140"/>
            <a:ext cx="4572000" cy="30540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扶輪社是什麼</a:t>
            </a:r>
            <a:r>
              <a:rPr lang="en-US" altLang="zh-TW" dirty="0" smtClean="0"/>
              <a:t>(</a:t>
            </a:r>
            <a:r>
              <a:rPr lang="zh-TW" altLang="en-US" dirty="0" smtClean="0"/>
              <a:t>二</a:t>
            </a:r>
            <a:r>
              <a:rPr lang="en-US" altLang="zh-TW" dirty="0" smtClean="0"/>
              <a:t>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山不在高  有仙則名 水不在深 有龍則靈</a:t>
            </a:r>
            <a:endParaRPr lang="en-US" altLang="zh-TW" dirty="0" smtClean="0"/>
          </a:p>
          <a:p>
            <a:r>
              <a:rPr lang="zh-TW" altLang="en-US" dirty="0" smtClean="0"/>
              <a:t>談笑有鴻儒  往來無白丁</a:t>
            </a:r>
            <a:endParaRPr lang="en-US" altLang="zh-TW" dirty="0" smtClean="0"/>
          </a:p>
          <a:p>
            <a:r>
              <a:rPr lang="zh-TW" altLang="en-US" dirty="0" smtClean="0"/>
              <a:t>桃花潭水深千尺  不及汪倫送我情</a:t>
            </a:r>
            <a:endParaRPr lang="en-US" altLang="zh-TW" dirty="0" smtClean="0"/>
          </a:p>
          <a:p>
            <a:pPr>
              <a:buFont typeface="Wingdings" pitchFamily="2" charset="2"/>
              <a:buChar char="p"/>
            </a:pPr>
            <a:r>
              <a:rPr lang="zh-TW" altLang="en-US" dirty="0" smtClean="0"/>
              <a:t>問汝平生功業  黃州惠州儋州</a:t>
            </a:r>
            <a:endParaRPr lang="en-US" altLang="zh-TW" dirty="0" smtClean="0"/>
          </a:p>
          <a:p>
            <a:pPr>
              <a:buFont typeface="Wingdings" pitchFamily="2" charset="2"/>
              <a:buChar char="p"/>
            </a:pPr>
            <a:r>
              <a:rPr lang="zh-TW" altLang="en-US" dirty="0" smtClean="0"/>
              <a:t>問汝平生功業  社友理事社長</a:t>
            </a:r>
            <a:endParaRPr lang="en-US" altLang="zh-TW" dirty="0" smtClean="0"/>
          </a:p>
          <a:p>
            <a:r>
              <a:rPr lang="zh-TW" altLang="en-US" dirty="0" smtClean="0"/>
              <a:t>舊時王謝堂前燕飛入尋常百姓家</a:t>
            </a:r>
            <a:endParaRPr lang="en-US" altLang="zh-TW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扶輪社是什麼</a:t>
            </a:r>
            <a:r>
              <a:rPr lang="en-US" altLang="zh-TW" dirty="0" smtClean="0"/>
              <a:t>(</a:t>
            </a:r>
            <a:r>
              <a:rPr lang="zh-TW" altLang="en-US" dirty="0" smtClean="0"/>
              <a:t>三</a:t>
            </a:r>
            <a:r>
              <a:rPr lang="en-US" altLang="zh-TW" dirty="0" smtClean="0"/>
              <a:t>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4525963"/>
          </a:xfrm>
        </p:spPr>
        <p:txBody>
          <a:bodyPr>
            <a:normAutofit/>
          </a:bodyPr>
          <a:lstStyle/>
          <a:p>
            <a:r>
              <a:rPr lang="zh-TW" altLang="en-US" dirty="0" smtClean="0"/>
              <a:t>論語中的「孝」</a:t>
            </a:r>
            <a:r>
              <a:rPr lang="en-US" altLang="zh-TW" dirty="0" smtClean="0"/>
              <a:t>1.</a:t>
            </a:r>
            <a:r>
              <a:rPr lang="zh-TW" altLang="en-US" dirty="0" smtClean="0"/>
              <a:t>色難   </a:t>
            </a:r>
            <a:r>
              <a:rPr lang="en-US" altLang="zh-TW" dirty="0" smtClean="0"/>
              <a:t>2.</a:t>
            </a:r>
            <a:r>
              <a:rPr lang="zh-TW" altLang="en-US" dirty="0" smtClean="0"/>
              <a:t>無違   </a:t>
            </a:r>
            <a:r>
              <a:rPr lang="en-US" altLang="zh-TW" dirty="0" smtClean="0"/>
              <a:t>3.  </a:t>
            </a:r>
            <a:r>
              <a:rPr lang="zh-TW" altLang="en-US" dirty="0" smtClean="0"/>
              <a:t> </a:t>
            </a:r>
            <a:r>
              <a:rPr lang="en-US" altLang="zh-TW" dirty="0" smtClean="0"/>
              <a:t>4.</a:t>
            </a:r>
            <a:r>
              <a:rPr lang="zh-TW" altLang="en-US" dirty="0" smtClean="0"/>
              <a:t>   </a:t>
            </a:r>
            <a:r>
              <a:rPr lang="en-US" altLang="zh-TW" dirty="0" smtClean="0"/>
              <a:t>5.</a:t>
            </a:r>
          </a:p>
          <a:p>
            <a:pPr>
              <a:buNone/>
            </a:pPr>
            <a:r>
              <a:rPr lang="zh-TW" altLang="en-US" dirty="0" smtClean="0"/>
              <a:t>    </a:t>
            </a:r>
            <a:endParaRPr lang="en-US" altLang="zh-TW" dirty="0" smtClean="0"/>
          </a:p>
          <a:p>
            <a:r>
              <a:rPr lang="zh-TW" altLang="en-US" dirty="0" smtClean="0"/>
              <a:t>詩三百 一言以蔽之 曰思無邪</a:t>
            </a:r>
            <a:endParaRPr lang="en-US" altLang="zh-TW" dirty="0" smtClean="0"/>
          </a:p>
          <a:p>
            <a:r>
              <a:rPr lang="zh-TW" altLang="en-US" dirty="0" smtClean="0"/>
              <a:t>不學詩無以言</a:t>
            </a:r>
            <a:endParaRPr lang="en-US" altLang="zh-TW" dirty="0" smtClean="0"/>
          </a:p>
          <a:p>
            <a:r>
              <a:rPr lang="zh-TW" altLang="en-US" dirty="0" smtClean="0"/>
              <a:t>可以  興   觀   群   怨</a:t>
            </a:r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 smtClean="0"/>
          </a:p>
        </p:txBody>
      </p:sp>
      <p:pic>
        <p:nvPicPr>
          <p:cNvPr id="5" name="圖片 4" descr="168302432463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16216" y="2996952"/>
            <a:ext cx="2334686" cy="29523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 descr="未命名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88640"/>
            <a:ext cx="9144730" cy="5962393"/>
          </a:xfrm>
        </p:spPr>
      </p:pic>
      <p:sp>
        <p:nvSpPr>
          <p:cNvPr id="5" name="矩形 4"/>
          <p:cNvSpPr/>
          <p:nvPr/>
        </p:nvSpPr>
        <p:spPr>
          <a:xfrm>
            <a:off x="6804248" y="214290"/>
            <a:ext cx="2339752" cy="18471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文字方塊 5"/>
          <p:cNvSpPr txBox="1"/>
          <p:nvPr/>
        </p:nvSpPr>
        <p:spPr>
          <a:xfrm>
            <a:off x="4286248" y="428604"/>
            <a:ext cx="37862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600" dirty="0" smtClean="0"/>
              <a:t>1.   2.   3.   4.   5.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聯誼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7544" y="1268760"/>
            <a:ext cx="8676456" cy="508919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zh-TW" altLang="en-US" sz="2800" dirty="0" smtClean="0"/>
              <a:t>一起做過什麼</a:t>
            </a:r>
            <a:endParaRPr lang="en-US" altLang="zh-TW" sz="2800" dirty="0" smtClean="0"/>
          </a:p>
          <a:p>
            <a:pPr>
              <a:buNone/>
            </a:pPr>
            <a:r>
              <a:rPr lang="zh-TW" altLang="en-US" sz="2800" dirty="0" smtClean="0"/>
              <a:t>一起經歷過什麼</a:t>
            </a:r>
            <a:endParaRPr lang="en-US" altLang="zh-TW" sz="2800" dirty="0" smtClean="0"/>
          </a:p>
          <a:p>
            <a:pPr>
              <a:buNone/>
            </a:pPr>
            <a:r>
              <a:rPr lang="zh-TW" altLang="en-US" sz="2800" dirty="0" smtClean="0"/>
              <a:t>一起分享過什麼</a:t>
            </a:r>
            <a:endParaRPr lang="en-US" altLang="zh-TW" sz="2800" dirty="0" smtClean="0"/>
          </a:p>
          <a:p>
            <a:pPr>
              <a:buNone/>
            </a:pPr>
            <a:r>
              <a:rPr lang="zh-TW" altLang="en-US" sz="2800" dirty="0" smtClean="0"/>
              <a:t>共同的回憶和記憶 </a:t>
            </a:r>
            <a:r>
              <a:rPr lang="en-US" altLang="zh-TW" sz="2800" dirty="0" smtClean="0"/>
              <a:t>(</a:t>
            </a:r>
            <a:r>
              <a:rPr lang="zh-TW" altLang="en-US" sz="2800" dirty="0" smtClean="0"/>
              <a:t>大陸的順口溜</a:t>
            </a:r>
            <a:r>
              <a:rPr lang="en-US" altLang="zh-TW" sz="2800" dirty="0" smtClean="0"/>
              <a:t>)</a:t>
            </a:r>
          </a:p>
          <a:p>
            <a:pPr>
              <a:buNone/>
            </a:pPr>
            <a:endParaRPr lang="en-US" altLang="zh-TW" sz="2800" dirty="0" smtClean="0"/>
          </a:p>
          <a:p>
            <a:pPr>
              <a:buFont typeface="Wingdings" pitchFamily="2" charset="2"/>
              <a:buChar char="p"/>
            </a:pPr>
            <a:r>
              <a:rPr lang="zh-TW" altLang="en-US" sz="2800" dirty="0" smtClean="0"/>
              <a:t>不如眼前一醉  是非憂樂都兩忘</a:t>
            </a:r>
            <a:endParaRPr lang="en-US" altLang="zh-TW" sz="2800" dirty="0" smtClean="0"/>
          </a:p>
          <a:p>
            <a:pPr>
              <a:buFont typeface="Wingdings" pitchFamily="2" charset="2"/>
              <a:buChar char="p"/>
            </a:pPr>
            <a:r>
              <a:rPr lang="zh-TW" altLang="en-US" sz="2800" dirty="0" smtClean="0"/>
              <a:t>回首送春拚一醉  東風吹破千行淚</a:t>
            </a:r>
            <a:endParaRPr lang="en-US" altLang="zh-TW" sz="2800" dirty="0" smtClean="0"/>
          </a:p>
          <a:p>
            <a:pPr>
              <a:buNone/>
            </a:pPr>
            <a:endParaRPr lang="en-US" altLang="zh-TW" sz="2800" dirty="0" smtClean="0"/>
          </a:p>
          <a:p>
            <a:pPr>
              <a:buNone/>
            </a:pPr>
            <a:r>
              <a:rPr lang="zh-TW" altLang="en-US" sz="2800" dirty="0" smtClean="0"/>
              <a:t>晚來天欲雪  能飲一杯無  我歌月徘徊  我舞影零亂</a:t>
            </a:r>
            <a:endParaRPr lang="en-US" altLang="zh-TW" sz="2800" dirty="0" smtClean="0"/>
          </a:p>
          <a:p>
            <a:pPr>
              <a:buNone/>
            </a:pPr>
            <a:r>
              <a:rPr lang="zh-TW" altLang="en-US" sz="2800" dirty="0" smtClean="0"/>
              <a:t> </a:t>
            </a:r>
            <a:endParaRPr lang="en-US" altLang="zh-TW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職業分享 職業服務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師者 傳道授業解惑</a:t>
            </a:r>
            <a:endParaRPr lang="en-US" altLang="zh-TW" dirty="0" smtClean="0"/>
          </a:p>
          <a:p>
            <a:r>
              <a:rPr lang="zh-TW" altLang="en-US" dirty="0" smtClean="0"/>
              <a:t>師不必賢於弟子</a:t>
            </a:r>
            <a:endParaRPr lang="en-US" altLang="zh-TW" dirty="0" smtClean="0"/>
          </a:p>
          <a:p>
            <a:r>
              <a:rPr lang="zh-TW" altLang="en-US" dirty="0" smtClean="0"/>
              <a:t>聞道有先後 術業有專攻</a:t>
            </a:r>
            <a:endParaRPr lang="en-US" altLang="zh-TW" dirty="0" smtClean="0"/>
          </a:p>
          <a:p>
            <a:r>
              <a:rPr lang="zh-TW" altLang="en-US" dirty="0" smtClean="0"/>
              <a:t>與君一席話 勝讀十年書</a:t>
            </a:r>
            <a:endParaRPr lang="en-US" altLang="zh-TW" dirty="0" smtClean="0"/>
          </a:p>
          <a:p>
            <a:r>
              <a:rPr lang="zh-TW" altLang="en-US" dirty="0" smtClean="0"/>
              <a:t>一場演講改變一個人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1152</TotalTime>
  <Words>1448</Words>
  <Application>Microsoft Office PowerPoint</Application>
  <PresentationFormat>如螢幕大小 (4:3)</PresentationFormat>
  <Paragraphs>200</Paragraphs>
  <Slides>31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31</vt:i4>
      </vt:variant>
    </vt:vector>
  </HeadingPairs>
  <TitlesOfParts>
    <vt:vector size="32" baseType="lpstr">
      <vt:lpstr>Office 佈景主題</vt:lpstr>
      <vt:lpstr>蘇東坡碰到保羅哈里斯</vt:lpstr>
      <vt:lpstr>投影片 2</vt:lpstr>
      <vt:lpstr>PAUL的職業分享與服務</vt:lpstr>
      <vt:lpstr>扶輪社是什麼(一)</vt:lpstr>
      <vt:lpstr>扶輪社是什麼(二)</vt:lpstr>
      <vt:lpstr>扶輪社是什麼(三)</vt:lpstr>
      <vt:lpstr>投影片 7</vt:lpstr>
      <vt:lpstr>聯誼</vt:lpstr>
      <vt:lpstr>職業分享 職業服務</vt:lpstr>
      <vt:lpstr>扶輪社的學習</vt:lpstr>
      <vt:lpstr>扶輪社社員成長</vt:lpstr>
      <vt:lpstr>扶輪社的危機</vt:lpstr>
      <vt:lpstr>如何防止社友流失</vt:lpstr>
      <vt:lpstr>防止社員流失</vt:lpstr>
      <vt:lpstr>防止社員流失</vt:lpstr>
      <vt:lpstr>降低期望值</vt:lpstr>
      <vt:lpstr>如何參與扶輪社</vt:lpstr>
      <vt:lpstr>多元平等包容</vt:lpstr>
      <vt:lpstr>多元平等包容</vt:lpstr>
      <vt:lpstr>扶輪四大考驗</vt:lpstr>
      <vt:lpstr>青少年服務</vt:lpstr>
      <vt:lpstr>P+AG 心情  反思</vt:lpstr>
      <vt:lpstr>P+AG 心情  反思</vt:lpstr>
      <vt:lpstr>P+AG 心情  反思</vt:lpstr>
      <vt:lpstr>P+AG 心情  反思</vt:lpstr>
      <vt:lpstr>P+AG 心情  反思</vt:lpstr>
      <vt:lpstr>王國維．扶輪社三種境界</vt:lpstr>
      <vt:lpstr>扶輪四時樂</vt:lpstr>
      <vt:lpstr>人脈 不只是錢脈</vt:lpstr>
      <vt:lpstr>目標 是崇高的 過程 是快樂的 結果是豐收的  </vt:lpstr>
      <vt:lpstr>專題演講回饋單</vt:lpstr>
    </vt:vector>
  </TitlesOfParts>
  <Company>C.M.T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中國文學 vs. 國際扶輪</dc:title>
  <dc:creator>HOM</dc:creator>
  <cp:lastModifiedBy>尚揚</cp:lastModifiedBy>
  <cp:revision>106</cp:revision>
  <dcterms:created xsi:type="dcterms:W3CDTF">2023-02-18T11:26:05Z</dcterms:created>
  <dcterms:modified xsi:type="dcterms:W3CDTF">2024-03-08T09:30:28Z</dcterms:modified>
</cp:coreProperties>
</file>