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62" r:id="rId4"/>
    <p:sldId id="263" r:id="rId5"/>
    <p:sldId id="264" r:id="rId6"/>
    <p:sldId id="265" r:id="rId7"/>
    <p:sldId id="268" r:id="rId8"/>
    <p:sldId id="266" r:id="rId9"/>
    <p:sldId id="277" r:id="rId10"/>
    <p:sldId id="281" r:id="rId11"/>
    <p:sldId id="279" r:id="rId12"/>
    <p:sldId id="282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18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../media/image4.png"/><Relationship Id="rId6" Type="http://schemas.openxmlformats.org/officeDocument/2006/relationships/tags" Target="../tags/tag58.xml"/><Relationship Id="rId5" Type="http://schemas.openxmlformats.org/officeDocument/2006/relationships/image" Target="../media/image3.png"/><Relationship Id="rId4" Type="http://schemas.openxmlformats.org/officeDocument/2006/relationships/tags" Target="../tags/tag57.xml"/><Relationship Id="rId3" Type="http://schemas.openxmlformats.org/officeDocument/2006/relationships/image" Target="../media/image2.png"/><Relationship Id="rId2" Type="http://schemas.openxmlformats.org/officeDocument/2006/relationships/tags" Target="../tags/tag56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5.png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5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6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image" Target="../media/image6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6.png"/><Relationship Id="rId2" Type="http://schemas.openxmlformats.org/officeDocument/2006/relationships/tags" Target="../tags/tag93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image" Target="../media/image7.png"/><Relationship Id="rId2" Type="http://schemas.openxmlformats.org/officeDocument/2006/relationships/tags" Target="../tags/tag10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image" Target="../media/image9.png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组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576580"/>
            <a:ext cx="12216765" cy="6281420"/>
          </a:xfrm>
          <a:prstGeom prst="rect">
            <a:avLst/>
          </a:prstGeom>
          <a:noFill/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090419" y="3550774"/>
            <a:ext cx="8011160" cy="560472"/>
          </a:xfrm>
        </p:spPr>
        <p:txBody>
          <a:bodyPr lIns="91440" tIns="45720" rIns="91440" bIns="4572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2089943" y="4225239"/>
            <a:ext cx="8012112" cy="444500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2090420" y="4783732"/>
            <a:ext cx="8011159" cy="444500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990598" y="885372"/>
            <a:ext cx="10210802" cy="2614178"/>
          </a:xfrm>
        </p:spPr>
        <p:txBody>
          <a:bodyPr lIns="91440" tIns="45720" rIns="91440" bIns="45720" anchor="b" anchorCtr="0">
            <a:normAutofit/>
          </a:bodyPr>
          <a:lstStyle>
            <a:lvl1pPr algn="ctr" eaLnBrk="1" fontAlgn="auto" latinLnBrk="0" hangingPunct="1">
              <a:defRPr sz="11500" b="0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组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28575" y="575945"/>
            <a:ext cx="12216765" cy="62814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116001" y="2614109"/>
            <a:ext cx="5060272" cy="872790"/>
          </a:xfrm>
        </p:spPr>
        <p:txBody>
          <a:bodyPr lIns="91440" tIns="45720" rIns="91440" bIns="45720" anchor="b" anchorCtr="0">
            <a:normAutofit/>
          </a:bodyPr>
          <a:lstStyle>
            <a:lvl1pPr>
              <a:defRPr sz="44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115996" y="3543482"/>
            <a:ext cx="5060272" cy="1077985"/>
          </a:xfrm>
        </p:spPr>
        <p:txBody>
          <a:bodyPr lIns="91440" tIns="4572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781685"/>
            <a:ext cx="12209780" cy="6085205"/>
          </a:xfrm>
          <a:prstGeom prst="rect">
            <a:avLst/>
          </a:prstGeom>
          <a:noFill/>
        </p:spPr>
      </p:pic>
      <p:pic>
        <p:nvPicPr>
          <p:cNvPr id="7" name="图片 6" descr="图层 2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434340" y="5936615"/>
            <a:ext cx="628650" cy="619125"/>
          </a:xfrm>
          <a:prstGeom prst="rect">
            <a:avLst/>
          </a:prstGeom>
          <a:effectLst/>
        </p:spPr>
      </p:pic>
      <p:pic>
        <p:nvPicPr>
          <p:cNvPr id="8" name="图片 7" descr="图层 2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2235835" y="2644458"/>
            <a:ext cx="970280" cy="9556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356387" y="2377440"/>
            <a:ext cx="6411558" cy="1247885"/>
          </a:xfrm>
        </p:spPr>
        <p:txBody>
          <a:bodyPr vert="horz" lIns="90170" tIns="46990" rIns="9017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3355975" y="3690097"/>
            <a:ext cx="6411558" cy="526901"/>
          </a:xfrm>
        </p:spPr>
        <p:txBody>
          <a:bodyPr lIns="90170" tIns="0" rIns="90170" bIns="46990">
            <a:normAutofit/>
          </a:bodyPr>
          <a:lstStyle>
            <a:lvl1pPr marL="0" indent="0">
              <a:lnSpc>
                <a:spcPct val="100000"/>
              </a:lnSpc>
              <a:buNone/>
              <a:defRPr sz="2800" baseline="0">
                <a:ea typeface="隶书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66400" y="5250562"/>
            <a:ext cx="1625600" cy="16074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66400" y="5250562"/>
            <a:ext cx="1625600" cy="16074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0" y="-27018"/>
            <a:ext cx="1625600" cy="16074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1440" tIns="45720" rIns="91440" bIns="45720" anchor="ctr">
            <a:normAutofit/>
          </a:bodyPr>
          <a:lstStyle>
            <a:lvl1pPr>
              <a:defRPr sz="32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" y="5856114"/>
            <a:ext cx="3403600" cy="10018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1440" tIns="45720" rIns="91440" bIns="45720" anchor="ctr">
            <a:normAutofit/>
          </a:bodyPr>
          <a:lstStyle>
            <a:lvl1pPr>
              <a:defRPr sz="3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0800000">
            <a:off x="8796800" y="0"/>
            <a:ext cx="3403600" cy="10018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3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1440" tIns="45720" rIns="91440" bIns="45720">
            <a:normAutofit/>
          </a:bodyPr>
          <a:lstStyle>
            <a:lvl1pPr algn="ctr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8796800" y="0"/>
            <a:ext cx="3403600" cy="1001885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32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14122" y="5594400"/>
            <a:ext cx="1277877" cy="1263599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1440" tIns="45720" rIns="91440" bIns="45720">
            <a:normAutofit/>
          </a:bodyPr>
          <a:lstStyle>
            <a:lvl1pPr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1440" tIns="45720" rIns="91440" bIns="45720" anchor="b">
            <a:normAutofit/>
          </a:bodyPr>
          <a:lstStyle>
            <a:lvl1pPr algn="ctr">
              <a:defRPr sz="60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1440" tIns="45720" rIns="91440" bIns="45720">
            <a:normAutofit/>
          </a:bodyPr>
          <a:lstStyle>
            <a:lvl1pPr algn="ctr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93200" y="3793822"/>
            <a:ext cx="3098800" cy="30641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-4101"/>
            <a:ext cx="5759907" cy="373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19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image" Target="../media/image12.png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image" Target="../media/image11.png"/><Relationship Id="rId3" Type="http://schemas.openxmlformats.org/officeDocument/2006/relationships/tags" Target="../tags/tag131.xml"/><Relationship Id="rId2" Type="http://schemas.openxmlformats.org/officeDocument/2006/relationships/image" Target="../media/image10.png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image" Target="../media/image11.png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image" Target="../media/image12.png"/><Relationship Id="rId3" Type="http://schemas.openxmlformats.org/officeDocument/2006/relationships/tags" Target="../tags/tag142.xml"/><Relationship Id="rId22" Type="http://schemas.openxmlformats.org/officeDocument/2006/relationships/slideLayout" Target="../slideLayouts/slideLayout17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image" Target="../media/image10.png"/><Relationship Id="rId19" Type="http://schemas.openxmlformats.org/officeDocument/2006/relationships/tags" Target="../tags/tag156.xml"/><Relationship Id="rId18" Type="http://schemas.openxmlformats.org/officeDocument/2006/relationships/tags" Target="../tags/tag155.xml"/><Relationship Id="rId17" Type="http://schemas.openxmlformats.org/officeDocument/2006/relationships/tags" Target="../tags/tag154.xml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4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image" Target="../media/image12.png"/><Relationship Id="rId3" Type="http://schemas.openxmlformats.org/officeDocument/2006/relationships/tags" Target="../tags/tag160.xml"/><Relationship Id="rId23" Type="http://schemas.openxmlformats.org/officeDocument/2006/relationships/slideLayout" Target="../slideLayouts/slideLayout17.xml"/><Relationship Id="rId22" Type="http://schemas.openxmlformats.org/officeDocument/2006/relationships/tags" Target="../tags/tag177.xml"/><Relationship Id="rId21" Type="http://schemas.openxmlformats.org/officeDocument/2006/relationships/tags" Target="../tags/tag176.xml"/><Relationship Id="rId20" Type="http://schemas.openxmlformats.org/officeDocument/2006/relationships/tags" Target="../tags/tag175.xml"/><Relationship Id="rId2" Type="http://schemas.openxmlformats.org/officeDocument/2006/relationships/image" Target="../media/image10.png"/><Relationship Id="rId19" Type="http://schemas.openxmlformats.org/officeDocument/2006/relationships/tags" Target="../tags/tag174.xml"/><Relationship Id="rId18" Type="http://schemas.openxmlformats.org/officeDocument/2006/relationships/tags" Target="../tags/tag173.xml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tags" Target="../tags/tag15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image" Target="../media/image14.png"/><Relationship Id="rId1" Type="http://schemas.openxmlformats.org/officeDocument/2006/relationships/tags" Target="../tags/tag17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image" Target="../media/image15.png"/><Relationship Id="rId3" Type="http://schemas.openxmlformats.org/officeDocument/2006/relationships/tags" Target="../tags/tag184.xml"/><Relationship Id="rId25" Type="http://schemas.openxmlformats.org/officeDocument/2006/relationships/slideLayout" Target="../slideLayouts/slideLayout17.xml"/><Relationship Id="rId24" Type="http://schemas.openxmlformats.org/officeDocument/2006/relationships/tags" Target="../tags/tag203.xml"/><Relationship Id="rId23" Type="http://schemas.openxmlformats.org/officeDocument/2006/relationships/tags" Target="../tags/tag202.xml"/><Relationship Id="rId22" Type="http://schemas.openxmlformats.org/officeDocument/2006/relationships/tags" Target="../tags/tag201.xml"/><Relationship Id="rId21" Type="http://schemas.openxmlformats.org/officeDocument/2006/relationships/tags" Target="../tags/tag200.xml"/><Relationship Id="rId20" Type="http://schemas.openxmlformats.org/officeDocument/2006/relationships/tags" Target="../tags/tag199.xml"/><Relationship Id="rId2" Type="http://schemas.openxmlformats.org/officeDocument/2006/relationships/image" Target="../media/image10.png"/><Relationship Id="rId19" Type="http://schemas.openxmlformats.org/officeDocument/2006/relationships/tags" Target="../tags/tag198.xml"/><Relationship Id="rId18" Type="http://schemas.openxmlformats.org/officeDocument/2006/relationships/tags" Target="../tags/tag197.xml"/><Relationship Id="rId17" Type="http://schemas.openxmlformats.org/officeDocument/2006/relationships/image" Target="../media/image16.png"/><Relationship Id="rId16" Type="http://schemas.openxmlformats.org/officeDocument/2006/relationships/tags" Target="../tags/tag196.xml"/><Relationship Id="rId15" Type="http://schemas.openxmlformats.org/officeDocument/2006/relationships/tags" Target="../tags/tag195.xml"/><Relationship Id="rId14" Type="http://schemas.openxmlformats.org/officeDocument/2006/relationships/tags" Target="../tags/tag194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tags" Target="../tags/tag18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212.xml"/><Relationship Id="rId7" Type="http://schemas.openxmlformats.org/officeDocument/2006/relationships/image" Target="../media/image18.jpeg"/><Relationship Id="rId6" Type="http://schemas.openxmlformats.org/officeDocument/2006/relationships/tags" Target="../tags/tag211.xml"/><Relationship Id="rId5" Type="http://schemas.openxmlformats.org/officeDocument/2006/relationships/image" Target="../media/image17.jpeg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tags" Target="../tags/tag215.xml"/><Relationship Id="rId3" Type="http://schemas.openxmlformats.org/officeDocument/2006/relationships/image" Target="../media/image19.jpeg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CN">
                <a:sym typeface="Arial" panose="020B0604020202020204" pitchFamily="34" charset="0"/>
              </a:rPr>
              <a:t>亞東紀念醫院</a:t>
            </a:r>
            <a:r>
              <a:rPr lang="en-US" altLang="zh-TW">
                <a:sym typeface="Arial" panose="020B0604020202020204" pitchFamily="34" charset="0"/>
              </a:rPr>
              <a:t> </a:t>
            </a:r>
            <a:r>
              <a:rPr lang="zh-TW" altLang="en-US">
                <a:sym typeface="Arial" panose="020B0604020202020204" pitchFamily="34" charset="0"/>
              </a:rPr>
              <a:t>傳統醫學科主任</a:t>
            </a:r>
            <a:r>
              <a:rPr lang="en-US" altLang="zh-TW">
                <a:sym typeface="Arial" panose="020B0604020202020204" pitchFamily="34" charset="0"/>
              </a:rPr>
              <a:t> </a:t>
            </a:r>
            <a:endParaRPr lang="en-US" altLang="zh-TW">
              <a:sym typeface="Arial" panose="020B0604020202020204" pitchFamily="34" charset="0"/>
            </a:endParaRPr>
          </a:p>
          <a:p>
            <a:endParaRPr lang="en-US" altLang="zh-TW"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TW" altLang="zh-CN"/>
              <a:t>一草中醫診所</a:t>
            </a:r>
            <a:r>
              <a:rPr lang="en-US" altLang="zh-TW"/>
              <a:t> </a:t>
            </a:r>
            <a:r>
              <a:rPr lang="zh-TW" altLang="en-US"/>
              <a:t>醫師</a:t>
            </a:r>
            <a:endParaRPr lang="zh-TW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TW" altLang="zh-CN"/>
              <a:t>林巧梅</a:t>
            </a:r>
            <a:endParaRPr lang="zh-TW" altLang="zh-CN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TW" altLang="zh-CN">
                <a:sym typeface="Arial" panose="020B0604020202020204" pitchFamily="34" charset="0"/>
              </a:rPr>
              <a:t>認識中醫</a:t>
            </a:r>
            <a:endParaRPr lang="zh-TW" altLang="zh-CN"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TW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謝謝聆聽</a:t>
            </a:r>
            <a:endParaRPr lang="zh-TW" alt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81685"/>
            <a:ext cx="12209780" cy="6085205"/>
          </a:xfrm>
          <a:prstGeom prst="rect">
            <a:avLst/>
          </a:prstGeom>
        </p:spPr>
      </p:pic>
      <p:pic>
        <p:nvPicPr>
          <p:cNvPr id="3" name="图片 2" descr="图层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2005" y="1787525"/>
            <a:ext cx="765810" cy="802005"/>
          </a:xfrm>
          <a:prstGeom prst="rect">
            <a:avLst/>
          </a:prstGeom>
        </p:spPr>
      </p:pic>
      <p:pic>
        <p:nvPicPr>
          <p:cNvPr id="4" name="图片 3" descr="图层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2005" y="3952875"/>
            <a:ext cx="765810" cy="802005"/>
          </a:xfrm>
          <a:prstGeom prst="rect">
            <a:avLst/>
          </a:prstGeom>
        </p:spPr>
      </p:pic>
      <p:pic>
        <p:nvPicPr>
          <p:cNvPr id="7" name="图片 6" descr="sds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25575" y="2286000"/>
            <a:ext cx="2286000" cy="22860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967686" y="2557780"/>
            <a:ext cx="1200329" cy="1759456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l"/>
            <a:r>
              <a:rPr lang="zh-TW" altLang="zh-CN" sz="6600" spc="-1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sym typeface="Arial" panose="020B0604020202020204" pitchFamily="34" charset="0"/>
              </a:rPr>
              <a:t>中</a:t>
            </a:r>
            <a:r>
              <a:rPr lang="zh-TW" altLang="zh-CN" sz="6600" spc="-1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sym typeface="Arial" panose="020B0604020202020204" pitchFamily="34" charset="0"/>
              </a:rPr>
              <a:t>醫</a:t>
            </a:r>
            <a:endParaRPr lang="zh-TW" altLang="zh-CN" sz="6600" spc="-100" dirty="0">
              <a:solidFill>
                <a:schemeClr val="bg1"/>
              </a:solidFill>
              <a:uFillTx/>
              <a:latin typeface="Arial" panose="020B0604020202020204" pitchFamily="34" charset="0"/>
              <a:ea typeface="汉仪尚巍手书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9"/>
            </p:custDataLst>
          </p:nvPr>
        </p:nvSpPr>
        <p:spPr>
          <a:xfrm>
            <a:off x="5560695" y="1692275"/>
            <a:ext cx="4530090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zh-CN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調理體質</a:t>
            </a:r>
            <a:endParaRPr lang="zh-TW" altLang="zh-CN" sz="20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10"/>
            </p:custDataLst>
          </p:nvPr>
        </p:nvSpPr>
        <p:spPr>
          <a:xfrm>
            <a:off x="5560695" y="2132330"/>
            <a:ext cx="4530090" cy="762635"/>
          </a:xfrm>
          <a:prstGeom prst="rect">
            <a:avLst/>
          </a:prstGeom>
          <a:noFill/>
        </p:spPr>
        <p:txBody>
          <a:bodyPr wrap="square" lIns="91440" tIns="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養生觀念</a:t>
            </a:r>
            <a:endParaRPr lang="zh-TW" altLang="zh-CN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減重美容</a:t>
            </a:r>
            <a:endParaRPr lang="zh-TW" altLang="zh-CN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5560695" y="3870325"/>
            <a:ext cx="4530090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zh-CN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治療疾病</a:t>
            </a:r>
            <a:endParaRPr lang="zh-TW" altLang="zh-CN" sz="20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5560695" y="4310380"/>
            <a:ext cx="4530090" cy="762635"/>
          </a:xfrm>
          <a:prstGeom prst="rect">
            <a:avLst/>
          </a:prstGeom>
          <a:noFill/>
        </p:spPr>
        <p:txBody>
          <a:bodyPr wrap="square" lIns="91440" tIns="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內婦兒針傷</a:t>
            </a:r>
            <a:endParaRPr lang="zh-TW" altLang="zh-CN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中西整合</a:t>
            </a:r>
            <a:endParaRPr lang="zh-TW" altLang="zh-CN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3"/>
            </p:custDataLst>
          </p:nvPr>
        </p:nvCxnSpPr>
        <p:spPr>
          <a:xfrm>
            <a:off x="4682490" y="3429000"/>
            <a:ext cx="57340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81685"/>
            <a:ext cx="12209780" cy="6085205"/>
          </a:xfrm>
          <a:prstGeom prst="rect">
            <a:avLst/>
          </a:prstGeom>
        </p:spPr>
      </p:pic>
      <p:pic>
        <p:nvPicPr>
          <p:cNvPr id="7" name="图片 6" descr="sds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5575" y="2286000"/>
            <a:ext cx="2286000" cy="22860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967686" y="2557780"/>
            <a:ext cx="1200329" cy="1759456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l"/>
            <a:r>
              <a:rPr lang="zh-TW" altLang="zh-CN" sz="6600" spc="-1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sym typeface="Arial" panose="020B0604020202020204" pitchFamily="34" charset="0"/>
              </a:rPr>
              <a:t>概念</a:t>
            </a:r>
            <a:endParaRPr lang="zh-TW" altLang="zh-CN" sz="6600" spc="-100" dirty="0">
              <a:solidFill>
                <a:schemeClr val="bg1"/>
              </a:solidFill>
              <a:uFillTx/>
              <a:latin typeface="Arial" panose="020B0604020202020204" pitchFamily="34" charset="0"/>
              <a:ea typeface="汉仪尚巍手书W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4612005" y="1228725"/>
            <a:ext cx="5478780" cy="1202055"/>
            <a:chOff x="7263" y="2665"/>
            <a:chExt cx="8628" cy="1893"/>
          </a:xfrm>
        </p:grpSpPr>
        <p:pic>
          <p:nvPicPr>
            <p:cNvPr id="3" name="图片 2" descr="图层 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7263" y="2815"/>
              <a:ext cx="1206" cy="1263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>
              <p:custDataLst>
                <p:tags r:id="rId9"/>
              </p:custDataLst>
            </p:nvPr>
          </p:nvSpPr>
          <p:spPr>
            <a:xfrm>
              <a:off x="8757" y="2665"/>
              <a:ext cx="7134" cy="665"/>
            </a:xfrm>
            <a:prstGeom prst="rect">
              <a:avLst/>
            </a:prstGeom>
            <a:noFill/>
          </p:spPr>
          <p:txBody>
            <a:bodyPr wrap="square" lIns="91440" tIns="45720" rIns="91440" bIns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TW" altLang="zh-CN" sz="2000" b="1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平衡</a:t>
              </a:r>
              <a:endParaRPr lang="zh-TW" altLang="zh-CN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10"/>
              </p:custDataLst>
            </p:nvPr>
          </p:nvSpPr>
          <p:spPr>
            <a:xfrm>
              <a:off x="8757" y="3358"/>
              <a:ext cx="7134" cy="1201"/>
            </a:xfrm>
            <a:prstGeom prst="rect">
              <a:avLst/>
            </a:prstGeom>
            <a:noFill/>
          </p:spPr>
          <p:txBody>
            <a:bodyPr wrap="square" lIns="91440" tIns="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zh-CN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氣血陰陽</a:t>
              </a:r>
              <a:endPara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zh-CN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經絡筋膜</a:t>
              </a:r>
              <a:r>
                <a:rPr lang="zh-TW" altLang="zh-CN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肌肉</a:t>
              </a:r>
              <a:endPara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1"/>
            </p:custDataLst>
          </p:nvPr>
        </p:nvGrpSpPr>
        <p:grpSpPr>
          <a:xfrm>
            <a:off x="4612005" y="2962275"/>
            <a:ext cx="5478780" cy="1202055"/>
            <a:chOff x="7263" y="6095"/>
            <a:chExt cx="8628" cy="1893"/>
          </a:xfrm>
        </p:grpSpPr>
        <p:pic>
          <p:nvPicPr>
            <p:cNvPr id="4" name="图片 3" descr="图层 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7263" y="6225"/>
              <a:ext cx="1206" cy="126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13"/>
              </p:custDataLst>
            </p:nvPr>
          </p:nvSpPr>
          <p:spPr>
            <a:xfrm>
              <a:off x="8757" y="6095"/>
              <a:ext cx="7134" cy="665"/>
            </a:xfrm>
            <a:prstGeom prst="rect">
              <a:avLst/>
            </a:prstGeom>
            <a:noFill/>
          </p:spPr>
          <p:txBody>
            <a:bodyPr wrap="square" lIns="91440" tIns="45720" rIns="91440" bIns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TW" altLang="zh-CN" sz="2000" b="1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整體</a:t>
              </a:r>
              <a:endParaRPr lang="zh-TW" altLang="zh-CN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4"/>
              </p:custDataLst>
            </p:nvPr>
          </p:nvSpPr>
          <p:spPr>
            <a:xfrm>
              <a:off x="8757" y="6788"/>
              <a:ext cx="7134" cy="1201"/>
            </a:xfrm>
            <a:prstGeom prst="rect">
              <a:avLst/>
            </a:prstGeom>
            <a:noFill/>
          </p:spPr>
          <p:txBody>
            <a:bodyPr wrap="square" lIns="91440" tIns="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zh-CN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平衡</a:t>
              </a:r>
              <a:endPara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zh-CN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通則不痛</a:t>
              </a:r>
              <a:endPara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3" name="直接连接符 12"/>
          <p:cNvCxnSpPr/>
          <p:nvPr>
            <p:custDataLst>
              <p:tags r:id="rId15"/>
            </p:custDataLst>
          </p:nvPr>
        </p:nvCxnSpPr>
        <p:spPr>
          <a:xfrm>
            <a:off x="4682490" y="2768600"/>
            <a:ext cx="57340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16"/>
            </p:custDataLst>
          </p:nvPr>
        </p:nvGrpSpPr>
        <p:grpSpPr>
          <a:xfrm>
            <a:off x="4612005" y="4695825"/>
            <a:ext cx="5478780" cy="1202055"/>
            <a:chOff x="7263" y="6095"/>
            <a:chExt cx="8628" cy="1893"/>
          </a:xfrm>
        </p:grpSpPr>
        <p:pic>
          <p:nvPicPr>
            <p:cNvPr id="9" name="图片 8" descr="图层 1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7263" y="6225"/>
              <a:ext cx="1206" cy="126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8"/>
              </p:custDataLst>
            </p:nvPr>
          </p:nvSpPr>
          <p:spPr>
            <a:xfrm>
              <a:off x="8757" y="6095"/>
              <a:ext cx="7134" cy="665"/>
            </a:xfrm>
            <a:prstGeom prst="rect">
              <a:avLst/>
            </a:prstGeom>
            <a:noFill/>
          </p:spPr>
          <p:txBody>
            <a:bodyPr wrap="square" lIns="91440" tIns="45720" rIns="91440" bIns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zh-TW" altLang="zh-CN" sz="2000" b="1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自然</a:t>
              </a:r>
              <a:endParaRPr lang="zh-TW" altLang="zh-CN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9"/>
              </p:custDataLst>
            </p:nvPr>
          </p:nvSpPr>
          <p:spPr>
            <a:xfrm>
              <a:off x="8757" y="6788"/>
              <a:ext cx="7134" cy="1201"/>
            </a:xfrm>
            <a:prstGeom prst="rect">
              <a:avLst/>
            </a:prstGeom>
            <a:noFill/>
          </p:spPr>
          <p:txBody>
            <a:bodyPr wrap="square" lIns="91440" tIns="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zh-CN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四季</a:t>
              </a:r>
              <a:endPara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TW" altLang="zh-CN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隶书" panose="02010509060101010101" pitchFamily="49" charset="-122"/>
                  <a:sym typeface="Arial" panose="020B0604020202020204" pitchFamily="34" charset="0"/>
                </a:rPr>
                <a:t>日夜</a:t>
              </a:r>
              <a:endParaRPr lang="zh-TW" altLang="zh-CN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6" name="直接连接符 15"/>
          <p:cNvCxnSpPr/>
          <p:nvPr>
            <p:custDataLst>
              <p:tags r:id="rId20"/>
            </p:custDataLst>
          </p:nvPr>
        </p:nvCxnSpPr>
        <p:spPr>
          <a:xfrm>
            <a:off x="4682490" y="4476750"/>
            <a:ext cx="57340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81685"/>
            <a:ext cx="12209780" cy="6085205"/>
          </a:xfrm>
          <a:prstGeom prst="rect">
            <a:avLst/>
          </a:prstGeom>
        </p:spPr>
      </p:pic>
      <p:pic>
        <p:nvPicPr>
          <p:cNvPr id="7" name="图片 6" descr="sds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5575" y="2286000"/>
            <a:ext cx="2286000" cy="22860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967686" y="2557780"/>
            <a:ext cx="1200329" cy="1759456"/>
          </a:xfrm>
          <a:prstGeom prst="rect">
            <a:avLst/>
          </a:prstGeom>
          <a:noFill/>
        </p:spPr>
        <p:txBody>
          <a:bodyPr vert="eaVert" wrap="square" rtlCol="0">
            <a:normAutofit/>
          </a:bodyPr>
          <a:lstStyle/>
          <a:p>
            <a:pPr algn="l"/>
            <a:r>
              <a:rPr lang="zh-TW" altLang="zh-CN" sz="6600" spc="-1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sym typeface="Arial" panose="020B0604020202020204" pitchFamily="34" charset="0"/>
              </a:rPr>
              <a:t>治療</a:t>
            </a:r>
            <a:endParaRPr lang="zh-TW" altLang="zh-CN" sz="6600" spc="-100" dirty="0">
              <a:solidFill>
                <a:schemeClr val="bg1"/>
              </a:solidFill>
              <a:uFillTx/>
              <a:latin typeface="Arial" panose="020B0604020202020204" pitchFamily="34" charset="0"/>
              <a:ea typeface="汉仪尚巍手书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941570" y="772160"/>
            <a:ext cx="5768975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zh-CN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針</a:t>
            </a:r>
            <a:endParaRPr lang="zh-TW" altLang="zh-CN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941570" y="1212215"/>
            <a:ext cx="5768975" cy="441325"/>
          </a:xfrm>
          <a:prstGeom prst="rect">
            <a:avLst/>
          </a:prstGeom>
          <a:noFill/>
        </p:spPr>
        <p:txBody>
          <a:bodyPr wrap="square" lIns="91440" tIns="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毫針</a:t>
            </a:r>
            <a:r>
              <a:rPr lang="zh-TW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、針刀</a:t>
            </a:r>
            <a:endParaRPr lang="zh-TW" altLang="zh-CN" sz="16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8" name="图片 7" descr="图层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71950" y="825500"/>
            <a:ext cx="664210" cy="695325"/>
          </a:xfrm>
          <a:prstGeom prst="rect">
            <a:avLst/>
          </a:prstGeom>
        </p:spPr>
      </p:pic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4262120" y="1905635"/>
            <a:ext cx="633349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4941570" y="2157730"/>
            <a:ext cx="5768975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zh-CN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灸</a:t>
            </a:r>
            <a:endParaRPr lang="zh-TW" altLang="zh-CN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4941570" y="2597785"/>
            <a:ext cx="5768975" cy="441325"/>
          </a:xfrm>
          <a:prstGeom prst="rect">
            <a:avLst/>
          </a:prstGeom>
          <a:noFill/>
        </p:spPr>
        <p:txBody>
          <a:bodyPr wrap="square" lIns="91440" tIns="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艾</a:t>
            </a:r>
            <a:r>
              <a:rPr lang="zh-TW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粒、艾條</a:t>
            </a:r>
            <a:endParaRPr lang="zh-TW" altLang="zh-CN" sz="16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24" name="图片 23" descr="图层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71950" y="2211070"/>
            <a:ext cx="664210" cy="695325"/>
          </a:xfrm>
          <a:prstGeom prst="rect">
            <a:avLst/>
          </a:prstGeom>
        </p:spPr>
      </p:pic>
      <p:cxnSp>
        <p:nvCxnSpPr>
          <p:cNvPr id="25" name="直接连接符 24"/>
          <p:cNvCxnSpPr/>
          <p:nvPr>
            <p:custDataLst>
              <p:tags r:id="rId14"/>
            </p:custDataLst>
          </p:nvPr>
        </p:nvCxnSpPr>
        <p:spPr>
          <a:xfrm>
            <a:off x="4262120" y="3291205"/>
            <a:ext cx="633349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4941570" y="3543300"/>
            <a:ext cx="5768975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zh-CN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中藥</a:t>
            </a:r>
            <a:endParaRPr lang="zh-TW" altLang="zh-CN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4941570" y="3983355"/>
            <a:ext cx="5768975" cy="441325"/>
          </a:xfrm>
          <a:prstGeom prst="rect">
            <a:avLst/>
          </a:prstGeom>
          <a:noFill/>
        </p:spPr>
        <p:txBody>
          <a:bodyPr wrap="square" lIns="91440" tIns="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內服、外用</a:t>
            </a:r>
            <a:endParaRPr lang="zh-TW" altLang="zh-CN" sz="16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30" name="图片 29" descr="图层 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71950" y="3596640"/>
            <a:ext cx="664210" cy="695325"/>
          </a:xfrm>
          <a:prstGeom prst="rect">
            <a:avLst/>
          </a:prstGeom>
        </p:spPr>
      </p:pic>
      <p:cxnSp>
        <p:nvCxnSpPr>
          <p:cNvPr id="31" name="直接连接符 30"/>
          <p:cNvCxnSpPr/>
          <p:nvPr>
            <p:custDataLst>
              <p:tags r:id="rId18"/>
            </p:custDataLst>
          </p:nvPr>
        </p:nvCxnSpPr>
        <p:spPr>
          <a:xfrm>
            <a:off x="4262120" y="4676775"/>
            <a:ext cx="633349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>
            <p:custDataLst>
              <p:tags r:id="rId19"/>
            </p:custDataLst>
          </p:nvPr>
        </p:nvSpPr>
        <p:spPr>
          <a:xfrm>
            <a:off x="4941570" y="4928870"/>
            <a:ext cx="5768975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zh-CN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其它手法</a:t>
            </a:r>
            <a:endParaRPr lang="zh-TW" altLang="zh-CN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20"/>
            </p:custDataLst>
          </p:nvPr>
        </p:nvSpPr>
        <p:spPr>
          <a:xfrm>
            <a:off x="4941570" y="5368925"/>
            <a:ext cx="5768975" cy="441325"/>
          </a:xfrm>
          <a:prstGeom prst="rect">
            <a:avLst/>
          </a:prstGeom>
          <a:noFill/>
        </p:spPr>
        <p:txBody>
          <a:bodyPr wrap="square" lIns="91440" tIns="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推拿、刮痧、拔罐</a:t>
            </a:r>
            <a:r>
              <a:rPr lang="en-US" altLang="zh-TW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...</a:t>
            </a:r>
            <a:endParaRPr lang="en-US" altLang="zh-TW" sz="16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36" name="图片 35" descr="图层 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71950" y="4982210"/>
            <a:ext cx="664210" cy="695325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sds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2085975" y="2468245"/>
            <a:ext cx="1921510" cy="192151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2491740" y="3008630"/>
            <a:ext cx="801370" cy="848995"/>
          </a:xfrm>
          <a:prstGeom prst="rect">
            <a:avLst/>
          </a:prstGeom>
          <a:noFill/>
        </p:spPr>
        <p:txBody>
          <a:bodyPr vert="eaVert" wrap="square" rtlCol="0">
            <a:normAutofit fontScale="50000"/>
          </a:bodyPr>
          <a:lstStyle/>
          <a:p>
            <a:pPr algn="l"/>
            <a:r>
              <a:rPr lang="zh-TW" altLang="zh-CN" sz="6000" spc="-1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範例</a:t>
            </a:r>
            <a:endParaRPr lang="zh-TW" altLang="zh-CN" sz="6000" spc="-100" dirty="0">
              <a:solidFill>
                <a:schemeClr val="bg1"/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16001" y="2614109"/>
            <a:ext cx="5060272" cy="872790"/>
          </a:xfrm>
        </p:spPr>
        <p:txBody>
          <a:bodyPr/>
          <a:lstStyle/>
          <a:p>
            <a:r>
              <a:rPr lang="zh-TW" altLang="zh-CN" dirty="0">
                <a:sym typeface="Arial" panose="020B0604020202020204" pitchFamily="34" charset="0"/>
              </a:rPr>
              <a:t>長新冠</a:t>
            </a:r>
            <a:endParaRPr lang="zh-TW" altLang="zh-CN" dirty="0">
              <a:sym typeface="Arial" panose="020B060402020202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116070" y="3543300"/>
            <a:ext cx="7716520" cy="2814320"/>
          </a:xfrm>
        </p:spPr>
        <p:txBody>
          <a:bodyPr>
            <a:normAutofit fontScale="80000"/>
          </a:bodyPr>
          <a:lstStyle/>
          <a:p>
            <a:r>
              <a:rPr lang="zh-CN" altLang="en-US" dirty="0">
                <a:sym typeface="Arial" panose="020B0604020202020204" pitchFamily="34" charset="0"/>
              </a:rPr>
              <a:t>感染新冠病毒痊癒後，中長期的影響，也可以說是新冠病毒產生的後遺症，根據統計，依病毒株不同，大約會有7～20％的人在感染痊癒後產生中長期影響，這些症狀都可以經由中醫師判斷來用藥或是透過針灸獲得改善。</a:t>
            </a:r>
            <a:endParaRPr lang="zh-CN" altLang="en-US" dirty="0">
              <a:sym typeface="Arial" panose="020B0604020202020204" pitchFamily="34" charset="0"/>
            </a:endParaRPr>
          </a:p>
          <a:p>
            <a:r>
              <a:rPr lang="zh-CN" altLang="en-US" dirty="0">
                <a:sym typeface="Arial" panose="020B0604020202020204" pitchFamily="34" charset="0"/>
              </a:rPr>
              <a:t>根據美國CDC資料統計，患有新冠後遺症的人常見症狀包括：疲倦、體力變差、胸悶呼吸不暢、咳嗽、心悸、注意力不集中、失眠、嗅覺味覺變化、焦慮、頭暈、頭痛、身體發麻、腹痛、腹瀉、痠痛、皮疹、月經失調等。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81685"/>
            <a:ext cx="12209780" cy="6085205"/>
          </a:xfrm>
          <a:prstGeom prst="rect">
            <a:avLst/>
          </a:prstGeom>
        </p:spPr>
      </p:pic>
      <p:pic>
        <p:nvPicPr>
          <p:cNvPr id="7" name="图片 6" descr="sds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3785" y="2468245"/>
            <a:ext cx="1921510" cy="192151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1514475" y="2740025"/>
            <a:ext cx="845185" cy="1422400"/>
          </a:xfrm>
          <a:prstGeom prst="rect">
            <a:avLst/>
          </a:prstGeom>
          <a:noFill/>
        </p:spPr>
        <p:txBody>
          <a:bodyPr vert="eaVert" wrap="square" rtlCol="0">
            <a:normAutofit fontScale="70000"/>
          </a:bodyPr>
          <a:lstStyle/>
          <a:p>
            <a:pPr algn="l"/>
            <a:r>
              <a:rPr lang="zh-TW" altLang="zh-CN" sz="4800" spc="-1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sym typeface="Arial" panose="020B0604020202020204" pitchFamily="34" charset="0"/>
              </a:rPr>
              <a:t>長新冠</a:t>
            </a:r>
            <a:endParaRPr lang="zh-TW" altLang="zh-CN" sz="4800" spc="-100" dirty="0">
              <a:solidFill>
                <a:schemeClr val="bg1"/>
              </a:solidFill>
              <a:uFillTx/>
              <a:latin typeface="Arial" panose="020B0604020202020204" pitchFamily="34" charset="0"/>
              <a:ea typeface="汉仪尚巍手书W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6"/>
            </p:custDataLst>
          </p:nvPr>
        </p:nvSpPr>
        <p:spPr>
          <a:xfrm>
            <a:off x="4036060" y="1056640"/>
            <a:ext cx="2978785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氣陰兩虛</a:t>
            </a:r>
            <a:endParaRPr lang="zh-CN" altLang="en-US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4023360" y="1496695"/>
            <a:ext cx="2978785" cy="762635"/>
          </a:xfrm>
          <a:prstGeom prst="rect">
            <a:avLst/>
          </a:prstGeom>
          <a:noFill/>
        </p:spPr>
        <p:txBody>
          <a:bodyPr wrap="square" lIns="91440" tIns="0" rIns="91440" bIns="4572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病人歷經發燒或腹瀉加上隔離在家或臥床，容易耗氣傷陰，產生倦怠、心悸、呼吸費力、注意力不集中、頭暈等症狀。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8"/>
            </p:custDataLst>
          </p:nvPr>
        </p:nvSpPr>
        <p:spPr>
          <a:xfrm>
            <a:off x="8030845" y="1056640"/>
            <a:ext cx="2978785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濕邪困脾</a:t>
            </a:r>
            <a:endParaRPr lang="zh-CN" altLang="en-US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9"/>
            </p:custDataLst>
          </p:nvPr>
        </p:nvSpPr>
        <p:spPr>
          <a:xfrm>
            <a:off x="8018145" y="1496695"/>
            <a:ext cx="2978785" cy="762635"/>
          </a:xfrm>
          <a:prstGeom prst="rect">
            <a:avLst/>
          </a:prstGeom>
          <a:noFill/>
        </p:spPr>
        <p:txBody>
          <a:bodyPr wrap="square" lIns="91440" tIns="0" rIns="91440" bIns="45720">
            <a:normAutofit fontScale="6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長新冠病人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有許多是舌頭非常厚膩的，這在中醫就是一種濕邪，可能讓病人胃口不好，疲倦、腹瀉、消化差、頭昏、痰多等。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10"/>
            </p:custDataLst>
          </p:nvPr>
        </p:nvSpPr>
        <p:spPr>
          <a:xfrm>
            <a:off x="4036060" y="2867660"/>
            <a:ext cx="2978785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痰瘀阻絡</a:t>
            </a:r>
            <a:endParaRPr lang="zh-CN" altLang="en-US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11"/>
            </p:custDataLst>
          </p:nvPr>
        </p:nvSpPr>
        <p:spPr>
          <a:xfrm>
            <a:off x="4023360" y="3307715"/>
            <a:ext cx="2978785" cy="762635"/>
          </a:xfrm>
          <a:prstGeom prst="rect">
            <a:avLst/>
          </a:prstGeom>
          <a:noFill/>
        </p:spPr>
        <p:txBody>
          <a:bodyPr wrap="square" lIns="91440" tIns="0" rIns="91440" bIns="4572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因感染的炎性反應累積，可能造成痰濁，甚至影響末梢循環，導致呼吸不暢、胸悶、味覺嗅覺改變、麻感等。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>
            <p:custDataLst>
              <p:tags r:id="rId12"/>
            </p:custDataLst>
          </p:nvPr>
        </p:nvSpPr>
        <p:spPr>
          <a:xfrm>
            <a:off x="8030845" y="2867660"/>
            <a:ext cx="2978785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zh-CN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邪</a:t>
            </a:r>
            <a:r>
              <a:rPr lang="zh-TW" altLang="zh-CN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熱未清</a:t>
            </a:r>
            <a:endParaRPr lang="zh-TW" altLang="zh-CN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13"/>
            </p:custDataLst>
          </p:nvPr>
        </p:nvSpPr>
        <p:spPr>
          <a:xfrm>
            <a:off x="8018145" y="3307715"/>
            <a:ext cx="2978785" cy="762635"/>
          </a:xfrm>
          <a:prstGeom prst="rect">
            <a:avLst/>
          </a:prstGeom>
          <a:noFill/>
        </p:spPr>
        <p:txBody>
          <a:bodyPr wrap="square" lIns="91440" tIns="0" rIns="91440" bIns="4572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轉陰慢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，</a:t>
            </a:r>
            <a:r>
              <a:rPr lang="zh-TW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仍有喉嚨乾痛、反覆黃鼻涕，或皮膚多處紅疹作癢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>
            <p:custDataLst>
              <p:tags r:id="rId14"/>
            </p:custDataLst>
          </p:nvPr>
        </p:nvSpPr>
        <p:spPr>
          <a:xfrm>
            <a:off x="4036060" y="4678680"/>
            <a:ext cx="2978785" cy="422275"/>
          </a:xfrm>
          <a:prstGeom prst="rect">
            <a:avLst/>
          </a:prstGeom>
          <a:noFill/>
        </p:spPr>
        <p:txBody>
          <a:bodyPr wrap="square" lIns="91440" tIns="45720" rIns="9144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氣滯血瘀</a:t>
            </a:r>
            <a:endParaRPr lang="zh-CN" altLang="en-US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>
            <p:custDataLst>
              <p:tags r:id="rId15"/>
            </p:custDataLst>
          </p:nvPr>
        </p:nvSpPr>
        <p:spPr>
          <a:xfrm>
            <a:off x="4023360" y="5118735"/>
            <a:ext cx="2978785" cy="762635"/>
          </a:xfrm>
          <a:prstGeom prst="rect">
            <a:avLst/>
          </a:prstGeom>
          <a:noFill/>
        </p:spPr>
        <p:txBody>
          <a:bodyPr wrap="square" lIns="91440" tIns="0" rIns="91440" bIns="4572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sym typeface="Arial" panose="020B0604020202020204" pitchFamily="34" charset="0"/>
              </a:rPr>
              <a:t>感染產生的多方面壓力，影響病人情緒，可能導致肝氣鬱結，產生睡眠不佳、容易緊張恐慌、月經異常、胸悶心悸等。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9" name="图片 8" descr="图层 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3528060" y="1127760"/>
            <a:ext cx="452755" cy="473710"/>
          </a:xfrm>
          <a:prstGeom prst="rect">
            <a:avLst/>
          </a:prstGeom>
        </p:spPr>
      </p:pic>
      <p:pic>
        <p:nvPicPr>
          <p:cNvPr id="11" name="图片 10" descr="图层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3528060" y="2956560"/>
            <a:ext cx="452755" cy="473710"/>
          </a:xfrm>
          <a:prstGeom prst="rect">
            <a:avLst/>
          </a:prstGeom>
        </p:spPr>
      </p:pic>
      <p:pic>
        <p:nvPicPr>
          <p:cNvPr id="12" name="图片 11" descr="图层 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3528060" y="4785360"/>
            <a:ext cx="452755" cy="473710"/>
          </a:xfrm>
          <a:prstGeom prst="rect">
            <a:avLst/>
          </a:prstGeom>
        </p:spPr>
      </p:pic>
      <p:pic>
        <p:nvPicPr>
          <p:cNvPr id="13" name="图片 12" descr="图层 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7484110" y="1127760"/>
            <a:ext cx="452755" cy="473710"/>
          </a:xfrm>
          <a:prstGeom prst="rect">
            <a:avLst/>
          </a:prstGeom>
        </p:spPr>
      </p:pic>
      <p:pic>
        <p:nvPicPr>
          <p:cNvPr id="14" name="图片 13" descr="图层 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7484110" y="2956560"/>
            <a:ext cx="452755" cy="473710"/>
          </a:xfrm>
          <a:prstGeom prst="rect">
            <a:avLst/>
          </a:prstGeom>
        </p:spPr>
      </p:pic>
      <p:cxnSp>
        <p:nvCxnSpPr>
          <p:cNvPr id="16" name="直接连接符 15"/>
          <p:cNvCxnSpPr/>
          <p:nvPr>
            <p:custDataLst>
              <p:tags r:id="rId22"/>
            </p:custDataLst>
          </p:nvPr>
        </p:nvCxnSpPr>
        <p:spPr>
          <a:xfrm>
            <a:off x="3618865" y="2563773"/>
            <a:ext cx="7372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23"/>
            </p:custDataLst>
          </p:nvPr>
        </p:nvCxnSpPr>
        <p:spPr>
          <a:xfrm>
            <a:off x="3618865" y="4374793"/>
            <a:ext cx="73723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CN" dirty="0"/>
              <a:t>穴道</a:t>
            </a:r>
            <a:endParaRPr lang="zh-TW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CN" dirty="0"/>
              <a:t>足三里</a:t>
            </a:r>
            <a:endParaRPr lang="zh-TW" altLang="zh-CN" dirty="0"/>
          </a:p>
          <a:p>
            <a:pPr marL="0" indent="0">
              <a:buNone/>
            </a:pPr>
            <a:r>
              <a:rPr lang="zh-TW" altLang="zh-CN" dirty="0"/>
              <a:t>百會</a:t>
            </a:r>
            <a:endParaRPr lang="zh-TW" altLang="zh-CN" dirty="0"/>
          </a:p>
          <a:p>
            <a:pPr marL="0" indent="0">
              <a:buNone/>
            </a:pPr>
            <a:r>
              <a:rPr lang="zh-TW" altLang="zh-CN" dirty="0"/>
              <a:t>魚際</a:t>
            </a:r>
            <a:endParaRPr lang="zh-TW" altLang="zh-CN" dirty="0"/>
          </a:p>
          <a:p>
            <a:pPr marL="0" indent="0">
              <a:buNone/>
            </a:pPr>
            <a:r>
              <a:rPr lang="zh-TW" altLang="zh-CN" dirty="0">
                <a:sym typeface="+mn-ea"/>
              </a:rPr>
              <a:t>風池</a:t>
            </a:r>
            <a:endParaRPr lang="zh-TW" altLang="zh-CN" dirty="0"/>
          </a:p>
          <a:p>
            <a:pPr marL="0" indent="0">
              <a:buNone/>
            </a:pPr>
            <a:r>
              <a:rPr lang="zh-TW" altLang="zh-CN" dirty="0"/>
              <a:t>太衝</a:t>
            </a:r>
            <a:endParaRPr lang="zh-TW" altLang="zh-CN" dirty="0"/>
          </a:p>
          <a:p>
            <a:pPr marL="0" indent="0">
              <a:buNone/>
            </a:pPr>
            <a:r>
              <a:rPr lang="zh-TW" altLang="zh-CN" dirty="0"/>
              <a:t>內關</a:t>
            </a:r>
            <a:endParaRPr lang="zh-TW" altLang="zh-CN" dirty="0"/>
          </a:p>
          <a:p>
            <a:pPr marL="0" indent="0">
              <a:buNone/>
            </a:pPr>
            <a:endParaRPr lang="zh-TW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TW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穴道</a:t>
            </a:r>
            <a:endParaRPr lang="zh-TW" alt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風池</a:t>
            </a:r>
            <a:endParaRPr lang="zh-TW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太衝</a:t>
            </a:r>
            <a:endParaRPr lang="zh-TW" alt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圖片 2" descr="http://drsheen.myweb.hinet.net/pic/acu/norm/12/taichong(j&amp;a).jpg"/>
          <p:cNvPicPr/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3480" y="1524318"/>
            <a:ext cx="36766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图片 99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3895" y="1524635"/>
            <a:ext cx="3152140" cy="29768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TW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四神湯</a:t>
            </a:r>
            <a:endParaRPr lang="zh-TW" alt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健脾祛濕</a:t>
            </a:r>
            <a:endParaRPr lang="zh-TW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 descr="20220529_194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30" y="2837180"/>
            <a:ext cx="4728210" cy="33978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97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975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5"/>
  <p:tag name="KSO_WM_TEMPLATE_SUBCATEGORY" val="0"/>
  <p:tag name="KSO_WM_TEMPLATE_MASTER_TYPE" val="1"/>
  <p:tag name="KSO_WM_TEMPLATE_COLOR_TYPE" val="1"/>
  <p:tag name="KSO_WM_TAG_VERSION" val="1.0"/>
  <p:tag name="KSO_WM_TEMPLATE_THUMBS_INDEX" val="1、4、7、10、13、15、17、18、19、20、22"/>
  <p:tag name="KSO_WM_TEMPLATE_MASTER_THUMB_INDEX" val="12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PRESET_TEXT" val="请输入您的副标题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975_1*b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姓名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4975_1*b*2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日期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4975_1*b*3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PRESET_TEXT" val="山水中国年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1*a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5"/>
  <p:tag name="KSO_WM_SLIDE_ID" val="custom2020497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3"/>
  <p:tag name="KSO_WM_TEMPLATE_THUMBS_INDEX" val="1、4、7、10、13、15、17、18、19、20、22"/>
  <p:tag name="KSO_WM_TEMPLATE_MASTER_THUMB_INDEX" val="1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2*i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975_2*l_h_i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USESOURCEFORMAT_APPLY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4975_2*l_h_i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4975_2*i*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USESOURCEFORMAT_APPLY" val="1"/>
</p:tagLst>
</file>

<file path=ppt/tags/tag13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975_2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4975_2*l_h_a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975_2*l_h_f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4975_2*l_h_a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975_2*l_h_f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204975_2*l_i*1_1"/>
  <p:tag name="KSO_WM_TEMPLATE_CATEGORY" val="custom"/>
  <p:tag name="KSO_WM_TEMPLATE_INDEX" val="20204975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USESOURCEFORMAT_APPLY" val="1"/>
</p:tagLst>
</file>

<file path=ppt/tags/tag14.xml><?xml version="1.0" encoding="utf-8"?>
<p:tagLst xmlns:p="http://schemas.openxmlformats.org/presentationml/2006/main">
  <p:tag name="KSO_WM_UNIT_PLACING_PICTURE_USER_VIEWPORT" val="{&quot;height&quot;:9892,&quot;width&quot;:19239}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5"/>
  <p:tag name="KSO_WM_SLIDE_ID" val="custom20204975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3*i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4975_3*i*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USESOURCEFORMAT_APPLY" val="1"/>
</p:tagLst>
</file>

<file path=ppt/tags/tag143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975_3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PRESET_TEXT" val="目录"/>
  <p:tag name="KSO_WM_UNIT_TEXT_FILL_FORE_SCHEMECOLOR_INDEX" val="14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04975_3*i*4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975_3*l_h_i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USESOURCEFORMAT_APPLY" val="1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4975_3*l_h_a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975_3*l_h_f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04975_3*i*5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4975_3*l_h_i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4975_3*l_h_a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975_3*l_h_f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custom20204975_3*l_i*1_2"/>
  <p:tag name="KSO_WM_TEMPLATE_CATEGORY" val="custom"/>
  <p:tag name="KSO_WM_TEMPLATE_INDEX" val="20204975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04975_3*i*6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4975_3*l_h_i*1_3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USESOURCEFORMAT_APPLY" val="1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4975_3*l_h_a*1_3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975_3*l_h_f*1_3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204975_3*l_i*1_1"/>
  <p:tag name="KSO_WM_TEMPLATE_CATEGORY" val="custom"/>
  <p:tag name="KSO_WM_TEMPLATE_INDEX" val="20204975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USESOURCEFORMAT_APPLY" val="1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5"/>
  <p:tag name="KSO_WM_SLIDE_ID" val="custom20204975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i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i*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2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NOCLEAR" val="0"/>
  <p:tag name="KSO_WM_UNIT_VALUE" val="1"/>
  <p:tag name="KSO_WM_DIAGRAM_GROUP_CODE" val="l1-1"/>
  <p:tag name="KSO_WM_UNIT_TYPE" val="a"/>
  <p:tag name="KSO_WM_UNIT_INDEX" val="1"/>
  <p:tag name="KSO_WM_UNIT_PRESET_TEXT" val="目录"/>
  <p:tag name="KSO_WM_UNIT_TEXT_FILL_FORE_SCHEMECOLOR_INDEX" val="14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a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f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1_1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i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i*1_1"/>
  <p:tag name="KSO_WM_TEMPLATE_CATEGORY" val="custom"/>
  <p:tag name="KSO_WM_TEMPLATE_INDEX" val="20204975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1"/>
  <p:tag name="KSO_WM_UNIT_LINE_FORE_SCHEMECOLOR_INDEX" val="13"/>
  <p:tag name="KSO_WM_UNIT_LINE_FILL_TYPE" val="2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a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f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2_1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i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i*1_2"/>
  <p:tag name="KSO_WM_TEMPLATE_CATEGORY" val="custom"/>
  <p:tag name="KSO_WM_TEMPLATE_INDEX" val="20204975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2"/>
  <p:tag name="KSO_WM_UNIT_LINE_FORE_SCHEMECOLOR_INDEX" val="13"/>
  <p:tag name="KSO_WM_UNIT_LINE_FILL_TYPE" val="2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a*1_3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3_1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f*1_3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3_1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i*1_3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USESOURCEFORMAT_APPLY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i*1_3"/>
  <p:tag name="KSO_WM_TEMPLATE_CATEGORY" val="custom"/>
  <p:tag name="KSO_WM_TEMPLATE_INDEX" val="20204975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3"/>
  <p:tag name="KSO_WM_UNIT_LINE_FORE_SCHEMECOLOR_INDEX" val="13"/>
  <p:tag name="KSO_WM_UNIT_LINE_FILL_TYPE" val="2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a*1_4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4_1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f*1_4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4_1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4*l_h_i*1_4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USESOURCEFORMAT_APPLY" val="1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5"/>
  <p:tag name="KSO_WM_SLIDE_ID" val="custom20204975_4"/>
  <p:tag name="KSO_WM_TEMPLATE_SUBCATEGORY" val="0"/>
  <p:tag name="KSO_WM_TEMPLATE_MASTER_TYPE" val="1"/>
  <p:tag name="KSO_WM_TEMPLATE_COLOR_TYPE" val="1"/>
  <p:tag name="KSO_WM_SLIDE_ITEM_CNT" val="4"/>
  <p:tag name="KSO_WM_SLIDE_INDEX" val="4"/>
  <p:tag name="KSO_WM_TAG_VERSION" val="1.0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7*i*1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975"/>
</p:tagLst>
</file>

<file path=ppt/tags/tag17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4975_7*e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NOCLEAR" val="0"/>
  <p:tag name="KSO_WM_UNIT_VALUE" val="1"/>
  <p:tag name="KSO_WM_UNIT_TYPE" val="e"/>
  <p:tag name="KSO_WM_UNIT_INDEX" val="1"/>
  <p:tag name="KSO_WM_UNIT_PRESET_TEXT" val="壹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7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9"/>
  <p:tag name="KSO_WM_UNIT_TYPE" val="a"/>
  <p:tag name="KSO_WM_UNIT_INDEX" val="1"/>
  <p:tag name="KSO_WM_UNIT_PRESET_TEXT" val="单击此处添加标题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7*b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2"/>
  <p:tag name="KSO_WM_UNIT_TYPE" val="b"/>
  <p:tag name="KSO_WM_UNIT_INDEX" val="1"/>
  <p:tag name="KSO_WM_UNIT_PRESET_TEXT" val="单击此处输入你的正文，文字是您思想的提炼。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5"/>
  <p:tag name="KSO_WM_SLIDE_ID" val="custom20204975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SLIDE_TYPE" val="sectionTitle"/>
  <p:tag name="KSO_WM_SLIDE_SUBTYPE" val="pureTxt"/>
  <p:tag name="KSO_WM_SLIDE_LAYOUT" val="a_b_e"/>
  <p:tag name="KSO_WM_SLIDE_LAYOUT_CNT" val="1_1_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i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USESOURCEFORMAT_APPLY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i*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2"/>
  <p:tag name="KSO_WM_UNIT_USESOURCEFORMAT_APPLY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a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NOCLEAR" val="0"/>
  <p:tag name="KSO_WM_UNIT_VALUE" val="1"/>
  <p:tag name="KSO_WM_DIAGRAM_GROUP_CODE" val="l1-1"/>
  <p:tag name="KSO_WM_UNIT_TYPE" val="a"/>
  <p:tag name="KSO_WM_UNIT_INDEX" val="1"/>
  <p:tag name="KSO_WM_UNIT_PRESET_TEXT" val="目录"/>
  <p:tag name="KSO_WM_UNIT_TEXT_FILL_FORE_SCHEMECOLOR_INDEX" val="14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a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f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1_1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a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f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2_1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a*1_3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3_1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f*1_3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3_1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a*1_4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4_1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f*1_4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4_1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a*1_5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5_1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f*1_5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UNIT_NOCLEAR" val="0"/>
  <p:tag name="KSO_WM_DIAGRAM_GROUP_CODE" val="l1-1"/>
  <p:tag name="KSO_WM_UNIT_TYPE" val="l_h_f"/>
  <p:tag name="KSO_WM_UNIT_INDEX" val="1_5_1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i*1_1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i*1_3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i*1_5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i*1_2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h_i*1_4_1"/>
  <p:tag name="KSO_WM_TEMPLATE_CATEGORY" val="custom"/>
  <p:tag name="KSO_WM_TEMPLATE_INDEX" val="2020497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i*1_1"/>
  <p:tag name="KSO_WM_TEMPLATE_CATEGORY" val="custom"/>
  <p:tag name="KSO_WM_TEMPLATE_INDEX" val="20204975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1"/>
  <p:tag name="KSO_WM_UNIT_LINE_FORE_SCHEMECOLOR_INDEX" val="13"/>
  <p:tag name="KSO_WM_UNIT_LINE_FILL_TYPE" val="2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5_5*l_i*1_2"/>
  <p:tag name="KSO_WM_TEMPLATE_CATEGORY" val="custom"/>
  <p:tag name="KSO_WM_TEMPLATE_INDEX" val="20204975"/>
  <p:tag name="KSO_WM_UNIT_LAYERLEVEL" val="1_1"/>
  <p:tag name="KSO_WM_TAG_VERSION" val="1.0"/>
  <p:tag name="KSO_WM_BEAUTIFY_FLAG" val="#wm#"/>
  <p:tag name="KSO_WM_DIAGRAM_GROUP_CODE" val="l1-1"/>
  <p:tag name="KSO_WM_UNIT_TYPE" val="l_i"/>
  <p:tag name="KSO_WM_UNIT_INDEX" val="1_2"/>
  <p:tag name="KSO_WM_UNIT_LINE_FORE_SCHEMECOLOR_INDEX" val="13"/>
  <p:tag name="KSO_WM_UNIT_LINE_FILL_TYPE" val="2"/>
  <p:tag name="KSO_WM_UNIT_USESOURCEFORMAT_APPLY" val="1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4975"/>
  <p:tag name="KSO_WM_SLIDE_ID" val="custom20204975_5"/>
  <p:tag name="KSO_WM_TEMPLATE_SUBCATEGORY" val="0"/>
  <p:tag name="KSO_WM_TEMPLATE_MASTER_TYPE" val="1"/>
  <p:tag name="KSO_WM_TEMPLATE_COLOR_TYPE" val="1"/>
  <p:tag name="KSO_WM_SLIDE_ITEM_CNT" val="5"/>
  <p:tag name="KSO_WM_SLIDE_INDEX" val="5"/>
  <p:tag name="KSO_WM_TAG_VERSION" val="1.0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2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16*a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975_16*f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SUBTYPE" val="a"/>
</p:tagLst>
</file>

<file path=ppt/tags/tag206.xml><?xml version="1.0" encoding="utf-8"?>
<p:tagLst xmlns:p="http://schemas.openxmlformats.org/presentationml/2006/main">
  <p:tag name="KSO_WM_SLIDE_ID" val="custom20204975_16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6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4975"/>
  <p:tag name="KSO_WM_SLIDE_LAYOUT" val="a_f"/>
  <p:tag name="KSO_WM_SLIDE_LAYOUT_CNT" val="1_1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20*a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975_20*f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SUBTYPE" val="a"/>
</p:tagLst>
</file>

<file path=ppt/tags/tag209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04975_20*f*2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SUBTYPE" val="a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SLIDE_ID" val="custom20204975_20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869*422"/>
  <p:tag name="KSO_WM_SLIDE_POSITION" val="45*18"/>
  <p:tag name="KSO_WM_TAG_VERSION" val="1.0"/>
  <p:tag name="KSO_WM_BEAUTIFY_FLAG" val="#wm#"/>
  <p:tag name="KSO_WM_TEMPLATE_CATEGORY" val="custom"/>
  <p:tag name="KSO_WM_TEMPLATE_INDEX" val="20204975"/>
  <p:tag name="KSO_WM_SLIDE_LAYOUT" val="a_d_f"/>
  <p:tag name="KSO_WM_SLIDE_LAYOUT_CNT" val="1_2_2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18*a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"/>
  <p:tag name="KSO_WM_UNIT_NOCLEAR" val="0"/>
  <p:tag name="KSO_WM_UNIT_VALUE" val="10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975_18*f*1"/>
  <p:tag name="KSO_WM_TEMPLATE_CATEGORY" val="custom"/>
  <p:tag name="KSO_WM_TEMPLATE_INDEX" val="20204975"/>
  <p:tag name="KSO_WM_UNIT_LAYERLEVEL" val="1"/>
  <p:tag name="KSO_WM_TAG_VERSION" val="1.0"/>
  <p:tag name="KSO_WM_BEAUTIFY_FLAG" val="#wm#"/>
  <p:tag name="KSO_WM_UNIT_SUBTYPE" val="a"/>
</p:tagLst>
</file>

<file path=ppt/tags/tag215.xml><?xml version="1.0" encoding="utf-8"?>
<p:tagLst xmlns:p="http://schemas.openxmlformats.org/presentationml/2006/main">
  <p:tag name="KSO_WM_SLIDE_ID" val="custom20204975_1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8"/>
  <p:tag name="KSO_WM_SLIDE_SIZE" val="864*429"/>
  <p:tag name="KSO_WM_SLIDE_POSITION" val="48*61"/>
  <p:tag name="KSO_WM_TAG_VERSION" val="1.0"/>
  <p:tag name="KSO_WM_BEAUTIFY_FLAG" val="#wm#"/>
  <p:tag name="KSO_WM_TEMPLATE_CATEGORY" val="custom"/>
  <p:tag name="KSO_WM_TEMPLATE_INDEX" val="20204975"/>
  <p:tag name="KSO_WM_SLIDE_LAYOUT" val="a_d_f"/>
  <p:tag name="KSO_WM_SLIDE_LAYOUT_CNT" val="1_1_1"/>
</p:tagLst>
</file>

<file path=ppt/tags/tag2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975_21*a*1"/>
  <p:tag name="KSO_WM_TEMPLATE_CATEGORY" val="custom"/>
  <p:tag name="KSO_WM_TEMPLATE_INDEX" val="20204975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ID" val="custom20204975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1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975"/>
  <p:tag name="KSO_WM_SLIDE_LAYOUT" val="a_f"/>
  <p:tag name="KSO_WM_SLIDE_LAYOUT_CNT" val="1_1"/>
</p:tagLst>
</file>

<file path=ppt/tags/tag218.xml><?xml version="1.0" encoding="utf-8"?>
<p:tagLst xmlns:p="http://schemas.openxmlformats.org/presentationml/2006/main">
  <p:tag name="COMMONDATA" val="eyJoZGlkIjoiZTIwNDAyMjY0YzQ4NzNkZDM1MGI3YzM1NzY4YzYxNGE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ysClr val="windowText" lastClr="000000"/>
      </a:dk1>
      <a:lt1>
        <a:sysClr val="window" lastClr="FFFFFF"/>
      </a:lt1>
      <a:dk2>
        <a:srgbClr val="FAF2E6"/>
      </a:dk2>
      <a:lt2>
        <a:srgbClr val="FFFFFF"/>
      </a:lt2>
      <a:accent1>
        <a:srgbClr val="88000A"/>
      </a:accent1>
      <a:accent2>
        <a:srgbClr val="872D00"/>
      </a:accent2>
      <a:accent3>
        <a:srgbClr val="7E4900"/>
      </a:accent3>
      <a:accent4>
        <a:srgbClr val="6B6100"/>
      </a:accent4>
      <a:accent5>
        <a:srgbClr val="4F7600"/>
      </a:accent5>
      <a:accent6>
        <a:srgbClr val="0A8800"/>
      </a:accent6>
      <a:hlink>
        <a:srgbClr val="926C00"/>
      </a:hlink>
      <a:folHlink>
        <a:srgbClr val="B2B2B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WPS 演示</Application>
  <PresentationFormat>宽屏</PresentationFormat>
  <Paragraphs>107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Arial Unicode MS</vt:lpstr>
      <vt:lpstr>Calibri</vt:lpstr>
      <vt:lpstr>Microsoft YaHei</vt:lpstr>
      <vt:lpstr>新細明體</vt:lpstr>
      <vt:lpstr>隶书</vt:lpstr>
      <vt:lpstr>汉仪尚巍手书W</vt:lpstr>
      <vt:lpstr>Wingdings</vt:lpstr>
      <vt:lpstr>华文仿宋</vt:lpstr>
      <vt:lpstr>Segoe UI</vt:lpstr>
      <vt:lpstr>Office 主题</vt:lpstr>
      <vt:lpstr>2_Office 主题​​</vt:lpstr>
      <vt:lpstr>山水中国年</vt:lpstr>
      <vt:lpstr>PowerPoint 演示文稿</vt:lpstr>
      <vt:lpstr>PowerPoint 演示文稿</vt:lpstr>
      <vt:lpstr>PowerPoint 演示文稿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五月雪</cp:lastModifiedBy>
  <cp:revision>30</cp:revision>
  <dcterms:created xsi:type="dcterms:W3CDTF">2022-10-01T11:19:00Z</dcterms:created>
  <dcterms:modified xsi:type="dcterms:W3CDTF">2023-04-09T11:05:49Z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7B0113AE126B464A8B001A735D519CDF_12</vt:lpwstr>
  </property>
  <property fmtid="{D5CDD505-2E9C-101B-9397-08002B2CF9AE}" pid="3" name="KSOProductBuildVer">
    <vt:lpwstr>2052-11.1.0.14036</vt:lpwstr>
  </property>
</Properties>
</file>