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76" r:id="rId2"/>
    <p:sldId id="277" r:id="rId3"/>
    <p:sldId id="2007577183" r:id="rId4"/>
    <p:sldId id="2007577210" r:id="rId5"/>
    <p:sldId id="8721" r:id="rId6"/>
    <p:sldId id="2007577209" r:id="rId7"/>
    <p:sldId id="2007577188" r:id="rId8"/>
    <p:sldId id="2007577184" r:id="rId9"/>
    <p:sldId id="2007577211" r:id="rId10"/>
    <p:sldId id="2007577189" r:id="rId11"/>
    <p:sldId id="2007577194" r:id="rId12"/>
    <p:sldId id="2007577197" r:id="rId13"/>
    <p:sldId id="2007577193" r:id="rId14"/>
    <p:sldId id="2007577216" r:id="rId15"/>
    <p:sldId id="2007577187" r:id="rId16"/>
    <p:sldId id="2007577223" r:id="rId17"/>
    <p:sldId id="2007577195" r:id="rId18"/>
    <p:sldId id="2007577199" r:id="rId19"/>
    <p:sldId id="2007577214" r:id="rId20"/>
    <p:sldId id="2007577200" r:id="rId21"/>
    <p:sldId id="2007577212" r:id="rId22"/>
    <p:sldId id="2007577217" r:id="rId23"/>
    <p:sldId id="2007577237" r:id="rId24"/>
    <p:sldId id="2007577198" r:id="rId25"/>
    <p:sldId id="2007577218" r:id="rId26"/>
    <p:sldId id="2007577201" r:id="rId27"/>
    <p:sldId id="2007577204" r:id="rId28"/>
    <p:sldId id="2007577224" r:id="rId29"/>
    <p:sldId id="2007577225" r:id="rId30"/>
    <p:sldId id="2007577226" r:id="rId31"/>
    <p:sldId id="2007577227" r:id="rId32"/>
    <p:sldId id="2007577228" r:id="rId33"/>
    <p:sldId id="2007577229" r:id="rId34"/>
    <p:sldId id="2007577230" r:id="rId35"/>
    <p:sldId id="2007577231" r:id="rId36"/>
    <p:sldId id="2007577232" r:id="rId37"/>
    <p:sldId id="2007577233" r:id="rId38"/>
    <p:sldId id="2007577221" r:id="rId39"/>
    <p:sldId id="2007577234" r:id="rId40"/>
    <p:sldId id="2007577235" r:id="rId41"/>
    <p:sldId id="2007577236" r:id="rId42"/>
    <p:sldId id="2007577213" r:id="rId43"/>
    <p:sldId id="2007577222" r:id="rId44"/>
    <p:sldId id="2007577207" r:id="rId45"/>
  </p:sldIdLst>
  <p:sldSz cx="12192000" cy="6858000"/>
  <p:notesSz cx="6858000" cy="9144000"/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D7D3"/>
    <a:srgbClr val="C52525"/>
    <a:srgbClr val="E1532B"/>
    <a:srgbClr val="FBD77F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5368" autoAdjust="0"/>
  </p:normalViewPr>
  <p:slideViewPr>
    <p:cSldViewPr snapToGrid="0">
      <p:cViewPr varScale="1">
        <p:scale>
          <a:sx n="110" d="100"/>
          <a:sy n="110" d="100"/>
        </p:scale>
        <p:origin x="5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E79FA5-2A7F-4BCD-A65D-14C9C5DF57BF}" type="doc">
      <dgm:prSet loTypeId="urn:microsoft.com/office/officeart/2005/8/layout/cycle8" loCatId="cycle" qsTypeId="urn:microsoft.com/office/officeart/2005/8/quickstyle/simple5" qsCatId="simple" csTypeId="urn:microsoft.com/office/officeart/2005/8/colors/accent3_1" csCatId="accent3" phldr="1"/>
      <dgm:spPr/>
    </dgm:pt>
    <dgm:pt modelId="{AD9A3FD9-3395-4DA4-BA88-2B32590E842E}">
      <dgm:prSet phldrT="[文字]" custT="1"/>
      <dgm:spPr/>
      <dgm:t>
        <a:bodyPr/>
        <a:lstStyle/>
        <a:p>
          <a:r>
            <a:rPr lang="zh-TW" altLang="en-US" sz="2400" b="1" dirty="0"/>
            <a:t>受託人</a:t>
          </a:r>
          <a:endParaRPr lang="en-US" altLang="zh-TW" sz="2400" b="1" dirty="0"/>
        </a:p>
        <a:p>
          <a:r>
            <a: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信託業者</a:t>
          </a:r>
        </a:p>
      </dgm:t>
    </dgm:pt>
    <dgm:pt modelId="{61886782-879A-4395-8993-CC412D653820}" type="parTrans" cxnId="{2869ADC1-3D94-458A-9FC6-7EB217BF8CB5}">
      <dgm:prSet/>
      <dgm:spPr/>
      <dgm:t>
        <a:bodyPr/>
        <a:lstStyle/>
        <a:p>
          <a:endParaRPr lang="zh-TW" altLang="en-US"/>
        </a:p>
      </dgm:t>
    </dgm:pt>
    <dgm:pt modelId="{20B298B4-4395-48C8-ABA9-83B2518CAAAF}" type="sibTrans" cxnId="{2869ADC1-3D94-458A-9FC6-7EB217BF8CB5}">
      <dgm:prSet/>
      <dgm:spPr/>
      <dgm:t>
        <a:bodyPr/>
        <a:lstStyle/>
        <a:p>
          <a:endParaRPr lang="zh-TW" altLang="en-US"/>
        </a:p>
      </dgm:t>
    </dgm:pt>
    <dgm:pt modelId="{DBF310B8-DF82-4271-A3CC-198991D5B2FA}">
      <dgm:prSet phldrT="[文字]" custT="1"/>
      <dgm:spPr/>
      <dgm:t>
        <a:bodyPr/>
        <a:lstStyle/>
        <a:p>
          <a:r>
            <a:rPr lang="zh-TW" altLang="en-US" sz="2400" b="1" dirty="0"/>
            <a:t>受益人</a:t>
          </a:r>
          <a:endParaRPr lang="en-US" altLang="zh-TW" sz="2400" b="1" dirty="0"/>
        </a:p>
        <a:p>
          <a:r>
            <a: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自己或子女</a:t>
          </a:r>
        </a:p>
      </dgm:t>
    </dgm:pt>
    <dgm:pt modelId="{740D697F-D229-4C88-8142-9563DCE19918}" type="parTrans" cxnId="{AE20BC69-CA96-49B1-A067-BE859D584745}">
      <dgm:prSet/>
      <dgm:spPr/>
      <dgm:t>
        <a:bodyPr/>
        <a:lstStyle/>
        <a:p>
          <a:endParaRPr lang="zh-TW" altLang="en-US"/>
        </a:p>
      </dgm:t>
    </dgm:pt>
    <dgm:pt modelId="{8DFEE2F8-1558-4718-ADF6-E88D7529DD67}" type="sibTrans" cxnId="{AE20BC69-CA96-49B1-A067-BE859D584745}">
      <dgm:prSet/>
      <dgm:spPr/>
      <dgm:t>
        <a:bodyPr/>
        <a:lstStyle/>
        <a:p>
          <a:endParaRPr lang="zh-TW" altLang="en-US"/>
        </a:p>
      </dgm:t>
    </dgm:pt>
    <dgm:pt modelId="{62E3385A-41E7-46F9-A3BC-897B6FB0B4E6}">
      <dgm:prSet phldrT="[文字]" custT="1"/>
      <dgm:spPr/>
      <dgm:t>
        <a:bodyPr/>
        <a:lstStyle/>
        <a:p>
          <a:pPr marL="0"/>
          <a:r>
            <a:rPr lang="zh-TW" altLang="en-US" sz="2400" b="1" dirty="0"/>
            <a:t>委託人</a:t>
          </a:r>
          <a:endParaRPr lang="en-US" altLang="zh-TW" sz="2400" b="1" dirty="0"/>
        </a:p>
        <a:p>
          <a:pPr marL="0" indent="0">
            <a:tabLst/>
          </a:pPr>
          <a:r>
            <a: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自然人或法人</a:t>
          </a:r>
        </a:p>
      </dgm:t>
    </dgm:pt>
    <dgm:pt modelId="{74FEDE54-3AE2-431B-ABF9-1177E8792C4A}" type="parTrans" cxnId="{218B2A2B-A056-46CA-ACD1-AC52AE200FBF}">
      <dgm:prSet/>
      <dgm:spPr/>
      <dgm:t>
        <a:bodyPr/>
        <a:lstStyle/>
        <a:p>
          <a:endParaRPr lang="zh-TW" altLang="en-US"/>
        </a:p>
      </dgm:t>
    </dgm:pt>
    <dgm:pt modelId="{73F32AE4-3AED-4087-8CC9-ED1D80A5A6FB}" type="sibTrans" cxnId="{218B2A2B-A056-46CA-ACD1-AC52AE200FBF}">
      <dgm:prSet/>
      <dgm:spPr/>
      <dgm:t>
        <a:bodyPr/>
        <a:lstStyle/>
        <a:p>
          <a:endParaRPr lang="zh-TW" altLang="en-US"/>
        </a:p>
      </dgm:t>
    </dgm:pt>
    <dgm:pt modelId="{E96FE419-E2BC-4199-B604-68E92C6C7F0C}" type="pres">
      <dgm:prSet presAssocID="{73E79FA5-2A7F-4BCD-A65D-14C9C5DF57BF}" presName="compositeShape" presStyleCnt="0">
        <dgm:presLayoutVars>
          <dgm:chMax val="7"/>
          <dgm:dir/>
          <dgm:resizeHandles val="exact"/>
        </dgm:presLayoutVars>
      </dgm:prSet>
      <dgm:spPr/>
    </dgm:pt>
    <dgm:pt modelId="{BF3437B2-1A4C-4213-B3A3-617599DE2530}" type="pres">
      <dgm:prSet presAssocID="{73E79FA5-2A7F-4BCD-A65D-14C9C5DF57BF}" presName="wedge1" presStyleLbl="node1" presStyleIdx="0" presStyleCnt="3"/>
      <dgm:spPr/>
      <dgm:t>
        <a:bodyPr/>
        <a:lstStyle/>
        <a:p>
          <a:endParaRPr lang="zh-TW" altLang="en-US"/>
        </a:p>
      </dgm:t>
    </dgm:pt>
    <dgm:pt modelId="{C9BF971C-73D5-4F17-9CF9-89C9E6D2C359}" type="pres">
      <dgm:prSet presAssocID="{73E79FA5-2A7F-4BCD-A65D-14C9C5DF57BF}" presName="dummy1a" presStyleCnt="0"/>
      <dgm:spPr/>
    </dgm:pt>
    <dgm:pt modelId="{D8EE3A25-A244-4185-A8D6-3D54294360F8}" type="pres">
      <dgm:prSet presAssocID="{73E79FA5-2A7F-4BCD-A65D-14C9C5DF57BF}" presName="dummy1b" presStyleCnt="0"/>
      <dgm:spPr/>
    </dgm:pt>
    <dgm:pt modelId="{7DDE9E2E-8880-4D9E-A6FA-0E5F4F7F766F}" type="pres">
      <dgm:prSet presAssocID="{73E79FA5-2A7F-4BCD-A65D-14C9C5DF57B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78F188E-944F-4B66-A66C-60780F4EFFC0}" type="pres">
      <dgm:prSet presAssocID="{73E79FA5-2A7F-4BCD-A65D-14C9C5DF57BF}" presName="wedge2" presStyleLbl="node1" presStyleIdx="1" presStyleCnt="3"/>
      <dgm:spPr/>
      <dgm:t>
        <a:bodyPr/>
        <a:lstStyle/>
        <a:p>
          <a:endParaRPr lang="zh-TW" altLang="en-US"/>
        </a:p>
      </dgm:t>
    </dgm:pt>
    <dgm:pt modelId="{0938E4A0-166A-460E-8318-8F90C586CA0C}" type="pres">
      <dgm:prSet presAssocID="{73E79FA5-2A7F-4BCD-A65D-14C9C5DF57BF}" presName="dummy2a" presStyleCnt="0"/>
      <dgm:spPr/>
    </dgm:pt>
    <dgm:pt modelId="{2B7B912D-0BD3-4135-BBD0-83DFB5B42DF5}" type="pres">
      <dgm:prSet presAssocID="{73E79FA5-2A7F-4BCD-A65D-14C9C5DF57BF}" presName="dummy2b" presStyleCnt="0"/>
      <dgm:spPr/>
    </dgm:pt>
    <dgm:pt modelId="{66706D90-E692-4FBD-92EB-6D858F987179}" type="pres">
      <dgm:prSet presAssocID="{73E79FA5-2A7F-4BCD-A65D-14C9C5DF57B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938E40-794E-4CC9-B211-98EEF1A66813}" type="pres">
      <dgm:prSet presAssocID="{73E79FA5-2A7F-4BCD-A65D-14C9C5DF57BF}" presName="wedge3" presStyleLbl="node1" presStyleIdx="2" presStyleCnt="3" custScaleX="103983"/>
      <dgm:spPr/>
      <dgm:t>
        <a:bodyPr/>
        <a:lstStyle/>
        <a:p>
          <a:endParaRPr lang="zh-TW" altLang="en-US"/>
        </a:p>
      </dgm:t>
    </dgm:pt>
    <dgm:pt modelId="{F630FA56-6475-4063-ADC4-CB94AE5B929C}" type="pres">
      <dgm:prSet presAssocID="{73E79FA5-2A7F-4BCD-A65D-14C9C5DF57BF}" presName="dummy3a" presStyleCnt="0"/>
      <dgm:spPr/>
    </dgm:pt>
    <dgm:pt modelId="{32745F8E-E6F2-4AFF-94D4-B763823250DB}" type="pres">
      <dgm:prSet presAssocID="{73E79FA5-2A7F-4BCD-A65D-14C9C5DF57BF}" presName="dummy3b" presStyleCnt="0"/>
      <dgm:spPr/>
    </dgm:pt>
    <dgm:pt modelId="{5FB311D3-8CD2-4D09-9FD3-D348EF115B0D}" type="pres">
      <dgm:prSet presAssocID="{73E79FA5-2A7F-4BCD-A65D-14C9C5DF57B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44A3CC-90C4-42AE-80CC-B1C7B48CE4D0}" type="pres">
      <dgm:prSet presAssocID="{20B298B4-4395-48C8-ABA9-83B2518CAAAF}" presName="arrowWedge1" presStyleLbl="fgSibTrans2D1" presStyleIdx="0" presStyleCnt="3"/>
      <dgm:spPr>
        <a:solidFill>
          <a:srgbClr val="FFC000"/>
        </a:solidFill>
      </dgm:spPr>
    </dgm:pt>
    <dgm:pt modelId="{A978EACF-39C0-4777-BDD1-37F92F8522B6}" type="pres">
      <dgm:prSet presAssocID="{8DFEE2F8-1558-4718-ADF6-E88D7529DD67}" presName="arrowWedge2" presStyleLbl="fgSibTrans2D1" presStyleIdx="1" presStyleCnt="3"/>
      <dgm:spPr>
        <a:solidFill>
          <a:srgbClr val="C4D7D3"/>
        </a:solidFill>
      </dgm:spPr>
    </dgm:pt>
    <dgm:pt modelId="{FF7EBFA5-6ACE-4888-BB40-CE1793CB38DB}" type="pres">
      <dgm:prSet presAssocID="{73F32AE4-3AED-4087-8CC9-ED1D80A5A6FB}" presName="arrowWedge3" presStyleLbl="fgSibTrans2D1" presStyleIdx="2" presStyleCnt="3"/>
      <dgm:spPr>
        <a:solidFill>
          <a:schemeClr val="accent2"/>
        </a:solidFill>
      </dgm:spPr>
    </dgm:pt>
  </dgm:ptLst>
  <dgm:cxnLst>
    <dgm:cxn modelId="{67721996-FFAC-4FEA-BC90-5FB8672ADBAE}" type="presOf" srcId="{62E3385A-41E7-46F9-A3BC-897B6FB0B4E6}" destId="{34938E40-794E-4CC9-B211-98EEF1A66813}" srcOrd="0" destOrd="0" presId="urn:microsoft.com/office/officeart/2005/8/layout/cycle8"/>
    <dgm:cxn modelId="{EF48117D-A72C-4DF0-AFC9-5E431D7739D4}" type="presOf" srcId="{DBF310B8-DF82-4271-A3CC-198991D5B2FA}" destId="{478F188E-944F-4B66-A66C-60780F4EFFC0}" srcOrd="0" destOrd="0" presId="urn:microsoft.com/office/officeart/2005/8/layout/cycle8"/>
    <dgm:cxn modelId="{218B2A2B-A056-46CA-ACD1-AC52AE200FBF}" srcId="{73E79FA5-2A7F-4BCD-A65D-14C9C5DF57BF}" destId="{62E3385A-41E7-46F9-A3BC-897B6FB0B4E6}" srcOrd="2" destOrd="0" parTransId="{74FEDE54-3AE2-431B-ABF9-1177E8792C4A}" sibTransId="{73F32AE4-3AED-4087-8CC9-ED1D80A5A6FB}"/>
    <dgm:cxn modelId="{6DA5718E-461C-4C33-ABD1-8EAD43361D76}" type="presOf" srcId="{DBF310B8-DF82-4271-A3CC-198991D5B2FA}" destId="{66706D90-E692-4FBD-92EB-6D858F987179}" srcOrd="1" destOrd="0" presId="urn:microsoft.com/office/officeart/2005/8/layout/cycle8"/>
    <dgm:cxn modelId="{2869ADC1-3D94-458A-9FC6-7EB217BF8CB5}" srcId="{73E79FA5-2A7F-4BCD-A65D-14C9C5DF57BF}" destId="{AD9A3FD9-3395-4DA4-BA88-2B32590E842E}" srcOrd="0" destOrd="0" parTransId="{61886782-879A-4395-8993-CC412D653820}" sibTransId="{20B298B4-4395-48C8-ABA9-83B2518CAAAF}"/>
    <dgm:cxn modelId="{AE20BC69-CA96-49B1-A067-BE859D584745}" srcId="{73E79FA5-2A7F-4BCD-A65D-14C9C5DF57BF}" destId="{DBF310B8-DF82-4271-A3CC-198991D5B2FA}" srcOrd="1" destOrd="0" parTransId="{740D697F-D229-4C88-8142-9563DCE19918}" sibTransId="{8DFEE2F8-1558-4718-ADF6-E88D7529DD67}"/>
    <dgm:cxn modelId="{67E9BA6D-61D1-4E1D-90B2-5291AAA391C1}" type="presOf" srcId="{AD9A3FD9-3395-4DA4-BA88-2B32590E842E}" destId="{BF3437B2-1A4C-4213-B3A3-617599DE2530}" srcOrd="0" destOrd="0" presId="urn:microsoft.com/office/officeart/2005/8/layout/cycle8"/>
    <dgm:cxn modelId="{E933199E-EF69-4CB6-930E-5725B4BCE643}" type="presOf" srcId="{AD9A3FD9-3395-4DA4-BA88-2B32590E842E}" destId="{7DDE9E2E-8880-4D9E-A6FA-0E5F4F7F766F}" srcOrd="1" destOrd="0" presId="urn:microsoft.com/office/officeart/2005/8/layout/cycle8"/>
    <dgm:cxn modelId="{AA1BB915-7120-4591-BEB8-0C6149930966}" type="presOf" srcId="{73E79FA5-2A7F-4BCD-A65D-14C9C5DF57BF}" destId="{E96FE419-E2BC-4199-B604-68E92C6C7F0C}" srcOrd="0" destOrd="0" presId="urn:microsoft.com/office/officeart/2005/8/layout/cycle8"/>
    <dgm:cxn modelId="{D0651EC3-6068-4D04-AFB9-AB8A8CDE2581}" type="presOf" srcId="{62E3385A-41E7-46F9-A3BC-897B6FB0B4E6}" destId="{5FB311D3-8CD2-4D09-9FD3-D348EF115B0D}" srcOrd="1" destOrd="0" presId="urn:microsoft.com/office/officeart/2005/8/layout/cycle8"/>
    <dgm:cxn modelId="{78E34407-4BFD-4EE7-8CC2-90ECD5A4E2F2}" type="presParOf" srcId="{E96FE419-E2BC-4199-B604-68E92C6C7F0C}" destId="{BF3437B2-1A4C-4213-B3A3-617599DE2530}" srcOrd="0" destOrd="0" presId="urn:microsoft.com/office/officeart/2005/8/layout/cycle8"/>
    <dgm:cxn modelId="{46F175B0-C679-44F1-83AF-AD6B21C4A8C1}" type="presParOf" srcId="{E96FE419-E2BC-4199-B604-68E92C6C7F0C}" destId="{C9BF971C-73D5-4F17-9CF9-89C9E6D2C359}" srcOrd="1" destOrd="0" presId="urn:microsoft.com/office/officeart/2005/8/layout/cycle8"/>
    <dgm:cxn modelId="{37E709F5-8089-419E-ABB2-761DA2A5ED89}" type="presParOf" srcId="{E96FE419-E2BC-4199-B604-68E92C6C7F0C}" destId="{D8EE3A25-A244-4185-A8D6-3D54294360F8}" srcOrd="2" destOrd="0" presId="urn:microsoft.com/office/officeart/2005/8/layout/cycle8"/>
    <dgm:cxn modelId="{5D740D78-2460-40BF-96FF-E2F5973CBB3C}" type="presParOf" srcId="{E96FE419-E2BC-4199-B604-68E92C6C7F0C}" destId="{7DDE9E2E-8880-4D9E-A6FA-0E5F4F7F766F}" srcOrd="3" destOrd="0" presId="urn:microsoft.com/office/officeart/2005/8/layout/cycle8"/>
    <dgm:cxn modelId="{7E3AFAED-173D-4012-BD68-193222AF2161}" type="presParOf" srcId="{E96FE419-E2BC-4199-B604-68E92C6C7F0C}" destId="{478F188E-944F-4B66-A66C-60780F4EFFC0}" srcOrd="4" destOrd="0" presId="urn:microsoft.com/office/officeart/2005/8/layout/cycle8"/>
    <dgm:cxn modelId="{23C9D4A8-0144-4E9A-8D2D-CBED61DAAE3B}" type="presParOf" srcId="{E96FE419-E2BC-4199-B604-68E92C6C7F0C}" destId="{0938E4A0-166A-460E-8318-8F90C586CA0C}" srcOrd="5" destOrd="0" presId="urn:microsoft.com/office/officeart/2005/8/layout/cycle8"/>
    <dgm:cxn modelId="{CC5E594D-DD72-4FF3-B23C-0011B8B18EC1}" type="presParOf" srcId="{E96FE419-E2BC-4199-B604-68E92C6C7F0C}" destId="{2B7B912D-0BD3-4135-BBD0-83DFB5B42DF5}" srcOrd="6" destOrd="0" presId="urn:microsoft.com/office/officeart/2005/8/layout/cycle8"/>
    <dgm:cxn modelId="{636C7DFE-6FD8-4FEC-91BE-16857880416F}" type="presParOf" srcId="{E96FE419-E2BC-4199-B604-68E92C6C7F0C}" destId="{66706D90-E692-4FBD-92EB-6D858F987179}" srcOrd="7" destOrd="0" presId="urn:microsoft.com/office/officeart/2005/8/layout/cycle8"/>
    <dgm:cxn modelId="{3FBED2F8-DC66-464E-855E-A059DDF7E197}" type="presParOf" srcId="{E96FE419-E2BC-4199-B604-68E92C6C7F0C}" destId="{34938E40-794E-4CC9-B211-98EEF1A66813}" srcOrd="8" destOrd="0" presId="urn:microsoft.com/office/officeart/2005/8/layout/cycle8"/>
    <dgm:cxn modelId="{458EA77A-196E-4352-ABB7-C49C40BD4768}" type="presParOf" srcId="{E96FE419-E2BC-4199-B604-68E92C6C7F0C}" destId="{F630FA56-6475-4063-ADC4-CB94AE5B929C}" srcOrd="9" destOrd="0" presId="urn:microsoft.com/office/officeart/2005/8/layout/cycle8"/>
    <dgm:cxn modelId="{B0E8C5AA-BD14-4729-9C6C-D9CEFB66E591}" type="presParOf" srcId="{E96FE419-E2BC-4199-B604-68E92C6C7F0C}" destId="{32745F8E-E6F2-4AFF-94D4-B763823250DB}" srcOrd="10" destOrd="0" presId="urn:microsoft.com/office/officeart/2005/8/layout/cycle8"/>
    <dgm:cxn modelId="{C9F13D06-4EF3-4CCB-893A-2A5237C40338}" type="presParOf" srcId="{E96FE419-E2BC-4199-B604-68E92C6C7F0C}" destId="{5FB311D3-8CD2-4D09-9FD3-D348EF115B0D}" srcOrd="11" destOrd="0" presId="urn:microsoft.com/office/officeart/2005/8/layout/cycle8"/>
    <dgm:cxn modelId="{3540CB2F-F1A5-4865-8C37-8DAA3EA99B0E}" type="presParOf" srcId="{E96FE419-E2BC-4199-B604-68E92C6C7F0C}" destId="{1344A3CC-90C4-42AE-80CC-B1C7B48CE4D0}" srcOrd="12" destOrd="0" presId="urn:microsoft.com/office/officeart/2005/8/layout/cycle8"/>
    <dgm:cxn modelId="{FDD09421-FFFB-480B-92D9-BB6ADCA5C487}" type="presParOf" srcId="{E96FE419-E2BC-4199-B604-68E92C6C7F0C}" destId="{A978EACF-39C0-4777-BDD1-37F92F8522B6}" srcOrd="13" destOrd="0" presId="urn:microsoft.com/office/officeart/2005/8/layout/cycle8"/>
    <dgm:cxn modelId="{A5440347-1617-452E-B0EE-43A2A6FC0009}" type="presParOf" srcId="{E96FE419-E2BC-4199-B604-68E92C6C7F0C}" destId="{FF7EBFA5-6ACE-4888-BB40-CE1793CB38D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3437B2-1A4C-4213-B3A3-617599DE2530}">
      <dsp:nvSpPr>
        <dsp:cNvPr id="0" name=""/>
        <dsp:cNvSpPr/>
      </dsp:nvSpPr>
      <dsp:spPr>
        <a:xfrm>
          <a:off x="1820852" y="270769"/>
          <a:ext cx="3499179" cy="3499179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/>
            <a:t>受託人</a:t>
          </a:r>
          <a:endParaRPr lang="en-US" altLang="zh-TW" sz="2400" b="1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信託業者</a:t>
          </a:r>
        </a:p>
      </dsp:txBody>
      <dsp:txXfrm>
        <a:off x="3665003" y="1012262"/>
        <a:ext cx="1249707" cy="1041422"/>
      </dsp:txXfrm>
    </dsp:sp>
    <dsp:sp modelId="{478F188E-944F-4B66-A66C-60780F4EFFC0}">
      <dsp:nvSpPr>
        <dsp:cNvPr id="0" name=""/>
        <dsp:cNvSpPr/>
      </dsp:nvSpPr>
      <dsp:spPr>
        <a:xfrm>
          <a:off x="1748785" y="395740"/>
          <a:ext cx="3499179" cy="3499179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/>
            <a:t>受益人</a:t>
          </a:r>
          <a:endParaRPr lang="en-US" altLang="zh-TW" sz="2400" b="1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自己或子女</a:t>
          </a:r>
        </a:p>
      </dsp:txBody>
      <dsp:txXfrm>
        <a:off x="2581923" y="2666041"/>
        <a:ext cx="1874560" cy="916451"/>
      </dsp:txXfrm>
    </dsp:sp>
    <dsp:sp modelId="{34938E40-794E-4CC9-B211-98EEF1A66813}">
      <dsp:nvSpPr>
        <dsp:cNvPr id="0" name=""/>
        <dsp:cNvSpPr/>
      </dsp:nvSpPr>
      <dsp:spPr>
        <a:xfrm>
          <a:off x="1607033" y="270769"/>
          <a:ext cx="3638551" cy="3499179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/>
            <a:t>委託人</a:t>
          </a:r>
          <a:endParaRPr lang="en-US" altLang="zh-TW" sz="2400" b="1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tabLst/>
          </a:pPr>
          <a:r>
            <a: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自然人或法人</a:t>
          </a:r>
        </a:p>
      </dsp:txBody>
      <dsp:txXfrm>
        <a:off x="2028498" y="1012262"/>
        <a:ext cx="1299482" cy="1041422"/>
      </dsp:txXfrm>
    </dsp:sp>
    <dsp:sp modelId="{1344A3CC-90C4-42AE-80CC-B1C7B48CE4D0}">
      <dsp:nvSpPr>
        <dsp:cNvPr id="0" name=""/>
        <dsp:cNvSpPr/>
      </dsp:nvSpPr>
      <dsp:spPr>
        <a:xfrm>
          <a:off x="1604525" y="54153"/>
          <a:ext cx="3932411" cy="393241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rgbClr val="FFC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978EACF-39C0-4777-BDD1-37F92F8522B6}">
      <dsp:nvSpPr>
        <dsp:cNvPr id="0" name=""/>
        <dsp:cNvSpPr/>
      </dsp:nvSpPr>
      <dsp:spPr>
        <a:xfrm>
          <a:off x="1532169" y="178903"/>
          <a:ext cx="3932411" cy="393241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rgbClr val="C4D7D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F7EBFA5-6ACE-4888-BB40-CE1793CB38DB}">
      <dsp:nvSpPr>
        <dsp:cNvPr id="0" name=""/>
        <dsp:cNvSpPr/>
      </dsp:nvSpPr>
      <dsp:spPr>
        <a:xfrm>
          <a:off x="1459069" y="54153"/>
          <a:ext cx="3932411" cy="393241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DD213-F94C-4900-9B19-349765F7ED5A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8AAAD-FC08-490C-9223-BE0A3EF8B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74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AAAD-FC08-490C-9223-BE0A3EF8B7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675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AAAD-FC08-490C-9223-BE0A3EF8B7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124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AAAD-FC08-490C-9223-BE0A3EF8B7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704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AAAD-FC08-490C-9223-BE0A3EF8B7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836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AAAD-FC08-490C-9223-BE0A3EF8B7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365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AAAD-FC08-490C-9223-BE0A3EF8B7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620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AAAD-FC08-490C-9223-BE0A3EF8B7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757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AAAD-FC08-490C-9223-BE0A3EF8B7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2185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AAAD-FC08-490C-9223-BE0A3EF8B7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476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AAAD-FC08-490C-9223-BE0A3EF8B7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0002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AAAD-FC08-490C-9223-BE0A3EF8B7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805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AAAD-FC08-490C-9223-BE0A3EF8B7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3600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AAAD-FC08-490C-9223-BE0A3EF8B7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13787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AAAD-FC08-490C-9223-BE0A3EF8B7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8864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AAAD-FC08-490C-9223-BE0A3EF8B7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2829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AAAD-FC08-490C-9223-BE0A3EF8B7B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1296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AAAD-FC08-490C-9223-BE0A3EF8B7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8310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AAAD-FC08-490C-9223-BE0A3EF8B7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4320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AAAD-FC08-490C-9223-BE0A3EF8B7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2989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AAAD-FC08-490C-9223-BE0A3EF8B7B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8494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AAAD-FC08-490C-9223-BE0A3EF8B7B4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627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AAAD-FC08-490C-9223-BE0A3EF8B7B4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276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AAAD-FC08-490C-9223-BE0A3EF8B7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4754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AAAD-FC08-490C-9223-BE0A3EF8B7B4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49983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AAAD-FC08-490C-9223-BE0A3EF8B7B4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496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AAAD-FC08-490C-9223-BE0A3EF8B7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291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E0F08-5CA5-4FF4-B957-98B30195255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307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AAAD-FC08-490C-9223-BE0A3EF8B7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390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AAAD-FC08-490C-9223-BE0A3EF8B7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578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AAAD-FC08-490C-9223-BE0A3EF8B7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315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AAAD-FC08-490C-9223-BE0A3EF8B7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488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32FE40-C0D0-409B-884E-47C8CCBC07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BEB1996-69A8-49D4-AED5-5C0DC322DC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5AAACE-3851-4A26-851C-B4A11B47E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94F1F-6BF2-446A-9934-5B0916EC81F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915E4B-A5A3-427E-A06B-BDCB908D6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C82B24-2A12-4C94-94DD-B19F900BF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9975-C836-4AEA-90DD-A5CF8F7C8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64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F29F6D-8DA3-4AB3-80A5-8238CE7D3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BEBE127-C8B3-47B5-B885-1202F1007E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117469-8C8C-4156-9CDC-6EF49639B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94F1F-6BF2-446A-9934-5B0916EC81F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C7E383-7C6B-4C1B-9572-65705DDCD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492C87-F623-43C7-9798-5FD579B6D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9975-C836-4AEA-90DD-A5CF8F7C8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38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D34A06B-8A33-45C3-A680-20D76520BF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16229C3-93B3-4E64-B7F0-E91AC34C35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0E7884-6621-4DA2-88D4-A0FCACA9D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94F1F-6BF2-446A-9934-5B0916EC81F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365B07-9822-4DAD-BBCB-4251A058F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B2DFA37-6890-491D-8F30-49A01F82A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9975-C836-4AEA-90DD-A5CF8F7C8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6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62FC1F-AACE-4FF8-81E9-7DF5D4944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244DEBE-6B24-46B3-9652-08836912C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7A0C4A-A90A-4534-AA37-D7B79E602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94F1F-6BF2-446A-9934-5B0916EC81F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7B4C2F-4C03-49E0-AF7E-0A77312A6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356361-7DE0-45BF-A480-481A14956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9975-C836-4AEA-90DD-A5CF8F7C8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8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B379F0-489A-4F11-A59C-84582582E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C3EFFA-1EAA-4AA2-B2A6-8B3ED540D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D10757-E5AF-48FF-ABD5-FEE90467A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94F1F-6BF2-446A-9934-5B0916EC81F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720C29-3CDD-47E4-9E6A-436B26F2C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BA4110-1223-44CC-A868-C85D4C70A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9975-C836-4AEA-90DD-A5CF8F7C8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71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F632-5D66-489C-8D17-F4E970FE4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47A69E-8053-4914-84D8-0071963E3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179837C-2EA8-43FD-AEEE-D9706DBA3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EFC7A8-67B0-4091-B08F-7D03BC15E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94F1F-6BF2-446A-9934-5B0916EC81F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4DC1A8-72C9-4CF2-978C-E42478061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5EB10D-DE65-4C92-8BDC-BBFAD9155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9975-C836-4AEA-90DD-A5CF8F7C8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00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3F236A-EBA1-4943-8A76-31AE2D54A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9BBC80E-6C0D-48E2-9AF1-BE2702CFD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9EFC286-55E8-4263-8D6C-0D213D624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3499994-C2F2-462A-BDF1-845AA8E1BA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4FC4EF1-57A5-4B53-AD9B-44A60A42C7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5306DDA-AF3A-4CA5-B16C-7A37FC515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94F1F-6BF2-446A-9934-5B0916EC81F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673A3EB-ED59-439B-A675-9D1B8F2B6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0EF32E7-A3FB-4452-8729-EBA2AE2F6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9975-C836-4AEA-90DD-A5CF8F7C8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77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9336B8-4BCD-4F5E-8237-B1AE80CA4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12C3998-ED7B-431A-B258-DEFA7BB7C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94F1F-6BF2-446A-9934-5B0916EC81F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3B41D7D-B2E9-4216-96F5-80683C9A1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9D991D-8B08-43F7-BB82-76857F00E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9975-C836-4AEA-90DD-A5CF8F7C8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17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16537DD-857F-4472-9028-28A2B021B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94F1F-6BF2-446A-9934-5B0916EC81F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DB251DA-E43C-44AD-80F1-7AD25492B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246DA4-4A74-4321-967A-A1996EA9C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9975-C836-4AEA-90DD-A5CF8F7C8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23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C2CFE4-5D50-4A2E-ADBD-511323C24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454EBD-5890-478E-9E94-C80E6BFED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4B1A89B-2517-44E9-A0E7-DA34939BD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D3F4489-FD6C-46BC-A60E-56C3BA21A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94F1F-6BF2-446A-9934-5B0916EC81F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5206CA-219F-4BB8-8E64-8DD15F95B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A23502-8208-46D3-96EF-968E3BB88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9975-C836-4AEA-90DD-A5CF8F7C8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96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E3593D-81C0-4814-B83E-1E2B6AC7A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4BC978A-A96B-4EDB-A651-F5E4484FF3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CDE53E9-81FE-4E4E-8060-4E4BF9362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6CD9E6D-6491-4E59-A4D0-A9040CB6B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94F1F-6BF2-446A-9934-5B0916EC81F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7F7A7D-0B93-424E-A6AB-306E5811F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ADB05E9-9D64-4B10-8E21-489BD1473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9975-C836-4AEA-90DD-A5CF8F7C8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70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84D59C2-9B5D-41E3-A59E-960094257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E68544D-3A2A-4F91-B5A4-6A2CE4D88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264D3A-E10B-4FF3-B555-C067BF9A5D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94F1F-6BF2-446A-9934-5B0916EC81F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C9907C-7EF6-477B-8901-0AAE537FA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1C5A1C-C001-4E3D-8DAE-AA32539AC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F9975-C836-4AEA-90DD-A5CF8F7C8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49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4.sv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.jpg"/><Relationship Id="rId9" Type="http://schemas.openxmlformats.org/officeDocument/2006/relationships/image" Target="../media/image1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9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704E714-E079-4FAE-AA4B-4FA46C948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1" y="-20598"/>
            <a:ext cx="12215711" cy="687859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72474E1-C3AD-4971-BAD5-A6EF387DB5DA}"/>
              </a:ext>
            </a:extLst>
          </p:cNvPr>
          <p:cNvSpPr/>
          <p:nvPr/>
        </p:nvSpPr>
        <p:spPr>
          <a:xfrm>
            <a:off x="3404937" y="541421"/>
            <a:ext cx="8109284" cy="577515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E7A9062-1BD2-457F-8755-145DFFAA9B1A}"/>
              </a:ext>
            </a:extLst>
          </p:cNvPr>
          <p:cNvSpPr/>
          <p:nvPr/>
        </p:nvSpPr>
        <p:spPr>
          <a:xfrm>
            <a:off x="2815389" y="1564105"/>
            <a:ext cx="1191127" cy="3753853"/>
          </a:xfrm>
          <a:prstGeom prst="rect">
            <a:avLst/>
          </a:prstGeom>
          <a:solidFill>
            <a:srgbClr val="FBD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C03DC4F3-B7EB-46FB-9ACD-851E0FED1614}"/>
              </a:ext>
            </a:extLst>
          </p:cNvPr>
          <p:cNvSpPr txBox="1">
            <a:spLocks/>
          </p:cNvSpPr>
          <p:nvPr/>
        </p:nvSpPr>
        <p:spPr>
          <a:xfrm>
            <a:off x="4596064" y="2537345"/>
            <a:ext cx="589547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88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35号-经典雅黑" panose="00000500000000000000" pitchFamily="2" charset="-122"/>
                <a:ea typeface="字魂35号-经典雅黑" panose="00000500000000000000" pitchFamily="2" charset="-122"/>
              </a:rPr>
              <a:t>健康檢查</a:t>
            </a:r>
            <a:r>
              <a:rPr lang="en-US" altLang="zh-TW" sz="88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35号-经典雅黑" panose="00000500000000000000" pitchFamily="2" charset="-122"/>
                <a:ea typeface="字魂35号-经典雅黑" panose="00000500000000000000" pitchFamily="2" charset="-122"/>
              </a:rPr>
              <a:t>!</a:t>
            </a:r>
            <a:endParaRPr lang="zh-CN" altLang="en-US" sz="8800" spc="600" dirty="0">
              <a:solidFill>
                <a:schemeClr val="tx1">
                  <a:lumMod val="85000"/>
                  <a:lumOff val="15000"/>
                </a:schemeClr>
              </a:solidFill>
              <a:latin typeface="字魂35号-经典雅黑" panose="00000500000000000000" pitchFamily="2" charset="-122"/>
              <a:ea typeface="字魂35号-经典雅黑" panose="00000500000000000000" pitchFamily="2" charset="-122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009093D7-C250-4AC2-ABBE-FCE633E5B284}"/>
              </a:ext>
            </a:extLst>
          </p:cNvPr>
          <p:cNvSpPr txBox="1">
            <a:spLocks/>
          </p:cNvSpPr>
          <p:nvPr/>
        </p:nvSpPr>
        <p:spPr>
          <a:xfrm>
            <a:off x="382772" y="5561597"/>
            <a:ext cx="2827321" cy="8301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3000"/>
              </a:lnSpc>
            </a:pPr>
            <a:r>
              <a:rPr lang="zh-TW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35号-经典雅黑" panose="00000500000000000000" pitchFamily="2" charset="-122"/>
                <a:ea typeface="字魂35号-经典雅黑" panose="00000500000000000000" pitchFamily="2" charset="-122"/>
              </a:rPr>
              <a:t>黃國霖</a:t>
            </a:r>
            <a:endParaRPr lang="en-US" altLang="zh-CN" sz="1800" dirty="0">
              <a:solidFill>
                <a:schemeClr val="tx1">
                  <a:lumMod val="85000"/>
                  <a:lumOff val="15000"/>
                </a:schemeClr>
              </a:solidFill>
              <a:latin typeface="字魂35号-经典雅黑" panose="00000500000000000000" pitchFamily="2" charset="-122"/>
              <a:ea typeface="字魂35号-经典雅黑" panose="00000500000000000000" pitchFamily="2" charset="-122"/>
            </a:endParaRPr>
          </a:p>
          <a:p>
            <a:pPr algn="r">
              <a:lnSpc>
                <a:spcPts val="3000"/>
              </a:lnSpc>
            </a:pPr>
            <a:r>
              <a:rPr lang="zh-TW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35号-经典雅黑" panose="00000500000000000000" pitchFamily="2" charset="-122"/>
                <a:ea typeface="字魂35号-经典雅黑" panose="00000500000000000000" pitchFamily="2" charset="-122"/>
              </a:rPr>
              <a:t>大河不動產經紀有限公司</a:t>
            </a:r>
            <a:endParaRPr lang="zh-CN" altLang="en-US" sz="1800" dirty="0">
              <a:solidFill>
                <a:schemeClr val="tx1">
                  <a:lumMod val="85000"/>
                  <a:lumOff val="15000"/>
                </a:schemeClr>
              </a:solidFill>
              <a:latin typeface="字魂35号-经典雅黑" panose="00000500000000000000" pitchFamily="2" charset="-122"/>
              <a:ea typeface="字魂35号-经典雅黑" panose="00000500000000000000" pitchFamily="2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D3691BA-D435-4408-8432-78810F1DA645}"/>
              </a:ext>
            </a:extLst>
          </p:cNvPr>
          <p:cNvSpPr/>
          <p:nvPr/>
        </p:nvSpPr>
        <p:spPr>
          <a:xfrm>
            <a:off x="4650541" y="1743741"/>
            <a:ext cx="4751802" cy="51118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TW" altLang="en-US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你的</a:t>
            </a:r>
            <a:r>
              <a:rPr lang="zh-TW" altLang="en-US" sz="3200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資產也</a:t>
            </a:r>
            <a:r>
              <a:rPr lang="zh-TW" altLang="en-US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需要</a:t>
            </a:r>
            <a:endParaRPr lang="zh-CN" altLang="en-US" sz="3200" spc="300" dirty="0">
              <a:solidFill>
                <a:schemeClr val="tx1">
                  <a:lumMod val="85000"/>
                  <a:lumOff val="15000"/>
                </a:schemeClr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  <a:cs typeface="+mj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604F090-ECA3-40F4-BD64-CCFFB12BDE42}"/>
              </a:ext>
            </a:extLst>
          </p:cNvPr>
          <p:cNvSpPr/>
          <p:nvPr/>
        </p:nvSpPr>
        <p:spPr>
          <a:xfrm>
            <a:off x="11709066" y="119600"/>
            <a:ext cx="1176756" cy="1359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24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j-cs"/>
              </a:rPr>
              <a:t>”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18541F5-6C69-4528-8B4C-8FDC45E28486}"/>
              </a:ext>
            </a:extLst>
          </p:cNvPr>
          <p:cNvSpPr/>
          <p:nvPr/>
        </p:nvSpPr>
        <p:spPr>
          <a:xfrm>
            <a:off x="802266" y="2714931"/>
            <a:ext cx="1423575" cy="1475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zh-TW" altLang="en-US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華康正顏楷體W5" pitchFamily="65" charset="-120"/>
                <a:ea typeface="華康正顏楷體W5" pitchFamily="65" charset="-120"/>
              </a:rPr>
              <a:t>法律</a:t>
            </a:r>
            <a:r>
              <a:rPr lang="en-US" altLang="zh-TW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華康正顏楷體W5" pitchFamily="65" charset="-120"/>
                <a:ea typeface="華康正顏楷體W5" pitchFamily="65" charset="-120"/>
              </a:rPr>
              <a:t>/</a:t>
            </a:r>
            <a:r>
              <a:rPr lang="zh-TW" altLang="en-US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華康正顏楷體W5" pitchFamily="65" charset="-120"/>
                <a:ea typeface="華康正顏楷體W5" pitchFamily="65" charset="-120"/>
              </a:rPr>
              <a:t>保險</a:t>
            </a:r>
            <a:r>
              <a:rPr lang="en-US" altLang="zh-TW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華康正顏楷體W5" pitchFamily="65" charset="-120"/>
                <a:ea typeface="華康正顏楷體W5" pitchFamily="65" charset="-120"/>
              </a:rPr>
              <a:t>/</a:t>
            </a:r>
            <a:r>
              <a:rPr lang="zh-TW" altLang="en-US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華康正顏楷體W5" pitchFamily="65" charset="-120"/>
                <a:ea typeface="華康正顏楷體W5" pitchFamily="65" charset="-120"/>
              </a:rPr>
              <a:t>不動產結合信託的實務應用</a:t>
            </a:r>
            <a:endParaRPr lang="en-US" altLang="zh-TW" b="1" kern="0" dirty="0">
              <a:solidFill>
                <a:schemeClr val="tx1">
                  <a:lumMod val="50000"/>
                  <a:lumOff val="50000"/>
                </a:schemeClr>
              </a:solidFill>
              <a:latin typeface="華康正顏楷體W5" pitchFamily="65" charset="-120"/>
              <a:ea typeface="華康正顏楷體W5" pitchFamily="65" charset="-120"/>
            </a:endParaRPr>
          </a:p>
          <a:p>
            <a:pPr>
              <a:lnSpc>
                <a:spcPts val="2200"/>
              </a:lnSpc>
            </a:pPr>
            <a:endParaRPr lang="zh-CN" altLang="en-US" sz="14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7A706819-BF8B-41C0-B287-F34AA4CE9F44}"/>
              </a:ext>
            </a:extLst>
          </p:cNvPr>
          <p:cNvSpPr txBox="1">
            <a:spLocks/>
          </p:cNvSpPr>
          <p:nvPr/>
        </p:nvSpPr>
        <p:spPr>
          <a:xfrm>
            <a:off x="114969" y="231106"/>
            <a:ext cx="1864895" cy="8301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defRPr sz="4000" spc="30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defRPr>
            </a:lvl1pPr>
          </a:lstStyle>
          <a:p>
            <a:r>
              <a:rPr lang="en-US" altLang="zh-CN" sz="3600" dirty="0"/>
              <a:t>2022</a:t>
            </a:r>
            <a:endParaRPr lang="zh-CN" altLang="en-US" sz="36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F3B8EC8-6256-463E-A275-CEA83E5120BB}"/>
              </a:ext>
            </a:extLst>
          </p:cNvPr>
          <p:cNvSpPr txBox="1"/>
          <p:nvPr/>
        </p:nvSpPr>
        <p:spPr>
          <a:xfrm>
            <a:off x="4650541" y="4492922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b="1" kern="0" dirty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疫情下財富傳承的超前佈署</a:t>
            </a:r>
          </a:p>
        </p:txBody>
      </p:sp>
    </p:spTree>
    <p:extLst>
      <p:ext uri="{BB962C8B-B14F-4D97-AF65-F5344CB8AC3E}">
        <p14:creationId xmlns:p14="http://schemas.microsoft.com/office/powerpoint/2010/main" val="193440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5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9FB143-2161-4498-9EDC-54FC399F8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1" y="-20598"/>
            <a:ext cx="12215711" cy="6878598"/>
          </a:xfrm>
          <a:prstGeom prst="rect">
            <a:avLst/>
          </a:prstGeom>
        </p:spPr>
      </p:pic>
      <p:grpSp>
        <p:nvGrpSpPr>
          <p:cNvPr id="9" name="Group 3">
            <a:extLst>
              <a:ext uri="{FF2B5EF4-FFF2-40B4-BE49-F238E27FC236}">
                <a16:creationId xmlns:a16="http://schemas.microsoft.com/office/drawing/2014/main" id="{DE6A6633-D23C-4B13-9162-73524AE8DCF7}"/>
              </a:ext>
            </a:extLst>
          </p:cNvPr>
          <p:cNvGrpSpPr>
            <a:grpSpLocks/>
          </p:cNvGrpSpPr>
          <p:nvPr/>
        </p:nvGrpSpPr>
        <p:grpSpPr bwMode="auto">
          <a:xfrm>
            <a:off x="3957236" y="1767870"/>
            <a:ext cx="3468689" cy="4541837"/>
            <a:chOff x="4931673" y="3664428"/>
            <a:chExt cx="2369239" cy="3102403"/>
          </a:xfrm>
        </p:grpSpPr>
        <p:sp>
          <p:nvSpPr>
            <p:cNvPr id="10" name="Freeform 71">
              <a:extLst>
                <a:ext uri="{FF2B5EF4-FFF2-40B4-BE49-F238E27FC236}">
                  <a16:creationId xmlns:a16="http://schemas.microsoft.com/office/drawing/2014/main" id="{C5DA7835-B657-4534-B437-F15169FC9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326" y="4269511"/>
              <a:ext cx="1010586" cy="2334664"/>
            </a:xfrm>
            <a:custGeom>
              <a:avLst/>
              <a:gdLst>
                <a:gd name="T0" fmla="*/ 232 w 410"/>
                <a:gd name="T1" fmla="*/ 1 h 948"/>
                <a:gd name="T2" fmla="*/ 264 w 410"/>
                <a:gd name="T3" fmla="*/ 11 h 948"/>
                <a:gd name="T4" fmla="*/ 394 w 410"/>
                <a:gd name="T5" fmla="*/ 134 h 948"/>
                <a:gd name="T6" fmla="*/ 399 w 410"/>
                <a:gd name="T7" fmla="*/ 139 h 948"/>
                <a:gd name="T8" fmla="*/ 402 w 410"/>
                <a:gd name="T9" fmla="*/ 188 h 948"/>
                <a:gd name="T10" fmla="*/ 394 w 410"/>
                <a:gd name="T11" fmla="*/ 201 h 948"/>
                <a:gd name="T12" fmla="*/ 263 w 410"/>
                <a:gd name="T13" fmla="*/ 361 h 948"/>
                <a:gd name="T14" fmla="*/ 232 w 410"/>
                <a:gd name="T15" fmla="*/ 380 h 948"/>
                <a:gd name="T16" fmla="*/ 200 w 410"/>
                <a:gd name="T17" fmla="*/ 370 h 948"/>
                <a:gd name="T18" fmla="*/ 200 w 410"/>
                <a:gd name="T19" fmla="*/ 302 h 948"/>
                <a:gd name="T20" fmla="*/ 252 w 410"/>
                <a:gd name="T21" fmla="*/ 240 h 948"/>
                <a:gd name="T22" fmla="*/ 223 w 410"/>
                <a:gd name="T23" fmla="*/ 244 h 948"/>
                <a:gd name="T24" fmla="*/ 96 w 410"/>
                <a:gd name="T25" fmla="*/ 398 h 948"/>
                <a:gd name="T26" fmla="*/ 95 w 410"/>
                <a:gd name="T27" fmla="*/ 887 h 948"/>
                <a:gd name="T28" fmla="*/ 48 w 410"/>
                <a:gd name="T29" fmla="*/ 945 h 948"/>
                <a:gd name="T30" fmla="*/ 0 w 410"/>
                <a:gd name="T31" fmla="*/ 900 h 948"/>
                <a:gd name="T32" fmla="*/ 1 w 410"/>
                <a:gd name="T33" fmla="*/ 411 h 948"/>
                <a:gd name="T34" fmla="*/ 223 w 410"/>
                <a:gd name="T35" fmla="*/ 141 h 948"/>
                <a:gd name="T36" fmla="*/ 254 w 410"/>
                <a:gd name="T37" fmla="*/ 137 h 948"/>
                <a:gd name="T38" fmla="*/ 201 w 410"/>
                <a:gd name="T39" fmla="*/ 87 h 948"/>
                <a:gd name="T40" fmla="*/ 201 w 410"/>
                <a:gd name="T41" fmla="*/ 20 h 948"/>
                <a:gd name="T42" fmla="*/ 232 w 410"/>
                <a:gd name="T43" fmla="*/ 1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0" h="948">
                  <a:moveTo>
                    <a:pt x="232" y="1"/>
                  </a:moveTo>
                  <a:cubicBezTo>
                    <a:pt x="244" y="0"/>
                    <a:pt x="255" y="3"/>
                    <a:pt x="264" y="11"/>
                  </a:cubicBezTo>
                  <a:cubicBezTo>
                    <a:pt x="394" y="134"/>
                    <a:pt x="394" y="134"/>
                    <a:pt x="394" y="134"/>
                  </a:cubicBezTo>
                  <a:cubicBezTo>
                    <a:pt x="396" y="135"/>
                    <a:pt x="398" y="137"/>
                    <a:pt x="399" y="139"/>
                  </a:cubicBezTo>
                  <a:cubicBezTo>
                    <a:pt x="409" y="154"/>
                    <a:pt x="410" y="172"/>
                    <a:pt x="402" y="188"/>
                  </a:cubicBezTo>
                  <a:cubicBezTo>
                    <a:pt x="400" y="193"/>
                    <a:pt x="398" y="198"/>
                    <a:pt x="394" y="201"/>
                  </a:cubicBezTo>
                  <a:cubicBezTo>
                    <a:pt x="263" y="361"/>
                    <a:pt x="263" y="361"/>
                    <a:pt x="263" y="361"/>
                  </a:cubicBezTo>
                  <a:cubicBezTo>
                    <a:pt x="254" y="372"/>
                    <a:pt x="243" y="378"/>
                    <a:pt x="232" y="380"/>
                  </a:cubicBezTo>
                  <a:cubicBezTo>
                    <a:pt x="220" y="381"/>
                    <a:pt x="209" y="378"/>
                    <a:pt x="200" y="370"/>
                  </a:cubicBezTo>
                  <a:cubicBezTo>
                    <a:pt x="183" y="354"/>
                    <a:pt x="183" y="323"/>
                    <a:pt x="200" y="302"/>
                  </a:cubicBezTo>
                  <a:cubicBezTo>
                    <a:pt x="252" y="240"/>
                    <a:pt x="252" y="240"/>
                    <a:pt x="252" y="240"/>
                  </a:cubicBezTo>
                  <a:cubicBezTo>
                    <a:pt x="223" y="244"/>
                    <a:pt x="223" y="244"/>
                    <a:pt x="223" y="244"/>
                  </a:cubicBezTo>
                  <a:cubicBezTo>
                    <a:pt x="153" y="254"/>
                    <a:pt x="96" y="323"/>
                    <a:pt x="96" y="398"/>
                  </a:cubicBezTo>
                  <a:cubicBezTo>
                    <a:pt x="95" y="887"/>
                    <a:pt x="95" y="887"/>
                    <a:pt x="95" y="887"/>
                  </a:cubicBezTo>
                  <a:cubicBezTo>
                    <a:pt x="95" y="915"/>
                    <a:pt x="74" y="941"/>
                    <a:pt x="48" y="945"/>
                  </a:cubicBezTo>
                  <a:cubicBezTo>
                    <a:pt x="22" y="948"/>
                    <a:pt x="0" y="929"/>
                    <a:pt x="0" y="900"/>
                  </a:cubicBezTo>
                  <a:cubicBezTo>
                    <a:pt x="1" y="411"/>
                    <a:pt x="1" y="411"/>
                    <a:pt x="1" y="411"/>
                  </a:cubicBezTo>
                  <a:cubicBezTo>
                    <a:pt x="2" y="279"/>
                    <a:pt x="101" y="159"/>
                    <a:pt x="223" y="141"/>
                  </a:cubicBezTo>
                  <a:cubicBezTo>
                    <a:pt x="254" y="137"/>
                    <a:pt x="254" y="137"/>
                    <a:pt x="254" y="137"/>
                  </a:cubicBezTo>
                  <a:cubicBezTo>
                    <a:pt x="201" y="87"/>
                    <a:pt x="201" y="87"/>
                    <a:pt x="201" y="87"/>
                  </a:cubicBezTo>
                  <a:cubicBezTo>
                    <a:pt x="184" y="71"/>
                    <a:pt x="184" y="41"/>
                    <a:pt x="201" y="20"/>
                  </a:cubicBezTo>
                  <a:cubicBezTo>
                    <a:pt x="210" y="9"/>
                    <a:pt x="221" y="3"/>
                    <a:pt x="232" y="1"/>
                  </a:cubicBezTo>
                  <a:close/>
                </a:path>
              </a:pathLst>
            </a:custGeom>
            <a:solidFill>
              <a:srgbClr val="FBD77F"/>
            </a:solidFill>
            <a:ln w="1270">
              <a:noFill/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>
                <a:defRPr/>
              </a:pPr>
              <a:endParaRPr lang="zh-CN" altLang="en-US" sz="1400" dirty="0">
                <a:solidFill>
                  <a:prstClr val="white"/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Gen Jyuu Gothic Monospace Regul" panose="020B0309020203020207" pitchFamily="49" charset="-128"/>
                <a:sym typeface="Gen Jyuu Gothic Monospace Regul" panose="020B0309020203020207" pitchFamily="49" charset="-128"/>
              </a:endParaRPr>
            </a:p>
          </p:txBody>
        </p:sp>
        <p:sp>
          <p:nvSpPr>
            <p:cNvPr id="11" name="Freeform 23">
              <a:extLst>
                <a:ext uri="{FF2B5EF4-FFF2-40B4-BE49-F238E27FC236}">
                  <a16:creationId xmlns:a16="http://schemas.microsoft.com/office/drawing/2014/main" id="{C8FB4147-C021-4B8C-A423-B99E24F28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3348" y="3664428"/>
              <a:ext cx="883721" cy="3102403"/>
            </a:xfrm>
            <a:custGeom>
              <a:avLst/>
              <a:gdLst>
                <a:gd name="T0" fmla="*/ 180 w 359"/>
                <a:gd name="T1" fmla="*/ 1 h 1259"/>
                <a:gd name="T2" fmla="*/ 205 w 359"/>
                <a:gd name="T3" fmla="*/ 5 h 1259"/>
                <a:gd name="T4" fmla="*/ 212 w 359"/>
                <a:gd name="T5" fmla="*/ 11 h 1259"/>
                <a:gd name="T6" fmla="*/ 342 w 359"/>
                <a:gd name="T7" fmla="*/ 134 h 1259"/>
                <a:gd name="T8" fmla="*/ 342 w 359"/>
                <a:gd name="T9" fmla="*/ 201 h 1259"/>
                <a:gd name="T10" fmla="*/ 311 w 359"/>
                <a:gd name="T11" fmla="*/ 220 h 1259"/>
                <a:gd name="T12" fmla="*/ 279 w 359"/>
                <a:gd name="T13" fmla="*/ 210 h 1259"/>
                <a:gd name="T14" fmla="*/ 223 w 359"/>
                <a:gd name="T15" fmla="*/ 157 h 1259"/>
                <a:gd name="T16" fmla="*/ 221 w 359"/>
                <a:gd name="T17" fmla="*/ 1198 h 1259"/>
                <a:gd name="T18" fmla="*/ 173 w 359"/>
                <a:gd name="T19" fmla="*/ 1256 h 1259"/>
                <a:gd name="T20" fmla="*/ 126 w 359"/>
                <a:gd name="T21" fmla="*/ 1211 h 1259"/>
                <a:gd name="T22" fmla="*/ 128 w 359"/>
                <a:gd name="T23" fmla="*/ 180 h 1259"/>
                <a:gd name="T24" fmla="*/ 80 w 359"/>
                <a:gd name="T25" fmla="*/ 238 h 1259"/>
                <a:gd name="T26" fmla="*/ 49 w 359"/>
                <a:gd name="T27" fmla="*/ 257 h 1259"/>
                <a:gd name="T28" fmla="*/ 17 w 359"/>
                <a:gd name="T29" fmla="*/ 247 h 1259"/>
                <a:gd name="T30" fmla="*/ 18 w 359"/>
                <a:gd name="T31" fmla="*/ 179 h 1259"/>
                <a:gd name="T32" fmla="*/ 149 w 359"/>
                <a:gd name="T33" fmla="*/ 19 h 1259"/>
                <a:gd name="T34" fmla="*/ 160 w 359"/>
                <a:gd name="T35" fmla="*/ 9 h 1259"/>
                <a:gd name="T36" fmla="*/ 180 w 359"/>
                <a:gd name="T37" fmla="*/ 1 h 1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59" h="1259">
                  <a:moveTo>
                    <a:pt x="180" y="1"/>
                  </a:moveTo>
                  <a:cubicBezTo>
                    <a:pt x="189" y="0"/>
                    <a:pt x="197" y="1"/>
                    <a:pt x="205" y="5"/>
                  </a:cubicBezTo>
                  <a:cubicBezTo>
                    <a:pt x="208" y="8"/>
                    <a:pt x="210" y="9"/>
                    <a:pt x="212" y="11"/>
                  </a:cubicBezTo>
                  <a:cubicBezTo>
                    <a:pt x="342" y="134"/>
                    <a:pt x="342" y="134"/>
                    <a:pt x="342" y="134"/>
                  </a:cubicBezTo>
                  <a:cubicBezTo>
                    <a:pt x="359" y="150"/>
                    <a:pt x="359" y="180"/>
                    <a:pt x="342" y="201"/>
                  </a:cubicBezTo>
                  <a:cubicBezTo>
                    <a:pt x="333" y="212"/>
                    <a:pt x="322" y="218"/>
                    <a:pt x="311" y="220"/>
                  </a:cubicBezTo>
                  <a:cubicBezTo>
                    <a:pt x="299" y="221"/>
                    <a:pt x="288" y="218"/>
                    <a:pt x="279" y="210"/>
                  </a:cubicBezTo>
                  <a:cubicBezTo>
                    <a:pt x="223" y="157"/>
                    <a:pt x="223" y="157"/>
                    <a:pt x="223" y="157"/>
                  </a:cubicBezTo>
                  <a:cubicBezTo>
                    <a:pt x="221" y="1198"/>
                    <a:pt x="221" y="1198"/>
                    <a:pt x="221" y="1198"/>
                  </a:cubicBezTo>
                  <a:cubicBezTo>
                    <a:pt x="221" y="1226"/>
                    <a:pt x="200" y="1252"/>
                    <a:pt x="173" y="1256"/>
                  </a:cubicBezTo>
                  <a:cubicBezTo>
                    <a:pt x="147" y="1259"/>
                    <a:pt x="126" y="1239"/>
                    <a:pt x="126" y="1211"/>
                  </a:cubicBezTo>
                  <a:cubicBezTo>
                    <a:pt x="128" y="180"/>
                    <a:pt x="128" y="180"/>
                    <a:pt x="128" y="180"/>
                  </a:cubicBezTo>
                  <a:cubicBezTo>
                    <a:pt x="80" y="238"/>
                    <a:pt x="80" y="238"/>
                    <a:pt x="80" y="238"/>
                  </a:cubicBezTo>
                  <a:cubicBezTo>
                    <a:pt x="72" y="249"/>
                    <a:pt x="60" y="255"/>
                    <a:pt x="49" y="257"/>
                  </a:cubicBezTo>
                  <a:cubicBezTo>
                    <a:pt x="37" y="258"/>
                    <a:pt x="26" y="255"/>
                    <a:pt x="17" y="247"/>
                  </a:cubicBezTo>
                  <a:cubicBezTo>
                    <a:pt x="0" y="231"/>
                    <a:pt x="0" y="200"/>
                    <a:pt x="18" y="179"/>
                  </a:cubicBezTo>
                  <a:cubicBezTo>
                    <a:pt x="149" y="19"/>
                    <a:pt x="149" y="19"/>
                    <a:pt x="149" y="19"/>
                  </a:cubicBezTo>
                  <a:cubicBezTo>
                    <a:pt x="152" y="15"/>
                    <a:pt x="156" y="12"/>
                    <a:pt x="160" y="9"/>
                  </a:cubicBezTo>
                  <a:cubicBezTo>
                    <a:pt x="166" y="5"/>
                    <a:pt x="173" y="2"/>
                    <a:pt x="180" y="1"/>
                  </a:cubicBezTo>
                  <a:close/>
                </a:path>
              </a:pathLst>
            </a:custGeom>
            <a:solidFill>
              <a:srgbClr val="C4D7D3"/>
            </a:solidFill>
            <a:ln w="1270">
              <a:noFill/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>
                <a:defRPr/>
              </a:pPr>
              <a:endParaRPr lang="zh-CN" altLang="en-US" sz="1400" dirty="0">
                <a:solidFill>
                  <a:prstClr val="white"/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Gen Jyuu Gothic Monospace Regul" panose="020B0309020203020207" pitchFamily="49" charset="-128"/>
                <a:sym typeface="Gen Jyuu Gothic Monospace Regul" panose="020B0309020203020207" pitchFamily="49" charset="-128"/>
              </a:endParaRPr>
            </a:p>
          </p:txBody>
        </p:sp>
        <p:sp>
          <p:nvSpPr>
            <p:cNvPr id="12" name="Freeform 38">
              <a:extLst>
                <a:ext uri="{FF2B5EF4-FFF2-40B4-BE49-F238E27FC236}">
                  <a16:creationId xmlns:a16="http://schemas.microsoft.com/office/drawing/2014/main" id="{56616B97-43AD-460B-B307-A9C331FF3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1673" y="5077371"/>
              <a:ext cx="984562" cy="1665604"/>
            </a:xfrm>
            <a:custGeom>
              <a:avLst/>
              <a:gdLst>
                <a:gd name="T0" fmla="*/ 178 w 399"/>
                <a:gd name="T1" fmla="*/ 2 h 676"/>
                <a:gd name="T2" fmla="*/ 210 w 399"/>
                <a:gd name="T3" fmla="*/ 12 h 676"/>
                <a:gd name="T4" fmla="*/ 210 w 399"/>
                <a:gd name="T5" fmla="*/ 79 h 676"/>
                <a:gd name="T6" fmla="*/ 157 w 399"/>
                <a:gd name="T7" fmla="*/ 144 h 676"/>
                <a:gd name="T8" fmla="*/ 178 w 399"/>
                <a:gd name="T9" fmla="*/ 141 h 676"/>
                <a:gd name="T10" fmla="*/ 399 w 399"/>
                <a:gd name="T11" fmla="*/ 348 h 676"/>
                <a:gd name="T12" fmla="*/ 398 w 399"/>
                <a:gd name="T13" fmla="*/ 615 h 676"/>
                <a:gd name="T14" fmla="*/ 351 w 399"/>
                <a:gd name="T15" fmla="*/ 673 h 676"/>
                <a:gd name="T16" fmla="*/ 303 w 399"/>
                <a:gd name="T17" fmla="*/ 628 h 676"/>
                <a:gd name="T18" fmla="*/ 304 w 399"/>
                <a:gd name="T19" fmla="*/ 362 h 676"/>
                <a:gd name="T20" fmla="*/ 178 w 399"/>
                <a:gd name="T21" fmla="*/ 243 h 676"/>
                <a:gd name="T22" fmla="*/ 158 w 399"/>
                <a:gd name="T23" fmla="*/ 246 h 676"/>
                <a:gd name="T24" fmla="*/ 209 w 399"/>
                <a:gd name="T25" fmla="*/ 294 h 676"/>
                <a:gd name="T26" fmla="*/ 209 w 399"/>
                <a:gd name="T27" fmla="*/ 362 h 676"/>
                <a:gd name="T28" fmla="*/ 178 w 399"/>
                <a:gd name="T29" fmla="*/ 381 h 676"/>
                <a:gd name="T30" fmla="*/ 146 w 399"/>
                <a:gd name="T31" fmla="*/ 371 h 676"/>
                <a:gd name="T32" fmla="*/ 16 w 399"/>
                <a:gd name="T33" fmla="*/ 248 h 676"/>
                <a:gd name="T34" fmla="*/ 8 w 399"/>
                <a:gd name="T35" fmla="*/ 238 h 676"/>
                <a:gd name="T36" fmla="*/ 10 w 399"/>
                <a:gd name="T37" fmla="*/ 189 h 676"/>
                <a:gd name="T38" fmla="*/ 11 w 399"/>
                <a:gd name="T39" fmla="*/ 187 h 676"/>
                <a:gd name="T40" fmla="*/ 16 w 399"/>
                <a:gd name="T41" fmla="*/ 180 h 676"/>
                <a:gd name="T42" fmla="*/ 147 w 399"/>
                <a:gd name="T43" fmla="*/ 21 h 676"/>
                <a:gd name="T44" fmla="*/ 178 w 399"/>
                <a:gd name="T45" fmla="*/ 2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9" h="676">
                  <a:moveTo>
                    <a:pt x="178" y="2"/>
                  </a:moveTo>
                  <a:cubicBezTo>
                    <a:pt x="190" y="0"/>
                    <a:pt x="201" y="4"/>
                    <a:pt x="210" y="12"/>
                  </a:cubicBezTo>
                  <a:cubicBezTo>
                    <a:pt x="227" y="28"/>
                    <a:pt x="227" y="58"/>
                    <a:pt x="210" y="79"/>
                  </a:cubicBezTo>
                  <a:cubicBezTo>
                    <a:pt x="157" y="144"/>
                    <a:pt x="157" y="144"/>
                    <a:pt x="157" y="144"/>
                  </a:cubicBezTo>
                  <a:cubicBezTo>
                    <a:pt x="178" y="141"/>
                    <a:pt x="178" y="141"/>
                    <a:pt x="178" y="141"/>
                  </a:cubicBezTo>
                  <a:cubicBezTo>
                    <a:pt x="300" y="124"/>
                    <a:pt x="399" y="217"/>
                    <a:pt x="399" y="348"/>
                  </a:cubicBezTo>
                  <a:cubicBezTo>
                    <a:pt x="398" y="615"/>
                    <a:pt x="398" y="615"/>
                    <a:pt x="398" y="615"/>
                  </a:cubicBezTo>
                  <a:cubicBezTo>
                    <a:pt x="398" y="643"/>
                    <a:pt x="377" y="669"/>
                    <a:pt x="351" y="673"/>
                  </a:cubicBezTo>
                  <a:cubicBezTo>
                    <a:pt x="325" y="676"/>
                    <a:pt x="303" y="656"/>
                    <a:pt x="303" y="628"/>
                  </a:cubicBezTo>
                  <a:cubicBezTo>
                    <a:pt x="304" y="362"/>
                    <a:pt x="304" y="362"/>
                    <a:pt x="304" y="362"/>
                  </a:cubicBezTo>
                  <a:cubicBezTo>
                    <a:pt x="304" y="287"/>
                    <a:pt x="248" y="234"/>
                    <a:pt x="178" y="243"/>
                  </a:cubicBezTo>
                  <a:cubicBezTo>
                    <a:pt x="158" y="246"/>
                    <a:pt x="158" y="246"/>
                    <a:pt x="158" y="246"/>
                  </a:cubicBezTo>
                  <a:cubicBezTo>
                    <a:pt x="209" y="294"/>
                    <a:pt x="209" y="294"/>
                    <a:pt x="209" y="294"/>
                  </a:cubicBezTo>
                  <a:cubicBezTo>
                    <a:pt x="227" y="311"/>
                    <a:pt x="226" y="341"/>
                    <a:pt x="209" y="362"/>
                  </a:cubicBezTo>
                  <a:cubicBezTo>
                    <a:pt x="200" y="373"/>
                    <a:pt x="189" y="379"/>
                    <a:pt x="178" y="381"/>
                  </a:cubicBezTo>
                  <a:cubicBezTo>
                    <a:pt x="166" y="382"/>
                    <a:pt x="155" y="379"/>
                    <a:pt x="146" y="371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2" y="245"/>
                    <a:pt x="10" y="241"/>
                    <a:pt x="8" y="238"/>
                  </a:cubicBezTo>
                  <a:cubicBezTo>
                    <a:pt x="0" y="223"/>
                    <a:pt x="1" y="204"/>
                    <a:pt x="10" y="189"/>
                  </a:cubicBezTo>
                  <a:cubicBezTo>
                    <a:pt x="10" y="188"/>
                    <a:pt x="11" y="187"/>
                    <a:pt x="11" y="187"/>
                  </a:cubicBezTo>
                  <a:cubicBezTo>
                    <a:pt x="13" y="184"/>
                    <a:pt x="14" y="182"/>
                    <a:pt x="16" y="180"/>
                  </a:cubicBezTo>
                  <a:cubicBezTo>
                    <a:pt x="147" y="21"/>
                    <a:pt x="147" y="21"/>
                    <a:pt x="147" y="21"/>
                  </a:cubicBezTo>
                  <a:cubicBezTo>
                    <a:pt x="156" y="10"/>
                    <a:pt x="167" y="4"/>
                    <a:pt x="178" y="2"/>
                  </a:cubicBezTo>
                  <a:close/>
                </a:path>
              </a:pathLst>
            </a:custGeom>
            <a:solidFill>
              <a:srgbClr val="FBD77F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>
                <a:defRPr/>
              </a:pPr>
              <a:endParaRPr lang="zh-CN" altLang="en-US" dirty="0">
                <a:solidFill>
                  <a:prstClr val="white"/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Gen Jyuu Gothic Monospace Regul" panose="020B0309020203020207" pitchFamily="49" charset="-128"/>
                <a:sym typeface="Gen Jyuu Gothic Monospace Regul" panose="020B0309020203020207" pitchFamily="49" charset="-128"/>
              </a:endParaRPr>
            </a:p>
          </p:txBody>
        </p:sp>
      </p:grpSp>
      <p:grpSp>
        <p:nvGrpSpPr>
          <p:cNvPr id="13" name="Group 24">
            <a:extLst>
              <a:ext uri="{FF2B5EF4-FFF2-40B4-BE49-F238E27FC236}">
                <a16:creationId xmlns:a16="http://schemas.microsoft.com/office/drawing/2014/main" id="{7F052C24-0759-4EEE-A44E-731DF0CEF3B1}"/>
              </a:ext>
            </a:extLst>
          </p:cNvPr>
          <p:cNvGrpSpPr>
            <a:grpSpLocks/>
          </p:cNvGrpSpPr>
          <p:nvPr/>
        </p:nvGrpSpPr>
        <p:grpSpPr bwMode="auto">
          <a:xfrm>
            <a:off x="-87304" y="4582157"/>
            <a:ext cx="3741807" cy="1025226"/>
            <a:chOff x="1133807" y="4783632"/>
            <a:chExt cx="3742385" cy="1026078"/>
          </a:xfrm>
        </p:grpSpPr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FF87B027-0275-4661-B98B-0EE7F43F0202}"/>
                </a:ext>
              </a:extLst>
            </p:cNvPr>
            <p:cNvSpPr/>
            <p:nvPr/>
          </p:nvSpPr>
          <p:spPr>
            <a:xfrm>
              <a:off x="4287139" y="4783632"/>
              <a:ext cx="506490" cy="506833"/>
            </a:xfrm>
            <a:prstGeom prst="rect">
              <a:avLst/>
            </a:prstGeom>
            <a:solidFill>
              <a:srgbClr val="FBD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>
                <a:defRPr/>
              </a:pP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Gen Jyuu Gothic Monospace Regul" panose="020B0309020203020207" pitchFamily="49" charset="-128"/>
                  <a:sym typeface="Gen Jyuu Gothic Monospace Regul" panose="020B0309020203020207" pitchFamily="49" charset="-128"/>
                </a:rPr>
                <a:t>03</a:t>
              </a:r>
            </a:p>
          </p:txBody>
        </p:sp>
        <p:sp>
          <p:nvSpPr>
            <p:cNvPr id="15" name="TextBox 26">
              <a:extLst>
                <a:ext uri="{FF2B5EF4-FFF2-40B4-BE49-F238E27FC236}">
                  <a16:creationId xmlns:a16="http://schemas.microsoft.com/office/drawing/2014/main" id="{AEC19BE1-AADC-4226-9145-604B3570770A}"/>
                </a:ext>
              </a:extLst>
            </p:cNvPr>
            <p:cNvSpPr txBox="1"/>
            <p:nvPr/>
          </p:nvSpPr>
          <p:spPr>
            <a:xfrm>
              <a:off x="1133807" y="5347661"/>
              <a:ext cx="3742385" cy="4620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09585">
                <a:defRPr/>
              </a:pPr>
              <a:r>
                <a:rPr lang="zh-TW" altLang="en-US" sz="2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Gen Jyuu Gothic Monospace Regul" panose="020B0309020203020207" pitchFamily="49" charset="-128"/>
                  <a:sym typeface="Gen Jyuu Gothic Monospace Regul" panose="020B0309020203020207" pitchFamily="49" charset="-128"/>
                </a:rPr>
                <a:t>資訊不對稱</a:t>
              </a:r>
              <a:endParaRPr lang="en-US" altLang="zh-CN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Gen Jyuu Gothic Monospace Regul" panose="020B0309020203020207" pitchFamily="49" charset="-128"/>
                <a:sym typeface="Gen Jyuu Gothic Monospace Regul" panose="020B0309020203020207" pitchFamily="49" charset="-128"/>
              </a:endParaRPr>
            </a:p>
          </p:txBody>
        </p:sp>
      </p:grpSp>
      <p:grpSp>
        <p:nvGrpSpPr>
          <p:cNvPr id="16" name="Group 27">
            <a:extLst>
              <a:ext uri="{FF2B5EF4-FFF2-40B4-BE49-F238E27FC236}">
                <a16:creationId xmlns:a16="http://schemas.microsoft.com/office/drawing/2014/main" id="{B5C161A0-1273-4D34-883E-29C2E3D60397}"/>
              </a:ext>
            </a:extLst>
          </p:cNvPr>
          <p:cNvGrpSpPr>
            <a:grpSpLocks/>
          </p:cNvGrpSpPr>
          <p:nvPr/>
        </p:nvGrpSpPr>
        <p:grpSpPr bwMode="auto">
          <a:xfrm>
            <a:off x="7249708" y="3683981"/>
            <a:ext cx="3611724" cy="1206235"/>
            <a:chOff x="7539648" y="1927083"/>
            <a:chExt cx="3612768" cy="1206519"/>
          </a:xfrm>
        </p:grpSpPr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852C95BC-B63A-4533-83AD-C49E90C68C88}"/>
                </a:ext>
              </a:extLst>
            </p:cNvPr>
            <p:cNvSpPr/>
            <p:nvPr/>
          </p:nvSpPr>
          <p:spPr>
            <a:xfrm>
              <a:off x="7628574" y="1927083"/>
              <a:ext cx="506559" cy="506533"/>
            </a:xfrm>
            <a:prstGeom prst="rect">
              <a:avLst/>
            </a:prstGeom>
            <a:solidFill>
              <a:srgbClr val="FBD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>
                <a:defRPr/>
              </a:pP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Gen Jyuu Gothic Monospace Regul" panose="020B0309020203020207" pitchFamily="49" charset="-128"/>
                  <a:sym typeface="Gen Jyuu Gothic Monospace Regul" panose="020B0309020203020207" pitchFamily="49" charset="-128"/>
                </a:rPr>
                <a:t>02</a:t>
              </a:r>
            </a:p>
          </p:txBody>
        </p:sp>
        <p:sp>
          <p:nvSpPr>
            <p:cNvPr id="18" name="TextBox 29">
              <a:extLst>
                <a:ext uri="{FF2B5EF4-FFF2-40B4-BE49-F238E27FC236}">
                  <a16:creationId xmlns:a16="http://schemas.microsoft.com/office/drawing/2014/main" id="{C1A24BBE-91DD-4950-8090-355D2B25611D}"/>
                </a:ext>
              </a:extLst>
            </p:cNvPr>
            <p:cNvSpPr txBox="1"/>
            <p:nvPr/>
          </p:nvSpPr>
          <p:spPr>
            <a:xfrm>
              <a:off x="7539648" y="2471726"/>
              <a:ext cx="3612768" cy="661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585">
                <a:defRPr/>
              </a:pPr>
              <a:r>
                <a:rPr lang="zh-TW" altLang="en-US" sz="2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Gen Jyuu Gothic Monospace Regul" panose="020B0309020203020207" pitchFamily="49" charset="-128"/>
                  <a:sym typeface="Gen Jyuu Gothic Monospace Regul" panose="020B0309020203020207" pitchFamily="49" charset="-128"/>
                </a:rPr>
                <a:t>預留稅源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  <a:p>
              <a:pPr defTabSz="609585">
                <a:defRPr/>
              </a:pPr>
              <a:endParaRPr lang="en-US" sz="1300" dirty="0">
                <a:solidFill>
                  <a:srgbClr val="44546A">
                    <a:lumMod val="75000"/>
                    <a:lumOff val="25000"/>
                  </a:srgb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Gen Jyuu Gothic Monospace Regul" panose="020B0309020203020207" pitchFamily="49" charset="-128"/>
                <a:sym typeface="Gen Jyuu Gothic Monospace Regul" panose="020B0309020203020207" pitchFamily="49" charset="-128"/>
              </a:endParaRPr>
            </a:p>
          </p:txBody>
        </p:sp>
      </p:grpSp>
      <p:grpSp>
        <p:nvGrpSpPr>
          <p:cNvPr id="19" name="Group 30">
            <a:extLst>
              <a:ext uri="{FF2B5EF4-FFF2-40B4-BE49-F238E27FC236}">
                <a16:creationId xmlns:a16="http://schemas.microsoft.com/office/drawing/2014/main" id="{FCADB052-E60D-43CD-A6DF-71A8FBD50821}"/>
              </a:ext>
            </a:extLst>
          </p:cNvPr>
          <p:cNvGrpSpPr>
            <a:grpSpLocks/>
          </p:cNvGrpSpPr>
          <p:nvPr/>
        </p:nvGrpSpPr>
        <p:grpSpPr bwMode="auto">
          <a:xfrm>
            <a:off x="718811" y="2050446"/>
            <a:ext cx="3876599" cy="1508998"/>
            <a:chOff x="156830" y="2160794"/>
            <a:chExt cx="3875762" cy="1508344"/>
          </a:xfrm>
        </p:grpSpPr>
        <p:sp>
          <p:nvSpPr>
            <p:cNvPr id="20" name="Rectangle 31">
              <a:extLst>
                <a:ext uri="{FF2B5EF4-FFF2-40B4-BE49-F238E27FC236}">
                  <a16:creationId xmlns:a16="http://schemas.microsoft.com/office/drawing/2014/main" id="{AE100809-B1FE-4E73-9A7E-58DD9700777D}"/>
                </a:ext>
              </a:extLst>
            </p:cNvPr>
            <p:cNvSpPr/>
            <p:nvPr/>
          </p:nvSpPr>
          <p:spPr>
            <a:xfrm>
              <a:off x="3443757" y="2160794"/>
              <a:ext cx="506303" cy="507780"/>
            </a:xfrm>
            <a:prstGeom prst="rect">
              <a:avLst/>
            </a:prstGeom>
            <a:solidFill>
              <a:srgbClr val="C4D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>
                <a:defRPr/>
              </a:pP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Gen Jyuu Gothic Monospace Regul" panose="020B0309020203020207" pitchFamily="49" charset="-128"/>
                  <a:sym typeface="Gen Jyuu Gothic Monospace Regul" panose="020B0309020203020207" pitchFamily="49" charset="-128"/>
                </a:rPr>
                <a:t>01</a:t>
              </a:r>
            </a:p>
          </p:txBody>
        </p:sp>
        <p:sp>
          <p:nvSpPr>
            <p:cNvPr id="21" name="TextBox 32">
              <a:extLst>
                <a:ext uri="{FF2B5EF4-FFF2-40B4-BE49-F238E27FC236}">
                  <a16:creationId xmlns:a16="http://schemas.microsoft.com/office/drawing/2014/main" id="{5009595F-7A65-4926-9CAB-B4B14E24131F}"/>
                </a:ext>
              </a:extLst>
            </p:cNvPr>
            <p:cNvSpPr txBox="1"/>
            <p:nvPr/>
          </p:nvSpPr>
          <p:spPr>
            <a:xfrm>
              <a:off x="156830" y="2725699"/>
              <a:ext cx="3875762" cy="94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09585">
                <a:defRPr/>
              </a:pPr>
              <a:r>
                <a:rPr lang="zh-TW" altLang="en-US" sz="2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Gen Jyuu Gothic Monospace Regul" panose="020B0309020203020207" pitchFamily="49" charset="-128"/>
                  <a:sym typeface="Gen Jyuu Gothic Monospace Regul" panose="020B0309020203020207" pitchFamily="49" charset="-128"/>
                </a:rPr>
                <a:t>未能事先配置規劃</a:t>
              </a:r>
              <a:endParaRPr lang="en-US" altLang="zh-CN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Gen Jyuu Gothic Monospace Regul" panose="020B0309020203020207" pitchFamily="49" charset="-128"/>
                <a:sym typeface="Gen Jyuu Gothic Monospace Regul" panose="020B0309020203020207" pitchFamily="49" charset="-128"/>
              </a:endParaRPr>
            </a:p>
            <a:p>
              <a:pPr lvl="0" algn="r">
                <a:lnSpc>
                  <a:spcPts val="2200"/>
                </a:lnSpc>
                <a:defRPr/>
              </a:pP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  <a:p>
              <a:pPr algn="r" defTabSz="609585">
                <a:defRPr/>
              </a:pPr>
              <a:endParaRPr lang="en-US" sz="1300" dirty="0">
                <a:solidFill>
                  <a:srgbClr val="44546A">
                    <a:lumMod val="75000"/>
                    <a:lumOff val="25000"/>
                  </a:srgb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Gen Jyuu Gothic Monospace Regul" panose="020B0309020203020207" pitchFamily="49" charset="-128"/>
                <a:sym typeface="Gen Jyuu Gothic Monospace Regul" panose="020B0309020203020207" pitchFamily="49" charset="-128"/>
              </a:endParaRPr>
            </a:p>
          </p:txBody>
        </p: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F60F3DB5-11A6-435D-8823-ADB31DAEC26D}"/>
              </a:ext>
            </a:extLst>
          </p:cNvPr>
          <p:cNvSpPr txBox="1"/>
          <p:nvPr/>
        </p:nvSpPr>
        <p:spPr>
          <a:xfrm>
            <a:off x="7973614" y="1594303"/>
            <a:ext cx="3230372" cy="10593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1" fontAlgn="auto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zh-TW" altLang="en-US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遺產及贈與稅法第</a:t>
            </a:r>
            <a:r>
              <a:rPr lang="en-US" altLang="zh-TW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44</a:t>
            </a:r>
            <a:r>
              <a:rPr lang="zh-TW" altLang="en-US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條</a:t>
            </a:r>
            <a:endParaRPr lang="en-US" altLang="zh-TW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eaLnBrk="1" fontAlgn="auto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zh-TW" altLang="en-US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稅捐稽徵法第</a:t>
            </a:r>
            <a:r>
              <a:rPr lang="en-US" altLang="zh-TW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48</a:t>
            </a:r>
            <a:r>
              <a:rPr lang="zh-TW" altLang="en-US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條之</a:t>
            </a:r>
            <a:r>
              <a:rPr lang="en-US" altLang="zh-TW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zh-TW" altLang="en-US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稅務違章案件減免處罰第</a:t>
            </a:r>
            <a:r>
              <a:rPr lang="en-US" altLang="zh-TW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條</a:t>
            </a:r>
          </a:p>
        </p:txBody>
      </p:sp>
    </p:spTree>
    <p:extLst>
      <p:ext uri="{BB962C8B-B14F-4D97-AF65-F5344CB8AC3E}">
        <p14:creationId xmlns:p14="http://schemas.microsoft.com/office/powerpoint/2010/main" val="232356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9FB143-2161-4498-9EDC-54FC399F8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1" y="-20598"/>
            <a:ext cx="12215711" cy="6878598"/>
          </a:xfrm>
          <a:prstGeom prst="rect">
            <a:avLst/>
          </a:prstGeom>
        </p:spPr>
      </p:pic>
      <p:pic>
        <p:nvPicPr>
          <p:cNvPr id="9" name="图片占位符 4">
            <a:extLst>
              <a:ext uri="{FF2B5EF4-FFF2-40B4-BE49-F238E27FC236}">
                <a16:creationId xmlns:a16="http://schemas.microsoft.com/office/drawing/2014/main" id="{C3914BE5-32A5-4466-A77A-C3DD84C2F5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195" y="3597442"/>
            <a:ext cx="3536933" cy="1766595"/>
          </a:xfrm>
          <a:prstGeom prst="rect">
            <a:avLst/>
          </a:prstGeom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5DF98289-FED2-43CA-8C40-B641170DC986}"/>
              </a:ext>
            </a:extLst>
          </p:cNvPr>
          <p:cNvGrpSpPr/>
          <p:nvPr/>
        </p:nvGrpSpPr>
        <p:grpSpPr>
          <a:xfrm>
            <a:off x="3221038" y="1930400"/>
            <a:ext cx="2724150" cy="2855913"/>
            <a:chOff x="3221038" y="1930400"/>
            <a:chExt cx="2724150" cy="285591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A57284A7-2107-41A5-AEC4-BFF8853DFB03}"/>
                </a:ext>
              </a:extLst>
            </p:cNvPr>
            <p:cNvSpPr/>
            <p:nvPr/>
          </p:nvSpPr>
          <p:spPr>
            <a:xfrm>
              <a:off x="3221038" y="1930400"/>
              <a:ext cx="2724150" cy="2855913"/>
            </a:xfrm>
            <a:prstGeom prst="rect">
              <a:avLst/>
            </a:prstGeom>
            <a:solidFill>
              <a:srgbClr val="FBD77F"/>
            </a:solidFill>
            <a:ln>
              <a:noFill/>
            </a:ln>
            <a:effectLst>
              <a:outerShdw blurRad="317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Hei-B01S" panose="02010601030101010101" pitchFamily="2" charset="-122"/>
                <a:ea typeface="FZHei-B01S" panose="02010601030101010101" pitchFamily="2" charset="-122"/>
                <a:cs typeface="+mn-cs"/>
                <a:sym typeface="FZHei-B01S" panose="02010601030101010101" pitchFamily="2" charset="-122"/>
              </a:endParaRPr>
            </a:p>
          </p:txBody>
        </p:sp>
        <p:pic>
          <p:nvPicPr>
            <p:cNvPr id="3" name="圖形 2" descr="銀行 外框">
              <a:extLst>
                <a:ext uri="{FF2B5EF4-FFF2-40B4-BE49-F238E27FC236}">
                  <a16:creationId xmlns:a16="http://schemas.microsoft.com/office/drawing/2014/main" id="{E5D037E8-BDD2-4AD9-849F-18AEFA276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22057" y="2164743"/>
              <a:ext cx="914400" cy="914400"/>
            </a:xfrm>
            <a:prstGeom prst="rect">
              <a:avLst/>
            </a:prstGeom>
          </p:spPr>
        </p:pic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0584A804-DABA-4E6A-8B83-820A25A79E98}"/>
              </a:ext>
            </a:extLst>
          </p:cNvPr>
          <p:cNvSpPr txBox="1"/>
          <p:nvPr/>
        </p:nvSpPr>
        <p:spPr>
          <a:xfrm>
            <a:off x="3400611" y="3358209"/>
            <a:ext cx="2359846" cy="3863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ts val="2200"/>
              </a:lnSpc>
              <a:defRPr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政府也犯錯了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5" name="组合 35">
            <a:extLst>
              <a:ext uri="{FF2B5EF4-FFF2-40B4-BE49-F238E27FC236}">
                <a16:creationId xmlns:a16="http://schemas.microsoft.com/office/drawing/2014/main" id="{40ADCDB8-4130-494F-9E02-6F0F1104AC61}"/>
              </a:ext>
            </a:extLst>
          </p:cNvPr>
          <p:cNvGrpSpPr>
            <a:grpSpLocks/>
          </p:cNvGrpSpPr>
          <p:nvPr/>
        </p:nvGrpSpPr>
        <p:grpSpPr bwMode="auto">
          <a:xfrm>
            <a:off x="6664325" y="2455863"/>
            <a:ext cx="793750" cy="793750"/>
            <a:chOff x="1149396" y="1989138"/>
            <a:chExt cx="1103084" cy="1103084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3CBE3CC2-2B87-4ACD-BDF6-74610B93B5A7}"/>
                </a:ext>
              </a:extLst>
            </p:cNvPr>
            <p:cNvSpPr/>
            <p:nvPr/>
          </p:nvSpPr>
          <p:spPr>
            <a:xfrm>
              <a:off x="1149396" y="1989138"/>
              <a:ext cx="1103084" cy="1103084"/>
            </a:xfrm>
            <a:prstGeom prst="rect">
              <a:avLst/>
            </a:prstGeom>
            <a:solidFill>
              <a:srgbClr val="C4D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FZHei-B01S" panose="02010601030101010101" pitchFamily="2" charset="-122"/>
              </a:endParaRPr>
            </a:p>
          </p:txBody>
        </p:sp>
        <p:sp>
          <p:nvSpPr>
            <p:cNvPr id="17" name="椭圆 13">
              <a:extLst>
                <a:ext uri="{FF2B5EF4-FFF2-40B4-BE49-F238E27FC236}">
                  <a16:creationId xmlns:a16="http://schemas.microsoft.com/office/drawing/2014/main" id="{0FC3B553-5AF2-4E0C-8BA5-348AF150FD36}"/>
                </a:ext>
              </a:extLst>
            </p:cNvPr>
            <p:cNvSpPr/>
            <p:nvPr/>
          </p:nvSpPr>
          <p:spPr>
            <a:xfrm>
              <a:off x="1383250" y="2260496"/>
              <a:ext cx="635376" cy="560367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68546" h="503434">
                  <a:moveTo>
                    <a:pt x="0" y="154789"/>
                  </a:moveTo>
                  <a:lnTo>
                    <a:pt x="35220" y="173435"/>
                  </a:lnTo>
                  <a:lnTo>
                    <a:pt x="179058" y="248905"/>
                  </a:lnTo>
                  <a:lnTo>
                    <a:pt x="36995" y="328224"/>
                  </a:lnTo>
                  <a:lnTo>
                    <a:pt x="0" y="346573"/>
                  </a:lnTo>
                  <a:close/>
                  <a:moveTo>
                    <a:pt x="317538" y="106843"/>
                  </a:moveTo>
                  <a:cubicBezTo>
                    <a:pt x="396974" y="106843"/>
                    <a:pt x="463479" y="171371"/>
                    <a:pt x="463479" y="250647"/>
                  </a:cubicBezTo>
                  <a:cubicBezTo>
                    <a:pt x="463479" y="329924"/>
                    <a:pt x="396974" y="396295"/>
                    <a:pt x="317538" y="396295"/>
                  </a:cubicBezTo>
                  <a:cubicBezTo>
                    <a:pt x="254728" y="396295"/>
                    <a:pt x="199308" y="353891"/>
                    <a:pt x="180834" y="296739"/>
                  </a:cubicBezTo>
                  <a:lnTo>
                    <a:pt x="265812" y="250647"/>
                  </a:lnTo>
                  <a:lnTo>
                    <a:pt x="180834" y="204556"/>
                  </a:lnTo>
                  <a:cubicBezTo>
                    <a:pt x="199308" y="147403"/>
                    <a:pt x="252881" y="106843"/>
                    <a:pt x="317538" y="106843"/>
                  </a:cubicBezTo>
                  <a:close/>
                  <a:moveTo>
                    <a:pt x="317551" y="0"/>
                  </a:moveTo>
                  <a:cubicBezTo>
                    <a:pt x="455967" y="0"/>
                    <a:pt x="568546" y="112489"/>
                    <a:pt x="568546" y="250795"/>
                  </a:cubicBezTo>
                  <a:cubicBezTo>
                    <a:pt x="568546" y="389101"/>
                    <a:pt x="455967" y="503434"/>
                    <a:pt x="317551" y="503434"/>
                  </a:cubicBezTo>
                  <a:cubicBezTo>
                    <a:pt x="210509" y="503434"/>
                    <a:pt x="120077" y="437047"/>
                    <a:pt x="83166" y="342999"/>
                  </a:cubicBezTo>
                  <a:lnTo>
                    <a:pt x="131150" y="317182"/>
                  </a:lnTo>
                  <a:cubicBezTo>
                    <a:pt x="158834" y="392789"/>
                    <a:pt x="230810" y="448112"/>
                    <a:pt x="317551" y="448112"/>
                  </a:cubicBezTo>
                  <a:cubicBezTo>
                    <a:pt x="426439" y="448112"/>
                    <a:pt x="515025" y="359596"/>
                    <a:pt x="515025" y="250795"/>
                  </a:cubicBezTo>
                  <a:cubicBezTo>
                    <a:pt x="515025" y="141994"/>
                    <a:pt x="426439" y="53478"/>
                    <a:pt x="317551" y="53478"/>
                  </a:cubicBezTo>
                  <a:cubicBezTo>
                    <a:pt x="232656" y="53478"/>
                    <a:pt x="158834" y="108801"/>
                    <a:pt x="131150" y="184408"/>
                  </a:cubicBezTo>
                  <a:lnTo>
                    <a:pt x="83166" y="158591"/>
                  </a:lnTo>
                  <a:cubicBezTo>
                    <a:pt x="120077" y="64543"/>
                    <a:pt x="210509" y="0"/>
                    <a:pt x="3175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20" name="文本框 7">
            <a:extLst>
              <a:ext uri="{FF2B5EF4-FFF2-40B4-BE49-F238E27FC236}">
                <a16:creationId xmlns:a16="http://schemas.microsoft.com/office/drawing/2014/main" id="{77F49D6E-398C-4761-B0FD-7A2E9C5AF2F4}"/>
              </a:ext>
            </a:extLst>
          </p:cNvPr>
          <p:cNvSpPr txBox="1"/>
          <p:nvPr/>
        </p:nvSpPr>
        <p:spPr bwMode="auto">
          <a:xfrm>
            <a:off x="7626350" y="2346680"/>
            <a:ext cx="35178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 2" panose="05020102010507070707" pitchFamily="18" charset="2"/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江翠北側 市地重劃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分回一半的土地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價值卻翻倍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稅</a:t>
            </a:r>
            <a:r>
              <a:rPr lang="en-US" altLang="zh-TW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也翻了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仓耳今楷05-6763 W05" panose="02020400000000000000" pitchFamily="18" charset="-122"/>
              <a:ea typeface="仓耳今楷05-6763 W05" panose="02020400000000000000" pitchFamily="18" charset="-122"/>
              <a:sym typeface="FZHei-B01S" panose="02010601030101010101" pitchFamily="2" charset="-122"/>
            </a:endParaRPr>
          </a:p>
        </p:txBody>
      </p:sp>
      <p:grpSp>
        <p:nvGrpSpPr>
          <p:cNvPr id="21" name="组合 38">
            <a:extLst>
              <a:ext uri="{FF2B5EF4-FFF2-40B4-BE49-F238E27FC236}">
                <a16:creationId xmlns:a16="http://schemas.microsoft.com/office/drawing/2014/main" id="{20197003-A788-4C70-8478-1DFF5ACB3D3F}"/>
              </a:ext>
            </a:extLst>
          </p:cNvPr>
          <p:cNvGrpSpPr>
            <a:grpSpLocks/>
          </p:cNvGrpSpPr>
          <p:nvPr/>
        </p:nvGrpSpPr>
        <p:grpSpPr bwMode="auto">
          <a:xfrm>
            <a:off x="6664325" y="4233031"/>
            <a:ext cx="793750" cy="793750"/>
            <a:chOff x="1149396" y="1989138"/>
            <a:chExt cx="1103084" cy="1103084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A227CF30-B80B-4304-ADDD-5C3B7A09966F}"/>
                </a:ext>
              </a:extLst>
            </p:cNvPr>
            <p:cNvSpPr/>
            <p:nvPr/>
          </p:nvSpPr>
          <p:spPr>
            <a:xfrm>
              <a:off x="1149396" y="1989138"/>
              <a:ext cx="1103084" cy="1103084"/>
            </a:xfrm>
            <a:prstGeom prst="rect">
              <a:avLst/>
            </a:prstGeom>
            <a:solidFill>
              <a:srgbClr val="C4D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FZHei-B01S" panose="02010601030101010101" pitchFamily="2" charset="-122"/>
              </a:endParaRPr>
            </a:p>
          </p:txBody>
        </p:sp>
        <p:sp>
          <p:nvSpPr>
            <p:cNvPr id="23" name="椭圆 20">
              <a:extLst>
                <a:ext uri="{FF2B5EF4-FFF2-40B4-BE49-F238E27FC236}">
                  <a16:creationId xmlns:a16="http://schemas.microsoft.com/office/drawing/2014/main" id="{3154CFA8-DB49-4396-9DF8-0D133C2AFAE8}"/>
                </a:ext>
              </a:extLst>
            </p:cNvPr>
            <p:cNvSpPr/>
            <p:nvPr/>
          </p:nvSpPr>
          <p:spPr>
            <a:xfrm>
              <a:off x="1383250" y="2229610"/>
              <a:ext cx="635376" cy="622139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03405" h="590929">
                  <a:moveTo>
                    <a:pt x="224892" y="258001"/>
                  </a:moveTo>
                  <a:lnTo>
                    <a:pt x="378513" y="258001"/>
                  </a:lnTo>
                  <a:lnTo>
                    <a:pt x="378513" y="290461"/>
                  </a:lnTo>
                  <a:lnTo>
                    <a:pt x="224892" y="290461"/>
                  </a:lnTo>
                  <a:close/>
                  <a:moveTo>
                    <a:pt x="204287" y="194281"/>
                  </a:moveTo>
                  <a:lnTo>
                    <a:pt x="399118" y="194281"/>
                  </a:lnTo>
                  <a:lnTo>
                    <a:pt x="399118" y="226741"/>
                  </a:lnTo>
                  <a:lnTo>
                    <a:pt x="204287" y="226741"/>
                  </a:lnTo>
                  <a:close/>
                  <a:moveTo>
                    <a:pt x="139490" y="156041"/>
                  </a:moveTo>
                  <a:lnTo>
                    <a:pt x="139490" y="274597"/>
                  </a:lnTo>
                  <a:lnTo>
                    <a:pt x="79355" y="244307"/>
                  </a:lnTo>
                  <a:lnTo>
                    <a:pt x="199625" y="336137"/>
                  </a:lnTo>
                  <a:lnTo>
                    <a:pt x="108187" y="459078"/>
                  </a:lnTo>
                  <a:lnTo>
                    <a:pt x="224200" y="355051"/>
                  </a:lnTo>
                  <a:lnTo>
                    <a:pt x="288728" y="404392"/>
                  </a:lnTo>
                  <a:lnTo>
                    <a:pt x="301771" y="414397"/>
                  </a:lnTo>
                  <a:lnTo>
                    <a:pt x="314677" y="404392"/>
                  </a:lnTo>
                  <a:lnTo>
                    <a:pt x="379205" y="355051"/>
                  </a:lnTo>
                  <a:lnTo>
                    <a:pt x="495218" y="459078"/>
                  </a:lnTo>
                  <a:lnTo>
                    <a:pt x="403918" y="336137"/>
                  </a:lnTo>
                  <a:lnTo>
                    <a:pt x="524050" y="244307"/>
                  </a:lnTo>
                  <a:lnTo>
                    <a:pt x="463915" y="274597"/>
                  </a:lnTo>
                  <a:lnTo>
                    <a:pt x="463915" y="156041"/>
                  </a:lnTo>
                  <a:close/>
                  <a:moveTo>
                    <a:pt x="296829" y="1439"/>
                  </a:moveTo>
                  <a:cubicBezTo>
                    <a:pt x="299849" y="-480"/>
                    <a:pt x="303556" y="-480"/>
                    <a:pt x="306577" y="1439"/>
                  </a:cubicBezTo>
                  <a:lnTo>
                    <a:pt x="599149" y="186194"/>
                  </a:lnTo>
                  <a:cubicBezTo>
                    <a:pt x="601758" y="187839"/>
                    <a:pt x="603405" y="190717"/>
                    <a:pt x="603405" y="193869"/>
                  </a:cubicBezTo>
                  <a:lnTo>
                    <a:pt x="603405" y="581746"/>
                  </a:lnTo>
                  <a:cubicBezTo>
                    <a:pt x="603405" y="586817"/>
                    <a:pt x="599286" y="590929"/>
                    <a:pt x="594207" y="590929"/>
                  </a:cubicBezTo>
                  <a:lnTo>
                    <a:pt x="9198" y="590929"/>
                  </a:lnTo>
                  <a:cubicBezTo>
                    <a:pt x="4119" y="590929"/>
                    <a:pt x="0" y="586817"/>
                    <a:pt x="0" y="581746"/>
                  </a:cubicBezTo>
                  <a:lnTo>
                    <a:pt x="0" y="193869"/>
                  </a:lnTo>
                  <a:cubicBezTo>
                    <a:pt x="0" y="190717"/>
                    <a:pt x="1647" y="187839"/>
                    <a:pt x="4256" y="1861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26" name="文本框 7">
            <a:extLst>
              <a:ext uri="{FF2B5EF4-FFF2-40B4-BE49-F238E27FC236}">
                <a16:creationId xmlns:a16="http://schemas.microsoft.com/office/drawing/2014/main" id="{F3483824-2EFD-49ED-BB8F-0C7EF7343639}"/>
              </a:ext>
            </a:extLst>
          </p:cNvPr>
          <p:cNvSpPr txBox="1"/>
          <p:nvPr/>
        </p:nvSpPr>
        <p:spPr bwMode="auto">
          <a:xfrm>
            <a:off x="7626350" y="4123847"/>
            <a:ext cx="368669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i="0" u="none" strike="noStrike" kern="0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仓耳羽辰体-谷力 W04" panose="02020400000000000000" pitchFamily="18" charset="-122"/>
                <a:ea typeface="仓耳羽辰体-谷力 W04" panose="02020400000000000000" pitchFamily="18" charset="-122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  <a:r>
              <a: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8000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萬現值課稅</a:t>
            </a:r>
            <a:endParaRPr lang="en-US" altLang="zh-TW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發回來的竟然</a:t>
            </a:r>
            <a:r>
              <a:rPr lang="zh-TW" alt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Droid Serif" pitchFamily="18" charset="0"/>
              </a:rPr>
              <a:t>只剩</a:t>
            </a:r>
            <a:r>
              <a:rPr lang="en-US" altLang="zh-TW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Droid Serif" pitchFamily="18" charset="0"/>
              </a:rPr>
              <a:t>4000</a:t>
            </a:r>
            <a:r>
              <a:rPr lang="zh-TW" alt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Droid Serif" pitchFamily="18" charset="0"/>
              </a:rPr>
              <a:t>萬</a:t>
            </a:r>
            <a:endParaRPr lang="en-US" altLang="zh-TW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公平嗎？</a:t>
            </a:r>
            <a:endParaRPr lang="zh-CN" altLang="en-US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FZHei-B01S" panose="02010601030101010101" pitchFamily="2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29B0EDE-1AA6-4260-9C2E-7C6F48C90FF4}"/>
              </a:ext>
            </a:extLst>
          </p:cNvPr>
          <p:cNvSpPr/>
          <p:nvPr/>
        </p:nvSpPr>
        <p:spPr>
          <a:xfrm>
            <a:off x="3062514" y="2116277"/>
            <a:ext cx="3033486" cy="2469684"/>
          </a:xfrm>
          <a:prstGeom prst="rect">
            <a:avLst/>
          </a:prstGeom>
          <a:noFill/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832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6" grpId="0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9FB143-2161-4498-9EDC-54FC399F8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1" y="-20598"/>
            <a:ext cx="12215711" cy="6878598"/>
          </a:xfrm>
          <a:prstGeom prst="rect">
            <a:avLst/>
          </a:prstGeom>
        </p:spPr>
      </p:pic>
      <p:sp>
        <p:nvSpPr>
          <p:cNvPr id="14" name="iSļiḑé">
            <a:extLst>
              <a:ext uri="{FF2B5EF4-FFF2-40B4-BE49-F238E27FC236}">
                <a16:creationId xmlns:a16="http://schemas.microsoft.com/office/drawing/2014/main" id="{B1F4719F-D289-4D37-9FEE-71CDEAE1B2BB}"/>
              </a:ext>
            </a:extLst>
          </p:cNvPr>
          <p:cNvSpPr/>
          <p:nvPr/>
        </p:nvSpPr>
        <p:spPr>
          <a:xfrm rot="5400000">
            <a:off x="2432563" y="390429"/>
            <a:ext cx="1717920" cy="4359223"/>
          </a:xfrm>
          <a:prstGeom prst="homePlate">
            <a:avLst/>
          </a:prstGeom>
          <a:solidFill>
            <a:srgbClr val="FBD77F"/>
          </a:solidFill>
          <a:ln w="57150" cap="flat" cmpd="sng" algn="ctr">
            <a:noFill/>
            <a:prstDash val="solid"/>
            <a:miter lim="800000"/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15" name="íṧḻiḍê">
            <a:extLst>
              <a:ext uri="{FF2B5EF4-FFF2-40B4-BE49-F238E27FC236}">
                <a16:creationId xmlns:a16="http://schemas.microsoft.com/office/drawing/2014/main" id="{CE0BD259-F5E0-4CDB-8D76-3ADC7246E21D}"/>
              </a:ext>
            </a:extLst>
          </p:cNvPr>
          <p:cNvSpPr/>
          <p:nvPr/>
        </p:nvSpPr>
        <p:spPr>
          <a:xfrm rot="5400000">
            <a:off x="8036827" y="390429"/>
            <a:ext cx="1717920" cy="4359223"/>
          </a:xfrm>
          <a:prstGeom prst="homePlate">
            <a:avLst/>
          </a:prstGeom>
          <a:solidFill>
            <a:srgbClr val="C4D7D3"/>
          </a:solidFill>
          <a:ln w="57150" cap="flat" cmpd="sng" algn="ctr">
            <a:noFill/>
            <a:prstDash val="solid"/>
            <a:miter lim="800000"/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D687852-C257-4A64-BA2B-DFD03578F51C}"/>
              </a:ext>
            </a:extLst>
          </p:cNvPr>
          <p:cNvGrpSpPr/>
          <p:nvPr/>
        </p:nvGrpSpPr>
        <p:grpSpPr>
          <a:xfrm>
            <a:off x="1541383" y="4819822"/>
            <a:ext cx="3514776" cy="776046"/>
            <a:chOff x="1541383" y="4806944"/>
            <a:chExt cx="3514776" cy="776046"/>
          </a:xfrm>
        </p:grpSpPr>
        <p:sp>
          <p:nvSpPr>
            <p:cNvPr id="16" name="文本框 6">
              <a:extLst>
                <a:ext uri="{FF2B5EF4-FFF2-40B4-BE49-F238E27FC236}">
                  <a16:creationId xmlns:a16="http://schemas.microsoft.com/office/drawing/2014/main" id="{03F79925-CFA9-43BE-AFB1-02BD3C6E690A}"/>
                </a:ext>
              </a:extLst>
            </p:cNvPr>
            <p:cNvSpPr txBox="1"/>
            <p:nvPr/>
          </p:nvSpPr>
          <p:spPr>
            <a:xfrm>
              <a:off x="1541383" y="5236357"/>
              <a:ext cx="3514776" cy="346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585">
                <a:lnSpc>
                  <a:spcPts val="2200"/>
                </a:lnSpc>
                <a:defRPr/>
              </a:pP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4972D07-01BE-4B4D-B690-2347C6332128}"/>
                </a:ext>
              </a:extLst>
            </p:cNvPr>
            <p:cNvSpPr txBox="1"/>
            <p:nvPr/>
          </p:nvSpPr>
          <p:spPr>
            <a:xfrm>
              <a:off x="2504969" y="4806944"/>
              <a:ext cx="1813379" cy="429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lnSpc>
                  <a:spcPct val="130000"/>
                </a:lnSpc>
                <a:defRPr/>
              </a:pPr>
              <a:r>
                <a:rPr lang="zh-TW" altLang="en-US" sz="1867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政策的改變</a:t>
              </a:r>
              <a:endParaRPr lang="zh-CN" altLang="en-US" sz="1867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35EC88C-ADE4-4EAC-AEF0-62ED57B67ADB}"/>
              </a:ext>
            </a:extLst>
          </p:cNvPr>
          <p:cNvGrpSpPr/>
          <p:nvPr/>
        </p:nvGrpSpPr>
        <p:grpSpPr>
          <a:xfrm>
            <a:off x="7054176" y="4817128"/>
            <a:ext cx="3514776" cy="770082"/>
            <a:chOff x="6734018" y="1697197"/>
            <a:chExt cx="3514776" cy="770081"/>
          </a:xfrm>
        </p:grpSpPr>
        <p:sp>
          <p:nvSpPr>
            <p:cNvPr id="19" name="文本框 6">
              <a:extLst>
                <a:ext uri="{FF2B5EF4-FFF2-40B4-BE49-F238E27FC236}">
                  <a16:creationId xmlns:a16="http://schemas.microsoft.com/office/drawing/2014/main" id="{D61D7648-BA9D-4B6F-B4C1-7B8F50447CB6}"/>
                </a:ext>
              </a:extLst>
            </p:cNvPr>
            <p:cNvSpPr txBox="1"/>
            <p:nvPr/>
          </p:nvSpPr>
          <p:spPr>
            <a:xfrm>
              <a:off x="6734018" y="2120645"/>
              <a:ext cx="3514776" cy="346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defTabSz="609585">
                <a:lnSpc>
                  <a:spcPts val="22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20" name="文本框 7">
              <a:extLst>
                <a:ext uri="{FF2B5EF4-FFF2-40B4-BE49-F238E27FC236}">
                  <a16:creationId xmlns:a16="http://schemas.microsoft.com/office/drawing/2014/main" id="{C89E10B1-1AF9-4E71-A603-CB0ABB35215F}"/>
                </a:ext>
              </a:extLst>
            </p:cNvPr>
            <p:cNvSpPr txBox="1"/>
            <p:nvPr/>
          </p:nvSpPr>
          <p:spPr>
            <a:xfrm>
              <a:off x="8340250" y="1697197"/>
              <a:ext cx="1813379" cy="432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lnSpc>
                  <a:spcPct val="130000"/>
                </a:lnSpc>
                <a:defRPr/>
              </a:pPr>
              <a:r>
                <a:rPr lang="zh-TW" altLang="en-US" sz="1867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病了</a:t>
              </a:r>
              <a:endParaRPr lang="zh-CN" altLang="en-US" sz="1867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</p:grpSp>
      <p:pic>
        <p:nvPicPr>
          <p:cNvPr id="6146" name="Picture 2" descr="政策图片_政策素材_政策高清图片_摄图网图片下载">
            <a:extLst>
              <a:ext uri="{FF2B5EF4-FFF2-40B4-BE49-F238E27FC236}">
                <a16:creationId xmlns:a16="http://schemas.microsoft.com/office/drawing/2014/main" id="{A32B3198-3FD7-4E2E-8F16-546776995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136" y="2295878"/>
            <a:ext cx="3589851" cy="21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救护车卡通图片_伊卟图库">
            <a:extLst>
              <a:ext uri="{FF2B5EF4-FFF2-40B4-BE49-F238E27FC236}">
                <a16:creationId xmlns:a16="http://schemas.microsoft.com/office/drawing/2014/main" id="{339C6F6B-40AA-4704-BC4C-2590F9B03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567" y="2295878"/>
            <a:ext cx="3596440" cy="21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B575CBF-BCE6-4882-AB57-1CCD291AE19D}"/>
              </a:ext>
            </a:extLst>
          </p:cNvPr>
          <p:cNvSpPr/>
          <p:nvPr/>
        </p:nvSpPr>
        <p:spPr>
          <a:xfrm>
            <a:off x="4028767" y="394760"/>
            <a:ext cx="41344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defRPr/>
            </a:pPr>
            <a:r>
              <a:rPr lang="zh-TW" alt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文鼎海報體" pitchFamily="49" charset="-120"/>
              </a:rPr>
              <a:t>資產健檢的時機</a:t>
            </a:r>
          </a:p>
        </p:txBody>
      </p:sp>
    </p:spTree>
    <p:extLst>
      <p:ext uri="{BB962C8B-B14F-4D97-AF65-F5344CB8AC3E}">
        <p14:creationId xmlns:p14="http://schemas.microsoft.com/office/powerpoint/2010/main" val="416554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9FB143-2161-4498-9EDC-54FC399F80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1" y="-20598"/>
            <a:ext cx="12215711" cy="6878598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577A4102-EEAB-4F3E-9BBA-DBFDCBE03DFF}"/>
              </a:ext>
            </a:extLst>
          </p:cNvPr>
          <p:cNvGrpSpPr/>
          <p:nvPr/>
        </p:nvGrpSpPr>
        <p:grpSpPr>
          <a:xfrm>
            <a:off x="1019176" y="3562725"/>
            <a:ext cx="10153651" cy="578304"/>
            <a:chOff x="1019176" y="3562725"/>
            <a:chExt cx="10153650" cy="578304"/>
          </a:xfrm>
        </p:grpSpPr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93FE5C38-6C4D-482B-9CC9-4370D2CB161E}"/>
                </a:ext>
              </a:extLst>
            </p:cNvPr>
            <p:cNvSpPr/>
            <p:nvPr/>
          </p:nvSpPr>
          <p:spPr>
            <a:xfrm>
              <a:off x="1019176" y="3794953"/>
              <a:ext cx="3312611" cy="346076"/>
            </a:xfrm>
            <a:custGeom>
              <a:avLst/>
              <a:gdLst>
                <a:gd name="connsiteX0" fmla="*/ 173038 w 3312611"/>
                <a:gd name="connsiteY0" fmla="*/ 0 h 346076"/>
                <a:gd name="connsiteX1" fmla="*/ 3312611 w 3312611"/>
                <a:gd name="connsiteY1" fmla="*/ 0 h 346076"/>
                <a:gd name="connsiteX2" fmla="*/ 3312611 w 3312611"/>
                <a:gd name="connsiteY2" fmla="*/ 346076 h 346076"/>
                <a:gd name="connsiteX3" fmla="*/ 173038 w 3312611"/>
                <a:gd name="connsiteY3" fmla="*/ 346076 h 346076"/>
                <a:gd name="connsiteX4" fmla="*/ 0 w 3312611"/>
                <a:gd name="connsiteY4" fmla="*/ 173038 h 346076"/>
                <a:gd name="connsiteX5" fmla="*/ 173038 w 3312611"/>
                <a:gd name="connsiteY5" fmla="*/ 0 h 34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2611" h="346076">
                  <a:moveTo>
                    <a:pt x="173038" y="0"/>
                  </a:moveTo>
                  <a:lnTo>
                    <a:pt x="3312611" y="0"/>
                  </a:lnTo>
                  <a:lnTo>
                    <a:pt x="3312611" y="346076"/>
                  </a:lnTo>
                  <a:lnTo>
                    <a:pt x="173038" y="346076"/>
                  </a:lnTo>
                  <a:cubicBezTo>
                    <a:pt x="77472" y="346076"/>
                    <a:pt x="0" y="268604"/>
                    <a:pt x="0" y="173038"/>
                  </a:cubicBezTo>
                  <a:cubicBezTo>
                    <a:pt x="0" y="77472"/>
                    <a:pt x="77472" y="0"/>
                    <a:pt x="173038" y="0"/>
                  </a:cubicBezTo>
                  <a:close/>
                </a:path>
              </a:pathLst>
            </a:custGeom>
            <a:solidFill>
              <a:srgbClr val="FBD7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erif SC" panose="02020400000000000000" pitchFamily="18" charset="-122"/>
                <a:ea typeface="Source Han Serif SC" panose="02020400000000000000" pitchFamily="18" charset="-122"/>
                <a:cs typeface="+mn-cs"/>
                <a:sym typeface="Source Han Serif SC" panose="02020400000000000000" pitchFamily="18" charset="-122"/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DC9E4D97-4204-4B55-B5AC-53587FFAC708}"/>
                </a:ext>
              </a:extLst>
            </p:cNvPr>
            <p:cNvSpPr/>
            <p:nvPr/>
          </p:nvSpPr>
          <p:spPr>
            <a:xfrm>
              <a:off x="4439692" y="3794953"/>
              <a:ext cx="3312612" cy="346076"/>
            </a:xfrm>
            <a:custGeom>
              <a:avLst/>
              <a:gdLst>
                <a:gd name="connsiteX0" fmla="*/ 0 w 3312612"/>
                <a:gd name="connsiteY0" fmla="*/ 0 h 346076"/>
                <a:gd name="connsiteX1" fmla="*/ 3312612 w 3312612"/>
                <a:gd name="connsiteY1" fmla="*/ 0 h 346076"/>
                <a:gd name="connsiteX2" fmla="*/ 3312612 w 3312612"/>
                <a:gd name="connsiteY2" fmla="*/ 346076 h 346076"/>
                <a:gd name="connsiteX3" fmla="*/ 0 w 3312612"/>
                <a:gd name="connsiteY3" fmla="*/ 346076 h 346076"/>
                <a:gd name="connsiteX4" fmla="*/ 0 w 3312612"/>
                <a:gd name="connsiteY4" fmla="*/ 0 h 34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2612" h="346076">
                  <a:moveTo>
                    <a:pt x="0" y="0"/>
                  </a:moveTo>
                  <a:lnTo>
                    <a:pt x="3312612" y="0"/>
                  </a:lnTo>
                  <a:lnTo>
                    <a:pt x="3312612" y="346076"/>
                  </a:lnTo>
                  <a:lnTo>
                    <a:pt x="0" y="3460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D7D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erif SC" panose="02020400000000000000" pitchFamily="18" charset="-122"/>
                <a:ea typeface="Source Han Serif SC" panose="02020400000000000000" pitchFamily="18" charset="-122"/>
                <a:cs typeface="+mn-cs"/>
                <a:sym typeface="Source Han Serif SC" panose="02020400000000000000" pitchFamily="18" charset="-122"/>
              </a:endParaRPr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B6255042-A702-4DA2-8D7C-C5803119B2CC}"/>
                </a:ext>
              </a:extLst>
            </p:cNvPr>
            <p:cNvSpPr/>
            <p:nvPr/>
          </p:nvSpPr>
          <p:spPr>
            <a:xfrm>
              <a:off x="7860211" y="3794953"/>
              <a:ext cx="3312615" cy="346076"/>
            </a:xfrm>
            <a:custGeom>
              <a:avLst/>
              <a:gdLst>
                <a:gd name="connsiteX0" fmla="*/ 0 w 3312615"/>
                <a:gd name="connsiteY0" fmla="*/ 0 h 346076"/>
                <a:gd name="connsiteX1" fmla="*/ 3139577 w 3312615"/>
                <a:gd name="connsiteY1" fmla="*/ 0 h 346076"/>
                <a:gd name="connsiteX2" fmla="*/ 3312615 w 3312615"/>
                <a:gd name="connsiteY2" fmla="*/ 173038 h 346076"/>
                <a:gd name="connsiteX3" fmla="*/ 3139577 w 3312615"/>
                <a:gd name="connsiteY3" fmla="*/ 346076 h 346076"/>
                <a:gd name="connsiteX4" fmla="*/ 0 w 3312615"/>
                <a:gd name="connsiteY4" fmla="*/ 346076 h 346076"/>
                <a:gd name="connsiteX5" fmla="*/ 0 w 3312615"/>
                <a:gd name="connsiteY5" fmla="*/ 0 h 34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2615" h="346076">
                  <a:moveTo>
                    <a:pt x="0" y="0"/>
                  </a:moveTo>
                  <a:lnTo>
                    <a:pt x="3139577" y="0"/>
                  </a:lnTo>
                  <a:cubicBezTo>
                    <a:pt x="3235143" y="0"/>
                    <a:pt x="3312615" y="77472"/>
                    <a:pt x="3312615" y="173038"/>
                  </a:cubicBezTo>
                  <a:cubicBezTo>
                    <a:pt x="3312615" y="268604"/>
                    <a:pt x="3235143" y="346076"/>
                    <a:pt x="3139577" y="346076"/>
                  </a:cubicBezTo>
                  <a:lnTo>
                    <a:pt x="0" y="3460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7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erif SC" panose="02020400000000000000" pitchFamily="18" charset="-122"/>
                <a:ea typeface="Source Han Serif SC" panose="02020400000000000000" pitchFamily="18" charset="-122"/>
                <a:cs typeface="+mn-cs"/>
                <a:sym typeface="Source Han Serif SC" panose="02020400000000000000" pitchFamily="18" charset="-122"/>
              </a:endParaRPr>
            </a:p>
          </p:txBody>
        </p:sp>
        <p:sp>
          <p:nvSpPr>
            <p:cNvPr id="48" name="等腰三角形 47">
              <a:extLst>
                <a:ext uri="{FF2B5EF4-FFF2-40B4-BE49-F238E27FC236}">
                  <a16:creationId xmlns:a16="http://schemas.microsoft.com/office/drawing/2014/main" id="{D18C96C3-A18F-4CD5-BF73-D939D9B365C0}"/>
                </a:ext>
              </a:extLst>
            </p:cNvPr>
            <p:cNvSpPr/>
            <p:nvPr/>
          </p:nvSpPr>
          <p:spPr>
            <a:xfrm>
              <a:off x="2540789" y="3562725"/>
              <a:ext cx="269384" cy="232228"/>
            </a:xfrm>
            <a:prstGeom prst="triangle">
              <a:avLst/>
            </a:prstGeom>
            <a:solidFill>
              <a:srgbClr val="FBD7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erif SC" panose="02020400000000000000" pitchFamily="18" charset="-122"/>
                <a:ea typeface="Source Han Serif SC" panose="02020400000000000000" pitchFamily="18" charset="-122"/>
                <a:cs typeface="+mn-cs"/>
                <a:sym typeface="Source Han Serif SC" panose="02020400000000000000" pitchFamily="18" charset="-122"/>
              </a:endParaRPr>
            </a:p>
          </p:txBody>
        </p:sp>
        <p:sp>
          <p:nvSpPr>
            <p:cNvPr id="49" name="等腰三角形 48">
              <a:extLst>
                <a:ext uri="{FF2B5EF4-FFF2-40B4-BE49-F238E27FC236}">
                  <a16:creationId xmlns:a16="http://schemas.microsoft.com/office/drawing/2014/main" id="{5A91D17C-E393-450F-BEB1-3398C7F13B3C}"/>
                </a:ext>
              </a:extLst>
            </p:cNvPr>
            <p:cNvSpPr/>
            <p:nvPr/>
          </p:nvSpPr>
          <p:spPr>
            <a:xfrm>
              <a:off x="5961306" y="3562725"/>
              <a:ext cx="269384" cy="232228"/>
            </a:xfrm>
            <a:prstGeom prst="triangle">
              <a:avLst/>
            </a:prstGeom>
            <a:solidFill>
              <a:srgbClr val="C4D7D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erif SC" panose="02020400000000000000" pitchFamily="18" charset="-122"/>
                <a:ea typeface="Source Han Serif SC" panose="02020400000000000000" pitchFamily="18" charset="-122"/>
                <a:cs typeface="+mn-cs"/>
                <a:sym typeface="Source Han Serif SC" panose="02020400000000000000" pitchFamily="18" charset="-122"/>
              </a:endParaRPr>
            </a:p>
          </p:txBody>
        </p:sp>
        <p:sp>
          <p:nvSpPr>
            <p:cNvPr id="50" name="等腰三角形 49">
              <a:extLst>
                <a:ext uri="{FF2B5EF4-FFF2-40B4-BE49-F238E27FC236}">
                  <a16:creationId xmlns:a16="http://schemas.microsoft.com/office/drawing/2014/main" id="{B5B0856F-C927-4412-BAF5-B0CC0A680B8D}"/>
                </a:ext>
              </a:extLst>
            </p:cNvPr>
            <p:cNvSpPr/>
            <p:nvPr/>
          </p:nvSpPr>
          <p:spPr>
            <a:xfrm>
              <a:off x="9273918" y="3562725"/>
              <a:ext cx="269384" cy="232228"/>
            </a:xfrm>
            <a:prstGeom prst="triangle">
              <a:avLst/>
            </a:prstGeom>
            <a:solidFill>
              <a:srgbClr val="FBD7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erif SC" panose="02020400000000000000" pitchFamily="18" charset="-122"/>
                <a:ea typeface="Source Han Serif SC" panose="02020400000000000000" pitchFamily="18" charset="-122"/>
                <a:cs typeface="+mn-cs"/>
                <a:sym typeface="Source Han Serif SC" panose="02020400000000000000" pitchFamily="18" charset="-122"/>
              </a:endParaRPr>
            </a:p>
          </p:txBody>
        </p:sp>
      </p:grpSp>
      <p:sp>
        <p:nvSpPr>
          <p:cNvPr id="51" name="椭圆 50">
            <a:extLst>
              <a:ext uri="{FF2B5EF4-FFF2-40B4-BE49-F238E27FC236}">
                <a16:creationId xmlns:a16="http://schemas.microsoft.com/office/drawing/2014/main" id="{0D1B1462-262F-4825-9278-8DEAEC1B9B9F}"/>
              </a:ext>
            </a:extLst>
          </p:cNvPr>
          <p:cNvSpPr/>
          <p:nvPr/>
        </p:nvSpPr>
        <p:spPr>
          <a:xfrm>
            <a:off x="2225538" y="2302250"/>
            <a:ext cx="899887" cy="899887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26262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erif SC" panose="02020400000000000000" pitchFamily="18" charset="-122"/>
              <a:ea typeface="Source Han Serif SC" panose="02020400000000000000" pitchFamily="18" charset="-122"/>
              <a:cs typeface="+mn-cs"/>
              <a:sym typeface="Source Han Serif SC" panose="02020400000000000000" pitchFamily="18" charset="-122"/>
            </a:endParaRP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792A0916-187A-4256-93D0-49F46407A93F}"/>
              </a:ext>
            </a:extLst>
          </p:cNvPr>
          <p:cNvSpPr/>
          <p:nvPr/>
        </p:nvSpPr>
        <p:spPr>
          <a:xfrm>
            <a:off x="5646058" y="2302250"/>
            <a:ext cx="899887" cy="899887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26262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erif SC" panose="02020400000000000000" pitchFamily="18" charset="-122"/>
              <a:ea typeface="Source Han Serif SC" panose="02020400000000000000" pitchFamily="18" charset="-122"/>
              <a:cs typeface="+mn-cs"/>
              <a:sym typeface="Source Han Serif SC" panose="02020400000000000000" pitchFamily="18" charset="-122"/>
            </a:endParaRP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FC0C0923-2C22-4658-97CF-415B71BEC30F}"/>
              </a:ext>
            </a:extLst>
          </p:cNvPr>
          <p:cNvSpPr/>
          <p:nvPr/>
        </p:nvSpPr>
        <p:spPr>
          <a:xfrm>
            <a:off x="8958667" y="2302250"/>
            <a:ext cx="899887" cy="899887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rgbClr val="26262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erif SC" panose="02020400000000000000" pitchFamily="18" charset="-122"/>
              <a:ea typeface="Source Han Serif SC" panose="02020400000000000000" pitchFamily="18" charset="-122"/>
              <a:cs typeface="+mn-cs"/>
              <a:sym typeface="Source Han Serif SC" panose="02020400000000000000" pitchFamily="18" charset="-122"/>
            </a:endParaRPr>
          </a:p>
        </p:txBody>
      </p:sp>
      <p:sp>
        <p:nvSpPr>
          <p:cNvPr id="54" name="椭圆 24">
            <a:extLst>
              <a:ext uri="{FF2B5EF4-FFF2-40B4-BE49-F238E27FC236}">
                <a16:creationId xmlns:a16="http://schemas.microsoft.com/office/drawing/2014/main" id="{C2F5036F-91C1-44C2-A348-C74EF4A9E688}"/>
              </a:ext>
            </a:extLst>
          </p:cNvPr>
          <p:cNvSpPr/>
          <p:nvPr/>
        </p:nvSpPr>
        <p:spPr>
          <a:xfrm>
            <a:off x="2443332" y="2520423"/>
            <a:ext cx="464299" cy="463540"/>
          </a:xfrm>
          <a:custGeom>
            <a:avLst/>
            <a:gdLst>
              <a:gd name="connsiteX0" fmla="*/ 140017 w 606581"/>
              <a:gd name="connsiteY0" fmla="*/ 411043 h 605592"/>
              <a:gd name="connsiteX1" fmla="*/ 178821 w 606581"/>
              <a:gd name="connsiteY1" fmla="*/ 427078 h 605592"/>
              <a:gd name="connsiteX2" fmla="*/ 178821 w 606581"/>
              <a:gd name="connsiteY2" fmla="*/ 504564 h 605592"/>
              <a:gd name="connsiteX3" fmla="*/ 93692 w 606581"/>
              <a:gd name="connsiteY3" fmla="*/ 589557 h 605592"/>
              <a:gd name="connsiteX4" fmla="*/ 54887 w 606581"/>
              <a:gd name="connsiteY4" fmla="*/ 605592 h 605592"/>
              <a:gd name="connsiteX5" fmla="*/ 16083 w 606581"/>
              <a:gd name="connsiteY5" fmla="*/ 589557 h 605592"/>
              <a:gd name="connsiteX6" fmla="*/ 16083 w 606581"/>
              <a:gd name="connsiteY6" fmla="*/ 511979 h 605592"/>
              <a:gd name="connsiteX7" fmla="*/ 101212 w 606581"/>
              <a:gd name="connsiteY7" fmla="*/ 427078 h 605592"/>
              <a:gd name="connsiteX8" fmla="*/ 140017 w 606581"/>
              <a:gd name="connsiteY8" fmla="*/ 411043 h 605592"/>
              <a:gd name="connsiteX9" fmla="*/ 382501 w 606581"/>
              <a:gd name="connsiteY9" fmla="*/ 49537 h 605592"/>
              <a:gd name="connsiteX10" fmla="*/ 557044 w 606581"/>
              <a:gd name="connsiteY10" fmla="*/ 223798 h 605592"/>
              <a:gd name="connsiteX11" fmla="*/ 382501 w 606581"/>
              <a:gd name="connsiteY11" fmla="*/ 398059 h 605592"/>
              <a:gd name="connsiteX12" fmla="*/ 207957 w 606581"/>
              <a:gd name="connsiteY12" fmla="*/ 223798 h 605592"/>
              <a:gd name="connsiteX13" fmla="*/ 382501 w 606581"/>
              <a:gd name="connsiteY13" fmla="*/ 49537 h 605592"/>
              <a:gd name="connsiteX14" fmla="*/ 382536 w 606581"/>
              <a:gd name="connsiteY14" fmla="*/ 24750 h 605592"/>
              <a:gd name="connsiteX15" fmla="*/ 304914 w 606581"/>
              <a:gd name="connsiteY15" fmla="*/ 40417 h 605592"/>
              <a:gd name="connsiteX16" fmla="*/ 241591 w 606581"/>
              <a:gd name="connsiteY16" fmla="*/ 83058 h 605592"/>
              <a:gd name="connsiteX17" fmla="*/ 198880 w 606581"/>
              <a:gd name="connsiteY17" fmla="*/ 146278 h 605592"/>
              <a:gd name="connsiteX18" fmla="*/ 183189 w 606581"/>
              <a:gd name="connsiteY18" fmla="*/ 223774 h 605592"/>
              <a:gd name="connsiteX19" fmla="*/ 198880 w 606581"/>
              <a:gd name="connsiteY19" fmla="*/ 301177 h 605592"/>
              <a:gd name="connsiteX20" fmla="*/ 241591 w 606581"/>
              <a:gd name="connsiteY20" fmla="*/ 364490 h 605592"/>
              <a:gd name="connsiteX21" fmla="*/ 304914 w 606581"/>
              <a:gd name="connsiteY21" fmla="*/ 407131 h 605592"/>
              <a:gd name="connsiteX22" fmla="*/ 382536 w 606581"/>
              <a:gd name="connsiteY22" fmla="*/ 422705 h 605592"/>
              <a:gd name="connsiteX23" fmla="*/ 460158 w 606581"/>
              <a:gd name="connsiteY23" fmla="*/ 407131 h 605592"/>
              <a:gd name="connsiteX24" fmla="*/ 523481 w 606581"/>
              <a:gd name="connsiteY24" fmla="*/ 364490 h 605592"/>
              <a:gd name="connsiteX25" fmla="*/ 566192 w 606581"/>
              <a:gd name="connsiteY25" fmla="*/ 301177 h 605592"/>
              <a:gd name="connsiteX26" fmla="*/ 581883 w 606581"/>
              <a:gd name="connsiteY26" fmla="*/ 223774 h 605592"/>
              <a:gd name="connsiteX27" fmla="*/ 566192 w 606581"/>
              <a:gd name="connsiteY27" fmla="*/ 146278 h 605592"/>
              <a:gd name="connsiteX28" fmla="*/ 523481 w 606581"/>
              <a:gd name="connsiteY28" fmla="*/ 83058 h 605592"/>
              <a:gd name="connsiteX29" fmla="*/ 460158 w 606581"/>
              <a:gd name="connsiteY29" fmla="*/ 40417 h 605592"/>
              <a:gd name="connsiteX30" fmla="*/ 382536 w 606581"/>
              <a:gd name="connsiteY30" fmla="*/ 24750 h 605592"/>
              <a:gd name="connsiteX31" fmla="*/ 382536 w 606581"/>
              <a:gd name="connsiteY31" fmla="*/ 0 h 605592"/>
              <a:gd name="connsiteX32" fmla="*/ 469721 w 606581"/>
              <a:gd name="connsiteY32" fmla="*/ 17613 h 605592"/>
              <a:gd name="connsiteX33" fmla="*/ 540937 w 606581"/>
              <a:gd name="connsiteY33" fmla="*/ 65538 h 605592"/>
              <a:gd name="connsiteX34" fmla="*/ 588940 w 606581"/>
              <a:gd name="connsiteY34" fmla="*/ 136637 h 605592"/>
              <a:gd name="connsiteX35" fmla="*/ 606581 w 606581"/>
              <a:gd name="connsiteY35" fmla="*/ 223774 h 605592"/>
              <a:gd name="connsiteX36" fmla="*/ 588940 w 606581"/>
              <a:gd name="connsiteY36" fmla="*/ 310818 h 605592"/>
              <a:gd name="connsiteX37" fmla="*/ 540937 w 606581"/>
              <a:gd name="connsiteY37" fmla="*/ 381917 h 605592"/>
              <a:gd name="connsiteX38" fmla="*/ 469721 w 606581"/>
              <a:gd name="connsiteY38" fmla="*/ 429842 h 605592"/>
              <a:gd name="connsiteX39" fmla="*/ 382536 w 606581"/>
              <a:gd name="connsiteY39" fmla="*/ 447455 h 605592"/>
              <a:gd name="connsiteX40" fmla="*/ 295258 w 606581"/>
              <a:gd name="connsiteY40" fmla="*/ 429842 h 605592"/>
              <a:gd name="connsiteX41" fmla="*/ 240105 w 606581"/>
              <a:gd name="connsiteY41" fmla="*/ 396471 h 605592"/>
              <a:gd name="connsiteX42" fmla="*/ 209558 w 606581"/>
              <a:gd name="connsiteY42" fmla="*/ 427061 h 605592"/>
              <a:gd name="connsiteX43" fmla="*/ 196373 w 606581"/>
              <a:gd name="connsiteY43" fmla="*/ 409541 h 605592"/>
              <a:gd name="connsiteX44" fmla="*/ 178918 w 606581"/>
              <a:gd name="connsiteY44" fmla="*/ 396378 h 605592"/>
              <a:gd name="connsiteX45" fmla="*/ 209465 w 606581"/>
              <a:gd name="connsiteY45" fmla="*/ 365880 h 605592"/>
              <a:gd name="connsiteX46" fmla="*/ 176040 w 606581"/>
              <a:gd name="connsiteY46" fmla="*/ 310818 h 605592"/>
              <a:gd name="connsiteX47" fmla="*/ 158491 w 606581"/>
              <a:gd name="connsiteY47" fmla="*/ 223774 h 605592"/>
              <a:gd name="connsiteX48" fmla="*/ 176040 w 606581"/>
              <a:gd name="connsiteY48" fmla="*/ 136637 h 605592"/>
              <a:gd name="connsiteX49" fmla="*/ 224043 w 606581"/>
              <a:gd name="connsiteY49" fmla="*/ 65538 h 605592"/>
              <a:gd name="connsiteX50" fmla="*/ 295258 w 606581"/>
              <a:gd name="connsiteY50" fmla="*/ 17613 h 605592"/>
              <a:gd name="connsiteX51" fmla="*/ 382536 w 606581"/>
              <a:gd name="connsiteY51" fmla="*/ 0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6581" h="605592">
                <a:moveTo>
                  <a:pt x="140017" y="411043"/>
                </a:moveTo>
                <a:cubicBezTo>
                  <a:pt x="154035" y="411043"/>
                  <a:pt x="168053" y="416326"/>
                  <a:pt x="178821" y="427078"/>
                </a:cubicBezTo>
                <a:cubicBezTo>
                  <a:pt x="200266" y="448488"/>
                  <a:pt x="200266" y="483153"/>
                  <a:pt x="178821" y="504564"/>
                </a:cubicBezTo>
                <a:lnTo>
                  <a:pt x="93692" y="589557"/>
                </a:lnTo>
                <a:cubicBezTo>
                  <a:pt x="83016" y="600216"/>
                  <a:pt x="68905" y="605592"/>
                  <a:pt x="54887" y="605592"/>
                </a:cubicBezTo>
                <a:cubicBezTo>
                  <a:pt x="40870" y="605592"/>
                  <a:pt x="26759" y="600216"/>
                  <a:pt x="16083" y="589557"/>
                </a:cubicBezTo>
                <a:cubicBezTo>
                  <a:pt x="-5362" y="568147"/>
                  <a:pt x="-5362" y="533389"/>
                  <a:pt x="16083" y="511979"/>
                </a:cubicBezTo>
                <a:lnTo>
                  <a:pt x="101212" y="427078"/>
                </a:lnTo>
                <a:cubicBezTo>
                  <a:pt x="111888" y="416326"/>
                  <a:pt x="125999" y="411043"/>
                  <a:pt x="140017" y="411043"/>
                </a:cubicBezTo>
                <a:close/>
                <a:moveTo>
                  <a:pt x="382501" y="49537"/>
                </a:moveTo>
                <a:cubicBezTo>
                  <a:pt x="478871" y="49537"/>
                  <a:pt x="557044" y="127491"/>
                  <a:pt x="557044" y="223798"/>
                </a:cubicBezTo>
                <a:cubicBezTo>
                  <a:pt x="557044" y="320012"/>
                  <a:pt x="478871" y="398059"/>
                  <a:pt x="382501" y="398059"/>
                </a:cubicBezTo>
                <a:cubicBezTo>
                  <a:pt x="286130" y="398059"/>
                  <a:pt x="207957" y="320012"/>
                  <a:pt x="207957" y="223798"/>
                </a:cubicBezTo>
                <a:cubicBezTo>
                  <a:pt x="207957" y="127491"/>
                  <a:pt x="286130" y="49537"/>
                  <a:pt x="382501" y="49537"/>
                </a:cubicBezTo>
                <a:close/>
                <a:moveTo>
                  <a:pt x="382536" y="24750"/>
                </a:moveTo>
                <a:cubicBezTo>
                  <a:pt x="355610" y="24750"/>
                  <a:pt x="329519" y="30034"/>
                  <a:pt x="304914" y="40417"/>
                </a:cubicBezTo>
                <a:cubicBezTo>
                  <a:pt x="281238" y="50428"/>
                  <a:pt x="259882" y="64796"/>
                  <a:pt x="241591" y="83058"/>
                </a:cubicBezTo>
                <a:cubicBezTo>
                  <a:pt x="223300" y="101319"/>
                  <a:pt x="208908" y="122547"/>
                  <a:pt x="198880" y="146278"/>
                </a:cubicBezTo>
                <a:cubicBezTo>
                  <a:pt x="188481" y="170843"/>
                  <a:pt x="183189" y="196891"/>
                  <a:pt x="183189" y="223774"/>
                </a:cubicBezTo>
                <a:cubicBezTo>
                  <a:pt x="183189" y="250564"/>
                  <a:pt x="188481" y="276705"/>
                  <a:pt x="198880" y="301177"/>
                </a:cubicBezTo>
                <a:cubicBezTo>
                  <a:pt x="208908" y="324908"/>
                  <a:pt x="223300" y="346228"/>
                  <a:pt x="241591" y="364490"/>
                </a:cubicBezTo>
                <a:cubicBezTo>
                  <a:pt x="259882" y="382752"/>
                  <a:pt x="281238" y="397027"/>
                  <a:pt x="304914" y="407131"/>
                </a:cubicBezTo>
                <a:cubicBezTo>
                  <a:pt x="329519" y="417513"/>
                  <a:pt x="355610" y="422705"/>
                  <a:pt x="382536" y="422705"/>
                </a:cubicBezTo>
                <a:cubicBezTo>
                  <a:pt x="409462" y="422705"/>
                  <a:pt x="435553" y="417513"/>
                  <a:pt x="460158" y="407131"/>
                </a:cubicBezTo>
                <a:cubicBezTo>
                  <a:pt x="483834" y="397027"/>
                  <a:pt x="505190" y="382752"/>
                  <a:pt x="523481" y="364490"/>
                </a:cubicBezTo>
                <a:cubicBezTo>
                  <a:pt x="541772" y="346228"/>
                  <a:pt x="556164" y="324908"/>
                  <a:pt x="566192" y="301177"/>
                </a:cubicBezTo>
                <a:cubicBezTo>
                  <a:pt x="576591" y="276705"/>
                  <a:pt x="581883" y="250564"/>
                  <a:pt x="581883" y="223774"/>
                </a:cubicBezTo>
                <a:cubicBezTo>
                  <a:pt x="581883" y="196891"/>
                  <a:pt x="576591" y="170843"/>
                  <a:pt x="566192" y="146278"/>
                </a:cubicBezTo>
                <a:cubicBezTo>
                  <a:pt x="556164" y="122547"/>
                  <a:pt x="541772" y="101319"/>
                  <a:pt x="523481" y="83058"/>
                </a:cubicBezTo>
                <a:cubicBezTo>
                  <a:pt x="505190" y="64796"/>
                  <a:pt x="483834" y="50428"/>
                  <a:pt x="460158" y="40417"/>
                </a:cubicBezTo>
                <a:cubicBezTo>
                  <a:pt x="435553" y="30034"/>
                  <a:pt x="409462" y="24750"/>
                  <a:pt x="382536" y="24750"/>
                </a:cubicBezTo>
                <a:close/>
                <a:moveTo>
                  <a:pt x="382536" y="0"/>
                </a:moveTo>
                <a:cubicBezTo>
                  <a:pt x="412712" y="0"/>
                  <a:pt x="442145" y="5933"/>
                  <a:pt x="469721" y="17613"/>
                </a:cubicBezTo>
                <a:cubicBezTo>
                  <a:pt x="496462" y="28922"/>
                  <a:pt x="520417" y="45051"/>
                  <a:pt x="540937" y="65538"/>
                </a:cubicBezTo>
                <a:cubicBezTo>
                  <a:pt x="561549" y="86117"/>
                  <a:pt x="577705" y="110033"/>
                  <a:pt x="588940" y="136637"/>
                </a:cubicBezTo>
                <a:cubicBezTo>
                  <a:pt x="600639" y="164262"/>
                  <a:pt x="606581" y="193554"/>
                  <a:pt x="606581" y="223774"/>
                </a:cubicBezTo>
                <a:cubicBezTo>
                  <a:pt x="606581" y="253901"/>
                  <a:pt x="600639" y="283194"/>
                  <a:pt x="588940" y="310818"/>
                </a:cubicBezTo>
                <a:cubicBezTo>
                  <a:pt x="577705" y="337515"/>
                  <a:pt x="561549" y="361431"/>
                  <a:pt x="540937" y="381917"/>
                </a:cubicBezTo>
                <a:cubicBezTo>
                  <a:pt x="520417" y="402496"/>
                  <a:pt x="496462" y="418626"/>
                  <a:pt x="469721" y="429842"/>
                </a:cubicBezTo>
                <a:cubicBezTo>
                  <a:pt x="442145" y="441522"/>
                  <a:pt x="412805" y="447455"/>
                  <a:pt x="382536" y="447455"/>
                </a:cubicBezTo>
                <a:cubicBezTo>
                  <a:pt x="352267" y="447455"/>
                  <a:pt x="322927" y="441522"/>
                  <a:pt x="295258" y="429842"/>
                </a:cubicBezTo>
                <a:cubicBezTo>
                  <a:pt x="275295" y="421407"/>
                  <a:pt x="256818" y="410190"/>
                  <a:pt x="240105" y="396471"/>
                </a:cubicBezTo>
                <a:lnTo>
                  <a:pt x="209558" y="427061"/>
                </a:lnTo>
                <a:cubicBezTo>
                  <a:pt x="206030" y="420758"/>
                  <a:pt x="201666" y="414918"/>
                  <a:pt x="196373" y="409541"/>
                </a:cubicBezTo>
                <a:cubicBezTo>
                  <a:pt x="191081" y="404350"/>
                  <a:pt x="185232" y="399901"/>
                  <a:pt x="178918" y="396378"/>
                </a:cubicBezTo>
                <a:lnTo>
                  <a:pt x="209465" y="365880"/>
                </a:lnTo>
                <a:cubicBezTo>
                  <a:pt x="195724" y="349287"/>
                  <a:pt x="184582" y="330840"/>
                  <a:pt x="176040" y="310818"/>
                </a:cubicBezTo>
                <a:cubicBezTo>
                  <a:pt x="164341" y="283194"/>
                  <a:pt x="158491" y="253901"/>
                  <a:pt x="158491" y="223774"/>
                </a:cubicBezTo>
                <a:cubicBezTo>
                  <a:pt x="158491" y="193554"/>
                  <a:pt x="164341" y="164262"/>
                  <a:pt x="176040" y="136637"/>
                </a:cubicBezTo>
                <a:cubicBezTo>
                  <a:pt x="187367" y="110033"/>
                  <a:pt x="203523" y="86117"/>
                  <a:pt x="224043" y="65538"/>
                </a:cubicBezTo>
                <a:cubicBezTo>
                  <a:pt x="244655" y="45051"/>
                  <a:pt x="268610" y="28922"/>
                  <a:pt x="295258" y="17613"/>
                </a:cubicBezTo>
                <a:cubicBezTo>
                  <a:pt x="322927" y="5933"/>
                  <a:pt x="352267" y="0"/>
                  <a:pt x="382536" y="0"/>
                </a:cubicBezTo>
                <a:close/>
              </a:path>
            </a:pathLst>
          </a:custGeom>
          <a:solidFill>
            <a:srgbClr val="FBD77F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erif SC" panose="02020400000000000000" pitchFamily="18" charset="-122"/>
              <a:ea typeface="Source Han Serif SC" panose="02020400000000000000" pitchFamily="18" charset="-122"/>
              <a:cs typeface="+mn-cs"/>
              <a:sym typeface="Source Han Serif SC" panose="02020400000000000000" pitchFamily="18" charset="-122"/>
            </a:endParaRPr>
          </a:p>
        </p:txBody>
      </p:sp>
      <p:sp>
        <p:nvSpPr>
          <p:cNvPr id="55" name="椭圆 25">
            <a:extLst>
              <a:ext uri="{FF2B5EF4-FFF2-40B4-BE49-F238E27FC236}">
                <a16:creationId xmlns:a16="http://schemas.microsoft.com/office/drawing/2014/main" id="{905945CE-BDE0-44BB-BAA8-D1F8904CBC24}"/>
              </a:ext>
            </a:extLst>
          </p:cNvPr>
          <p:cNvSpPr/>
          <p:nvPr/>
        </p:nvSpPr>
        <p:spPr>
          <a:xfrm>
            <a:off x="5863851" y="2542850"/>
            <a:ext cx="464299" cy="418687"/>
          </a:xfrm>
          <a:custGeom>
            <a:avLst/>
            <a:gdLst>
              <a:gd name="connsiteX0" fmla="*/ 521432 w 608344"/>
              <a:gd name="connsiteY0" fmla="*/ 370453 h 548582"/>
              <a:gd name="connsiteX1" fmla="*/ 465737 w 608344"/>
              <a:gd name="connsiteY1" fmla="*/ 425787 h 548582"/>
              <a:gd name="connsiteX2" fmla="*/ 442491 w 608344"/>
              <a:gd name="connsiteY2" fmla="*/ 402479 h 548582"/>
              <a:gd name="connsiteX3" fmla="*/ 418201 w 608344"/>
              <a:gd name="connsiteY3" fmla="*/ 426545 h 548582"/>
              <a:gd name="connsiteX4" fmla="*/ 441447 w 608344"/>
              <a:gd name="connsiteY4" fmla="*/ 449948 h 548582"/>
              <a:gd name="connsiteX5" fmla="*/ 465642 w 608344"/>
              <a:gd name="connsiteY5" fmla="*/ 474204 h 548582"/>
              <a:gd name="connsiteX6" fmla="*/ 489932 w 608344"/>
              <a:gd name="connsiteY6" fmla="*/ 450043 h 548582"/>
              <a:gd name="connsiteX7" fmla="*/ 545532 w 608344"/>
              <a:gd name="connsiteY7" fmla="*/ 394709 h 548582"/>
              <a:gd name="connsiteX8" fmla="*/ 481962 w 608344"/>
              <a:gd name="connsiteY8" fmla="*/ 296170 h 548582"/>
              <a:gd name="connsiteX9" fmla="*/ 608344 w 608344"/>
              <a:gd name="connsiteY9" fmla="*/ 422376 h 548582"/>
              <a:gd name="connsiteX10" fmla="*/ 481962 w 608344"/>
              <a:gd name="connsiteY10" fmla="*/ 548582 h 548582"/>
              <a:gd name="connsiteX11" fmla="*/ 355579 w 608344"/>
              <a:gd name="connsiteY11" fmla="*/ 422376 h 548582"/>
              <a:gd name="connsiteX12" fmla="*/ 481962 w 608344"/>
              <a:gd name="connsiteY12" fmla="*/ 296170 h 548582"/>
              <a:gd name="connsiteX13" fmla="*/ 255835 w 608344"/>
              <a:gd name="connsiteY13" fmla="*/ 446 h 548582"/>
              <a:gd name="connsiteX14" fmla="*/ 317801 w 608344"/>
              <a:gd name="connsiteY14" fmla="*/ 13616 h 548582"/>
              <a:gd name="connsiteX15" fmla="*/ 348072 w 608344"/>
              <a:gd name="connsiteY15" fmla="*/ 41661 h 548582"/>
              <a:gd name="connsiteX16" fmla="*/ 381190 w 608344"/>
              <a:gd name="connsiteY16" fmla="*/ 146831 h 548582"/>
              <a:gd name="connsiteX17" fmla="*/ 378913 w 608344"/>
              <a:gd name="connsiteY17" fmla="*/ 156211 h 548582"/>
              <a:gd name="connsiteX18" fmla="*/ 387833 w 608344"/>
              <a:gd name="connsiteY18" fmla="*/ 200458 h 548582"/>
              <a:gd name="connsiteX19" fmla="*/ 366387 w 608344"/>
              <a:gd name="connsiteY19" fmla="*/ 237694 h 548582"/>
              <a:gd name="connsiteX20" fmla="*/ 351393 w 608344"/>
              <a:gd name="connsiteY20" fmla="*/ 278720 h 548582"/>
              <a:gd name="connsiteX21" fmla="*/ 351393 w 608344"/>
              <a:gd name="connsiteY21" fmla="*/ 322873 h 548582"/>
              <a:gd name="connsiteX22" fmla="*/ 317611 w 608344"/>
              <a:gd name="connsiteY22" fmla="*/ 422358 h 548582"/>
              <a:gd name="connsiteX23" fmla="*/ 376635 w 608344"/>
              <a:gd name="connsiteY23" fmla="*/ 548088 h 548582"/>
              <a:gd name="connsiteX24" fmla="*/ 26855 w 608344"/>
              <a:gd name="connsiteY24" fmla="*/ 548088 h 548582"/>
              <a:gd name="connsiteX25" fmla="*/ 0 w 608344"/>
              <a:gd name="connsiteY25" fmla="*/ 521274 h 548582"/>
              <a:gd name="connsiteX26" fmla="*/ 0 w 608344"/>
              <a:gd name="connsiteY26" fmla="*/ 473806 h 548582"/>
              <a:gd name="connsiteX27" fmla="*/ 19453 w 608344"/>
              <a:gd name="connsiteY27" fmla="*/ 432969 h 548582"/>
              <a:gd name="connsiteX28" fmla="*/ 173751 w 608344"/>
              <a:gd name="connsiteY28" fmla="*/ 334242 h 548582"/>
              <a:gd name="connsiteX29" fmla="*/ 176408 w 608344"/>
              <a:gd name="connsiteY29" fmla="*/ 329884 h 548582"/>
              <a:gd name="connsiteX30" fmla="*/ 176408 w 608344"/>
              <a:gd name="connsiteY30" fmla="*/ 278720 h 548582"/>
              <a:gd name="connsiteX31" fmla="*/ 161320 w 608344"/>
              <a:gd name="connsiteY31" fmla="*/ 237694 h 548582"/>
              <a:gd name="connsiteX32" fmla="*/ 139969 w 608344"/>
              <a:gd name="connsiteY32" fmla="*/ 200458 h 548582"/>
              <a:gd name="connsiteX33" fmla="*/ 148320 w 608344"/>
              <a:gd name="connsiteY33" fmla="*/ 156211 h 548582"/>
              <a:gd name="connsiteX34" fmla="*/ 146042 w 608344"/>
              <a:gd name="connsiteY34" fmla="*/ 146736 h 548582"/>
              <a:gd name="connsiteX35" fmla="*/ 145758 w 608344"/>
              <a:gd name="connsiteY35" fmla="*/ 95099 h 548582"/>
              <a:gd name="connsiteX36" fmla="*/ 176029 w 608344"/>
              <a:gd name="connsiteY36" fmla="*/ 42135 h 548582"/>
              <a:gd name="connsiteX37" fmla="*/ 203928 w 608344"/>
              <a:gd name="connsiteY37" fmla="*/ 19017 h 548582"/>
              <a:gd name="connsiteX38" fmla="*/ 231162 w 608344"/>
              <a:gd name="connsiteY38" fmla="*/ 5089 h 548582"/>
              <a:gd name="connsiteX39" fmla="*/ 255835 w 608344"/>
              <a:gd name="connsiteY39" fmla="*/ 446 h 548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8344" h="548582">
                <a:moveTo>
                  <a:pt x="521432" y="370453"/>
                </a:moveTo>
                <a:lnTo>
                  <a:pt x="465737" y="425787"/>
                </a:lnTo>
                <a:lnTo>
                  <a:pt x="442491" y="402479"/>
                </a:lnTo>
                <a:lnTo>
                  <a:pt x="418201" y="426545"/>
                </a:lnTo>
                <a:lnTo>
                  <a:pt x="441447" y="449948"/>
                </a:lnTo>
                <a:lnTo>
                  <a:pt x="465642" y="474204"/>
                </a:lnTo>
                <a:lnTo>
                  <a:pt x="489932" y="450043"/>
                </a:lnTo>
                <a:lnTo>
                  <a:pt x="545532" y="394709"/>
                </a:lnTo>
                <a:close/>
                <a:moveTo>
                  <a:pt x="481962" y="296170"/>
                </a:moveTo>
                <a:cubicBezTo>
                  <a:pt x="551795" y="296170"/>
                  <a:pt x="608344" y="352641"/>
                  <a:pt x="608344" y="422376"/>
                </a:cubicBezTo>
                <a:cubicBezTo>
                  <a:pt x="608344" y="492111"/>
                  <a:pt x="551795" y="548582"/>
                  <a:pt x="481962" y="548582"/>
                </a:cubicBezTo>
                <a:cubicBezTo>
                  <a:pt x="412129" y="548582"/>
                  <a:pt x="355579" y="492111"/>
                  <a:pt x="355579" y="422376"/>
                </a:cubicBezTo>
                <a:cubicBezTo>
                  <a:pt x="355579" y="352641"/>
                  <a:pt x="412129" y="296170"/>
                  <a:pt x="481962" y="296170"/>
                </a:cubicBezTo>
                <a:close/>
                <a:moveTo>
                  <a:pt x="255835" y="446"/>
                </a:moveTo>
                <a:cubicBezTo>
                  <a:pt x="282785" y="-1828"/>
                  <a:pt x="303187" y="4899"/>
                  <a:pt x="317801" y="13616"/>
                </a:cubicBezTo>
                <a:cubicBezTo>
                  <a:pt x="339721" y="25744"/>
                  <a:pt x="348072" y="41661"/>
                  <a:pt x="348072" y="41661"/>
                </a:cubicBezTo>
                <a:cubicBezTo>
                  <a:pt x="348072" y="41661"/>
                  <a:pt x="398176" y="45167"/>
                  <a:pt x="381190" y="146831"/>
                </a:cubicBezTo>
                <a:cubicBezTo>
                  <a:pt x="380621" y="149863"/>
                  <a:pt x="379862" y="153085"/>
                  <a:pt x="378913" y="156211"/>
                </a:cubicBezTo>
                <a:cubicBezTo>
                  <a:pt x="388592" y="156211"/>
                  <a:pt x="398271" y="163507"/>
                  <a:pt x="387833" y="200458"/>
                </a:cubicBezTo>
                <a:cubicBezTo>
                  <a:pt x="379672" y="229262"/>
                  <a:pt x="372080" y="237221"/>
                  <a:pt x="366387" y="237694"/>
                </a:cubicBezTo>
                <a:cubicBezTo>
                  <a:pt x="364394" y="250675"/>
                  <a:pt x="359175" y="265076"/>
                  <a:pt x="351393" y="278720"/>
                </a:cubicBezTo>
                <a:lnTo>
                  <a:pt x="351393" y="322873"/>
                </a:lnTo>
                <a:cubicBezTo>
                  <a:pt x="330232" y="350539"/>
                  <a:pt x="317611" y="385027"/>
                  <a:pt x="317611" y="422358"/>
                </a:cubicBezTo>
                <a:cubicBezTo>
                  <a:pt x="317611" y="472764"/>
                  <a:pt x="340480" y="518053"/>
                  <a:pt x="376635" y="548088"/>
                </a:cubicBezTo>
                <a:lnTo>
                  <a:pt x="26855" y="548088"/>
                </a:lnTo>
                <a:cubicBezTo>
                  <a:pt x="12052" y="548088"/>
                  <a:pt x="0" y="536055"/>
                  <a:pt x="0" y="521274"/>
                </a:cubicBezTo>
                <a:lnTo>
                  <a:pt x="0" y="473806"/>
                </a:lnTo>
                <a:cubicBezTo>
                  <a:pt x="0" y="457983"/>
                  <a:pt x="7212" y="443013"/>
                  <a:pt x="19453" y="432969"/>
                </a:cubicBezTo>
                <a:cubicBezTo>
                  <a:pt x="86638" y="377921"/>
                  <a:pt x="159043" y="341443"/>
                  <a:pt x="173751" y="334242"/>
                </a:cubicBezTo>
                <a:cubicBezTo>
                  <a:pt x="175365" y="333484"/>
                  <a:pt x="176408" y="331779"/>
                  <a:pt x="176408" y="329884"/>
                </a:cubicBezTo>
                <a:lnTo>
                  <a:pt x="176408" y="278720"/>
                </a:lnTo>
                <a:cubicBezTo>
                  <a:pt x="168437" y="265076"/>
                  <a:pt x="163313" y="250675"/>
                  <a:pt x="161320" y="237694"/>
                </a:cubicBezTo>
                <a:cubicBezTo>
                  <a:pt x="155627" y="237221"/>
                  <a:pt x="148035" y="229072"/>
                  <a:pt x="139969" y="200458"/>
                </a:cubicBezTo>
                <a:cubicBezTo>
                  <a:pt x="129531" y="164170"/>
                  <a:pt x="138925" y="156496"/>
                  <a:pt x="148320" y="156211"/>
                </a:cubicBezTo>
                <a:cubicBezTo>
                  <a:pt x="147371" y="153085"/>
                  <a:pt x="146612" y="149863"/>
                  <a:pt x="146042" y="146736"/>
                </a:cubicBezTo>
                <a:cubicBezTo>
                  <a:pt x="142436" y="128450"/>
                  <a:pt x="141487" y="111396"/>
                  <a:pt x="145758" y="95099"/>
                </a:cubicBezTo>
                <a:cubicBezTo>
                  <a:pt x="150787" y="73212"/>
                  <a:pt x="162744" y="55684"/>
                  <a:pt x="176029" y="42135"/>
                </a:cubicBezTo>
                <a:cubicBezTo>
                  <a:pt x="184379" y="33134"/>
                  <a:pt x="193869" y="25459"/>
                  <a:pt x="203928" y="19017"/>
                </a:cubicBezTo>
                <a:cubicBezTo>
                  <a:pt x="212183" y="13332"/>
                  <a:pt x="221293" y="8405"/>
                  <a:pt x="231162" y="5089"/>
                </a:cubicBezTo>
                <a:cubicBezTo>
                  <a:pt x="238849" y="2625"/>
                  <a:pt x="247105" y="825"/>
                  <a:pt x="255835" y="446"/>
                </a:cubicBezTo>
                <a:close/>
              </a:path>
            </a:pathLst>
          </a:custGeom>
          <a:solidFill>
            <a:srgbClr val="C4D7D3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erif SC" panose="02020400000000000000" pitchFamily="18" charset="-122"/>
              <a:ea typeface="Source Han Serif SC" panose="02020400000000000000" pitchFamily="18" charset="-122"/>
              <a:cs typeface="+mn-cs"/>
              <a:sym typeface="Source Han Serif SC" panose="02020400000000000000" pitchFamily="18" charset="-122"/>
            </a:endParaRPr>
          </a:p>
        </p:txBody>
      </p:sp>
      <p:sp>
        <p:nvSpPr>
          <p:cNvPr id="56" name="椭圆 26">
            <a:extLst>
              <a:ext uri="{FF2B5EF4-FFF2-40B4-BE49-F238E27FC236}">
                <a16:creationId xmlns:a16="http://schemas.microsoft.com/office/drawing/2014/main" id="{2F99F24C-3473-4A85-A76B-CE7C2EF28EF9}"/>
              </a:ext>
            </a:extLst>
          </p:cNvPr>
          <p:cNvSpPr/>
          <p:nvPr/>
        </p:nvSpPr>
        <p:spPr>
          <a:xfrm>
            <a:off x="9211460" y="2520045"/>
            <a:ext cx="394301" cy="464297"/>
          </a:xfrm>
          <a:custGeom>
            <a:avLst/>
            <a:gdLst>
              <a:gd name="T0" fmla="*/ 4275 w 5265"/>
              <a:gd name="T1" fmla="*/ 4094 h 6209"/>
              <a:gd name="T2" fmla="*/ 4349 w 5265"/>
              <a:gd name="T3" fmla="*/ 3406 h 6209"/>
              <a:gd name="T4" fmla="*/ 2632 w 5265"/>
              <a:gd name="T5" fmla="*/ 0 h 6209"/>
              <a:gd name="T6" fmla="*/ 916 w 5265"/>
              <a:gd name="T7" fmla="*/ 3406 h 6209"/>
              <a:gd name="T8" fmla="*/ 990 w 5265"/>
              <a:gd name="T9" fmla="*/ 4094 h 6209"/>
              <a:gd name="T10" fmla="*/ 0 w 5265"/>
              <a:gd name="T11" fmla="*/ 5203 h 6209"/>
              <a:gd name="T12" fmla="*/ 414 w 5265"/>
              <a:gd name="T13" fmla="*/ 6166 h 6209"/>
              <a:gd name="T14" fmla="*/ 1145 w 5265"/>
              <a:gd name="T15" fmla="*/ 6166 h 6209"/>
              <a:gd name="T16" fmla="*/ 1145 w 5265"/>
              <a:gd name="T17" fmla="*/ 6150 h 6209"/>
              <a:gd name="T18" fmla="*/ 1384 w 5265"/>
              <a:gd name="T19" fmla="*/ 5169 h 6209"/>
              <a:gd name="T20" fmla="*/ 2072 w 5265"/>
              <a:gd name="T21" fmla="*/ 6209 h 6209"/>
              <a:gd name="T22" fmla="*/ 3193 w 5265"/>
              <a:gd name="T23" fmla="*/ 6209 h 6209"/>
              <a:gd name="T24" fmla="*/ 3881 w 5265"/>
              <a:gd name="T25" fmla="*/ 5169 h 6209"/>
              <a:gd name="T26" fmla="*/ 4120 w 5265"/>
              <a:gd name="T27" fmla="*/ 6150 h 6209"/>
              <a:gd name="T28" fmla="*/ 4119 w 5265"/>
              <a:gd name="T29" fmla="*/ 6166 h 6209"/>
              <a:gd name="T30" fmla="*/ 4851 w 5265"/>
              <a:gd name="T31" fmla="*/ 6166 h 6209"/>
              <a:gd name="T32" fmla="*/ 5265 w 5265"/>
              <a:gd name="T33" fmla="*/ 5203 h 6209"/>
              <a:gd name="T34" fmla="*/ 4275 w 5265"/>
              <a:gd name="T35" fmla="*/ 4094 h 6209"/>
              <a:gd name="T36" fmla="*/ 2632 w 5265"/>
              <a:gd name="T37" fmla="*/ 1651 h 6209"/>
              <a:gd name="T38" fmla="*/ 3282 w 5265"/>
              <a:gd name="T39" fmla="*/ 2300 h 6209"/>
              <a:gd name="T40" fmla="*/ 2632 w 5265"/>
              <a:gd name="T41" fmla="*/ 2950 h 6209"/>
              <a:gd name="T42" fmla="*/ 1983 w 5265"/>
              <a:gd name="T43" fmla="*/ 2300 h 6209"/>
              <a:gd name="T44" fmla="*/ 2632 w 5265"/>
              <a:gd name="T45" fmla="*/ 1651 h 6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265" h="6209">
                <a:moveTo>
                  <a:pt x="4275" y="4094"/>
                </a:moveTo>
                <a:cubicBezTo>
                  <a:pt x="4322" y="3872"/>
                  <a:pt x="4349" y="3641"/>
                  <a:pt x="4349" y="3406"/>
                </a:cubicBezTo>
                <a:cubicBezTo>
                  <a:pt x="4349" y="1525"/>
                  <a:pt x="2632" y="0"/>
                  <a:pt x="2632" y="0"/>
                </a:cubicBezTo>
                <a:cubicBezTo>
                  <a:pt x="2632" y="0"/>
                  <a:pt x="916" y="1525"/>
                  <a:pt x="916" y="3406"/>
                </a:cubicBezTo>
                <a:cubicBezTo>
                  <a:pt x="916" y="3641"/>
                  <a:pt x="943" y="3872"/>
                  <a:pt x="990" y="4094"/>
                </a:cubicBezTo>
                <a:cubicBezTo>
                  <a:pt x="541" y="4332"/>
                  <a:pt x="187" y="4725"/>
                  <a:pt x="0" y="5203"/>
                </a:cubicBezTo>
                <a:lnTo>
                  <a:pt x="414" y="6166"/>
                </a:lnTo>
                <a:lnTo>
                  <a:pt x="1145" y="6166"/>
                </a:lnTo>
                <a:cubicBezTo>
                  <a:pt x="1145" y="6161"/>
                  <a:pt x="1145" y="6155"/>
                  <a:pt x="1145" y="6150"/>
                </a:cubicBezTo>
                <a:cubicBezTo>
                  <a:pt x="1145" y="5796"/>
                  <a:pt x="1231" y="5463"/>
                  <a:pt x="1384" y="5169"/>
                </a:cubicBezTo>
                <a:cubicBezTo>
                  <a:pt x="1596" y="5581"/>
                  <a:pt x="1850" y="5936"/>
                  <a:pt x="2072" y="6209"/>
                </a:cubicBezTo>
                <a:lnTo>
                  <a:pt x="3193" y="6209"/>
                </a:lnTo>
                <a:cubicBezTo>
                  <a:pt x="3415" y="5936"/>
                  <a:pt x="3668" y="5581"/>
                  <a:pt x="3881" y="5169"/>
                </a:cubicBezTo>
                <a:cubicBezTo>
                  <a:pt x="4033" y="5463"/>
                  <a:pt x="4120" y="5796"/>
                  <a:pt x="4120" y="6150"/>
                </a:cubicBezTo>
                <a:cubicBezTo>
                  <a:pt x="4120" y="6155"/>
                  <a:pt x="4119" y="6161"/>
                  <a:pt x="4119" y="6166"/>
                </a:cubicBezTo>
                <a:lnTo>
                  <a:pt x="4851" y="6166"/>
                </a:lnTo>
                <a:lnTo>
                  <a:pt x="5265" y="5203"/>
                </a:lnTo>
                <a:cubicBezTo>
                  <a:pt x="5078" y="4725"/>
                  <a:pt x="4724" y="4332"/>
                  <a:pt x="4275" y="4094"/>
                </a:cubicBezTo>
                <a:close/>
                <a:moveTo>
                  <a:pt x="2632" y="1651"/>
                </a:moveTo>
                <a:cubicBezTo>
                  <a:pt x="2991" y="1651"/>
                  <a:pt x="3282" y="1942"/>
                  <a:pt x="3282" y="2300"/>
                </a:cubicBezTo>
                <a:cubicBezTo>
                  <a:pt x="3282" y="2659"/>
                  <a:pt x="2991" y="2950"/>
                  <a:pt x="2632" y="2950"/>
                </a:cubicBezTo>
                <a:cubicBezTo>
                  <a:pt x="2274" y="2950"/>
                  <a:pt x="1983" y="2659"/>
                  <a:pt x="1983" y="2300"/>
                </a:cubicBezTo>
                <a:cubicBezTo>
                  <a:pt x="1983" y="1942"/>
                  <a:pt x="2274" y="1651"/>
                  <a:pt x="2632" y="1651"/>
                </a:cubicBezTo>
                <a:close/>
              </a:path>
            </a:pathLst>
          </a:custGeom>
          <a:solidFill>
            <a:srgbClr val="FBD77F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erif SC" panose="02020400000000000000" pitchFamily="18" charset="-122"/>
              <a:ea typeface="Source Han Serif SC" panose="02020400000000000000" pitchFamily="18" charset="-122"/>
              <a:cs typeface="+mn-cs"/>
              <a:sym typeface="Source Han Serif SC" panose="02020400000000000000" pitchFamily="18" charset="-122"/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52F59B6E-9ED6-40DF-9336-15DC38630EB7}"/>
              </a:ext>
            </a:extLst>
          </p:cNvPr>
          <p:cNvGrpSpPr/>
          <p:nvPr/>
        </p:nvGrpSpPr>
        <p:grpSpPr>
          <a:xfrm>
            <a:off x="1303314" y="4366217"/>
            <a:ext cx="2744335" cy="792795"/>
            <a:chOff x="7439644" y="2947217"/>
            <a:chExt cx="2744334" cy="792795"/>
          </a:xfrm>
        </p:grpSpPr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3F3D5E16-61D7-4A7D-ACF7-9198F34B8010}"/>
                </a:ext>
              </a:extLst>
            </p:cNvPr>
            <p:cNvSpPr/>
            <p:nvPr/>
          </p:nvSpPr>
          <p:spPr bwMode="auto">
            <a:xfrm>
              <a:off x="7439644" y="3394918"/>
              <a:ext cx="2744334" cy="34509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609585">
                <a:lnSpc>
                  <a:spcPct val="130000"/>
                </a:lnSpc>
                <a:defRPr/>
              </a:pP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59" name="PA-文本框 8">
              <a:extLst>
                <a:ext uri="{FF2B5EF4-FFF2-40B4-BE49-F238E27FC236}">
                  <a16:creationId xmlns:a16="http://schemas.microsoft.com/office/drawing/2014/main" id="{EBB4927E-772B-4ABF-B4E2-4A21009242DD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7642262" y="2947217"/>
              <a:ext cx="23391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609585"/>
              <a:r>
                <a:rPr lang="zh-TW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  <a:sym typeface="Source Han Serif SC" panose="02020400000000000000" pitchFamily="18" charset="-122"/>
                </a:rPr>
                <a:t>資產是動態成長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DA9B5C50-2EF7-44B7-92FB-EB6EE55A2B1C}"/>
              </a:ext>
            </a:extLst>
          </p:cNvPr>
          <p:cNvGrpSpPr/>
          <p:nvPr/>
        </p:nvGrpSpPr>
        <p:grpSpPr>
          <a:xfrm>
            <a:off x="4723830" y="4399254"/>
            <a:ext cx="2744335" cy="1323439"/>
            <a:chOff x="7439644" y="2980254"/>
            <a:chExt cx="2744334" cy="1323439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EE206971-C7DC-43B5-BC1C-19DC22736157}"/>
                </a:ext>
              </a:extLst>
            </p:cNvPr>
            <p:cNvSpPr/>
            <p:nvPr/>
          </p:nvSpPr>
          <p:spPr bwMode="auto">
            <a:xfrm>
              <a:off x="7439644" y="3394918"/>
              <a:ext cx="2744334" cy="34509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609585">
                <a:lnSpc>
                  <a:spcPct val="130000"/>
                </a:lnSpc>
                <a:defRPr/>
              </a:pP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62" name="PA-文本框 8">
              <a:extLst>
                <a:ext uri="{FF2B5EF4-FFF2-40B4-BE49-F238E27FC236}">
                  <a16:creationId xmlns:a16="http://schemas.microsoft.com/office/drawing/2014/main" id="{50757B4F-D660-442E-90F2-E5278C35147C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7690901" y="2980254"/>
              <a:ext cx="213391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609585"/>
              <a:r>
                <a:rPr lang="zh-TW" altLang="en-US" sz="2400" b="1" dirty="0"/>
                <a:t>資產長大</a:t>
              </a:r>
              <a:endParaRPr lang="en-US" altLang="zh-TW" sz="2400" b="1" dirty="0"/>
            </a:p>
            <a:p>
              <a:pPr algn="ctr" defTabSz="609585"/>
              <a:r>
                <a:rPr lang="zh-TW" altLang="en-US" sz="3200" b="1" dirty="0">
                  <a:solidFill>
                    <a:srgbClr val="FF0000"/>
                  </a:solidFill>
                </a:rPr>
                <a:t>稅</a:t>
              </a:r>
              <a:r>
                <a:rPr lang="zh-TW" altLang="en-US" sz="2400" b="1" dirty="0"/>
                <a:t>也跟著大了</a:t>
              </a:r>
              <a:endParaRPr lang="en-US" altLang="zh-TW" sz="2400" b="1" dirty="0"/>
            </a:p>
            <a:p>
              <a:pPr algn="ctr" defTabSz="609585"/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D5AE0DF8-D9F7-4F35-8EFB-BAEBA53E2A69}"/>
              </a:ext>
            </a:extLst>
          </p:cNvPr>
          <p:cNvGrpSpPr/>
          <p:nvPr/>
        </p:nvGrpSpPr>
        <p:grpSpPr>
          <a:xfrm>
            <a:off x="8036443" y="4405448"/>
            <a:ext cx="2805435" cy="830997"/>
            <a:chOff x="7439644" y="2986448"/>
            <a:chExt cx="2805434" cy="830997"/>
          </a:xfrm>
        </p:grpSpPr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2791CA5B-FF84-424D-BF3F-D1A11E79B501}"/>
                </a:ext>
              </a:extLst>
            </p:cNvPr>
            <p:cNvSpPr/>
            <p:nvPr/>
          </p:nvSpPr>
          <p:spPr bwMode="auto">
            <a:xfrm>
              <a:off x="7439644" y="3394918"/>
              <a:ext cx="2744334" cy="34509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609585">
                <a:lnSpc>
                  <a:spcPct val="130000"/>
                </a:lnSpc>
                <a:defRPr/>
              </a:pP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65" name="PA-文本框 8">
              <a:extLst>
                <a:ext uri="{FF2B5EF4-FFF2-40B4-BE49-F238E27FC236}">
                  <a16:creationId xmlns:a16="http://schemas.microsoft.com/office/drawing/2014/main" id="{C0438B54-D02A-4738-A241-B900C0E6DBC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7821017" y="2986448"/>
              <a:ext cx="2424061" cy="83099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609585"/>
              <a:r>
                <a:rPr lang="zh-TW" altLang="en-US" sz="2400" b="1" dirty="0">
                  <a:solidFill>
                    <a:srgbClr val="FF0000"/>
                  </a:solidFill>
                </a:rPr>
                <a:t>錢</a:t>
              </a:r>
              <a:r>
                <a:rPr lang="zh-TW" altLang="en-US" sz="2400" b="1" dirty="0"/>
                <a:t> 準備好了嗎？</a:t>
              </a:r>
              <a:endParaRPr lang="en-US" altLang="zh-TW" sz="2400" b="1" dirty="0">
                <a:latin typeface="標楷體" pitchFamily="65" charset="-120"/>
                <a:ea typeface="標楷體" pitchFamily="65" charset="-120"/>
              </a:endParaRPr>
            </a:p>
            <a:p>
              <a:pPr algn="ctr" defTabSz="609585"/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Source Han Serif SC" panose="02020400000000000000" pitchFamily="18" charset="-122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80F95430-FD99-4516-B3FB-85BB5DB79313}"/>
              </a:ext>
            </a:extLst>
          </p:cNvPr>
          <p:cNvSpPr/>
          <p:nvPr/>
        </p:nvSpPr>
        <p:spPr>
          <a:xfrm>
            <a:off x="3047688" y="782222"/>
            <a:ext cx="582723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defRPr/>
            </a:pPr>
            <a:r>
              <a:rPr lang="zh-TW" alt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資產健檢告訴我們什麼</a:t>
            </a:r>
            <a:endParaRPr lang="en-US" altLang="zh-TW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103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9FB143-2161-4498-9EDC-54FC399F8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1" y="-20598"/>
            <a:ext cx="12215711" cy="6878598"/>
          </a:xfrm>
          <a:prstGeom prst="rect">
            <a:avLst/>
          </a:prstGeom>
        </p:spPr>
      </p:pic>
      <p:sp>
        <p:nvSpPr>
          <p:cNvPr id="14" name="iSļiḑé">
            <a:extLst>
              <a:ext uri="{FF2B5EF4-FFF2-40B4-BE49-F238E27FC236}">
                <a16:creationId xmlns:a16="http://schemas.microsoft.com/office/drawing/2014/main" id="{B1F4719F-D289-4D37-9FEE-71CDEAE1B2BB}"/>
              </a:ext>
            </a:extLst>
          </p:cNvPr>
          <p:cNvSpPr/>
          <p:nvPr/>
        </p:nvSpPr>
        <p:spPr>
          <a:xfrm rot="5400000">
            <a:off x="2432563" y="390429"/>
            <a:ext cx="1717920" cy="4359223"/>
          </a:xfrm>
          <a:prstGeom prst="homePlate">
            <a:avLst/>
          </a:prstGeom>
          <a:solidFill>
            <a:srgbClr val="FBD77F"/>
          </a:solidFill>
          <a:ln w="57150" cap="flat" cmpd="sng" algn="ctr">
            <a:noFill/>
            <a:prstDash val="solid"/>
            <a:miter lim="800000"/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15" name="íṧḻiḍê">
            <a:extLst>
              <a:ext uri="{FF2B5EF4-FFF2-40B4-BE49-F238E27FC236}">
                <a16:creationId xmlns:a16="http://schemas.microsoft.com/office/drawing/2014/main" id="{CE0BD259-F5E0-4CDB-8D76-3ADC7246E21D}"/>
              </a:ext>
            </a:extLst>
          </p:cNvPr>
          <p:cNvSpPr/>
          <p:nvPr/>
        </p:nvSpPr>
        <p:spPr>
          <a:xfrm rot="5400000">
            <a:off x="8036827" y="390429"/>
            <a:ext cx="1717920" cy="4359223"/>
          </a:xfrm>
          <a:prstGeom prst="homePlate">
            <a:avLst/>
          </a:prstGeom>
          <a:solidFill>
            <a:srgbClr val="C4D7D3"/>
          </a:solidFill>
          <a:ln w="57150" cap="flat" cmpd="sng" algn="ctr">
            <a:noFill/>
            <a:prstDash val="solid"/>
            <a:miter lim="800000"/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D687852-C257-4A64-BA2B-DFD03578F51C}"/>
              </a:ext>
            </a:extLst>
          </p:cNvPr>
          <p:cNvGrpSpPr/>
          <p:nvPr/>
        </p:nvGrpSpPr>
        <p:grpSpPr>
          <a:xfrm>
            <a:off x="1541383" y="4819822"/>
            <a:ext cx="3514776" cy="776046"/>
            <a:chOff x="1541383" y="4806944"/>
            <a:chExt cx="3514776" cy="776046"/>
          </a:xfrm>
        </p:grpSpPr>
        <p:sp>
          <p:nvSpPr>
            <p:cNvPr id="16" name="文本框 6">
              <a:extLst>
                <a:ext uri="{FF2B5EF4-FFF2-40B4-BE49-F238E27FC236}">
                  <a16:creationId xmlns:a16="http://schemas.microsoft.com/office/drawing/2014/main" id="{03F79925-CFA9-43BE-AFB1-02BD3C6E690A}"/>
                </a:ext>
              </a:extLst>
            </p:cNvPr>
            <p:cNvSpPr txBox="1"/>
            <p:nvPr/>
          </p:nvSpPr>
          <p:spPr>
            <a:xfrm>
              <a:off x="1541383" y="5236357"/>
              <a:ext cx="3514776" cy="346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585">
                <a:lnSpc>
                  <a:spcPts val="2200"/>
                </a:lnSpc>
                <a:defRPr/>
              </a:pP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4972D07-01BE-4B4D-B690-2347C6332128}"/>
                </a:ext>
              </a:extLst>
            </p:cNvPr>
            <p:cNvSpPr txBox="1"/>
            <p:nvPr/>
          </p:nvSpPr>
          <p:spPr>
            <a:xfrm>
              <a:off x="2438013" y="4806944"/>
              <a:ext cx="1947288" cy="429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lnSpc>
                  <a:spcPct val="130000"/>
                </a:lnSpc>
                <a:defRPr/>
              </a:pPr>
              <a:r>
                <a:rPr lang="zh-TW" altLang="en-US" sz="1867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上上策、最適策</a:t>
              </a:r>
              <a:endParaRPr lang="zh-CN" altLang="en-US" sz="1867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35EC88C-ADE4-4EAC-AEF0-62ED57B67ADB}"/>
              </a:ext>
            </a:extLst>
          </p:cNvPr>
          <p:cNvGrpSpPr/>
          <p:nvPr/>
        </p:nvGrpSpPr>
        <p:grpSpPr>
          <a:xfrm>
            <a:off x="6866691" y="4817129"/>
            <a:ext cx="3514776" cy="876209"/>
            <a:chOff x="6546533" y="1697198"/>
            <a:chExt cx="3514776" cy="876208"/>
          </a:xfrm>
        </p:grpSpPr>
        <p:sp>
          <p:nvSpPr>
            <p:cNvPr id="19" name="文本框 6">
              <a:extLst>
                <a:ext uri="{FF2B5EF4-FFF2-40B4-BE49-F238E27FC236}">
                  <a16:creationId xmlns:a16="http://schemas.microsoft.com/office/drawing/2014/main" id="{D61D7648-BA9D-4B6F-B4C1-7B8F50447CB6}"/>
                </a:ext>
              </a:extLst>
            </p:cNvPr>
            <p:cNvSpPr txBox="1"/>
            <p:nvPr/>
          </p:nvSpPr>
          <p:spPr>
            <a:xfrm>
              <a:off x="6546533" y="2226773"/>
              <a:ext cx="3514776" cy="346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defTabSz="609585">
                <a:lnSpc>
                  <a:spcPts val="22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Source Han Serif SC" panose="02020400000000000000" pitchFamily="18" charset="-122"/>
              </a:endParaRPr>
            </a:p>
          </p:txBody>
        </p:sp>
        <p:sp>
          <p:nvSpPr>
            <p:cNvPr id="20" name="文本框 7">
              <a:extLst>
                <a:ext uri="{FF2B5EF4-FFF2-40B4-BE49-F238E27FC236}">
                  <a16:creationId xmlns:a16="http://schemas.microsoft.com/office/drawing/2014/main" id="{C89E10B1-1AF9-4E71-A603-CB0ABB35215F}"/>
                </a:ext>
              </a:extLst>
            </p:cNvPr>
            <p:cNvSpPr txBox="1"/>
            <p:nvPr/>
          </p:nvSpPr>
          <p:spPr>
            <a:xfrm>
              <a:off x="7936212" y="1697198"/>
              <a:ext cx="1813379" cy="432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lnSpc>
                  <a:spcPct val="130000"/>
                </a:lnSpc>
                <a:defRPr/>
              </a:pPr>
              <a:r>
                <a:rPr lang="zh-TW" altLang="en-US" sz="1867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n-ea"/>
                  <a:sym typeface="+mn-lt"/>
                </a:rPr>
                <a:t>等待、不作為</a:t>
              </a:r>
              <a:endParaRPr lang="zh-CN" altLang="en-US" sz="1867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3B575CBF-BCE6-4882-AB57-1CCD291AE19D}"/>
              </a:ext>
            </a:extLst>
          </p:cNvPr>
          <p:cNvSpPr/>
          <p:nvPr/>
        </p:nvSpPr>
        <p:spPr>
          <a:xfrm>
            <a:off x="3170526" y="391643"/>
            <a:ext cx="582723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defRPr/>
            </a:pPr>
            <a:r>
              <a:rPr lang="zh-TW" alt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資產健檢告訴我們什麼</a:t>
            </a:r>
            <a:endParaRPr lang="en-US" altLang="zh-TW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170" name="Picture 2" descr="創新創意思考管理』乙級雙證照檢定暨研討會-17Learn逗陣學習網-終身學習的好夥伴">
            <a:extLst>
              <a:ext uri="{FF2B5EF4-FFF2-40B4-BE49-F238E27FC236}">
                <a16:creationId xmlns:a16="http://schemas.microsoft.com/office/drawing/2014/main" id="{6FBFCD80-F83A-4DE9-8ACC-508704405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210" y="2192148"/>
            <a:ext cx="3079405" cy="228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等待卡通图片_等待卡通素材_等待卡通高清图片_摄图网图片下载">
            <a:extLst>
              <a:ext uri="{FF2B5EF4-FFF2-40B4-BE49-F238E27FC236}">
                <a16:creationId xmlns:a16="http://schemas.microsoft.com/office/drawing/2014/main" id="{649BF032-5DEC-4ED7-B3CF-20887A400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290" y="190391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60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9FB143-2161-4498-9EDC-54FC399F80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1" y="-20598"/>
            <a:ext cx="12215711" cy="687859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C627AC2-B001-48A9-8173-77A84125E550}"/>
              </a:ext>
            </a:extLst>
          </p:cNvPr>
          <p:cNvSpPr/>
          <p:nvPr/>
        </p:nvSpPr>
        <p:spPr>
          <a:xfrm>
            <a:off x="1205065" y="4912908"/>
            <a:ext cx="575684" cy="575940"/>
          </a:xfrm>
          <a:prstGeom prst="rect">
            <a:avLst/>
          </a:prstGeom>
          <a:solidFill>
            <a:srgbClr val="FBD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4" tIns="60928" rIns="121854" bIns="60928" rtlCol="0" anchor="ctr"/>
          <a:lstStyle/>
          <a:p>
            <a:pPr marL="0" marR="0" lvl="0" indent="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2397" b="0" i="0" u="none" strike="noStrike" kern="1200" cap="none" spc="0" normalizeH="0" baseline="0" noProof="0" dirty="0">
              <a:ln>
                <a:noFill/>
              </a:ln>
              <a:solidFill>
                <a:srgbClr val="99CC39"/>
              </a:solidFill>
              <a:effectLst/>
              <a:uLnTx/>
              <a:uFillTx/>
              <a:latin typeface="仓耳今楷05-6763 W05" panose="02020400000000000000" pitchFamily="18" charset="-122"/>
              <a:ea typeface="仓耳今楷05-6763 W05" panose="02020400000000000000" pitchFamily="18" charset="-122"/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4E189F8-8C3D-4114-9373-0F68698AA145}"/>
              </a:ext>
            </a:extLst>
          </p:cNvPr>
          <p:cNvSpPr/>
          <p:nvPr/>
        </p:nvSpPr>
        <p:spPr>
          <a:xfrm>
            <a:off x="1780750" y="4912908"/>
            <a:ext cx="4413573" cy="575940"/>
          </a:xfrm>
          <a:prstGeom prst="rect">
            <a:avLst/>
          </a:prstGeom>
          <a:solidFill>
            <a:srgbClr val="C4D7D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4" tIns="60928" rIns="121854" bIns="60928" rtlCol="0" anchor="ctr"/>
          <a:lstStyle/>
          <a:p>
            <a:pPr marL="0" marR="0" lvl="0" indent="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2397" b="0" i="0" u="none" strike="noStrike" kern="1200" cap="none" spc="0" normalizeH="0" baseline="0" noProof="0" dirty="0">
              <a:ln>
                <a:noFill/>
              </a:ln>
              <a:solidFill>
                <a:srgbClr val="99CC39"/>
              </a:solidFill>
              <a:effectLst/>
              <a:uLnTx/>
              <a:uFillTx/>
              <a:latin typeface="仓耳今楷05-6763 W05" panose="02020400000000000000" pitchFamily="18" charset="-122"/>
              <a:ea typeface="仓耳今楷05-6763 W05" panose="02020400000000000000" pitchFamily="18" charset="-122"/>
              <a:cs typeface="+mn-ea"/>
              <a:sym typeface="+mn-lt"/>
            </a:endParaRPr>
          </a:p>
        </p:txBody>
      </p:sp>
      <p:sp>
        <p:nvSpPr>
          <p:cNvPr id="13" name="Rectangle 24">
            <a:extLst>
              <a:ext uri="{FF2B5EF4-FFF2-40B4-BE49-F238E27FC236}">
                <a16:creationId xmlns:a16="http://schemas.microsoft.com/office/drawing/2014/main" id="{EE2BA317-33CF-4655-9CDD-3D1A26D5A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4351" y="2457316"/>
            <a:ext cx="4429970" cy="254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繼承遺產喬不攏</a:t>
            </a:r>
            <a:r>
              <a:rPr lang="en-US" altLang="zh-TW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</a:p>
          <a:p>
            <a:pPr>
              <a:defRPr/>
            </a:pPr>
            <a:r>
              <a:rPr lang="zh-TW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找不到人</a:t>
            </a:r>
            <a:r>
              <a:rPr lang="en-US" altLang="zh-TW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ts val="2200"/>
              </a:lnSpc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仓耳今楷05-6763 W05" panose="02020400000000000000" pitchFamily="18" charset="-122"/>
              <a:ea typeface="仓耳今楷05-6763 W05" panose="02020400000000000000" pitchFamily="18" charset="-122"/>
              <a:cs typeface="+mn-ea"/>
              <a:sym typeface="+mn-lt"/>
            </a:endParaRPr>
          </a:p>
          <a:p>
            <a:pPr>
              <a:defRPr/>
            </a:pPr>
            <a:r>
              <a:rPr lang="zh-TW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卡關想攏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嘸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endParaRPr lang="en-US" altLang="zh-TW" sz="28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律師怎麼說</a:t>
            </a:r>
            <a:r>
              <a:rPr lang="en-US" altLang="zh-TW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200"/>
              </a:lnSpc>
              <a:defRPr/>
            </a:pP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  <a:p>
            <a:pPr marL="0" marR="0" lvl="0" indent="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rPr>
              <a:t>.  </a:t>
            </a:r>
          </a:p>
        </p:txBody>
      </p:sp>
      <p:sp>
        <p:nvSpPr>
          <p:cNvPr id="15" name="任意多边形 7">
            <a:extLst>
              <a:ext uri="{FF2B5EF4-FFF2-40B4-BE49-F238E27FC236}">
                <a16:creationId xmlns:a16="http://schemas.microsoft.com/office/drawing/2014/main" id="{BE2A4671-8B29-4396-A835-0440BADD1A16}"/>
              </a:ext>
            </a:extLst>
          </p:cNvPr>
          <p:cNvSpPr/>
          <p:nvPr/>
        </p:nvSpPr>
        <p:spPr>
          <a:xfrm>
            <a:off x="1312945" y="2592741"/>
            <a:ext cx="285561" cy="184110"/>
          </a:xfrm>
          <a:custGeom>
            <a:avLst/>
            <a:gdLst>
              <a:gd name="connsiteX0" fmla="*/ 0 w 214313"/>
              <a:gd name="connsiteY0" fmla="*/ 61913 h 138113"/>
              <a:gd name="connsiteX1" fmla="*/ 76200 w 214313"/>
              <a:gd name="connsiteY1" fmla="*/ 138113 h 138113"/>
              <a:gd name="connsiteX2" fmla="*/ 214313 w 214313"/>
              <a:gd name="connsiteY2" fmla="*/ 0 h 1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313" h="138113">
                <a:moveTo>
                  <a:pt x="0" y="61913"/>
                </a:moveTo>
                <a:lnTo>
                  <a:pt x="76200" y="138113"/>
                </a:lnTo>
                <a:lnTo>
                  <a:pt x="214313" y="0"/>
                </a:lnTo>
              </a:path>
            </a:pathLst>
          </a:custGeom>
          <a:noFill/>
          <a:ln cap="rnd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4" tIns="60928" rIns="121854" bIns="60928" rtlCol="0" anchor="ctr"/>
          <a:lstStyle/>
          <a:p>
            <a:pPr marL="0" marR="0" lvl="0" indent="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2397" b="0" i="0" u="none" strike="noStrike" kern="1200" cap="none" spc="0" normalizeH="0" baseline="0" noProof="0" dirty="0">
              <a:ln>
                <a:noFill/>
              </a:ln>
              <a:solidFill>
                <a:srgbClr val="99CC39"/>
              </a:solidFill>
              <a:effectLst/>
              <a:uLnTx/>
              <a:uFillTx/>
              <a:latin typeface="仓耳今楷05-6763 W05" panose="02020400000000000000" pitchFamily="18" charset="-122"/>
              <a:ea typeface="仓耳今楷05-6763 W05" panose="02020400000000000000" pitchFamily="18" charset="-122"/>
              <a:cs typeface="+mn-ea"/>
              <a:sym typeface="+mn-lt"/>
            </a:endParaRPr>
          </a:p>
        </p:txBody>
      </p:sp>
      <p:sp>
        <p:nvSpPr>
          <p:cNvPr id="16" name="任意多边形 8">
            <a:extLst>
              <a:ext uri="{FF2B5EF4-FFF2-40B4-BE49-F238E27FC236}">
                <a16:creationId xmlns:a16="http://schemas.microsoft.com/office/drawing/2014/main" id="{A45AA555-423E-45D5-9F52-32CD06B2B849}"/>
              </a:ext>
            </a:extLst>
          </p:cNvPr>
          <p:cNvSpPr/>
          <p:nvPr/>
        </p:nvSpPr>
        <p:spPr>
          <a:xfrm>
            <a:off x="1312945" y="3726527"/>
            <a:ext cx="285561" cy="184110"/>
          </a:xfrm>
          <a:custGeom>
            <a:avLst/>
            <a:gdLst>
              <a:gd name="connsiteX0" fmla="*/ 0 w 214313"/>
              <a:gd name="connsiteY0" fmla="*/ 61913 h 138113"/>
              <a:gd name="connsiteX1" fmla="*/ 76200 w 214313"/>
              <a:gd name="connsiteY1" fmla="*/ 138113 h 138113"/>
              <a:gd name="connsiteX2" fmla="*/ 214313 w 214313"/>
              <a:gd name="connsiteY2" fmla="*/ 0 h 1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313" h="138113">
                <a:moveTo>
                  <a:pt x="0" y="61913"/>
                </a:moveTo>
                <a:lnTo>
                  <a:pt x="76200" y="138113"/>
                </a:lnTo>
                <a:lnTo>
                  <a:pt x="214313" y="0"/>
                </a:lnTo>
              </a:path>
            </a:pathLst>
          </a:custGeom>
          <a:noFill/>
          <a:ln cap="rnd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4" tIns="60928" rIns="121854" bIns="60928" rtlCol="0" anchor="ctr"/>
          <a:lstStyle/>
          <a:p>
            <a:pPr marL="0" marR="0" lvl="0" indent="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2397" b="0" i="0" u="none" strike="noStrike" kern="1200" cap="none" spc="0" normalizeH="0" baseline="0" noProof="0" dirty="0">
              <a:ln>
                <a:noFill/>
              </a:ln>
              <a:solidFill>
                <a:srgbClr val="99CC39"/>
              </a:solidFill>
              <a:effectLst/>
              <a:uLnTx/>
              <a:uFillTx/>
              <a:latin typeface="仓耳今楷05-6763 W05" panose="02020400000000000000" pitchFamily="18" charset="-122"/>
              <a:ea typeface="仓耳今楷05-6763 W05" panose="02020400000000000000" pitchFamily="18" charset="-122"/>
              <a:cs typeface="+mn-ea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FDACE71-C7A7-4880-9ACB-8EC45C47827F}"/>
              </a:ext>
            </a:extLst>
          </p:cNvPr>
          <p:cNvSpPr/>
          <p:nvPr/>
        </p:nvSpPr>
        <p:spPr>
          <a:xfrm>
            <a:off x="1321414" y="4989019"/>
            <a:ext cx="4941821" cy="575940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pic>
        <p:nvPicPr>
          <p:cNvPr id="2050" name="Picture 2" descr="提醒注意繼承遺產「眉角」多，弄清楚、免吃虧- Yahoo奇摩遊戲電競">
            <a:extLst>
              <a:ext uri="{FF2B5EF4-FFF2-40B4-BE49-F238E27FC236}">
                <a16:creationId xmlns:a16="http://schemas.microsoft.com/office/drawing/2014/main" id="{2B67D5DA-F716-4A06-A30C-14B233A0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712" y="2355788"/>
            <a:ext cx="4278895" cy="320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形 2" descr="問號 以實心填滿">
            <a:extLst>
              <a:ext uri="{FF2B5EF4-FFF2-40B4-BE49-F238E27FC236}">
                <a16:creationId xmlns:a16="http://schemas.microsoft.com/office/drawing/2014/main" id="{BE132DE0-C3A5-443E-B961-1808F416A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76543" y="3892912"/>
            <a:ext cx="1227089" cy="1227089"/>
          </a:xfrm>
          <a:prstGeom prst="rect">
            <a:avLst/>
          </a:prstGeom>
        </p:spPr>
      </p:pic>
      <p:graphicFrame>
        <p:nvGraphicFramePr>
          <p:cNvPr id="18" name="Object 6">
            <a:extLst>
              <a:ext uri="{FF2B5EF4-FFF2-40B4-BE49-F238E27FC236}">
                <a16:creationId xmlns:a16="http://schemas.microsoft.com/office/drawing/2014/main" id="{665AB787-F220-4AE5-8ECF-144EA85CFD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175594"/>
              </p:ext>
            </p:extLst>
          </p:nvPr>
        </p:nvGraphicFramePr>
        <p:xfrm>
          <a:off x="1830388" y="4600575"/>
          <a:ext cx="4278312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封裝程式殼層物件" showAsIcon="1" r:id="rId8" imgW="4527000" imgH="391680" progId="Package">
                  <p:embed/>
                </p:oleObj>
              </mc:Choice>
              <mc:Fallback>
                <p:oleObj name="封裝程式殼層物件" showAsIcon="1" r:id="rId8" imgW="4527000" imgH="391680" progId="Package">
                  <p:embed/>
                  <p:pic>
                    <p:nvPicPr>
                      <p:cNvPr id="26630" name="Object 6">
                        <a:extLst>
                          <a:ext uri="{FF2B5EF4-FFF2-40B4-BE49-F238E27FC236}">
                            <a16:creationId xmlns:a16="http://schemas.microsoft.com/office/drawing/2014/main" id="{568F9A42-8846-4DAB-8200-EE8FC24D1D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0388" y="4600575"/>
                        <a:ext cx="4278312" cy="80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193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2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9FB143-2161-4498-9EDC-54FC399F80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1" y="-20598"/>
            <a:ext cx="12215711" cy="687859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3C7A9BA-EC64-4F51-8F3C-EB37BEE49A52}"/>
              </a:ext>
            </a:extLst>
          </p:cNvPr>
          <p:cNvSpPr/>
          <p:nvPr/>
        </p:nvSpPr>
        <p:spPr>
          <a:xfrm>
            <a:off x="918251" y="288022"/>
            <a:ext cx="4753084" cy="523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6000"/>
              </a:lnSpc>
              <a:spcBef>
                <a:spcPct val="0"/>
              </a:spcBef>
            </a:pPr>
            <a:r>
              <a:rPr lang="zh-TW" altLang="en-US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吳于安律師怎麼說</a:t>
            </a:r>
            <a:r>
              <a:rPr lang="en-US" altLang="zh-TW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…</a:t>
            </a:r>
            <a:endParaRPr lang="zh-CN" altLang="en-US" sz="3200" spc="300" dirty="0">
              <a:solidFill>
                <a:schemeClr val="tx1">
                  <a:lumMod val="85000"/>
                  <a:lumOff val="15000"/>
                </a:schemeClr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  <a:cs typeface="+mj-cs"/>
            </a:endParaRPr>
          </a:p>
        </p:txBody>
      </p:sp>
      <p:pic>
        <p:nvPicPr>
          <p:cNvPr id="2" name="tmp_1602060396939律師">
            <a:hlinkClick r:id="" action="ppaction://media"/>
            <a:extLst>
              <a:ext uri="{FF2B5EF4-FFF2-40B4-BE49-F238E27FC236}">
                <a16:creationId xmlns:a16="http://schemas.microsoft.com/office/drawing/2014/main" id="{A9EABE59-093C-4E12-8E6D-9AFFDCC286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1961" y="2090791"/>
            <a:ext cx="5243671" cy="294956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94CA1EE-BC7C-4B3F-B107-5EB326C8C6C8}"/>
              </a:ext>
            </a:extLst>
          </p:cNvPr>
          <p:cNvSpPr/>
          <p:nvPr/>
        </p:nvSpPr>
        <p:spPr>
          <a:xfrm>
            <a:off x="3102796" y="1982912"/>
            <a:ext cx="5476125" cy="320553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244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7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9FB143-2161-4498-9EDC-54FC399F8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1" y="-20598"/>
            <a:ext cx="12215711" cy="6878598"/>
          </a:xfrm>
          <a:prstGeom prst="rect">
            <a:avLst/>
          </a:prstGeom>
        </p:spPr>
      </p:pic>
      <p:grpSp>
        <p:nvGrpSpPr>
          <p:cNvPr id="58" name="îṡlîḍé">
            <a:extLst>
              <a:ext uri="{FF2B5EF4-FFF2-40B4-BE49-F238E27FC236}">
                <a16:creationId xmlns:a16="http://schemas.microsoft.com/office/drawing/2014/main" id="{FBC4C1D8-3350-426D-ADD2-0E5B45E1C282}"/>
              </a:ext>
            </a:extLst>
          </p:cNvPr>
          <p:cNvGrpSpPr>
            <a:grpSpLocks/>
          </p:cNvGrpSpPr>
          <p:nvPr/>
        </p:nvGrpSpPr>
        <p:grpSpPr bwMode="auto">
          <a:xfrm>
            <a:off x="319730" y="2242183"/>
            <a:ext cx="5261008" cy="3002903"/>
            <a:chOff x="8540751" y="4843463"/>
            <a:chExt cx="8012112" cy="4562475"/>
          </a:xfrm>
          <a:effectLst/>
        </p:grpSpPr>
        <p:sp>
          <p:nvSpPr>
            <p:cNvPr id="60" name="îşḻiḋé">
              <a:extLst>
                <a:ext uri="{FF2B5EF4-FFF2-40B4-BE49-F238E27FC236}">
                  <a16:creationId xmlns:a16="http://schemas.microsoft.com/office/drawing/2014/main" id="{A2FFB50F-0A29-4C38-917C-FEB2FE54785D}"/>
                </a:ext>
              </a:extLst>
            </p:cNvPr>
            <p:cNvSpPr/>
            <p:nvPr/>
          </p:nvSpPr>
          <p:spPr bwMode="auto">
            <a:xfrm>
              <a:off x="9321800" y="4843463"/>
              <a:ext cx="6480176" cy="4421188"/>
            </a:xfrm>
            <a:custGeom>
              <a:avLst/>
              <a:gdLst>
                <a:gd name="T0" fmla="*/ 17508 w 18000"/>
                <a:gd name="T1" fmla="*/ 12280 h 12281"/>
                <a:gd name="T2" fmla="*/ 491 w 18000"/>
                <a:gd name="T3" fmla="*/ 12280 h 12281"/>
                <a:gd name="T4" fmla="*/ 0 w 18000"/>
                <a:gd name="T5" fmla="*/ 11792 h 12281"/>
                <a:gd name="T6" fmla="*/ 0 w 18000"/>
                <a:gd name="T7" fmla="*/ 488 h 12281"/>
                <a:gd name="T8" fmla="*/ 491 w 18000"/>
                <a:gd name="T9" fmla="*/ 0 h 12281"/>
                <a:gd name="T10" fmla="*/ 17508 w 18000"/>
                <a:gd name="T11" fmla="*/ 0 h 12281"/>
                <a:gd name="T12" fmla="*/ 17999 w 18000"/>
                <a:gd name="T13" fmla="*/ 488 h 12281"/>
                <a:gd name="T14" fmla="*/ 17999 w 18000"/>
                <a:gd name="T15" fmla="*/ 11792 h 12281"/>
                <a:gd name="T16" fmla="*/ 17508 w 18000"/>
                <a:gd name="T17" fmla="*/ 12280 h 122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000"/>
                <a:gd name="T28" fmla="*/ 0 h 12281"/>
                <a:gd name="T29" fmla="*/ 18000 w 18000"/>
                <a:gd name="T30" fmla="*/ 12281 h 1228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000" h="12281">
                  <a:moveTo>
                    <a:pt x="17508" y="12280"/>
                  </a:moveTo>
                  <a:lnTo>
                    <a:pt x="491" y="12280"/>
                  </a:lnTo>
                  <a:cubicBezTo>
                    <a:pt x="220" y="12280"/>
                    <a:pt x="0" y="12061"/>
                    <a:pt x="0" y="11792"/>
                  </a:cubicBezTo>
                  <a:lnTo>
                    <a:pt x="0" y="488"/>
                  </a:lnTo>
                  <a:cubicBezTo>
                    <a:pt x="0" y="219"/>
                    <a:pt x="220" y="0"/>
                    <a:pt x="491" y="0"/>
                  </a:cubicBezTo>
                  <a:lnTo>
                    <a:pt x="17508" y="0"/>
                  </a:lnTo>
                  <a:cubicBezTo>
                    <a:pt x="17779" y="0"/>
                    <a:pt x="17999" y="219"/>
                    <a:pt x="17999" y="488"/>
                  </a:cubicBezTo>
                  <a:lnTo>
                    <a:pt x="17999" y="11792"/>
                  </a:lnTo>
                  <a:cubicBezTo>
                    <a:pt x="17999" y="12061"/>
                    <a:pt x="17779" y="12280"/>
                    <a:pt x="17508" y="12280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:lc="http://schemas.openxmlformats.org/drawingml/2006/lockedCanvas" xmlns="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/>
                <a:cs typeface="+mn-cs"/>
              </a:endParaRPr>
            </a:p>
          </p:txBody>
        </p:sp>
        <p:sp>
          <p:nvSpPr>
            <p:cNvPr id="61" name="iSḷiḑè">
              <a:extLst>
                <a:ext uri="{FF2B5EF4-FFF2-40B4-BE49-F238E27FC236}">
                  <a16:creationId xmlns:a16="http://schemas.microsoft.com/office/drawing/2014/main" id="{1E1BA51C-4051-4507-85CD-A30ACB0A729F}"/>
                </a:ext>
              </a:extLst>
            </p:cNvPr>
            <p:cNvSpPr/>
            <p:nvPr/>
          </p:nvSpPr>
          <p:spPr bwMode="auto">
            <a:xfrm>
              <a:off x="8542336" y="9169402"/>
              <a:ext cx="8008936" cy="142874"/>
            </a:xfrm>
            <a:custGeom>
              <a:avLst/>
              <a:gdLst>
                <a:gd name="T0" fmla="*/ 22247 w 22248"/>
                <a:gd name="T1" fmla="*/ 398 h 657"/>
                <a:gd name="T2" fmla="*/ 21410 w 22248"/>
                <a:gd name="T3" fmla="*/ 656 h 657"/>
                <a:gd name="T4" fmla="*/ 870 w 22248"/>
                <a:gd name="T5" fmla="*/ 656 h 657"/>
                <a:gd name="T6" fmla="*/ 0 w 22248"/>
                <a:gd name="T7" fmla="*/ 398 h 657"/>
                <a:gd name="T8" fmla="*/ 0 w 22248"/>
                <a:gd name="T9" fmla="*/ 0 h 657"/>
                <a:gd name="T10" fmla="*/ 22247 w 22248"/>
                <a:gd name="T11" fmla="*/ 0 h 657"/>
                <a:gd name="T12" fmla="*/ 22247 w 22248"/>
                <a:gd name="T13" fmla="*/ 398 h 6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248"/>
                <a:gd name="T22" fmla="*/ 0 h 657"/>
                <a:gd name="T23" fmla="*/ 22248 w 22248"/>
                <a:gd name="T24" fmla="*/ 657 h 6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248" h="657">
                  <a:moveTo>
                    <a:pt x="22247" y="398"/>
                  </a:moveTo>
                  <a:cubicBezTo>
                    <a:pt x="22247" y="398"/>
                    <a:pt x="21890" y="656"/>
                    <a:pt x="21410" y="656"/>
                  </a:cubicBezTo>
                  <a:lnTo>
                    <a:pt x="870" y="656"/>
                  </a:lnTo>
                  <a:cubicBezTo>
                    <a:pt x="462" y="656"/>
                    <a:pt x="0" y="398"/>
                    <a:pt x="0" y="398"/>
                  </a:cubicBezTo>
                  <a:lnTo>
                    <a:pt x="0" y="0"/>
                  </a:lnTo>
                  <a:lnTo>
                    <a:pt x="22247" y="0"/>
                  </a:lnTo>
                  <a:lnTo>
                    <a:pt x="22247" y="398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:lc="http://schemas.openxmlformats.org/drawingml/2006/lockedCanvas" xmlns="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/>
                <a:cs typeface="+mn-cs"/>
              </a:endParaRPr>
            </a:p>
          </p:txBody>
        </p:sp>
        <p:sp>
          <p:nvSpPr>
            <p:cNvPr id="62" name="îŝḻíďè">
              <a:extLst>
                <a:ext uri="{FF2B5EF4-FFF2-40B4-BE49-F238E27FC236}">
                  <a16:creationId xmlns:a16="http://schemas.microsoft.com/office/drawing/2014/main" id="{85C37058-52EC-4DB4-8832-F4EF3D8DB071}"/>
                </a:ext>
              </a:extLst>
            </p:cNvPr>
            <p:cNvSpPr/>
            <p:nvPr/>
          </p:nvSpPr>
          <p:spPr bwMode="auto">
            <a:xfrm>
              <a:off x="8542339" y="9169399"/>
              <a:ext cx="8008939" cy="236539"/>
            </a:xfrm>
            <a:custGeom>
              <a:avLst/>
              <a:gdLst>
                <a:gd name="T0" fmla="*/ 22247 w 22248"/>
                <a:gd name="T1" fmla="*/ 398 h 657"/>
                <a:gd name="T2" fmla="*/ 21410 w 22248"/>
                <a:gd name="T3" fmla="*/ 656 h 657"/>
                <a:gd name="T4" fmla="*/ 870 w 22248"/>
                <a:gd name="T5" fmla="*/ 656 h 657"/>
                <a:gd name="T6" fmla="*/ 0 w 22248"/>
                <a:gd name="T7" fmla="*/ 398 h 657"/>
                <a:gd name="T8" fmla="*/ 0 w 22248"/>
                <a:gd name="T9" fmla="*/ 0 h 657"/>
                <a:gd name="T10" fmla="*/ 22247 w 22248"/>
                <a:gd name="T11" fmla="*/ 0 h 657"/>
                <a:gd name="T12" fmla="*/ 22247 w 22248"/>
                <a:gd name="T13" fmla="*/ 398 h 6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248"/>
                <a:gd name="T22" fmla="*/ 0 h 657"/>
                <a:gd name="T23" fmla="*/ 22248 w 22248"/>
                <a:gd name="T24" fmla="*/ 657 h 6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248" h="657">
                  <a:moveTo>
                    <a:pt x="22247" y="398"/>
                  </a:moveTo>
                  <a:cubicBezTo>
                    <a:pt x="22247" y="398"/>
                    <a:pt x="21890" y="656"/>
                    <a:pt x="21410" y="656"/>
                  </a:cubicBezTo>
                  <a:lnTo>
                    <a:pt x="870" y="656"/>
                  </a:lnTo>
                  <a:cubicBezTo>
                    <a:pt x="462" y="656"/>
                    <a:pt x="0" y="398"/>
                    <a:pt x="0" y="398"/>
                  </a:cubicBezTo>
                  <a:lnTo>
                    <a:pt x="0" y="0"/>
                  </a:lnTo>
                  <a:lnTo>
                    <a:pt x="22247" y="0"/>
                  </a:lnTo>
                  <a:lnTo>
                    <a:pt x="22247" y="398"/>
                  </a:lnTo>
                </a:path>
              </a:pathLst>
            </a:custGeom>
            <a:noFill/>
            <a:ln w="10080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6="http://schemas.microsoft.com/office/drawing/2014/main" xmlns:p14="http://schemas.microsoft.com/office/powerpoint/2010/main" xmlns:a14="http://schemas.microsoft.com/office/drawing/2010/main" xmlns:lc="http://schemas.openxmlformats.org/drawingml/2006/lockedCanvas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/>
                <a:cs typeface="+mn-cs"/>
              </a:endParaRPr>
            </a:p>
          </p:txBody>
        </p:sp>
        <p:sp>
          <p:nvSpPr>
            <p:cNvPr id="63" name="isľîḑè">
              <a:extLst>
                <a:ext uri="{FF2B5EF4-FFF2-40B4-BE49-F238E27FC236}">
                  <a16:creationId xmlns:a16="http://schemas.microsoft.com/office/drawing/2014/main" id="{0CA6B7F1-FDD6-407B-8C63-B99C197EFD75}"/>
                </a:ext>
              </a:extLst>
            </p:cNvPr>
            <p:cNvSpPr/>
            <p:nvPr/>
          </p:nvSpPr>
          <p:spPr bwMode="auto">
            <a:xfrm>
              <a:off x="8540751" y="9312275"/>
              <a:ext cx="8012112" cy="93663"/>
            </a:xfrm>
            <a:custGeom>
              <a:avLst/>
              <a:gdLst>
                <a:gd name="T0" fmla="*/ 0 w 22256"/>
                <a:gd name="T1" fmla="*/ 0 h 262"/>
                <a:gd name="T2" fmla="*/ 870 w 22256"/>
                <a:gd name="T3" fmla="*/ 261 h 262"/>
                <a:gd name="T4" fmla="*/ 21418 w 22256"/>
                <a:gd name="T5" fmla="*/ 261 h 262"/>
                <a:gd name="T6" fmla="*/ 22255 w 22256"/>
                <a:gd name="T7" fmla="*/ 0 h 262"/>
                <a:gd name="T8" fmla="*/ 0 w 22256"/>
                <a:gd name="T9" fmla="*/ 0 h 2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56"/>
                <a:gd name="T16" fmla="*/ 0 h 262"/>
                <a:gd name="T17" fmla="*/ 22256 w 22256"/>
                <a:gd name="T18" fmla="*/ 262 h 2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56" h="262">
                  <a:moveTo>
                    <a:pt x="0" y="0"/>
                  </a:moveTo>
                  <a:cubicBezTo>
                    <a:pt x="0" y="0"/>
                    <a:pt x="462" y="261"/>
                    <a:pt x="870" y="261"/>
                  </a:cubicBezTo>
                  <a:lnTo>
                    <a:pt x="21418" y="261"/>
                  </a:lnTo>
                  <a:cubicBezTo>
                    <a:pt x="21898" y="261"/>
                    <a:pt x="22255" y="0"/>
                    <a:pt x="22255" y="0"/>
                  </a:cubicBezTo>
                  <a:lnTo>
                    <a:pt x="0" y="0"/>
                  </a:lnTo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:lc="http://schemas.openxmlformats.org/drawingml/2006/lockedCanvas" xmlns="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/>
                <a:cs typeface="+mn-cs"/>
              </a:endParaRPr>
            </a:p>
          </p:txBody>
        </p:sp>
        <p:sp>
          <p:nvSpPr>
            <p:cNvPr id="64" name="iṡļiḓè">
              <a:extLst>
                <a:ext uri="{FF2B5EF4-FFF2-40B4-BE49-F238E27FC236}">
                  <a16:creationId xmlns:a16="http://schemas.microsoft.com/office/drawing/2014/main" id="{422F1DE2-D6F1-4A43-BA3F-ABB1FB6E7013}"/>
                </a:ext>
              </a:extLst>
            </p:cNvPr>
            <p:cNvSpPr/>
            <p:nvPr/>
          </p:nvSpPr>
          <p:spPr bwMode="auto">
            <a:xfrm>
              <a:off x="11979275" y="9167813"/>
              <a:ext cx="1141413" cy="88900"/>
            </a:xfrm>
            <a:custGeom>
              <a:avLst/>
              <a:gdLst>
                <a:gd name="T0" fmla="*/ 0 w 3171"/>
                <a:gd name="T1" fmla="*/ 0 h 249"/>
                <a:gd name="T2" fmla="*/ 349 w 3171"/>
                <a:gd name="T3" fmla="*/ 248 h 249"/>
                <a:gd name="T4" fmla="*/ 2821 w 3171"/>
                <a:gd name="T5" fmla="*/ 248 h 249"/>
                <a:gd name="T6" fmla="*/ 3170 w 3171"/>
                <a:gd name="T7" fmla="*/ 0 h 249"/>
                <a:gd name="T8" fmla="*/ 0 w 3171"/>
                <a:gd name="T9" fmla="*/ 0 h 2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71"/>
                <a:gd name="T16" fmla="*/ 0 h 249"/>
                <a:gd name="T17" fmla="*/ 3171 w 3171"/>
                <a:gd name="T18" fmla="*/ 249 h 2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71" h="249">
                  <a:moveTo>
                    <a:pt x="0" y="0"/>
                  </a:moveTo>
                  <a:cubicBezTo>
                    <a:pt x="49" y="144"/>
                    <a:pt x="187" y="248"/>
                    <a:pt x="349" y="248"/>
                  </a:cubicBezTo>
                  <a:lnTo>
                    <a:pt x="2821" y="248"/>
                  </a:lnTo>
                  <a:cubicBezTo>
                    <a:pt x="2983" y="248"/>
                    <a:pt x="3120" y="144"/>
                    <a:pt x="3170" y="0"/>
                  </a:cubicBezTo>
                  <a:lnTo>
                    <a:pt x="0" y="0"/>
                  </a:lnTo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:lc="http://schemas.openxmlformats.org/drawingml/2006/lockedCanvas" xmlns="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/>
                <a:cs typeface="+mn-cs"/>
              </a:endParaRPr>
            </a:p>
          </p:txBody>
        </p:sp>
        <p:sp>
          <p:nvSpPr>
            <p:cNvPr id="65" name="îṥ1îḑê">
              <a:extLst>
                <a:ext uri="{FF2B5EF4-FFF2-40B4-BE49-F238E27FC236}">
                  <a16:creationId xmlns:a16="http://schemas.microsoft.com/office/drawing/2014/main" id="{8F86582E-5C72-4025-A8B5-B13D99F4AC5C}"/>
                </a:ext>
              </a:extLst>
            </p:cNvPr>
            <p:cNvSpPr/>
            <p:nvPr/>
          </p:nvSpPr>
          <p:spPr bwMode="auto">
            <a:xfrm>
              <a:off x="12571413" y="4937125"/>
              <a:ext cx="38100" cy="36513"/>
            </a:xfrm>
            <a:custGeom>
              <a:avLst/>
              <a:gdLst>
                <a:gd name="T0" fmla="*/ 51 w 104"/>
                <a:gd name="T1" fmla="*/ 102 h 103"/>
                <a:gd name="T2" fmla="*/ 0 w 104"/>
                <a:gd name="T3" fmla="*/ 51 h 103"/>
                <a:gd name="T4" fmla="*/ 51 w 104"/>
                <a:gd name="T5" fmla="*/ 0 h 103"/>
                <a:gd name="T6" fmla="*/ 103 w 104"/>
                <a:gd name="T7" fmla="*/ 51 h 103"/>
                <a:gd name="T8" fmla="*/ 51 w 104"/>
                <a:gd name="T9" fmla="*/ 102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103"/>
                <a:gd name="T17" fmla="*/ 104 w 104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103">
                  <a:moveTo>
                    <a:pt x="51" y="102"/>
                  </a:moveTo>
                  <a:cubicBezTo>
                    <a:pt x="23" y="102"/>
                    <a:pt x="0" y="79"/>
                    <a:pt x="0" y="51"/>
                  </a:cubicBezTo>
                  <a:cubicBezTo>
                    <a:pt x="0" y="22"/>
                    <a:pt x="23" y="0"/>
                    <a:pt x="51" y="0"/>
                  </a:cubicBezTo>
                  <a:cubicBezTo>
                    <a:pt x="80" y="0"/>
                    <a:pt x="103" y="22"/>
                    <a:pt x="103" y="51"/>
                  </a:cubicBezTo>
                  <a:cubicBezTo>
                    <a:pt x="103" y="79"/>
                    <a:pt x="80" y="102"/>
                    <a:pt x="51" y="10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:lc="http://schemas.openxmlformats.org/drawingml/2006/lockedCanvas" xmlns="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/>
                <a:cs typeface="+mn-cs"/>
              </a:endParaRPr>
            </a:p>
          </p:txBody>
        </p:sp>
      </p:grpSp>
      <p:sp>
        <p:nvSpPr>
          <p:cNvPr id="43" name="íS1iḋè">
            <a:extLst>
              <a:ext uri="{FF2B5EF4-FFF2-40B4-BE49-F238E27FC236}">
                <a16:creationId xmlns:a16="http://schemas.microsoft.com/office/drawing/2014/main" id="{FA165A2E-2C58-441D-8204-BEC321618027}"/>
              </a:ext>
            </a:extLst>
          </p:cNvPr>
          <p:cNvSpPr/>
          <p:nvPr/>
        </p:nvSpPr>
        <p:spPr bwMode="auto">
          <a:xfrm>
            <a:off x="6873543" y="1719709"/>
            <a:ext cx="609685" cy="493484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rgbClr val="C4D7D3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Heavy"/>
              <a:cs typeface="+mn-cs"/>
            </a:endParaRPr>
          </a:p>
        </p:txBody>
      </p:sp>
      <p:sp>
        <p:nvSpPr>
          <p:cNvPr id="55" name="iṡľïḋê">
            <a:extLst>
              <a:ext uri="{FF2B5EF4-FFF2-40B4-BE49-F238E27FC236}">
                <a16:creationId xmlns:a16="http://schemas.microsoft.com/office/drawing/2014/main" id="{140CC56E-FA66-481C-9FC6-B4D838B5D857}"/>
              </a:ext>
            </a:extLst>
          </p:cNvPr>
          <p:cNvSpPr/>
          <p:nvPr/>
        </p:nvSpPr>
        <p:spPr bwMode="auto">
          <a:xfrm>
            <a:off x="9857891" y="1719709"/>
            <a:ext cx="609685" cy="493484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rgbClr val="FBD77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Heavy"/>
              <a:cs typeface="+mn-cs"/>
            </a:endParaRPr>
          </a:p>
        </p:txBody>
      </p:sp>
      <p:sp>
        <p:nvSpPr>
          <p:cNvPr id="56" name="iṥlîḑé">
            <a:extLst>
              <a:ext uri="{FF2B5EF4-FFF2-40B4-BE49-F238E27FC236}">
                <a16:creationId xmlns:a16="http://schemas.microsoft.com/office/drawing/2014/main" id="{4B92DF17-CAD0-442C-9A61-CCBA13858591}"/>
              </a:ext>
            </a:extLst>
          </p:cNvPr>
          <p:cNvSpPr/>
          <p:nvPr/>
        </p:nvSpPr>
        <p:spPr bwMode="auto">
          <a:xfrm>
            <a:off x="6873543" y="3851687"/>
            <a:ext cx="609685" cy="493484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rgbClr val="FBD77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Heavy"/>
              <a:cs typeface="+mn-cs"/>
            </a:endParaRPr>
          </a:p>
        </p:txBody>
      </p:sp>
      <p:sp>
        <p:nvSpPr>
          <p:cNvPr id="57" name="îşḷíde">
            <a:extLst>
              <a:ext uri="{FF2B5EF4-FFF2-40B4-BE49-F238E27FC236}">
                <a16:creationId xmlns:a16="http://schemas.microsoft.com/office/drawing/2014/main" id="{D17831EA-A54A-4581-A4FD-557DBF45C7B2}"/>
              </a:ext>
            </a:extLst>
          </p:cNvPr>
          <p:cNvSpPr/>
          <p:nvPr/>
        </p:nvSpPr>
        <p:spPr bwMode="auto">
          <a:xfrm>
            <a:off x="9857891" y="3851687"/>
            <a:ext cx="609685" cy="493484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rgbClr val="C4D7D3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Heavy"/>
              <a:cs typeface="+mn-cs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BE05AFC4-4ACA-4957-966F-C8D5D8059CAF}"/>
              </a:ext>
            </a:extLst>
          </p:cNvPr>
          <p:cNvGrpSpPr/>
          <p:nvPr/>
        </p:nvGrpSpPr>
        <p:grpSpPr>
          <a:xfrm>
            <a:off x="5983777" y="2474388"/>
            <a:ext cx="2586365" cy="748621"/>
            <a:chOff x="1105220" y="2147175"/>
            <a:chExt cx="2323113" cy="748621"/>
          </a:xfrm>
        </p:grpSpPr>
        <p:sp>
          <p:nvSpPr>
            <p:cNvPr id="36" name="文本框 22">
              <a:extLst>
                <a:ext uri="{FF2B5EF4-FFF2-40B4-BE49-F238E27FC236}">
                  <a16:creationId xmlns:a16="http://schemas.microsoft.com/office/drawing/2014/main" id="{ABC692D0-7EC1-4E91-8EE1-F6B75BCAFB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0100" y="2147175"/>
              <a:ext cx="2076269" cy="400110"/>
            </a:xfrm>
            <a:prstGeom prst="rect">
              <a:avLst/>
            </a:prstGeom>
            <a:solidFill>
              <a:srgbClr val="C4D7D3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</a:rPr>
                <a:t>台灣老公很失志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37" name="文本框 23">
              <a:extLst>
                <a:ext uri="{FF2B5EF4-FFF2-40B4-BE49-F238E27FC236}">
                  <a16:creationId xmlns:a16="http://schemas.microsoft.com/office/drawing/2014/main" id="{09A51F52-8673-4F55-B0DE-29EB61E9DB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5220" y="2549163"/>
              <a:ext cx="2323113" cy="346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9pPr>
            </a:lstStyle>
            <a:p>
              <a:pPr lvl="0" algn="ctr">
                <a:lnSpc>
                  <a:spcPts val="2200"/>
                </a:lnSpc>
                <a:defRPr/>
              </a:pP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233DDE94-A77D-46B7-A9C3-41616F46479F}"/>
              </a:ext>
            </a:extLst>
          </p:cNvPr>
          <p:cNvGrpSpPr/>
          <p:nvPr/>
        </p:nvGrpSpPr>
        <p:grpSpPr>
          <a:xfrm>
            <a:off x="8778060" y="2510652"/>
            <a:ext cx="2649722" cy="746743"/>
            <a:chOff x="988224" y="2147175"/>
            <a:chExt cx="2380021" cy="746743"/>
          </a:xfrm>
        </p:grpSpPr>
        <p:sp>
          <p:nvSpPr>
            <p:cNvPr id="34" name="文本框 22">
              <a:extLst>
                <a:ext uri="{FF2B5EF4-FFF2-40B4-BE49-F238E27FC236}">
                  <a16:creationId xmlns:a16="http://schemas.microsoft.com/office/drawing/2014/main" id="{A5F9ABB8-E013-4A19-89E5-EB170BC41D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0100" y="2147175"/>
              <a:ext cx="2076269" cy="400110"/>
            </a:xfrm>
            <a:prstGeom prst="rect">
              <a:avLst/>
            </a:prstGeom>
            <a:solidFill>
              <a:srgbClr val="FBD7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</a:rPr>
                <a:t>沒爹的孫子阿公帶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35" name="文本框 23">
              <a:extLst>
                <a:ext uri="{FF2B5EF4-FFF2-40B4-BE49-F238E27FC236}">
                  <a16:creationId xmlns:a16="http://schemas.microsoft.com/office/drawing/2014/main" id="{63CF3DCA-2D85-4708-AFE5-527AC8F8DE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8224" y="2547285"/>
              <a:ext cx="2380021" cy="346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lvl="0" algn="ctr">
                <a:lnSpc>
                  <a:spcPts val="22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  <a:lvl2pPr marL="742950" indent="-285750">
                <a:defRPr>
                  <a:latin typeface="思源宋体 CN Medium" pitchFamily="18" charset="-122"/>
                  <a:ea typeface="思源宋体 CN Medium" pitchFamily="18" charset="-122"/>
                </a:defRPr>
              </a:lvl2pPr>
              <a:lvl3pPr marL="1143000" indent="-228600">
                <a:defRPr>
                  <a:latin typeface="思源宋体 CN Medium" pitchFamily="18" charset="-122"/>
                  <a:ea typeface="思源宋体 CN Medium" pitchFamily="18" charset="-122"/>
                </a:defRPr>
              </a:lvl3pPr>
              <a:lvl4pPr marL="1600200" indent="-228600">
                <a:defRPr>
                  <a:latin typeface="思源宋体 CN Medium" pitchFamily="18" charset="-122"/>
                  <a:ea typeface="思源宋体 CN Medium" pitchFamily="18" charset="-122"/>
                </a:defRPr>
              </a:lvl4pPr>
              <a:lvl5pPr marL="2057400" indent="-228600">
                <a:defRPr>
                  <a:latin typeface="思源宋体 CN Medium" pitchFamily="18" charset="-122"/>
                  <a:ea typeface="思源宋体 CN Medium" pitchFamily="18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思源宋体 CN Medium" pitchFamily="18" charset="-122"/>
                  <a:ea typeface="思源宋体 CN Medium" pitchFamily="18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思源宋体 CN Medium" pitchFamily="18" charset="-122"/>
                  <a:ea typeface="思源宋体 CN Medium" pitchFamily="18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思源宋体 CN Medium" pitchFamily="18" charset="-122"/>
                  <a:ea typeface="思源宋体 CN Medium" pitchFamily="18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思源宋体 CN Medium" pitchFamily="18" charset="-122"/>
                  <a:ea typeface="思源宋体 CN Medium" pitchFamily="18" charset="-122"/>
                </a:defRPr>
              </a:lvl9pPr>
            </a:lstStyle>
            <a:p>
              <a:endParaRPr lang="en-US" altLang="zh-CN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87718D86-BDC2-493E-BBF7-7D81C2C50543}"/>
              </a:ext>
            </a:extLst>
          </p:cNvPr>
          <p:cNvGrpSpPr/>
          <p:nvPr/>
        </p:nvGrpSpPr>
        <p:grpSpPr>
          <a:xfrm>
            <a:off x="5894649" y="4530306"/>
            <a:ext cx="2649721" cy="771266"/>
            <a:chOff x="1025164" y="2147175"/>
            <a:chExt cx="2380020" cy="771266"/>
          </a:xfrm>
        </p:grpSpPr>
        <p:sp>
          <p:nvSpPr>
            <p:cNvPr id="32" name="文本框 22">
              <a:extLst>
                <a:ext uri="{FF2B5EF4-FFF2-40B4-BE49-F238E27FC236}">
                  <a16:creationId xmlns:a16="http://schemas.microsoft.com/office/drawing/2014/main" id="{D20988F6-8D25-4361-A94A-B93058E8C5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0100" y="2147175"/>
              <a:ext cx="2076269" cy="400110"/>
            </a:xfrm>
            <a:prstGeom prst="rect">
              <a:avLst/>
            </a:prstGeom>
            <a:solidFill>
              <a:srgbClr val="FBD7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</a:rPr>
                <a:t>沒娘的孩子難繼承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33" name="文本框 23">
              <a:extLst>
                <a:ext uri="{FF2B5EF4-FFF2-40B4-BE49-F238E27FC236}">
                  <a16:creationId xmlns:a16="http://schemas.microsoft.com/office/drawing/2014/main" id="{4B5DBC83-8EB5-4A00-ADB4-6ACFE807B1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5164" y="2571808"/>
              <a:ext cx="2380020" cy="346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lvl="0" algn="ctr">
                <a:lnSpc>
                  <a:spcPts val="22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  <a:lvl2pPr marL="742950" indent="-285750">
                <a:defRPr>
                  <a:latin typeface="思源宋体 CN Medium" pitchFamily="18" charset="-122"/>
                  <a:ea typeface="思源宋体 CN Medium" pitchFamily="18" charset="-122"/>
                </a:defRPr>
              </a:lvl2pPr>
              <a:lvl3pPr marL="1143000" indent="-228600">
                <a:defRPr>
                  <a:latin typeface="思源宋体 CN Medium" pitchFamily="18" charset="-122"/>
                  <a:ea typeface="思源宋体 CN Medium" pitchFamily="18" charset="-122"/>
                </a:defRPr>
              </a:lvl3pPr>
              <a:lvl4pPr marL="1600200" indent="-228600">
                <a:defRPr>
                  <a:latin typeface="思源宋体 CN Medium" pitchFamily="18" charset="-122"/>
                  <a:ea typeface="思源宋体 CN Medium" pitchFamily="18" charset="-122"/>
                </a:defRPr>
              </a:lvl4pPr>
              <a:lvl5pPr marL="2057400" indent="-228600">
                <a:defRPr>
                  <a:latin typeface="思源宋体 CN Medium" pitchFamily="18" charset="-122"/>
                  <a:ea typeface="思源宋体 CN Medium" pitchFamily="18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思源宋体 CN Medium" pitchFamily="18" charset="-122"/>
                  <a:ea typeface="思源宋体 CN Medium" pitchFamily="18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思源宋体 CN Medium" pitchFamily="18" charset="-122"/>
                  <a:ea typeface="思源宋体 CN Medium" pitchFamily="18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思源宋体 CN Medium" pitchFamily="18" charset="-122"/>
                  <a:ea typeface="思源宋体 CN Medium" pitchFamily="18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思源宋体 CN Medium" pitchFamily="18" charset="-122"/>
                  <a:ea typeface="思源宋体 CN Medium" pitchFamily="18" charset="-122"/>
                </a:defRPr>
              </a:lvl9pPr>
            </a:lstStyle>
            <a:p>
              <a:endParaRPr lang="en-US" altLang="zh-CN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2C4C030-0564-4B77-9AB7-24E34ED01C11}"/>
              </a:ext>
            </a:extLst>
          </p:cNvPr>
          <p:cNvGrpSpPr/>
          <p:nvPr/>
        </p:nvGrpSpPr>
        <p:grpSpPr>
          <a:xfrm>
            <a:off x="8837873" y="4566570"/>
            <a:ext cx="2649720" cy="744143"/>
            <a:chOff x="1041949" y="2147175"/>
            <a:chExt cx="2380019" cy="744143"/>
          </a:xfrm>
        </p:grpSpPr>
        <p:sp>
          <p:nvSpPr>
            <p:cNvPr id="30" name="文本框 22">
              <a:extLst>
                <a:ext uri="{FF2B5EF4-FFF2-40B4-BE49-F238E27FC236}">
                  <a16:creationId xmlns:a16="http://schemas.microsoft.com/office/drawing/2014/main" id="{04878A99-9FD2-4599-B0EB-F2223E20DA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0100" y="2147175"/>
              <a:ext cx="2076269" cy="400110"/>
            </a:xfrm>
            <a:prstGeom prst="rect">
              <a:avLst/>
            </a:prstGeom>
            <a:solidFill>
              <a:srgbClr val="C4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</a:rPr>
                <a:t>遺產難繼承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31" name="文本框 23">
              <a:extLst>
                <a:ext uri="{FF2B5EF4-FFF2-40B4-BE49-F238E27FC236}">
                  <a16:creationId xmlns:a16="http://schemas.microsoft.com/office/drawing/2014/main" id="{2E09C40D-D52F-4C92-80F2-F81AC77616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1949" y="2544685"/>
              <a:ext cx="2380019" cy="346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lvl="0" algn="ctr">
                <a:lnSpc>
                  <a:spcPts val="22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  <a:lvl2pPr marL="742950" indent="-285750">
                <a:defRPr>
                  <a:latin typeface="思源宋体 CN Medium" pitchFamily="18" charset="-122"/>
                  <a:ea typeface="思源宋体 CN Medium" pitchFamily="18" charset="-122"/>
                </a:defRPr>
              </a:lvl2pPr>
              <a:lvl3pPr marL="1143000" indent="-228600">
                <a:defRPr>
                  <a:latin typeface="思源宋体 CN Medium" pitchFamily="18" charset="-122"/>
                  <a:ea typeface="思源宋体 CN Medium" pitchFamily="18" charset="-122"/>
                </a:defRPr>
              </a:lvl3pPr>
              <a:lvl4pPr marL="1600200" indent="-228600">
                <a:defRPr>
                  <a:latin typeface="思源宋体 CN Medium" pitchFamily="18" charset="-122"/>
                  <a:ea typeface="思源宋体 CN Medium" pitchFamily="18" charset="-122"/>
                </a:defRPr>
              </a:lvl4pPr>
              <a:lvl5pPr marL="2057400" indent="-228600">
                <a:defRPr>
                  <a:latin typeface="思源宋体 CN Medium" pitchFamily="18" charset="-122"/>
                  <a:ea typeface="思源宋体 CN Medium" pitchFamily="18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思源宋体 CN Medium" pitchFamily="18" charset="-122"/>
                  <a:ea typeface="思源宋体 CN Medium" pitchFamily="18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思源宋体 CN Medium" pitchFamily="18" charset="-122"/>
                  <a:ea typeface="思源宋体 CN Medium" pitchFamily="18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思源宋体 CN Medium" pitchFamily="18" charset="-122"/>
                  <a:ea typeface="思源宋体 CN Medium" pitchFamily="18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latin typeface="思源宋体 CN Medium" pitchFamily="18" charset="-122"/>
                  <a:ea typeface="思源宋体 CN Medium" pitchFamily="18" charset="-122"/>
                </a:defRPr>
              </a:lvl9pPr>
            </a:lstStyle>
            <a:p>
              <a:endParaRPr lang="en-US" altLang="zh-CN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</p:grpSp>
      <p:pic>
        <p:nvPicPr>
          <p:cNvPr id="3074" name="Picture 2" descr="越南新娘常落跑？神人一語曝「超殘酷真相」：不跑才怪| 生活| NOWnews今日新聞">
            <a:extLst>
              <a:ext uri="{FF2B5EF4-FFF2-40B4-BE49-F238E27FC236}">
                <a16:creationId xmlns:a16="http://schemas.microsoft.com/office/drawing/2014/main" id="{3E7F4DC8-4894-41C8-8A8F-B776F18AF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05" y="2327694"/>
            <a:ext cx="4067131" cy="269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069750EA-6D61-4E32-964B-CD3C1B30D1E6}"/>
              </a:ext>
            </a:extLst>
          </p:cNvPr>
          <p:cNvSpPr txBox="1"/>
          <p:nvPr/>
        </p:nvSpPr>
        <p:spPr>
          <a:xfrm>
            <a:off x="3620372" y="2450260"/>
            <a:ext cx="984885" cy="209929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b="1" dirty="0">
                <a:solidFill>
                  <a:srgbClr val="E153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外籍新娘  </a:t>
            </a:r>
            <a:endParaRPr lang="en-US" altLang="zh-TW" sz="2000" b="1" dirty="0">
              <a:solidFill>
                <a:srgbClr val="E1532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solidFill>
                  <a:srgbClr val="E153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</a:t>
            </a:r>
            <a:r>
              <a:rPr lang="zh-TW" altLang="en-US" sz="3200" b="1" dirty="0">
                <a:solidFill>
                  <a:srgbClr val="E153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落跑了</a:t>
            </a:r>
            <a:r>
              <a:rPr lang="en-US" altLang="zh-TW" sz="3200" b="1" dirty="0">
                <a:solidFill>
                  <a:srgbClr val="E153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3200" b="1" dirty="0">
              <a:solidFill>
                <a:srgbClr val="E1532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98" name="Picture 2" descr="寂寞的老人，寂寞的吃-百度经验">
            <a:extLst>
              <a:ext uri="{FF2B5EF4-FFF2-40B4-BE49-F238E27FC236}">
                <a16:creationId xmlns:a16="http://schemas.microsoft.com/office/drawing/2014/main" id="{03A1719B-70DC-4C4C-B431-22060F034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790" y="484989"/>
            <a:ext cx="4568704" cy="3514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E9E28EA-60F3-41EC-92DC-D3B2BA6D23A6}"/>
              </a:ext>
            </a:extLst>
          </p:cNvPr>
          <p:cNvSpPr txBox="1"/>
          <p:nvPr/>
        </p:nvSpPr>
        <p:spPr>
          <a:xfrm>
            <a:off x="6776954" y="1011933"/>
            <a:ext cx="1107996" cy="246958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阿公生氣</a:t>
            </a:r>
            <a:endParaRPr lang="en-US" altLang="zh-TW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</a:t>
            </a: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又何奈</a:t>
            </a:r>
            <a:r>
              <a:rPr lang="en-US" altLang="zh-TW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3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16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5" grpId="0" animBg="1"/>
      <p:bldP spid="56" grpId="0" animBg="1"/>
      <p:bldP spid="57" grpId="0" animBg="1"/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9FB143-2161-4498-9EDC-54FC399F8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1" y="-20598"/>
            <a:ext cx="12215711" cy="687859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56E36FB-C1A2-4FBC-9F93-4813B373F919}"/>
              </a:ext>
            </a:extLst>
          </p:cNvPr>
          <p:cNvSpPr/>
          <p:nvPr/>
        </p:nvSpPr>
        <p:spPr>
          <a:xfrm>
            <a:off x="918251" y="288022"/>
            <a:ext cx="3757938" cy="523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6000"/>
              </a:lnSpc>
              <a:spcBef>
                <a:spcPct val="0"/>
              </a:spcBef>
            </a:pPr>
            <a:r>
              <a:rPr lang="zh-TW" altLang="en-US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借名登記如何傳承</a:t>
            </a:r>
            <a:endParaRPr lang="zh-CN" altLang="en-US" sz="3200" spc="300" dirty="0">
              <a:solidFill>
                <a:schemeClr val="tx1">
                  <a:lumMod val="85000"/>
                  <a:lumOff val="15000"/>
                </a:schemeClr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  <a:cs typeface="+mj-cs"/>
            </a:endParaRP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43234069-7FE2-4185-A27E-BBA4E3BD1E1B}"/>
              </a:ext>
            </a:extLst>
          </p:cNvPr>
          <p:cNvGrpSpPr/>
          <p:nvPr/>
        </p:nvGrpSpPr>
        <p:grpSpPr>
          <a:xfrm>
            <a:off x="870920" y="2213966"/>
            <a:ext cx="2574620" cy="941155"/>
            <a:chOff x="5121123" y="1771200"/>
            <a:chExt cx="2574620" cy="941155"/>
          </a:xfrm>
        </p:grpSpPr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4FFF8CDE-1A9F-4F0A-AB49-DCDD278A7251}"/>
                </a:ext>
              </a:extLst>
            </p:cNvPr>
            <p:cNvSpPr/>
            <p:nvPr/>
          </p:nvSpPr>
          <p:spPr>
            <a:xfrm>
              <a:off x="5121123" y="2050007"/>
              <a:ext cx="2574620" cy="34663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ts val="2200"/>
                </a:lnSpc>
                <a:defRPr/>
              </a:pP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C66A542A-65B1-4255-886E-C84EA7CDF806}"/>
                </a:ext>
              </a:extLst>
            </p:cNvPr>
            <p:cNvSpPr/>
            <p:nvPr/>
          </p:nvSpPr>
          <p:spPr>
            <a:xfrm>
              <a:off x="5850344" y="1771200"/>
              <a:ext cx="1819151" cy="94115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  <a:sym typeface="思源黑体旧字形 Normal" panose="020B0400000000000000" pitchFamily="34" charset="-128"/>
                </a:rPr>
                <a:t>借人頭買賣契約自保</a:t>
              </a:r>
              <a:endPara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思源黑体旧字形 Normal" panose="020B0400000000000000" pitchFamily="34" charset="-128"/>
              </a:endParaRPr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4667542E-5928-42A4-AA87-8FF846C3FB78}"/>
              </a:ext>
            </a:extLst>
          </p:cNvPr>
          <p:cNvGrpSpPr/>
          <p:nvPr/>
        </p:nvGrpSpPr>
        <p:grpSpPr>
          <a:xfrm>
            <a:off x="1600141" y="4506560"/>
            <a:ext cx="2798424" cy="941155"/>
            <a:chOff x="5133155" y="1649255"/>
            <a:chExt cx="2798424" cy="941155"/>
          </a:xfrm>
        </p:grpSpPr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883D21F8-2A8C-4F8A-AF79-97BDF15C43B3}"/>
                </a:ext>
              </a:extLst>
            </p:cNvPr>
            <p:cNvSpPr/>
            <p:nvPr/>
          </p:nvSpPr>
          <p:spPr>
            <a:xfrm>
              <a:off x="5356959" y="2041941"/>
              <a:ext cx="2574620" cy="34663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ts val="2200"/>
                </a:lnSpc>
              </a:pP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33EB41BE-FEE3-4313-A722-F703DBDBE222}"/>
                </a:ext>
              </a:extLst>
            </p:cNvPr>
            <p:cNvSpPr/>
            <p:nvPr/>
          </p:nvSpPr>
          <p:spPr>
            <a:xfrm>
              <a:off x="5133155" y="1649255"/>
              <a:ext cx="1819151" cy="94115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  <a:sym typeface="思源黑体旧字形 Normal" panose="020B0400000000000000" pitchFamily="34" charset="-128"/>
                </a:rPr>
                <a:t>回復所有權繼承</a:t>
              </a:r>
              <a:r>
                <a:rPr lang="en-US" altLang="zh-TW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  <a:sym typeface="思源黑体旧字形 Normal" panose="020B0400000000000000" pitchFamily="34" charset="-128"/>
                </a:rPr>
                <a:t>Q&amp;A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思源黑体旧字形 Normal" panose="020B0400000000000000" pitchFamily="34" charset="-128"/>
              </a:endParaRP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286388F9-52D8-4FE8-98E8-E0DBE53E0CAA}"/>
              </a:ext>
            </a:extLst>
          </p:cNvPr>
          <p:cNvGrpSpPr/>
          <p:nvPr/>
        </p:nvGrpSpPr>
        <p:grpSpPr>
          <a:xfrm>
            <a:off x="8440699" y="2222356"/>
            <a:ext cx="2739665" cy="984136"/>
            <a:chOff x="5013028" y="1779590"/>
            <a:chExt cx="2739665" cy="984136"/>
          </a:xfrm>
        </p:grpSpPr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F283E29E-AEA5-4E89-BF94-DA206837C2EE}"/>
                </a:ext>
              </a:extLst>
            </p:cNvPr>
            <p:cNvSpPr/>
            <p:nvPr/>
          </p:nvSpPr>
          <p:spPr>
            <a:xfrm>
              <a:off x="5134237" y="2417093"/>
              <a:ext cx="2618456" cy="34663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ts val="2200"/>
                </a:lnSpc>
              </a:pP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62BEA1B1-5142-4A71-B4E7-6ACA2BAD7FC3}"/>
                </a:ext>
              </a:extLst>
            </p:cNvPr>
            <p:cNvSpPr/>
            <p:nvPr/>
          </p:nvSpPr>
          <p:spPr>
            <a:xfrm>
              <a:off x="5013028" y="1779590"/>
              <a:ext cx="2183562" cy="94115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  <a:sym typeface="思源黑体旧字形 Normal" panose="020B0400000000000000" pitchFamily="34" charset="-128"/>
                </a:rPr>
                <a:t>一旦舉債落跑或蒙主寵召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思源黑体旧字形 Normal" panose="020B0400000000000000" pitchFamily="34" charset="-128"/>
              </a:endParaRPr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0CA22DA0-A90E-4AA4-A66C-28A69231729D}"/>
              </a:ext>
            </a:extLst>
          </p:cNvPr>
          <p:cNvGrpSpPr/>
          <p:nvPr/>
        </p:nvGrpSpPr>
        <p:grpSpPr>
          <a:xfrm>
            <a:off x="8484295" y="4574208"/>
            <a:ext cx="2832993" cy="968931"/>
            <a:chOff x="5056624" y="2050007"/>
            <a:chExt cx="2832993" cy="968931"/>
          </a:xfrm>
        </p:grpSpPr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4B53AC71-0223-422B-ACF6-AAB9FDE984C0}"/>
                </a:ext>
              </a:extLst>
            </p:cNvPr>
            <p:cNvSpPr/>
            <p:nvPr/>
          </p:nvSpPr>
          <p:spPr>
            <a:xfrm>
              <a:off x="5271161" y="2050007"/>
              <a:ext cx="2618456" cy="34663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ts val="2200"/>
                </a:lnSpc>
              </a:pP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54AF40E1-4395-457A-910F-069CDB3A71FF}"/>
                </a:ext>
              </a:extLst>
            </p:cNvPr>
            <p:cNvSpPr/>
            <p:nvPr/>
          </p:nvSpPr>
          <p:spPr>
            <a:xfrm>
              <a:off x="5056624" y="2077783"/>
              <a:ext cx="2773682" cy="94115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  <a:sym typeface="思源黑体旧字形 Normal" panose="020B0400000000000000" pitchFamily="34" charset="-128"/>
                </a:rPr>
                <a:t>假戲真做</a:t>
              </a:r>
              <a:endPara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思源黑体旧字形 Normal" panose="020B0400000000000000" pitchFamily="34" charset="-128"/>
              </a:endParaRPr>
            </a:p>
            <a:p>
              <a:pPr algn="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  <a:sym typeface="思源黑体旧字形 Normal" panose="020B0400000000000000" pitchFamily="34" charset="-128"/>
                </a:rPr>
                <a:t>日後翻口供不承認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思源黑体旧字形 Normal" panose="020B0400000000000000" pitchFamily="34" charset="-128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A9F5F0A2-CDFF-4F31-BBDB-BF301044A549}"/>
              </a:ext>
            </a:extLst>
          </p:cNvPr>
          <p:cNvGrpSpPr/>
          <p:nvPr/>
        </p:nvGrpSpPr>
        <p:grpSpPr>
          <a:xfrm>
            <a:off x="3751425" y="2218039"/>
            <a:ext cx="4689151" cy="3439828"/>
            <a:chOff x="3751425" y="2218039"/>
            <a:chExt cx="4689151" cy="3439828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AF352338-D9BB-45CD-8FDE-4A26BEC712F8}"/>
                </a:ext>
              </a:extLst>
            </p:cNvPr>
            <p:cNvGrpSpPr/>
            <p:nvPr/>
          </p:nvGrpSpPr>
          <p:grpSpPr>
            <a:xfrm>
              <a:off x="3751425" y="2218039"/>
              <a:ext cx="4689151" cy="3439828"/>
              <a:chOff x="3751425" y="2218039"/>
              <a:chExt cx="4689151" cy="3439828"/>
            </a:xfrm>
          </p:grpSpPr>
          <p:grpSp>
            <p:nvGrpSpPr>
              <p:cNvPr id="35" name="1">
                <a:extLst>
                  <a:ext uri="{FF2B5EF4-FFF2-40B4-BE49-F238E27FC236}">
                    <a16:creationId xmlns:a16="http://schemas.microsoft.com/office/drawing/2014/main" id="{58F20B46-5A53-46F1-AEF0-71CBE78F88E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51425" y="2218039"/>
                <a:ext cx="4689151" cy="3439828"/>
                <a:chOff x="3774284" y="1772816"/>
                <a:chExt cx="4689151" cy="3439828"/>
              </a:xfrm>
              <a:effectLst>
                <a:outerShdw blurRad="254000" dist="63500" dir="2700000" algn="tl" rotWithShape="0">
                  <a:prstClr val="black">
                    <a:alpha val="30000"/>
                  </a:prstClr>
                </a:outerShdw>
              </a:effectLst>
            </p:grpSpPr>
            <p:grpSp>
              <p:nvGrpSpPr>
                <p:cNvPr id="36" name="Group 13">
                  <a:extLst>
                    <a:ext uri="{FF2B5EF4-FFF2-40B4-BE49-F238E27FC236}">
                      <a16:creationId xmlns:a16="http://schemas.microsoft.com/office/drawing/2014/main" id="{E3FF0E85-CF29-48B6-B10B-26FC56DB3AFD}"/>
                    </a:ext>
                  </a:extLst>
                </p:cNvPr>
                <p:cNvGrpSpPr/>
                <p:nvPr/>
              </p:nvGrpSpPr>
              <p:grpSpPr>
                <a:xfrm>
                  <a:off x="3774284" y="2299963"/>
                  <a:ext cx="4689151" cy="2344576"/>
                  <a:chOff x="5025571" y="2441729"/>
                  <a:chExt cx="11048999" cy="5524501"/>
                </a:xfrm>
              </p:grpSpPr>
              <p:sp>
                <p:nvSpPr>
                  <p:cNvPr id="75" name="Arc 24">
                    <a:extLst>
                      <a:ext uri="{FF2B5EF4-FFF2-40B4-BE49-F238E27FC236}">
                        <a16:creationId xmlns:a16="http://schemas.microsoft.com/office/drawing/2014/main" id="{DE348CCB-6C33-4881-B9FF-123C136BAC5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025571" y="2441729"/>
                    <a:ext cx="5524501" cy="5524501"/>
                  </a:xfrm>
                  <a:prstGeom prst="arc">
                    <a:avLst>
                      <a:gd name="adj1" fmla="val 16200000"/>
                      <a:gd name="adj2" fmla="val 10800000"/>
                    </a:avLst>
                  </a:prstGeom>
                  <a:ln w="9525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ysDash"/>
                    <a:headEnd type="non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uLnTx/>
                      <a:uFillTx/>
                      <a:latin typeface="仓耳今楷05-6763 W05" panose="02020400000000000000" pitchFamily="18" charset="-122"/>
                      <a:ea typeface="仓耳今楷05-6763 W05" panose="02020400000000000000" pitchFamily="18" charset="-122"/>
                      <a:sym typeface="思源黑体旧字形 Normal" panose="020B0400000000000000" pitchFamily="34" charset="-128"/>
                    </a:endParaRPr>
                  </a:p>
                </p:txBody>
              </p:sp>
              <p:sp>
                <p:nvSpPr>
                  <p:cNvPr id="76" name="Arc 25">
                    <a:extLst>
                      <a:ext uri="{FF2B5EF4-FFF2-40B4-BE49-F238E27FC236}">
                        <a16:creationId xmlns:a16="http://schemas.microsoft.com/office/drawing/2014/main" id="{FFF19CB0-8D30-4C3B-A005-5364A09C9A28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0550070" y="2441730"/>
                    <a:ext cx="5524500" cy="5524500"/>
                  </a:xfrm>
                  <a:prstGeom prst="arc">
                    <a:avLst>
                      <a:gd name="adj1" fmla="val 16297427"/>
                      <a:gd name="adj2" fmla="val 10800000"/>
                    </a:avLst>
                  </a:prstGeom>
                  <a:ln w="9525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ysDash"/>
                    <a:headEnd type="non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uLnTx/>
                      <a:uFillTx/>
                      <a:latin typeface="仓耳今楷05-6763 W05" panose="02020400000000000000" pitchFamily="18" charset="-122"/>
                      <a:ea typeface="仓耳今楷05-6763 W05" panose="02020400000000000000" pitchFamily="18" charset="-122"/>
                      <a:sym typeface="思源黑体旧字形 Normal" panose="020B0400000000000000" pitchFamily="34" charset="-128"/>
                    </a:endParaRPr>
                  </a:p>
                </p:txBody>
              </p:sp>
            </p:grpSp>
            <p:sp>
              <p:nvSpPr>
                <p:cNvPr id="65" name="Oval 16">
                  <a:extLst>
                    <a:ext uri="{FF2B5EF4-FFF2-40B4-BE49-F238E27FC236}">
                      <a16:creationId xmlns:a16="http://schemas.microsoft.com/office/drawing/2014/main" id="{9B0CEB62-8872-4BBA-BE93-D88B82814158}"/>
                    </a:ext>
                  </a:extLst>
                </p:cNvPr>
                <p:cNvSpPr/>
                <p:nvPr/>
              </p:nvSpPr>
              <p:spPr>
                <a:xfrm>
                  <a:off x="4101184" y="4171269"/>
                  <a:ext cx="404887" cy="404887"/>
                </a:xfrm>
                <a:prstGeom prst="ellipse">
                  <a:avLst/>
                </a:prstGeom>
                <a:solidFill>
                  <a:srgbClr val="FBD77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仓耳今楷05-6763 W05" panose="02020400000000000000" pitchFamily="18" charset="-122"/>
                    <a:ea typeface="仓耳今楷05-6763 W05" panose="02020400000000000000" pitchFamily="18" charset="-122"/>
                    <a:sym typeface="思源黑体旧字形 Normal" panose="020B0400000000000000" pitchFamily="34" charset="-128"/>
                  </a:endParaRPr>
                </a:p>
              </p:txBody>
            </p:sp>
            <p:sp>
              <p:nvSpPr>
                <p:cNvPr id="66" name="Oval 17">
                  <a:extLst>
                    <a:ext uri="{FF2B5EF4-FFF2-40B4-BE49-F238E27FC236}">
                      <a16:creationId xmlns:a16="http://schemas.microsoft.com/office/drawing/2014/main" id="{F4985F66-1CDF-46E4-8533-3CB2FC8D1320}"/>
                    </a:ext>
                  </a:extLst>
                </p:cNvPr>
                <p:cNvSpPr/>
                <p:nvPr/>
              </p:nvSpPr>
              <p:spPr>
                <a:xfrm>
                  <a:off x="7752663" y="2282644"/>
                  <a:ext cx="404887" cy="404887"/>
                </a:xfrm>
                <a:prstGeom prst="ellipse">
                  <a:avLst/>
                </a:prstGeom>
                <a:solidFill>
                  <a:srgbClr val="C4D7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仓耳今楷05-6763 W05" panose="02020400000000000000" pitchFamily="18" charset="-122"/>
                    <a:ea typeface="仓耳今楷05-6763 W05" panose="02020400000000000000" pitchFamily="18" charset="-122"/>
                    <a:sym typeface="思源黑体旧字形 Normal" panose="020B0400000000000000" pitchFamily="34" charset="-128"/>
                  </a:endParaRPr>
                </a:p>
              </p:txBody>
            </p:sp>
            <p:grpSp>
              <p:nvGrpSpPr>
                <p:cNvPr id="67" name="Group 3">
                  <a:extLst>
                    <a:ext uri="{FF2B5EF4-FFF2-40B4-BE49-F238E27FC236}">
                      <a16:creationId xmlns:a16="http://schemas.microsoft.com/office/drawing/2014/main" id="{140AC1BF-F592-4FCB-B1F6-313BFB65A5E7}"/>
                    </a:ext>
                  </a:extLst>
                </p:cNvPr>
                <p:cNvGrpSpPr/>
                <p:nvPr/>
              </p:nvGrpSpPr>
              <p:grpSpPr>
                <a:xfrm>
                  <a:off x="6627184" y="3884724"/>
                  <a:ext cx="1327924" cy="1327920"/>
                  <a:chOff x="6714584" y="3938476"/>
                  <a:chExt cx="1022143" cy="1022141"/>
                </a:xfrm>
              </p:grpSpPr>
              <p:sp>
                <p:nvSpPr>
                  <p:cNvPr id="72" name="Oval 18">
                    <a:extLst>
                      <a:ext uri="{FF2B5EF4-FFF2-40B4-BE49-F238E27FC236}">
                        <a16:creationId xmlns:a16="http://schemas.microsoft.com/office/drawing/2014/main" id="{20C8FF28-0431-420B-B28B-85D628625463}"/>
                      </a:ext>
                    </a:extLst>
                  </p:cNvPr>
                  <p:cNvSpPr/>
                  <p:nvPr/>
                </p:nvSpPr>
                <p:spPr>
                  <a:xfrm flipH="1">
                    <a:off x="6714584" y="3938476"/>
                    <a:ext cx="1022143" cy="1022141"/>
                  </a:xfrm>
                  <a:prstGeom prst="ellipse">
                    <a:avLst/>
                  </a:prstGeom>
                  <a:solidFill>
                    <a:srgbClr val="FBD77F"/>
                  </a:solidFill>
                  <a:ln w="38100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uLnTx/>
                      <a:uFillTx/>
                      <a:latin typeface="仓耳今楷05-6763 W05" panose="02020400000000000000" pitchFamily="18" charset="-122"/>
                      <a:ea typeface="仓耳今楷05-6763 W05" panose="02020400000000000000" pitchFamily="18" charset="-122"/>
                      <a:sym typeface="思源黑体旧字形 Normal" panose="020B0400000000000000" pitchFamily="34" charset="-128"/>
                    </a:endParaRPr>
                  </a:p>
                </p:txBody>
              </p:sp>
              <p:sp>
                <p:nvSpPr>
                  <p:cNvPr id="73" name="Oval 19">
                    <a:extLst>
                      <a:ext uri="{FF2B5EF4-FFF2-40B4-BE49-F238E27FC236}">
                        <a16:creationId xmlns:a16="http://schemas.microsoft.com/office/drawing/2014/main" id="{691B2A34-DF0F-45C0-B00E-F3BBFA5470C7}"/>
                      </a:ext>
                    </a:extLst>
                  </p:cNvPr>
                  <p:cNvSpPr/>
                  <p:nvPr/>
                </p:nvSpPr>
                <p:spPr>
                  <a:xfrm flipH="1">
                    <a:off x="6793889" y="4011683"/>
                    <a:ext cx="871263" cy="871262"/>
                  </a:xfrm>
                  <a:prstGeom prst="ellipse">
                    <a:avLst/>
                  </a:prstGeom>
                  <a:solidFill>
                    <a:srgbClr val="FBD77F"/>
                  </a:solidFill>
                  <a:ln w="38100">
                    <a:solidFill>
                      <a:srgbClr val="262626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uLnTx/>
                      <a:uFillTx/>
                      <a:latin typeface="仓耳今楷05-6763 W05" panose="02020400000000000000" pitchFamily="18" charset="-122"/>
                      <a:ea typeface="仓耳今楷05-6763 W05" panose="02020400000000000000" pitchFamily="18" charset="-122"/>
                      <a:sym typeface="思源黑体旧字形 Normal" panose="020B0400000000000000" pitchFamily="34" charset="-128"/>
                    </a:endParaRPr>
                  </a:p>
                </p:txBody>
              </p:sp>
              <p:sp>
                <p:nvSpPr>
                  <p:cNvPr id="74" name="Freeform: Shape 29">
                    <a:extLst>
                      <a:ext uri="{FF2B5EF4-FFF2-40B4-BE49-F238E27FC236}">
                        <a16:creationId xmlns:a16="http://schemas.microsoft.com/office/drawing/2014/main" id="{19C8D557-84BC-4BC5-895A-030747D84CF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061794" y="4287769"/>
                    <a:ext cx="381053" cy="311001"/>
                  </a:xfrm>
                  <a:custGeom>
                    <a:avLst/>
                    <a:gdLst>
                      <a:gd name="connsiteX0" fmla="*/ 130130 w 508000"/>
                      <a:gd name="connsiteY0" fmla="*/ 314926 h 414610"/>
                      <a:gd name="connsiteX1" fmla="*/ 207920 w 508000"/>
                      <a:gd name="connsiteY1" fmla="*/ 327583 h 414610"/>
                      <a:gd name="connsiteX2" fmla="*/ 52339 w 508000"/>
                      <a:gd name="connsiteY2" fmla="*/ 327583 h 414610"/>
                      <a:gd name="connsiteX3" fmla="*/ 130130 w 508000"/>
                      <a:gd name="connsiteY3" fmla="*/ 314926 h 414610"/>
                      <a:gd name="connsiteX4" fmla="*/ 130130 w 508000"/>
                      <a:gd name="connsiteY4" fmla="*/ 243364 h 414610"/>
                      <a:gd name="connsiteX5" fmla="*/ 207920 w 508000"/>
                      <a:gd name="connsiteY5" fmla="*/ 255534 h 414610"/>
                      <a:gd name="connsiteX6" fmla="*/ 52339 w 508000"/>
                      <a:gd name="connsiteY6" fmla="*/ 255534 h 414610"/>
                      <a:gd name="connsiteX7" fmla="*/ 130130 w 508000"/>
                      <a:gd name="connsiteY7" fmla="*/ 243364 h 414610"/>
                      <a:gd name="connsiteX8" fmla="*/ 372875 w 508000"/>
                      <a:gd name="connsiteY8" fmla="*/ 242403 h 414610"/>
                      <a:gd name="connsiteX9" fmla="*/ 400550 w 508000"/>
                      <a:gd name="connsiteY9" fmla="*/ 259928 h 414610"/>
                      <a:gd name="connsiteX10" fmla="*/ 428226 w 508000"/>
                      <a:gd name="connsiteY10" fmla="*/ 242403 h 414610"/>
                      <a:gd name="connsiteX11" fmla="*/ 457843 w 508000"/>
                      <a:gd name="connsiteY11" fmla="*/ 271124 h 414610"/>
                      <a:gd name="connsiteX12" fmla="*/ 451532 w 508000"/>
                      <a:gd name="connsiteY12" fmla="*/ 293030 h 414610"/>
                      <a:gd name="connsiteX13" fmla="*/ 400550 w 508000"/>
                      <a:gd name="connsiteY13" fmla="*/ 335382 h 414610"/>
                      <a:gd name="connsiteX14" fmla="*/ 349569 w 508000"/>
                      <a:gd name="connsiteY14" fmla="*/ 293030 h 414610"/>
                      <a:gd name="connsiteX15" fmla="*/ 343258 w 508000"/>
                      <a:gd name="connsiteY15" fmla="*/ 271124 h 414610"/>
                      <a:gd name="connsiteX16" fmla="*/ 372875 w 508000"/>
                      <a:gd name="connsiteY16" fmla="*/ 242403 h 414610"/>
                      <a:gd name="connsiteX17" fmla="*/ 130130 w 508000"/>
                      <a:gd name="connsiteY17" fmla="*/ 171315 h 414610"/>
                      <a:gd name="connsiteX18" fmla="*/ 207920 w 508000"/>
                      <a:gd name="connsiteY18" fmla="*/ 183972 h 414610"/>
                      <a:gd name="connsiteX19" fmla="*/ 52339 w 508000"/>
                      <a:gd name="connsiteY19" fmla="*/ 183972 h 414610"/>
                      <a:gd name="connsiteX20" fmla="*/ 130130 w 508000"/>
                      <a:gd name="connsiteY20" fmla="*/ 171315 h 414610"/>
                      <a:gd name="connsiteX21" fmla="*/ 130130 w 508000"/>
                      <a:gd name="connsiteY21" fmla="*/ 99753 h 414610"/>
                      <a:gd name="connsiteX22" fmla="*/ 207920 w 508000"/>
                      <a:gd name="connsiteY22" fmla="*/ 112410 h 414610"/>
                      <a:gd name="connsiteX23" fmla="*/ 52339 w 508000"/>
                      <a:gd name="connsiteY23" fmla="*/ 112410 h 414610"/>
                      <a:gd name="connsiteX24" fmla="*/ 130130 w 508000"/>
                      <a:gd name="connsiteY24" fmla="*/ 99753 h 414610"/>
                      <a:gd name="connsiteX25" fmla="*/ 322230 w 508000"/>
                      <a:gd name="connsiteY25" fmla="*/ 85796 h 414610"/>
                      <a:gd name="connsiteX26" fmla="*/ 349955 w 508000"/>
                      <a:gd name="connsiteY26" fmla="*/ 102810 h 414610"/>
                      <a:gd name="connsiteX27" fmla="*/ 378166 w 508000"/>
                      <a:gd name="connsiteY27" fmla="*/ 85796 h 414610"/>
                      <a:gd name="connsiteX28" fmla="*/ 407350 w 508000"/>
                      <a:gd name="connsiteY28" fmla="*/ 114478 h 414610"/>
                      <a:gd name="connsiteX29" fmla="*/ 401026 w 508000"/>
                      <a:gd name="connsiteY29" fmla="*/ 136353 h 414610"/>
                      <a:gd name="connsiteX30" fmla="*/ 349955 w 508000"/>
                      <a:gd name="connsiteY30" fmla="*/ 178160 h 414610"/>
                      <a:gd name="connsiteX31" fmla="*/ 298884 w 508000"/>
                      <a:gd name="connsiteY31" fmla="*/ 136353 h 414610"/>
                      <a:gd name="connsiteX32" fmla="*/ 292560 w 508000"/>
                      <a:gd name="connsiteY32" fmla="*/ 114478 h 414610"/>
                      <a:gd name="connsiteX33" fmla="*/ 322230 w 508000"/>
                      <a:gd name="connsiteY33" fmla="*/ 85796 h 414610"/>
                      <a:gd name="connsiteX34" fmla="*/ 378205 w 508000"/>
                      <a:gd name="connsiteY34" fmla="*/ 28711 h 414610"/>
                      <a:gd name="connsiteX35" fmla="*/ 284869 w 508000"/>
                      <a:gd name="connsiteY35" fmla="*/ 39904 h 414610"/>
                      <a:gd name="connsiteX36" fmla="*/ 268827 w 508000"/>
                      <a:gd name="connsiteY36" fmla="*/ 58882 h 414610"/>
                      <a:gd name="connsiteX37" fmla="*/ 268827 w 508000"/>
                      <a:gd name="connsiteY37" fmla="*/ 369840 h 414610"/>
                      <a:gd name="connsiteX38" fmla="*/ 284869 w 508000"/>
                      <a:gd name="connsiteY38" fmla="*/ 386385 h 414610"/>
                      <a:gd name="connsiteX39" fmla="*/ 377233 w 508000"/>
                      <a:gd name="connsiteY39" fmla="*/ 382979 h 414610"/>
                      <a:gd name="connsiteX40" fmla="*/ 471541 w 508000"/>
                      <a:gd name="connsiteY40" fmla="*/ 386385 h 414610"/>
                      <a:gd name="connsiteX41" fmla="*/ 487583 w 508000"/>
                      <a:gd name="connsiteY41" fmla="*/ 369840 h 414610"/>
                      <a:gd name="connsiteX42" fmla="*/ 487583 w 508000"/>
                      <a:gd name="connsiteY42" fmla="*/ 58882 h 414610"/>
                      <a:gd name="connsiteX43" fmla="*/ 471541 w 508000"/>
                      <a:gd name="connsiteY43" fmla="*/ 39904 h 414610"/>
                      <a:gd name="connsiteX44" fmla="*/ 378205 w 508000"/>
                      <a:gd name="connsiteY44" fmla="*/ 28711 h 414610"/>
                      <a:gd name="connsiteX45" fmla="*/ 129795 w 508000"/>
                      <a:gd name="connsiteY45" fmla="*/ 28711 h 414610"/>
                      <a:gd name="connsiteX46" fmla="*/ 36459 w 508000"/>
                      <a:gd name="connsiteY46" fmla="*/ 39904 h 414610"/>
                      <a:gd name="connsiteX47" fmla="*/ 20417 w 508000"/>
                      <a:gd name="connsiteY47" fmla="*/ 58882 h 414610"/>
                      <a:gd name="connsiteX48" fmla="*/ 20417 w 508000"/>
                      <a:gd name="connsiteY48" fmla="*/ 369840 h 414610"/>
                      <a:gd name="connsiteX49" fmla="*/ 36459 w 508000"/>
                      <a:gd name="connsiteY49" fmla="*/ 386385 h 414610"/>
                      <a:gd name="connsiteX50" fmla="*/ 128823 w 508000"/>
                      <a:gd name="connsiteY50" fmla="*/ 382979 h 414610"/>
                      <a:gd name="connsiteX51" fmla="*/ 222645 w 508000"/>
                      <a:gd name="connsiteY51" fmla="*/ 386385 h 414610"/>
                      <a:gd name="connsiteX52" fmla="*/ 239173 w 508000"/>
                      <a:gd name="connsiteY52" fmla="*/ 369840 h 414610"/>
                      <a:gd name="connsiteX53" fmla="*/ 239173 w 508000"/>
                      <a:gd name="connsiteY53" fmla="*/ 58882 h 414610"/>
                      <a:gd name="connsiteX54" fmla="*/ 223131 w 508000"/>
                      <a:gd name="connsiteY54" fmla="*/ 39904 h 414610"/>
                      <a:gd name="connsiteX55" fmla="*/ 129795 w 508000"/>
                      <a:gd name="connsiteY55" fmla="*/ 28711 h 414610"/>
                      <a:gd name="connsiteX56" fmla="*/ 126878 w 508000"/>
                      <a:gd name="connsiteY56" fmla="*/ 0 h 414610"/>
                      <a:gd name="connsiteX57" fmla="*/ 254243 w 508000"/>
                      <a:gd name="connsiteY57" fmla="*/ 11679 h 414610"/>
                      <a:gd name="connsiteX58" fmla="*/ 381122 w 508000"/>
                      <a:gd name="connsiteY58" fmla="*/ 0 h 414610"/>
                      <a:gd name="connsiteX59" fmla="*/ 489041 w 508000"/>
                      <a:gd name="connsiteY59" fmla="*/ 13139 h 414610"/>
                      <a:gd name="connsiteX60" fmla="*/ 508000 w 508000"/>
                      <a:gd name="connsiteY60" fmla="*/ 35038 h 414610"/>
                      <a:gd name="connsiteX61" fmla="*/ 508000 w 508000"/>
                      <a:gd name="connsiteY61" fmla="*/ 395631 h 414610"/>
                      <a:gd name="connsiteX62" fmla="*/ 489041 w 508000"/>
                      <a:gd name="connsiteY62" fmla="*/ 414610 h 414610"/>
                      <a:gd name="connsiteX63" fmla="*/ 379663 w 508000"/>
                      <a:gd name="connsiteY63" fmla="*/ 410717 h 414610"/>
                      <a:gd name="connsiteX64" fmla="*/ 125906 w 508000"/>
                      <a:gd name="connsiteY64" fmla="*/ 410717 h 414610"/>
                      <a:gd name="connsiteX65" fmla="*/ 18959 w 508000"/>
                      <a:gd name="connsiteY65" fmla="*/ 414610 h 414610"/>
                      <a:gd name="connsiteX66" fmla="*/ 0 w 508000"/>
                      <a:gd name="connsiteY66" fmla="*/ 395631 h 414610"/>
                      <a:gd name="connsiteX67" fmla="*/ 0 w 508000"/>
                      <a:gd name="connsiteY67" fmla="*/ 35038 h 414610"/>
                      <a:gd name="connsiteX68" fmla="*/ 18959 w 508000"/>
                      <a:gd name="connsiteY68" fmla="*/ 13139 h 414610"/>
                      <a:gd name="connsiteX69" fmla="*/ 126878 w 508000"/>
                      <a:gd name="connsiteY69" fmla="*/ 0 h 414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</a:cxnLst>
                    <a:rect l="l" t="t" r="r" b="b"/>
                    <a:pathLst>
                      <a:path w="508000" h="414610">
                        <a:moveTo>
                          <a:pt x="130130" y="314926"/>
                        </a:moveTo>
                        <a:cubicBezTo>
                          <a:pt x="183610" y="314926"/>
                          <a:pt x="207920" y="327583"/>
                          <a:pt x="207920" y="327583"/>
                        </a:cubicBezTo>
                        <a:lnTo>
                          <a:pt x="52339" y="327583"/>
                        </a:lnTo>
                        <a:cubicBezTo>
                          <a:pt x="52339" y="327583"/>
                          <a:pt x="76649" y="314926"/>
                          <a:pt x="130130" y="314926"/>
                        </a:cubicBezTo>
                        <a:close/>
                        <a:moveTo>
                          <a:pt x="130130" y="243364"/>
                        </a:moveTo>
                        <a:cubicBezTo>
                          <a:pt x="183610" y="243364"/>
                          <a:pt x="207920" y="255534"/>
                          <a:pt x="207920" y="255534"/>
                        </a:cubicBezTo>
                        <a:lnTo>
                          <a:pt x="52339" y="255534"/>
                        </a:lnTo>
                        <a:cubicBezTo>
                          <a:pt x="52339" y="255534"/>
                          <a:pt x="76649" y="243364"/>
                          <a:pt x="130130" y="243364"/>
                        </a:cubicBezTo>
                        <a:close/>
                        <a:moveTo>
                          <a:pt x="372875" y="242403"/>
                        </a:moveTo>
                        <a:cubicBezTo>
                          <a:pt x="388898" y="242403"/>
                          <a:pt x="398608" y="259928"/>
                          <a:pt x="400550" y="259928"/>
                        </a:cubicBezTo>
                        <a:cubicBezTo>
                          <a:pt x="402978" y="259928"/>
                          <a:pt x="412689" y="242403"/>
                          <a:pt x="428226" y="242403"/>
                        </a:cubicBezTo>
                        <a:cubicBezTo>
                          <a:pt x="444249" y="242403"/>
                          <a:pt x="456872" y="255547"/>
                          <a:pt x="457843" y="271124"/>
                        </a:cubicBezTo>
                        <a:cubicBezTo>
                          <a:pt x="458329" y="280374"/>
                          <a:pt x="455416" y="287189"/>
                          <a:pt x="451532" y="293030"/>
                        </a:cubicBezTo>
                        <a:cubicBezTo>
                          <a:pt x="443277" y="305687"/>
                          <a:pt x="408319" y="335382"/>
                          <a:pt x="400550" y="335382"/>
                        </a:cubicBezTo>
                        <a:cubicBezTo>
                          <a:pt x="393267" y="335382"/>
                          <a:pt x="357824" y="305687"/>
                          <a:pt x="349569" y="293030"/>
                        </a:cubicBezTo>
                        <a:cubicBezTo>
                          <a:pt x="345685" y="287189"/>
                          <a:pt x="342772" y="280374"/>
                          <a:pt x="343258" y="271124"/>
                        </a:cubicBezTo>
                        <a:cubicBezTo>
                          <a:pt x="344229" y="255547"/>
                          <a:pt x="356852" y="242403"/>
                          <a:pt x="372875" y="242403"/>
                        </a:cubicBezTo>
                        <a:close/>
                        <a:moveTo>
                          <a:pt x="130130" y="171315"/>
                        </a:moveTo>
                        <a:cubicBezTo>
                          <a:pt x="183610" y="171315"/>
                          <a:pt x="207920" y="183972"/>
                          <a:pt x="207920" y="183972"/>
                        </a:cubicBezTo>
                        <a:lnTo>
                          <a:pt x="52339" y="183972"/>
                        </a:lnTo>
                        <a:cubicBezTo>
                          <a:pt x="52339" y="183972"/>
                          <a:pt x="76649" y="171315"/>
                          <a:pt x="130130" y="171315"/>
                        </a:cubicBezTo>
                        <a:close/>
                        <a:moveTo>
                          <a:pt x="130130" y="99753"/>
                        </a:moveTo>
                        <a:cubicBezTo>
                          <a:pt x="183610" y="99753"/>
                          <a:pt x="207920" y="112410"/>
                          <a:pt x="207920" y="112410"/>
                        </a:cubicBezTo>
                        <a:lnTo>
                          <a:pt x="52339" y="112410"/>
                        </a:lnTo>
                        <a:cubicBezTo>
                          <a:pt x="52339" y="112410"/>
                          <a:pt x="76649" y="99753"/>
                          <a:pt x="130130" y="99753"/>
                        </a:cubicBezTo>
                        <a:close/>
                        <a:moveTo>
                          <a:pt x="322230" y="85796"/>
                        </a:moveTo>
                        <a:cubicBezTo>
                          <a:pt x="338768" y="85796"/>
                          <a:pt x="348009" y="102810"/>
                          <a:pt x="349955" y="102810"/>
                        </a:cubicBezTo>
                        <a:cubicBezTo>
                          <a:pt x="352387" y="102810"/>
                          <a:pt x="362115" y="85796"/>
                          <a:pt x="378166" y="85796"/>
                        </a:cubicBezTo>
                        <a:cubicBezTo>
                          <a:pt x="393731" y="85796"/>
                          <a:pt x="406863" y="98435"/>
                          <a:pt x="407350" y="114478"/>
                        </a:cubicBezTo>
                        <a:cubicBezTo>
                          <a:pt x="407836" y="123228"/>
                          <a:pt x="405404" y="130034"/>
                          <a:pt x="401026" y="136353"/>
                        </a:cubicBezTo>
                        <a:cubicBezTo>
                          <a:pt x="392758" y="148992"/>
                          <a:pt x="357737" y="178160"/>
                          <a:pt x="349955" y="178160"/>
                        </a:cubicBezTo>
                        <a:cubicBezTo>
                          <a:pt x="342659" y="178160"/>
                          <a:pt x="307152" y="148506"/>
                          <a:pt x="298884" y="136353"/>
                        </a:cubicBezTo>
                        <a:cubicBezTo>
                          <a:pt x="294992" y="130034"/>
                          <a:pt x="292074" y="123228"/>
                          <a:pt x="292560" y="114478"/>
                        </a:cubicBezTo>
                        <a:cubicBezTo>
                          <a:pt x="293533" y="98435"/>
                          <a:pt x="306666" y="85796"/>
                          <a:pt x="322230" y="85796"/>
                        </a:cubicBezTo>
                        <a:close/>
                        <a:moveTo>
                          <a:pt x="378205" y="28711"/>
                        </a:moveTo>
                        <a:cubicBezTo>
                          <a:pt x="319870" y="28711"/>
                          <a:pt x="284869" y="39904"/>
                          <a:pt x="284869" y="39904"/>
                        </a:cubicBezTo>
                        <a:cubicBezTo>
                          <a:pt x="276119" y="41364"/>
                          <a:pt x="268827" y="50123"/>
                          <a:pt x="268827" y="58882"/>
                        </a:cubicBezTo>
                        <a:cubicBezTo>
                          <a:pt x="268827" y="58882"/>
                          <a:pt x="268827" y="58882"/>
                          <a:pt x="268827" y="369840"/>
                        </a:cubicBezTo>
                        <a:cubicBezTo>
                          <a:pt x="268827" y="378599"/>
                          <a:pt x="276119" y="386385"/>
                          <a:pt x="284869" y="386385"/>
                        </a:cubicBezTo>
                        <a:cubicBezTo>
                          <a:pt x="284869" y="386385"/>
                          <a:pt x="320842" y="382979"/>
                          <a:pt x="377233" y="382979"/>
                        </a:cubicBezTo>
                        <a:cubicBezTo>
                          <a:pt x="437026" y="382979"/>
                          <a:pt x="435567" y="386385"/>
                          <a:pt x="471541" y="386385"/>
                        </a:cubicBezTo>
                        <a:cubicBezTo>
                          <a:pt x="480291" y="386385"/>
                          <a:pt x="487583" y="378599"/>
                          <a:pt x="487583" y="369840"/>
                        </a:cubicBezTo>
                        <a:lnTo>
                          <a:pt x="487583" y="58882"/>
                        </a:lnTo>
                        <a:cubicBezTo>
                          <a:pt x="487583" y="50123"/>
                          <a:pt x="480291" y="41364"/>
                          <a:pt x="471541" y="39904"/>
                        </a:cubicBezTo>
                        <a:cubicBezTo>
                          <a:pt x="471541" y="39904"/>
                          <a:pt x="436540" y="28711"/>
                          <a:pt x="378205" y="28711"/>
                        </a:cubicBezTo>
                        <a:close/>
                        <a:moveTo>
                          <a:pt x="129795" y="28711"/>
                        </a:moveTo>
                        <a:cubicBezTo>
                          <a:pt x="71460" y="28711"/>
                          <a:pt x="36459" y="39904"/>
                          <a:pt x="36459" y="39904"/>
                        </a:cubicBezTo>
                        <a:cubicBezTo>
                          <a:pt x="27709" y="41364"/>
                          <a:pt x="20417" y="50123"/>
                          <a:pt x="20417" y="58882"/>
                        </a:cubicBezTo>
                        <a:cubicBezTo>
                          <a:pt x="20417" y="58882"/>
                          <a:pt x="20417" y="58882"/>
                          <a:pt x="20417" y="369840"/>
                        </a:cubicBezTo>
                        <a:cubicBezTo>
                          <a:pt x="20417" y="378599"/>
                          <a:pt x="27709" y="386385"/>
                          <a:pt x="36459" y="386385"/>
                        </a:cubicBezTo>
                        <a:cubicBezTo>
                          <a:pt x="36459" y="386385"/>
                          <a:pt x="72433" y="382979"/>
                          <a:pt x="128823" y="382979"/>
                        </a:cubicBezTo>
                        <a:cubicBezTo>
                          <a:pt x="188616" y="382979"/>
                          <a:pt x="187158" y="386385"/>
                          <a:pt x="222645" y="386385"/>
                        </a:cubicBezTo>
                        <a:cubicBezTo>
                          <a:pt x="231881" y="386385"/>
                          <a:pt x="239173" y="378599"/>
                          <a:pt x="239173" y="369840"/>
                        </a:cubicBezTo>
                        <a:lnTo>
                          <a:pt x="239173" y="58882"/>
                        </a:lnTo>
                        <a:cubicBezTo>
                          <a:pt x="239173" y="50123"/>
                          <a:pt x="231881" y="41364"/>
                          <a:pt x="223131" y="39904"/>
                        </a:cubicBezTo>
                        <a:cubicBezTo>
                          <a:pt x="223131" y="39904"/>
                          <a:pt x="188130" y="28711"/>
                          <a:pt x="129795" y="28711"/>
                        </a:cubicBezTo>
                        <a:close/>
                        <a:moveTo>
                          <a:pt x="126878" y="0"/>
                        </a:moveTo>
                        <a:cubicBezTo>
                          <a:pt x="160907" y="0"/>
                          <a:pt x="240632" y="11679"/>
                          <a:pt x="254243" y="11679"/>
                        </a:cubicBezTo>
                        <a:cubicBezTo>
                          <a:pt x="277091" y="11679"/>
                          <a:pt x="347093" y="0"/>
                          <a:pt x="381122" y="0"/>
                        </a:cubicBezTo>
                        <a:cubicBezTo>
                          <a:pt x="448693" y="0"/>
                          <a:pt x="489041" y="13139"/>
                          <a:pt x="489041" y="13139"/>
                        </a:cubicBezTo>
                        <a:cubicBezTo>
                          <a:pt x="499250" y="15086"/>
                          <a:pt x="508000" y="24818"/>
                          <a:pt x="508000" y="35038"/>
                        </a:cubicBezTo>
                        <a:cubicBezTo>
                          <a:pt x="508000" y="35038"/>
                          <a:pt x="508000" y="35038"/>
                          <a:pt x="508000" y="395631"/>
                        </a:cubicBezTo>
                        <a:cubicBezTo>
                          <a:pt x="508000" y="406337"/>
                          <a:pt x="499250" y="414610"/>
                          <a:pt x="489041" y="414610"/>
                        </a:cubicBezTo>
                        <a:cubicBezTo>
                          <a:pt x="447234" y="414610"/>
                          <a:pt x="449179" y="410717"/>
                          <a:pt x="379663" y="410717"/>
                        </a:cubicBezTo>
                        <a:cubicBezTo>
                          <a:pt x="379663" y="410717"/>
                          <a:pt x="379663" y="410717"/>
                          <a:pt x="125906" y="410717"/>
                        </a:cubicBezTo>
                        <a:cubicBezTo>
                          <a:pt x="60279" y="410717"/>
                          <a:pt x="18959" y="414610"/>
                          <a:pt x="18959" y="414610"/>
                        </a:cubicBezTo>
                        <a:cubicBezTo>
                          <a:pt x="8750" y="414610"/>
                          <a:pt x="0" y="406337"/>
                          <a:pt x="0" y="395631"/>
                        </a:cubicBezTo>
                        <a:cubicBezTo>
                          <a:pt x="0" y="395631"/>
                          <a:pt x="0" y="395631"/>
                          <a:pt x="0" y="35038"/>
                        </a:cubicBezTo>
                        <a:cubicBezTo>
                          <a:pt x="0" y="24818"/>
                          <a:pt x="8264" y="15086"/>
                          <a:pt x="18959" y="13139"/>
                        </a:cubicBezTo>
                        <a:cubicBezTo>
                          <a:pt x="18959" y="13139"/>
                          <a:pt x="59307" y="0"/>
                          <a:pt x="126878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uLnTx/>
                      <a:uFillTx/>
                      <a:latin typeface="仓耳今楷05-6763 W05" panose="02020400000000000000" pitchFamily="18" charset="-122"/>
                      <a:ea typeface="仓耳今楷05-6763 W05" panose="02020400000000000000" pitchFamily="18" charset="-122"/>
                      <a:sym typeface="思源黑体旧字形 Normal" panose="020B0400000000000000" pitchFamily="34" charset="-128"/>
                    </a:endParaRPr>
                  </a:p>
                </p:txBody>
              </p:sp>
            </p:grpSp>
            <p:grpSp>
              <p:nvGrpSpPr>
                <p:cNvPr id="68" name="Group 6">
                  <a:extLst>
                    <a:ext uri="{FF2B5EF4-FFF2-40B4-BE49-F238E27FC236}">
                      <a16:creationId xmlns:a16="http://schemas.microsoft.com/office/drawing/2014/main" id="{8F98AD1A-E977-4C10-9FA8-3A720B14F3ED}"/>
                    </a:ext>
                  </a:extLst>
                </p:cNvPr>
                <p:cNvGrpSpPr/>
                <p:nvPr/>
              </p:nvGrpSpPr>
              <p:grpSpPr>
                <a:xfrm>
                  <a:off x="4282608" y="1772816"/>
                  <a:ext cx="1327924" cy="1327920"/>
                  <a:chOff x="4909893" y="2312876"/>
                  <a:chExt cx="1022143" cy="1022141"/>
                </a:xfrm>
              </p:grpSpPr>
              <p:sp>
                <p:nvSpPr>
                  <p:cNvPr id="69" name="Oval 21">
                    <a:extLst>
                      <a:ext uri="{FF2B5EF4-FFF2-40B4-BE49-F238E27FC236}">
                        <a16:creationId xmlns:a16="http://schemas.microsoft.com/office/drawing/2014/main" id="{382178BA-C4E1-4C3B-8ABC-73557645984F}"/>
                      </a:ext>
                    </a:extLst>
                  </p:cNvPr>
                  <p:cNvSpPr/>
                  <p:nvPr/>
                </p:nvSpPr>
                <p:spPr>
                  <a:xfrm flipH="1">
                    <a:off x="4909893" y="2312876"/>
                    <a:ext cx="1022143" cy="1022141"/>
                  </a:xfrm>
                  <a:prstGeom prst="ellipse">
                    <a:avLst/>
                  </a:prstGeom>
                  <a:solidFill>
                    <a:srgbClr val="C4D7D3"/>
                  </a:solidFill>
                  <a:ln w="38100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uLnTx/>
                      <a:uFillTx/>
                      <a:latin typeface="仓耳今楷05-6763 W05" panose="02020400000000000000" pitchFamily="18" charset="-122"/>
                      <a:ea typeface="仓耳今楷05-6763 W05" panose="02020400000000000000" pitchFamily="18" charset="-122"/>
                      <a:sym typeface="思源黑体旧字形 Normal" panose="020B0400000000000000" pitchFamily="34" charset="-128"/>
                    </a:endParaRPr>
                  </a:p>
                </p:txBody>
              </p:sp>
              <p:sp>
                <p:nvSpPr>
                  <p:cNvPr id="70" name="Oval 22">
                    <a:extLst>
                      <a:ext uri="{FF2B5EF4-FFF2-40B4-BE49-F238E27FC236}">
                        <a16:creationId xmlns:a16="http://schemas.microsoft.com/office/drawing/2014/main" id="{65630EF9-CC1E-4E4E-932A-47FEEEBE01CF}"/>
                      </a:ext>
                    </a:extLst>
                  </p:cNvPr>
                  <p:cNvSpPr/>
                  <p:nvPr/>
                </p:nvSpPr>
                <p:spPr>
                  <a:xfrm flipH="1">
                    <a:off x="4989198" y="2388316"/>
                    <a:ext cx="871263" cy="871262"/>
                  </a:xfrm>
                  <a:prstGeom prst="ellipse">
                    <a:avLst/>
                  </a:prstGeom>
                  <a:solidFill>
                    <a:srgbClr val="C4D7D3"/>
                  </a:solidFill>
                  <a:ln w="38100">
                    <a:solidFill>
                      <a:srgbClr val="262626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uLnTx/>
                      <a:uFillTx/>
                      <a:latin typeface="仓耳今楷05-6763 W05" panose="02020400000000000000" pitchFamily="18" charset="-122"/>
                      <a:ea typeface="仓耳今楷05-6763 W05" panose="02020400000000000000" pitchFamily="18" charset="-122"/>
                      <a:sym typeface="思源黑体旧字形 Normal" panose="020B0400000000000000" pitchFamily="34" charset="-128"/>
                    </a:endParaRPr>
                  </a:p>
                </p:txBody>
              </p:sp>
              <p:sp>
                <p:nvSpPr>
                  <p:cNvPr id="71" name="Freeform: Shape 30">
                    <a:extLst>
                      <a:ext uri="{FF2B5EF4-FFF2-40B4-BE49-F238E27FC236}">
                        <a16:creationId xmlns:a16="http://schemas.microsoft.com/office/drawing/2014/main" id="{997DC2D7-44F8-4B7B-A4F2-79A0AB21099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5230439" y="2685625"/>
                    <a:ext cx="381053" cy="276641"/>
                  </a:xfrm>
                  <a:custGeom>
                    <a:avLst/>
                    <a:gdLst>
                      <a:gd name="connsiteX0" fmla="*/ 220682 w 508000"/>
                      <a:gd name="connsiteY0" fmla="*/ 153574 h 368803"/>
                      <a:gd name="connsiteX1" fmla="*/ 251847 w 508000"/>
                      <a:gd name="connsiteY1" fmla="*/ 166568 h 368803"/>
                      <a:gd name="connsiteX2" fmla="*/ 314177 w 508000"/>
                      <a:gd name="connsiteY2" fmla="*/ 166568 h 368803"/>
                      <a:gd name="connsiteX3" fmla="*/ 314177 w 508000"/>
                      <a:gd name="connsiteY3" fmla="*/ 232405 h 368803"/>
                      <a:gd name="connsiteX4" fmla="*/ 258773 w 508000"/>
                      <a:gd name="connsiteY4" fmla="*/ 287846 h 368803"/>
                      <a:gd name="connsiteX5" fmla="*/ 248384 w 508000"/>
                      <a:gd name="connsiteY5" fmla="*/ 287846 h 368803"/>
                      <a:gd name="connsiteX6" fmla="*/ 189517 w 508000"/>
                      <a:gd name="connsiteY6" fmla="*/ 232405 h 368803"/>
                      <a:gd name="connsiteX7" fmla="*/ 189517 w 508000"/>
                      <a:gd name="connsiteY7" fmla="*/ 166568 h 368803"/>
                      <a:gd name="connsiteX8" fmla="*/ 220682 w 508000"/>
                      <a:gd name="connsiteY8" fmla="*/ 153574 h 368803"/>
                      <a:gd name="connsiteX9" fmla="*/ 463075 w 508000"/>
                      <a:gd name="connsiteY9" fmla="*/ 73065 h 368803"/>
                      <a:gd name="connsiteX10" fmla="*/ 362857 w 508000"/>
                      <a:gd name="connsiteY10" fmla="*/ 191360 h 368803"/>
                      <a:gd name="connsiteX11" fmla="*/ 463075 w 508000"/>
                      <a:gd name="connsiteY11" fmla="*/ 295738 h 368803"/>
                      <a:gd name="connsiteX12" fmla="*/ 41469 w 508000"/>
                      <a:gd name="connsiteY12" fmla="*/ 73065 h 368803"/>
                      <a:gd name="connsiteX13" fmla="*/ 41469 w 508000"/>
                      <a:gd name="connsiteY13" fmla="*/ 295738 h 368803"/>
                      <a:gd name="connsiteX14" fmla="*/ 141687 w 508000"/>
                      <a:gd name="connsiteY14" fmla="*/ 191360 h 368803"/>
                      <a:gd name="connsiteX15" fmla="*/ 41469 w 508000"/>
                      <a:gd name="connsiteY15" fmla="*/ 73065 h 368803"/>
                      <a:gd name="connsiteX16" fmla="*/ 72571 w 508000"/>
                      <a:gd name="connsiteY16" fmla="*/ 41751 h 368803"/>
                      <a:gd name="connsiteX17" fmla="*/ 176245 w 508000"/>
                      <a:gd name="connsiteY17" fmla="*/ 163526 h 368803"/>
                      <a:gd name="connsiteX18" fmla="*/ 169333 w 508000"/>
                      <a:gd name="connsiteY18" fmla="*/ 226153 h 368803"/>
                      <a:gd name="connsiteX19" fmla="*/ 72571 w 508000"/>
                      <a:gd name="connsiteY19" fmla="*/ 327052 h 368803"/>
                      <a:gd name="connsiteX20" fmla="*/ 435429 w 508000"/>
                      <a:gd name="connsiteY20" fmla="*/ 327052 h 368803"/>
                      <a:gd name="connsiteX21" fmla="*/ 338667 w 508000"/>
                      <a:gd name="connsiteY21" fmla="*/ 226153 h 368803"/>
                      <a:gd name="connsiteX22" fmla="*/ 331755 w 508000"/>
                      <a:gd name="connsiteY22" fmla="*/ 163526 h 368803"/>
                      <a:gd name="connsiteX23" fmla="*/ 435429 w 508000"/>
                      <a:gd name="connsiteY23" fmla="*/ 41751 h 368803"/>
                      <a:gd name="connsiteX24" fmla="*/ 72571 w 508000"/>
                      <a:gd name="connsiteY24" fmla="*/ 41751 h 368803"/>
                      <a:gd name="connsiteX25" fmla="*/ 55293 w 508000"/>
                      <a:gd name="connsiteY25" fmla="*/ 0 h 368803"/>
                      <a:gd name="connsiteX26" fmla="*/ 449252 w 508000"/>
                      <a:gd name="connsiteY26" fmla="*/ 0 h 368803"/>
                      <a:gd name="connsiteX27" fmla="*/ 466531 w 508000"/>
                      <a:gd name="connsiteY27" fmla="*/ 3479 h 368803"/>
                      <a:gd name="connsiteX28" fmla="*/ 508000 w 508000"/>
                      <a:gd name="connsiteY28" fmla="*/ 55668 h 368803"/>
                      <a:gd name="connsiteX29" fmla="*/ 504544 w 508000"/>
                      <a:gd name="connsiteY29" fmla="*/ 313135 h 368803"/>
                      <a:gd name="connsiteX30" fmla="*/ 490721 w 508000"/>
                      <a:gd name="connsiteY30" fmla="*/ 351407 h 368803"/>
                      <a:gd name="connsiteX31" fmla="*/ 449252 w 508000"/>
                      <a:gd name="connsiteY31" fmla="*/ 368803 h 368803"/>
                      <a:gd name="connsiteX32" fmla="*/ 55293 w 508000"/>
                      <a:gd name="connsiteY32" fmla="*/ 368803 h 368803"/>
                      <a:gd name="connsiteX33" fmla="*/ 17279 w 508000"/>
                      <a:gd name="connsiteY33" fmla="*/ 351407 h 368803"/>
                      <a:gd name="connsiteX34" fmla="*/ 0 w 508000"/>
                      <a:gd name="connsiteY34" fmla="*/ 313135 h 368803"/>
                      <a:gd name="connsiteX35" fmla="*/ 0 w 508000"/>
                      <a:gd name="connsiteY35" fmla="*/ 55668 h 368803"/>
                      <a:gd name="connsiteX36" fmla="*/ 41469 w 508000"/>
                      <a:gd name="connsiteY36" fmla="*/ 3479 h 368803"/>
                      <a:gd name="connsiteX37" fmla="*/ 55293 w 508000"/>
                      <a:gd name="connsiteY37" fmla="*/ 0 h 368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508000" h="368803">
                        <a:moveTo>
                          <a:pt x="220682" y="153574"/>
                        </a:moveTo>
                        <a:cubicBezTo>
                          <a:pt x="231936" y="153574"/>
                          <a:pt x="243190" y="157906"/>
                          <a:pt x="251847" y="166568"/>
                        </a:cubicBezTo>
                        <a:cubicBezTo>
                          <a:pt x="269161" y="149243"/>
                          <a:pt x="296863" y="149243"/>
                          <a:pt x="314177" y="166568"/>
                        </a:cubicBezTo>
                        <a:cubicBezTo>
                          <a:pt x="331491" y="183894"/>
                          <a:pt x="331491" y="215079"/>
                          <a:pt x="314177" y="232405"/>
                        </a:cubicBezTo>
                        <a:cubicBezTo>
                          <a:pt x="314177" y="232405"/>
                          <a:pt x="272624" y="273986"/>
                          <a:pt x="258773" y="287846"/>
                        </a:cubicBezTo>
                        <a:cubicBezTo>
                          <a:pt x="255310" y="291311"/>
                          <a:pt x="251847" y="291311"/>
                          <a:pt x="248384" y="287846"/>
                        </a:cubicBezTo>
                        <a:cubicBezTo>
                          <a:pt x="231070" y="273986"/>
                          <a:pt x="189517" y="232405"/>
                          <a:pt x="189517" y="232405"/>
                        </a:cubicBezTo>
                        <a:cubicBezTo>
                          <a:pt x="172203" y="215079"/>
                          <a:pt x="172203" y="183894"/>
                          <a:pt x="189517" y="166568"/>
                        </a:cubicBezTo>
                        <a:cubicBezTo>
                          <a:pt x="198174" y="157906"/>
                          <a:pt x="209428" y="153574"/>
                          <a:pt x="220682" y="153574"/>
                        </a:cubicBezTo>
                        <a:close/>
                        <a:moveTo>
                          <a:pt x="463075" y="73065"/>
                        </a:moveTo>
                        <a:cubicBezTo>
                          <a:pt x="463075" y="73065"/>
                          <a:pt x="463075" y="73065"/>
                          <a:pt x="362857" y="191360"/>
                        </a:cubicBezTo>
                        <a:cubicBezTo>
                          <a:pt x="362857" y="191360"/>
                          <a:pt x="362857" y="191360"/>
                          <a:pt x="463075" y="295738"/>
                        </a:cubicBezTo>
                        <a:close/>
                        <a:moveTo>
                          <a:pt x="41469" y="73065"/>
                        </a:moveTo>
                        <a:cubicBezTo>
                          <a:pt x="41469" y="73065"/>
                          <a:pt x="41469" y="73065"/>
                          <a:pt x="41469" y="295738"/>
                        </a:cubicBezTo>
                        <a:lnTo>
                          <a:pt x="141687" y="191360"/>
                        </a:lnTo>
                        <a:cubicBezTo>
                          <a:pt x="141687" y="191360"/>
                          <a:pt x="141687" y="191360"/>
                          <a:pt x="41469" y="73065"/>
                        </a:cubicBezTo>
                        <a:close/>
                        <a:moveTo>
                          <a:pt x="72571" y="41751"/>
                        </a:moveTo>
                        <a:cubicBezTo>
                          <a:pt x="72571" y="41751"/>
                          <a:pt x="127864" y="107858"/>
                          <a:pt x="176245" y="163526"/>
                        </a:cubicBezTo>
                        <a:cubicBezTo>
                          <a:pt x="162422" y="180922"/>
                          <a:pt x="158966" y="205277"/>
                          <a:pt x="169333" y="226153"/>
                        </a:cubicBezTo>
                        <a:cubicBezTo>
                          <a:pt x="169333" y="226153"/>
                          <a:pt x="169333" y="226153"/>
                          <a:pt x="72571" y="327052"/>
                        </a:cubicBezTo>
                        <a:lnTo>
                          <a:pt x="435429" y="327052"/>
                        </a:lnTo>
                        <a:cubicBezTo>
                          <a:pt x="435429" y="327052"/>
                          <a:pt x="435429" y="327052"/>
                          <a:pt x="338667" y="226153"/>
                        </a:cubicBezTo>
                        <a:cubicBezTo>
                          <a:pt x="349034" y="205277"/>
                          <a:pt x="345578" y="180922"/>
                          <a:pt x="331755" y="163526"/>
                        </a:cubicBezTo>
                        <a:cubicBezTo>
                          <a:pt x="380136" y="107858"/>
                          <a:pt x="435429" y="41751"/>
                          <a:pt x="435429" y="41751"/>
                        </a:cubicBezTo>
                        <a:cubicBezTo>
                          <a:pt x="435429" y="41751"/>
                          <a:pt x="435429" y="41751"/>
                          <a:pt x="72571" y="41751"/>
                        </a:cubicBezTo>
                        <a:close/>
                        <a:moveTo>
                          <a:pt x="55293" y="0"/>
                        </a:moveTo>
                        <a:cubicBezTo>
                          <a:pt x="55293" y="0"/>
                          <a:pt x="55293" y="0"/>
                          <a:pt x="449252" y="0"/>
                        </a:cubicBezTo>
                        <a:cubicBezTo>
                          <a:pt x="456163" y="0"/>
                          <a:pt x="459619" y="0"/>
                          <a:pt x="466531" y="3479"/>
                        </a:cubicBezTo>
                        <a:cubicBezTo>
                          <a:pt x="490721" y="10438"/>
                          <a:pt x="508000" y="31313"/>
                          <a:pt x="508000" y="55668"/>
                        </a:cubicBezTo>
                        <a:cubicBezTo>
                          <a:pt x="508000" y="55668"/>
                          <a:pt x="508000" y="55668"/>
                          <a:pt x="504544" y="313135"/>
                        </a:cubicBezTo>
                        <a:cubicBezTo>
                          <a:pt x="504544" y="327052"/>
                          <a:pt x="501088" y="340969"/>
                          <a:pt x="490721" y="351407"/>
                        </a:cubicBezTo>
                        <a:cubicBezTo>
                          <a:pt x="480354" y="361844"/>
                          <a:pt x="463075" y="368803"/>
                          <a:pt x="449252" y="368803"/>
                        </a:cubicBezTo>
                        <a:cubicBezTo>
                          <a:pt x="449252" y="368803"/>
                          <a:pt x="449252" y="368803"/>
                          <a:pt x="55293" y="368803"/>
                        </a:cubicBezTo>
                        <a:cubicBezTo>
                          <a:pt x="41469" y="368803"/>
                          <a:pt x="27646" y="361844"/>
                          <a:pt x="17279" y="351407"/>
                        </a:cubicBezTo>
                        <a:cubicBezTo>
                          <a:pt x="6912" y="340969"/>
                          <a:pt x="0" y="327052"/>
                          <a:pt x="0" y="313135"/>
                        </a:cubicBezTo>
                        <a:cubicBezTo>
                          <a:pt x="0" y="313135"/>
                          <a:pt x="0" y="313135"/>
                          <a:pt x="0" y="55668"/>
                        </a:cubicBezTo>
                        <a:cubicBezTo>
                          <a:pt x="0" y="31313"/>
                          <a:pt x="17279" y="10438"/>
                          <a:pt x="41469" y="3479"/>
                        </a:cubicBezTo>
                        <a:cubicBezTo>
                          <a:pt x="44925" y="0"/>
                          <a:pt x="51837" y="0"/>
                          <a:pt x="55293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uLnTx/>
                      <a:uFillTx/>
                      <a:latin typeface="仓耳今楷05-6763 W05" panose="02020400000000000000" pitchFamily="18" charset="-122"/>
                      <a:ea typeface="仓耳今楷05-6763 W05" panose="02020400000000000000" pitchFamily="18" charset="-122"/>
                      <a:sym typeface="思源黑体旧字形 Normal" panose="020B0400000000000000" pitchFamily="34" charset="-128"/>
                    </a:endParaRPr>
                  </a:p>
                </p:txBody>
              </p:sp>
            </p:grpSp>
          </p:grpSp>
          <p:pic>
            <p:nvPicPr>
              <p:cNvPr id="3074" name="Picture 2" descr="人類法律」??「上帝法律」?? | Peter Koo&amp;#39;s Blog">
                <a:extLst>
                  <a:ext uri="{FF2B5EF4-FFF2-40B4-BE49-F238E27FC236}">
                    <a16:creationId xmlns:a16="http://schemas.microsoft.com/office/drawing/2014/main" id="{016554FB-992E-4332-A2D6-24EA9CB38B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0171" y="2340623"/>
                <a:ext cx="1191688" cy="1078078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076" name="Picture 4" descr="傳承學習網- YouTube">
              <a:extLst>
                <a:ext uri="{FF2B5EF4-FFF2-40B4-BE49-F238E27FC236}">
                  <a16:creationId xmlns:a16="http://schemas.microsoft.com/office/drawing/2014/main" id="{5EDEBDEC-4A9D-4FF9-BB21-FED434F76A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6" r="18166"/>
            <a:stretch/>
          </p:blipFill>
          <p:spPr bwMode="auto">
            <a:xfrm>
              <a:off x="6714238" y="4425836"/>
              <a:ext cx="1147962" cy="113614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489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9FB143-2161-4498-9EDC-54FC399F8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1" y="-20598"/>
            <a:ext cx="12215711" cy="6878598"/>
          </a:xfrm>
          <a:prstGeom prst="rect">
            <a:avLst/>
          </a:prstGeom>
        </p:spPr>
      </p:pic>
      <p:pic>
        <p:nvPicPr>
          <p:cNvPr id="9" name="图片占位符 4">
            <a:extLst>
              <a:ext uri="{FF2B5EF4-FFF2-40B4-BE49-F238E27FC236}">
                <a16:creationId xmlns:a16="http://schemas.microsoft.com/office/drawing/2014/main" id="{C3914BE5-32A5-4466-A77A-C3DD84C2F5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195" y="3597442"/>
            <a:ext cx="3536933" cy="1766595"/>
          </a:xfrm>
          <a:prstGeom prst="rect">
            <a:avLst/>
          </a:prstGeom>
        </p:spPr>
      </p:pic>
      <p:pic>
        <p:nvPicPr>
          <p:cNvPr id="27" name="圖片 1">
            <a:extLst>
              <a:ext uri="{FF2B5EF4-FFF2-40B4-BE49-F238E27FC236}">
                <a16:creationId xmlns:a16="http://schemas.microsoft.com/office/drawing/2014/main" id="{4B142216-D93F-4824-8E41-D0E09B07D8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5" r="25141" b="19401"/>
          <a:stretch/>
        </p:blipFill>
        <p:spPr bwMode="auto">
          <a:xfrm>
            <a:off x="3227456" y="1894631"/>
            <a:ext cx="2724150" cy="296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584A804-DABA-4E6A-8B83-820A25A79E98}"/>
              </a:ext>
            </a:extLst>
          </p:cNvPr>
          <p:cNvSpPr txBox="1"/>
          <p:nvPr/>
        </p:nvSpPr>
        <p:spPr>
          <a:xfrm>
            <a:off x="1130743" y="4088609"/>
            <a:ext cx="1750076" cy="6349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2200"/>
              </a:lnSpc>
              <a:defRPr/>
            </a:pPr>
            <a:r>
              <a:rPr lang="zh-TW" altLang="en-US" sz="1600" b="1" dirty="0">
                <a:solidFill>
                  <a:srgbClr val="C52525"/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rPr>
              <a:t>估價師在資產健檢所扮演的角色</a:t>
            </a:r>
            <a:r>
              <a:rPr lang="zh-CN" altLang="en-US" sz="1400" b="1" dirty="0">
                <a:solidFill>
                  <a:schemeClr val="accent2"/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rPr>
              <a:t>。</a:t>
            </a:r>
            <a:endParaRPr lang="en-US" altLang="zh-CN" sz="1400" b="1" dirty="0">
              <a:solidFill>
                <a:schemeClr val="accent2"/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grpSp>
        <p:nvGrpSpPr>
          <p:cNvPr id="15" name="组合 35">
            <a:extLst>
              <a:ext uri="{FF2B5EF4-FFF2-40B4-BE49-F238E27FC236}">
                <a16:creationId xmlns:a16="http://schemas.microsoft.com/office/drawing/2014/main" id="{40ADCDB8-4130-494F-9E02-6F0F1104AC61}"/>
              </a:ext>
            </a:extLst>
          </p:cNvPr>
          <p:cNvGrpSpPr>
            <a:grpSpLocks/>
          </p:cNvGrpSpPr>
          <p:nvPr/>
        </p:nvGrpSpPr>
        <p:grpSpPr bwMode="auto">
          <a:xfrm>
            <a:off x="6664325" y="2455863"/>
            <a:ext cx="793750" cy="793750"/>
            <a:chOff x="1149396" y="1989138"/>
            <a:chExt cx="1103084" cy="1103084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3CBE3CC2-2B87-4ACD-BDF6-74610B93B5A7}"/>
                </a:ext>
              </a:extLst>
            </p:cNvPr>
            <p:cNvSpPr/>
            <p:nvPr/>
          </p:nvSpPr>
          <p:spPr>
            <a:xfrm>
              <a:off x="1149396" y="1989138"/>
              <a:ext cx="1103084" cy="1103084"/>
            </a:xfrm>
            <a:prstGeom prst="rect">
              <a:avLst/>
            </a:prstGeom>
            <a:solidFill>
              <a:srgbClr val="C4D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FZHei-B01S" panose="02010601030101010101" pitchFamily="2" charset="-122"/>
              </a:endParaRPr>
            </a:p>
          </p:txBody>
        </p:sp>
        <p:sp>
          <p:nvSpPr>
            <p:cNvPr id="17" name="椭圆 13">
              <a:extLst>
                <a:ext uri="{FF2B5EF4-FFF2-40B4-BE49-F238E27FC236}">
                  <a16:creationId xmlns:a16="http://schemas.microsoft.com/office/drawing/2014/main" id="{0FC3B553-5AF2-4E0C-8BA5-348AF150FD36}"/>
                </a:ext>
              </a:extLst>
            </p:cNvPr>
            <p:cNvSpPr/>
            <p:nvPr/>
          </p:nvSpPr>
          <p:spPr>
            <a:xfrm>
              <a:off x="1383250" y="2260496"/>
              <a:ext cx="635376" cy="560367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68546" h="503434">
                  <a:moveTo>
                    <a:pt x="0" y="154789"/>
                  </a:moveTo>
                  <a:lnTo>
                    <a:pt x="35220" y="173435"/>
                  </a:lnTo>
                  <a:lnTo>
                    <a:pt x="179058" y="248905"/>
                  </a:lnTo>
                  <a:lnTo>
                    <a:pt x="36995" y="328224"/>
                  </a:lnTo>
                  <a:lnTo>
                    <a:pt x="0" y="346573"/>
                  </a:lnTo>
                  <a:close/>
                  <a:moveTo>
                    <a:pt x="317538" y="106843"/>
                  </a:moveTo>
                  <a:cubicBezTo>
                    <a:pt x="396974" y="106843"/>
                    <a:pt x="463479" y="171371"/>
                    <a:pt x="463479" y="250647"/>
                  </a:cubicBezTo>
                  <a:cubicBezTo>
                    <a:pt x="463479" y="329924"/>
                    <a:pt x="396974" y="396295"/>
                    <a:pt x="317538" y="396295"/>
                  </a:cubicBezTo>
                  <a:cubicBezTo>
                    <a:pt x="254728" y="396295"/>
                    <a:pt x="199308" y="353891"/>
                    <a:pt x="180834" y="296739"/>
                  </a:cubicBezTo>
                  <a:lnTo>
                    <a:pt x="265812" y="250647"/>
                  </a:lnTo>
                  <a:lnTo>
                    <a:pt x="180834" y="204556"/>
                  </a:lnTo>
                  <a:cubicBezTo>
                    <a:pt x="199308" y="147403"/>
                    <a:pt x="252881" y="106843"/>
                    <a:pt x="317538" y="106843"/>
                  </a:cubicBezTo>
                  <a:close/>
                  <a:moveTo>
                    <a:pt x="317551" y="0"/>
                  </a:moveTo>
                  <a:cubicBezTo>
                    <a:pt x="455967" y="0"/>
                    <a:pt x="568546" y="112489"/>
                    <a:pt x="568546" y="250795"/>
                  </a:cubicBezTo>
                  <a:cubicBezTo>
                    <a:pt x="568546" y="389101"/>
                    <a:pt x="455967" y="503434"/>
                    <a:pt x="317551" y="503434"/>
                  </a:cubicBezTo>
                  <a:cubicBezTo>
                    <a:pt x="210509" y="503434"/>
                    <a:pt x="120077" y="437047"/>
                    <a:pt x="83166" y="342999"/>
                  </a:cubicBezTo>
                  <a:lnTo>
                    <a:pt x="131150" y="317182"/>
                  </a:lnTo>
                  <a:cubicBezTo>
                    <a:pt x="158834" y="392789"/>
                    <a:pt x="230810" y="448112"/>
                    <a:pt x="317551" y="448112"/>
                  </a:cubicBezTo>
                  <a:cubicBezTo>
                    <a:pt x="426439" y="448112"/>
                    <a:pt x="515025" y="359596"/>
                    <a:pt x="515025" y="250795"/>
                  </a:cubicBezTo>
                  <a:cubicBezTo>
                    <a:pt x="515025" y="141994"/>
                    <a:pt x="426439" y="53478"/>
                    <a:pt x="317551" y="53478"/>
                  </a:cubicBezTo>
                  <a:cubicBezTo>
                    <a:pt x="232656" y="53478"/>
                    <a:pt x="158834" y="108801"/>
                    <a:pt x="131150" y="184408"/>
                  </a:cubicBezTo>
                  <a:lnTo>
                    <a:pt x="83166" y="158591"/>
                  </a:lnTo>
                  <a:cubicBezTo>
                    <a:pt x="120077" y="64543"/>
                    <a:pt x="210509" y="0"/>
                    <a:pt x="3175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18" name="组合 9">
            <a:extLst>
              <a:ext uri="{FF2B5EF4-FFF2-40B4-BE49-F238E27FC236}">
                <a16:creationId xmlns:a16="http://schemas.microsoft.com/office/drawing/2014/main" id="{45F83153-D104-4E4C-A5C5-E420EB2680CD}"/>
              </a:ext>
            </a:extLst>
          </p:cNvPr>
          <p:cNvGrpSpPr>
            <a:grpSpLocks/>
          </p:cNvGrpSpPr>
          <p:nvPr/>
        </p:nvGrpSpPr>
        <p:grpSpPr bwMode="auto">
          <a:xfrm>
            <a:off x="7626348" y="1851359"/>
            <a:ext cx="4161996" cy="1818724"/>
            <a:chOff x="8148326" y="1542824"/>
            <a:chExt cx="4161842" cy="1323279"/>
          </a:xfrm>
        </p:grpSpPr>
        <p:sp>
          <p:nvSpPr>
            <p:cNvPr id="19" name="文本框 6">
              <a:extLst>
                <a:ext uri="{FF2B5EF4-FFF2-40B4-BE49-F238E27FC236}">
                  <a16:creationId xmlns:a16="http://schemas.microsoft.com/office/drawing/2014/main" id="{06B26040-E235-498C-86B2-4589D8FF24A6}"/>
                </a:ext>
              </a:extLst>
            </p:cNvPr>
            <p:cNvSpPr txBox="1"/>
            <p:nvPr/>
          </p:nvSpPr>
          <p:spPr>
            <a:xfrm>
              <a:off x="8148326" y="1956381"/>
              <a:ext cx="4161842" cy="9097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defTabSz="91440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00" b="0" i="0" u="none" strike="noStrike" kern="0" cap="none" spc="0" normalizeH="0" baseline="0">
                  <a:ln>
                    <a:noFill/>
                  </a:ln>
                  <a:gradFill>
                    <a:gsLst>
                      <a:gs pos="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200"/>
                </a:lnSpc>
                <a:defRPr/>
              </a:pPr>
              <a:r>
                <a:rPr lang="zh-TW" altLang="en-US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價值</a:t>
              </a:r>
              <a:r>
                <a:rPr lang="zh-TW" altLang="en-US" sz="14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  <a:sym typeface="Wingdings" pitchFamily="2" charset="2"/>
                </a:rPr>
                <a:t></a:t>
              </a:r>
              <a:r>
                <a:rPr lang="zh-TW" altLang="en-US" sz="14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透過</a:t>
              </a:r>
              <a:r>
                <a:rPr lang="zh-TW" altLang="en-US" sz="1800" b="1" u="sng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  <a:sym typeface="Wingdings" pitchFamily="2" charset="2"/>
                </a:rPr>
                <a:t>邏輯方法</a:t>
              </a:r>
              <a:r>
                <a:rPr lang="zh-TW" altLang="en-US" sz="14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  <a:sym typeface="Wingdings" pitchFamily="2" charset="2"/>
                </a:rPr>
                <a:t>及</a:t>
              </a:r>
              <a:r>
                <a:rPr lang="zh-TW" altLang="en-US" sz="1800" b="1" u="sng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  <a:sym typeface="Wingdings" pitchFamily="2" charset="2"/>
                </a:rPr>
                <a:t>經驗法則</a:t>
              </a:r>
              <a:r>
                <a:rPr lang="zh-TW" altLang="en-US" sz="14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  <a:sym typeface="Wingdings" pitchFamily="2" charset="2"/>
                </a:rPr>
                <a:t>進行評估求得</a:t>
              </a:r>
              <a:r>
                <a:rPr lang="zh-TW" altLang="en-US" sz="14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客觀</a:t>
              </a:r>
              <a:r>
                <a:rPr lang="zh-TW" altLang="en-US" sz="14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  <a:sym typeface="Wingdings" pitchFamily="2" charset="2"/>
                </a:rPr>
                <a:t></a:t>
              </a:r>
              <a:r>
                <a:rPr lang="zh-TW" altLang="en-US" sz="14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估價師評估</a:t>
              </a:r>
              <a:endParaRPr lang="en-US" altLang="zh-TW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  <a:p>
              <a:pPr>
                <a:lnSpc>
                  <a:spcPts val="2200"/>
                </a:lnSpc>
                <a:defRPr/>
              </a:pPr>
              <a:r>
                <a:rPr lang="zh-TW" altLang="en-US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  <a:sym typeface="Wingdings" pitchFamily="2" charset="2"/>
                </a:rPr>
                <a:t>價格</a:t>
              </a:r>
              <a:r>
                <a:rPr lang="zh-TW" altLang="en-US" sz="1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  <a:sym typeface="Wingdings" pitchFamily="2" charset="2"/>
                </a:rPr>
                <a:t></a:t>
              </a:r>
              <a:r>
                <a:rPr lang="zh-TW" altLang="en-US" sz="1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雙方議定即可，可高可低，可真可假</a:t>
              </a:r>
              <a:r>
                <a:rPr lang="zh-TW" altLang="en-US" sz="1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  <a:sym typeface="Wingdings" pitchFamily="2" charset="2"/>
                </a:rPr>
                <a:t></a:t>
              </a:r>
              <a:r>
                <a:rPr lang="zh-TW" altLang="en-US" sz="1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主觀</a:t>
              </a:r>
              <a:endPara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endParaRPr>
            </a:p>
          </p:txBody>
        </p:sp>
        <p:sp>
          <p:nvSpPr>
            <p:cNvPr id="20" name="文本框 7">
              <a:extLst>
                <a:ext uri="{FF2B5EF4-FFF2-40B4-BE49-F238E27FC236}">
                  <a16:creationId xmlns:a16="http://schemas.microsoft.com/office/drawing/2014/main" id="{77F49D6E-398C-4761-B0FD-7A2E9C5AF2F4}"/>
                </a:ext>
              </a:extLst>
            </p:cNvPr>
            <p:cNvSpPr txBox="1"/>
            <p:nvPr/>
          </p:nvSpPr>
          <p:spPr>
            <a:xfrm>
              <a:off x="8148326" y="1542824"/>
              <a:ext cx="3993573" cy="4618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4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FZHei-B01S" panose="02010601030101010101" pitchFamily="2" charset="-122"/>
                </a:rPr>
                <a:t>協助民眾了解不動產真實價</a:t>
              </a:r>
              <a:endPara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仓耳今楷05-6763 W05" panose="02020400000000000000"/>
                <a:sym typeface="FZHei-B01S" panose="02010601030101010101" pitchFamily="2" charset="-122"/>
              </a:endParaRPr>
            </a:p>
          </p:txBody>
        </p:sp>
      </p:grpSp>
      <p:grpSp>
        <p:nvGrpSpPr>
          <p:cNvPr id="21" name="组合 38">
            <a:extLst>
              <a:ext uri="{FF2B5EF4-FFF2-40B4-BE49-F238E27FC236}">
                <a16:creationId xmlns:a16="http://schemas.microsoft.com/office/drawing/2014/main" id="{20197003-A788-4C70-8478-1DFF5ACB3D3F}"/>
              </a:ext>
            </a:extLst>
          </p:cNvPr>
          <p:cNvGrpSpPr>
            <a:grpSpLocks/>
          </p:cNvGrpSpPr>
          <p:nvPr/>
        </p:nvGrpSpPr>
        <p:grpSpPr bwMode="auto">
          <a:xfrm>
            <a:off x="6664325" y="4233031"/>
            <a:ext cx="793750" cy="793750"/>
            <a:chOff x="1149396" y="1989138"/>
            <a:chExt cx="1103084" cy="1103084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A227CF30-B80B-4304-ADDD-5C3B7A09966F}"/>
                </a:ext>
              </a:extLst>
            </p:cNvPr>
            <p:cNvSpPr/>
            <p:nvPr/>
          </p:nvSpPr>
          <p:spPr>
            <a:xfrm>
              <a:off x="1149396" y="1989138"/>
              <a:ext cx="1103084" cy="1103084"/>
            </a:xfrm>
            <a:prstGeom prst="rect">
              <a:avLst/>
            </a:prstGeom>
            <a:solidFill>
              <a:srgbClr val="C4D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FZHei-B01S" panose="02010601030101010101" pitchFamily="2" charset="-122"/>
              </a:endParaRPr>
            </a:p>
          </p:txBody>
        </p:sp>
        <p:sp>
          <p:nvSpPr>
            <p:cNvPr id="23" name="椭圆 20">
              <a:extLst>
                <a:ext uri="{FF2B5EF4-FFF2-40B4-BE49-F238E27FC236}">
                  <a16:creationId xmlns:a16="http://schemas.microsoft.com/office/drawing/2014/main" id="{3154CFA8-DB49-4396-9DF8-0D133C2AFAE8}"/>
                </a:ext>
              </a:extLst>
            </p:cNvPr>
            <p:cNvSpPr/>
            <p:nvPr/>
          </p:nvSpPr>
          <p:spPr>
            <a:xfrm>
              <a:off x="1383250" y="2229610"/>
              <a:ext cx="635376" cy="622139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03405" h="590929">
                  <a:moveTo>
                    <a:pt x="224892" y="258001"/>
                  </a:moveTo>
                  <a:lnTo>
                    <a:pt x="378513" y="258001"/>
                  </a:lnTo>
                  <a:lnTo>
                    <a:pt x="378513" y="290461"/>
                  </a:lnTo>
                  <a:lnTo>
                    <a:pt x="224892" y="290461"/>
                  </a:lnTo>
                  <a:close/>
                  <a:moveTo>
                    <a:pt x="204287" y="194281"/>
                  </a:moveTo>
                  <a:lnTo>
                    <a:pt x="399118" y="194281"/>
                  </a:lnTo>
                  <a:lnTo>
                    <a:pt x="399118" y="226741"/>
                  </a:lnTo>
                  <a:lnTo>
                    <a:pt x="204287" y="226741"/>
                  </a:lnTo>
                  <a:close/>
                  <a:moveTo>
                    <a:pt x="139490" y="156041"/>
                  </a:moveTo>
                  <a:lnTo>
                    <a:pt x="139490" y="274597"/>
                  </a:lnTo>
                  <a:lnTo>
                    <a:pt x="79355" y="244307"/>
                  </a:lnTo>
                  <a:lnTo>
                    <a:pt x="199625" y="336137"/>
                  </a:lnTo>
                  <a:lnTo>
                    <a:pt x="108187" y="459078"/>
                  </a:lnTo>
                  <a:lnTo>
                    <a:pt x="224200" y="355051"/>
                  </a:lnTo>
                  <a:lnTo>
                    <a:pt x="288728" y="404392"/>
                  </a:lnTo>
                  <a:lnTo>
                    <a:pt x="301771" y="414397"/>
                  </a:lnTo>
                  <a:lnTo>
                    <a:pt x="314677" y="404392"/>
                  </a:lnTo>
                  <a:lnTo>
                    <a:pt x="379205" y="355051"/>
                  </a:lnTo>
                  <a:lnTo>
                    <a:pt x="495218" y="459078"/>
                  </a:lnTo>
                  <a:lnTo>
                    <a:pt x="403918" y="336137"/>
                  </a:lnTo>
                  <a:lnTo>
                    <a:pt x="524050" y="244307"/>
                  </a:lnTo>
                  <a:lnTo>
                    <a:pt x="463915" y="274597"/>
                  </a:lnTo>
                  <a:lnTo>
                    <a:pt x="463915" y="156041"/>
                  </a:lnTo>
                  <a:close/>
                  <a:moveTo>
                    <a:pt x="296829" y="1439"/>
                  </a:moveTo>
                  <a:cubicBezTo>
                    <a:pt x="299849" y="-480"/>
                    <a:pt x="303556" y="-480"/>
                    <a:pt x="306577" y="1439"/>
                  </a:cubicBezTo>
                  <a:lnTo>
                    <a:pt x="599149" y="186194"/>
                  </a:lnTo>
                  <a:cubicBezTo>
                    <a:pt x="601758" y="187839"/>
                    <a:pt x="603405" y="190717"/>
                    <a:pt x="603405" y="193869"/>
                  </a:cubicBezTo>
                  <a:lnTo>
                    <a:pt x="603405" y="581746"/>
                  </a:lnTo>
                  <a:cubicBezTo>
                    <a:pt x="603405" y="586817"/>
                    <a:pt x="599286" y="590929"/>
                    <a:pt x="594207" y="590929"/>
                  </a:cubicBezTo>
                  <a:lnTo>
                    <a:pt x="9198" y="590929"/>
                  </a:lnTo>
                  <a:cubicBezTo>
                    <a:pt x="4119" y="590929"/>
                    <a:pt x="0" y="586817"/>
                    <a:pt x="0" y="581746"/>
                  </a:cubicBezTo>
                  <a:lnTo>
                    <a:pt x="0" y="193869"/>
                  </a:lnTo>
                  <a:cubicBezTo>
                    <a:pt x="0" y="190717"/>
                    <a:pt x="1647" y="187839"/>
                    <a:pt x="4256" y="1861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24" name="组合 16">
            <a:extLst>
              <a:ext uri="{FF2B5EF4-FFF2-40B4-BE49-F238E27FC236}">
                <a16:creationId xmlns:a16="http://schemas.microsoft.com/office/drawing/2014/main" id="{519BEA09-2410-4E61-8AEB-9F7FF8FEDB76}"/>
              </a:ext>
            </a:extLst>
          </p:cNvPr>
          <p:cNvGrpSpPr>
            <a:grpSpLocks/>
          </p:cNvGrpSpPr>
          <p:nvPr/>
        </p:nvGrpSpPr>
        <p:grpSpPr bwMode="auto">
          <a:xfrm>
            <a:off x="7631424" y="3789583"/>
            <a:ext cx="4209480" cy="1181605"/>
            <a:chOff x="8148326" y="1571328"/>
            <a:chExt cx="4209325" cy="819535"/>
          </a:xfrm>
        </p:grpSpPr>
        <p:sp>
          <p:nvSpPr>
            <p:cNvPr id="25" name="文本框 6">
              <a:extLst>
                <a:ext uri="{FF2B5EF4-FFF2-40B4-BE49-F238E27FC236}">
                  <a16:creationId xmlns:a16="http://schemas.microsoft.com/office/drawing/2014/main" id="{17BED47A-BE7C-4357-9FDC-A8981396DFA7}"/>
                </a:ext>
              </a:extLst>
            </p:cNvPr>
            <p:cNvSpPr txBox="1"/>
            <p:nvPr/>
          </p:nvSpPr>
          <p:spPr>
            <a:xfrm>
              <a:off x="8148326" y="1955878"/>
              <a:ext cx="3349501" cy="434985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kern="0" cap="none" spc="0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r>
                <a:rPr lang="zh-TW" altLang="en-US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  <a:sym typeface="Wingdings" pitchFamily="2" charset="2"/>
                </a:rPr>
                <a:t>收益型</a:t>
              </a:r>
              <a:r>
                <a:rPr lang="zh-TW" altLang="en-US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收益價值高於交換價值</a:t>
              </a:r>
              <a:endParaRPr lang="zh-TW" altLang="en-US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endParaRPr>
            </a:p>
            <a:p>
              <a:r>
                <a:rPr lang="zh-TW" altLang="en-US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  <a:sym typeface="Wingdings" pitchFamily="2" charset="2"/>
                </a:rPr>
                <a:t>轉手型</a:t>
              </a:r>
              <a:r>
                <a:rPr lang="zh-TW" altLang="en-US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交換價值高於收益價值</a:t>
              </a:r>
              <a:endParaRPr lang="zh-TW" altLang="en-US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endParaRPr>
            </a:p>
          </p:txBody>
        </p:sp>
        <p:sp>
          <p:nvSpPr>
            <p:cNvPr id="26" name="文本框 7">
              <a:extLst>
                <a:ext uri="{FF2B5EF4-FFF2-40B4-BE49-F238E27FC236}">
                  <a16:creationId xmlns:a16="http://schemas.microsoft.com/office/drawing/2014/main" id="{F3483824-2EFD-49ED-BB8F-0C7EF7343639}"/>
                </a:ext>
              </a:extLst>
            </p:cNvPr>
            <p:cNvSpPr txBox="1"/>
            <p:nvPr/>
          </p:nvSpPr>
          <p:spPr>
            <a:xfrm>
              <a:off x="8148326" y="1571328"/>
              <a:ext cx="4209325" cy="4618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i="0" u="none" strike="noStrike" kern="0" cap="none" spc="0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  <a:sym typeface="FZHei-B01S" panose="02010601030101010101" pitchFamily="2" charset="-122"/>
                </a:rPr>
                <a:t>給予民眾進行資產調配之建議</a:t>
              </a:r>
              <a:endParaRPr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FZHei-B01S" panose="02010601030101010101" pitchFamily="2" charset="-122"/>
              </a:endParaRPr>
            </a:p>
          </p:txBody>
        </p:sp>
      </p:grpSp>
      <p:sp>
        <p:nvSpPr>
          <p:cNvPr id="33" name="矩形 32">
            <a:extLst>
              <a:ext uri="{FF2B5EF4-FFF2-40B4-BE49-F238E27FC236}">
                <a16:creationId xmlns:a16="http://schemas.microsoft.com/office/drawing/2014/main" id="{F29B0EDE-1AA6-4260-9C2E-7C6F48C90FF4}"/>
              </a:ext>
            </a:extLst>
          </p:cNvPr>
          <p:cNvSpPr/>
          <p:nvPr/>
        </p:nvSpPr>
        <p:spPr>
          <a:xfrm>
            <a:off x="3062514" y="2116277"/>
            <a:ext cx="3033486" cy="2469684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41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5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62B5F3-AA26-4268-89E4-2E923DE55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1" y="-20598"/>
            <a:ext cx="12215711" cy="6878598"/>
          </a:xfrm>
          <a:prstGeom prst="rect">
            <a:avLst/>
          </a:prstGeom>
        </p:spPr>
      </p:pic>
      <p:grpSp>
        <p:nvGrpSpPr>
          <p:cNvPr id="59" name="组合 58">
            <a:extLst>
              <a:ext uri="{FF2B5EF4-FFF2-40B4-BE49-F238E27FC236}">
                <a16:creationId xmlns:a16="http://schemas.microsoft.com/office/drawing/2014/main" id="{ED0CB280-CE4A-421C-B495-31EB2FD9621F}"/>
              </a:ext>
            </a:extLst>
          </p:cNvPr>
          <p:cNvGrpSpPr/>
          <p:nvPr/>
        </p:nvGrpSpPr>
        <p:grpSpPr>
          <a:xfrm>
            <a:off x="854419" y="2228562"/>
            <a:ext cx="1823073" cy="2406274"/>
            <a:chOff x="854419" y="2228562"/>
            <a:chExt cx="1823073" cy="2406274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2B8B67C5-17E5-49CE-9923-79546901E34A}"/>
                </a:ext>
              </a:extLst>
            </p:cNvPr>
            <p:cNvGrpSpPr/>
            <p:nvPr/>
          </p:nvGrpSpPr>
          <p:grpSpPr>
            <a:xfrm>
              <a:off x="1699415" y="4059691"/>
              <a:ext cx="136606" cy="575145"/>
              <a:chOff x="-865922" y="3565277"/>
              <a:chExt cx="152847" cy="643524"/>
            </a:xfrm>
          </p:grpSpPr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id="{291E518C-49F5-4C71-A7F3-B420C5F652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790477" y="3565277"/>
                <a:ext cx="980" cy="585618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4014DCD3-E24E-499B-B8E9-083282674DCE}"/>
                  </a:ext>
                </a:extLst>
              </p:cNvPr>
              <p:cNvSpPr/>
              <p:nvPr/>
            </p:nvSpPr>
            <p:spPr>
              <a:xfrm>
                <a:off x="-865922" y="4055954"/>
                <a:ext cx="152847" cy="15284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</p:grp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8C8F634-082E-4465-A85B-266CC1881B48}"/>
                </a:ext>
              </a:extLst>
            </p:cNvPr>
            <p:cNvSpPr/>
            <p:nvPr/>
          </p:nvSpPr>
          <p:spPr>
            <a:xfrm>
              <a:off x="997854" y="2228562"/>
              <a:ext cx="1536199" cy="1887203"/>
            </a:xfrm>
            <a:prstGeom prst="rect">
              <a:avLst/>
            </a:prstGeom>
            <a:solidFill>
              <a:srgbClr val="FBD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</a:rPr>
                <a:t>ONE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0058478-807F-43BD-92F4-C7180F987F9E}"/>
                </a:ext>
              </a:extLst>
            </p:cNvPr>
            <p:cNvSpPr/>
            <p:nvPr/>
          </p:nvSpPr>
          <p:spPr>
            <a:xfrm>
              <a:off x="854419" y="2372660"/>
              <a:ext cx="1823073" cy="1599007"/>
            </a:xfrm>
            <a:prstGeom prst="rect">
              <a:avLst/>
            </a:prstGeom>
            <a:noFill/>
            <a:ln w="762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2A2FC172-4DCD-4D91-86AC-1BFA58626FB4}"/>
              </a:ext>
            </a:extLst>
          </p:cNvPr>
          <p:cNvGrpSpPr/>
          <p:nvPr/>
        </p:nvGrpSpPr>
        <p:grpSpPr>
          <a:xfrm>
            <a:off x="3727804" y="2226456"/>
            <a:ext cx="1823073" cy="2433721"/>
            <a:chOff x="3727804" y="2226456"/>
            <a:chExt cx="1823073" cy="2433721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69F0487-F919-46DB-AC18-2B47C8B297B0}"/>
                </a:ext>
              </a:extLst>
            </p:cNvPr>
            <p:cNvSpPr/>
            <p:nvPr/>
          </p:nvSpPr>
          <p:spPr>
            <a:xfrm>
              <a:off x="3877503" y="2226456"/>
              <a:ext cx="1536199" cy="1887203"/>
            </a:xfrm>
            <a:prstGeom prst="rect">
              <a:avLst/>
            </a:prstGeom>
            <a:solidFill>
              <a:srgbClr val="C4D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</a:rPr>
                <a:t>TWO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8C44358-B8EC-45B8-883F-8103896F6C90}"/>
                </a:ext>
              </a:extLst>
            </p:cNvPr>
            <p:cNvSpPr/>
            <p:nvPr/>
          </p:nvSpPr>
          <p:spPr>
            <a:xfrm>
              <a:off x="3727804" y="2370754"/>
              <a:ext cx="1823073" cy="1599007"/>
            </a:xfrm>
            <a:prstGeom prst="rect">
              <a:avLst/>
            </a:prstGeom>
            <a:noFill/>
            <a:ln w="762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CBE0263A-F585-4101-BCD2-AFBBF8F17655}"/>
                </a:ext>
              </a:extLst>
            </p:cNvPr>
            <p:cNvGrpSpPr/>
            <p:nvPr/>
          </p:nvGrpSpPr>
          <p:grpSpPr>
            <a:xfrm>
              <a:off x="4583189" y="4085032"/>
              <a:ext cx="136606" cy="575145"/>
              <a:chOff x="-865922" y="3565277"/>
              <a:chExt cx="152847" cy="643524"/>
            </a:xfrm>
          </p:grpSpPr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F13BC290-83C2-4017-A6D6-73FC37FF85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790477" y="3565277"/>
                <a:ext cx="980" cy="585618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5068775-E49A-4E9E-9C42-941E513D929F}"/>
                  </a:ext>
                </a:extLst>
              </p:cNvPr>
              <p:cNvSpPr/>
              <p:nvPr/>
            </p:nvSpPr>
            <p:spPr>
              <a:xfrm>
                <a:off x="-865922" y="4055954"/>
                <a:ext cx="152847" cy="15284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</p:grp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91F32B2B-CEC7-4A4D-9EBF-1D7DCB57D13C}"/>
              </a:ext>
            </a:extLst>
          </p:cNvPr>
          <p:cNvGrpSpPr/>
          <p:nvPr/>
        </p:nvGrpSpPr>
        <p:grpSpPr>
          <a:xfrm>
            <a:off x="6594052" y="2226656"/>
            <a:ext cx="1823073" cy="2437978"/>
            <a:chOff x="6594052" y="2226656"/>
            <a:chExt cx="1823073" cy="2437978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75DEFAD-B1C5-4E8E-A1A3-519B84DDCC61}"/>
                </a:ext>
              </a:extLst>
            </p:cNvPr>
            <p:cNvSpPr/>
            <p:nvPr/>
          </p:nvSpPr>
          <p:spPr>
            <a:xfrm>
              <a:off x="6745553" y="2226656"/>
              <a:ext cx="1536199" cy="1887203"/>
            </a:xfrm>
            <a:prstGeom prst="rect">
              <a:avLst/>
            </a:prstGeom>
            <a:solidFill>
              <a:srgbClr val="FBD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</a:rPr>
                <a:t>THREE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FB52F8D5-9B5B-459D-B46B-C11087F8B225}"/>
                </a:ext>
              </a:extLst>
            </p:cNvPr>
            <p:cNvSpPr/>
            <p:nvPr/>
          </p:nvSpPr>
          <p:spPr>
            <a:xfrm>
              <a:off x="6594052" y="2372660"/>
              <a:ext cx="1823073" cy="1599007"/>
            </a:xfrm>
            <a:prstGeom prst="rect">
              <a:avLst/>
            </a:prstGeom>
            <a:noFill/>
            <a:ln w="762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4CF013A0-7CE0-4E8A-9C95-24A76CF8E4BB}"/>
                </a:ext>
              </a:extLst>
            </p:cNvPr>
            <p:cNvGrpSpPr/>
            <p:nvPr/>
          </p:nvGrpSpPr>
          <p:grpSpPr>
            <a:xfrm>
              <a:off x="7447700" y="4089489"/>
              <a:ext cx="136606" cy="575145"/>
              <a:chOff x="-865922" y="3565277"/>
              <a:chExt cx="152847" cy="643524"/>
            </a:xfrm>
          </p:grpSpPr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A25FA4A8-8C32-4ECE-B9B0-83F30FBD92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790477" y="3565277"/>
                <a:ext cx="980" cy="585618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60265935-5F0A-48E5-9591-E398ADE29B2E}"/>
                  </a:ext>
                </a:extLst>
              </p:cNvPr>
              <p:cNvSpPr/>
              <p:nvPr/>
            </p:nvSpPr>
            <p:spPr>
              <a:xfrm>
                <a:off x="-865922" y="4055954"/>
                <a:ext cx="152847" cy="15284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</p:grp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D72FA6D7-16B5-486B-A5F0-CF6481B6453D}"/>
              </a:ext>
            </a:extLst>
          </p:cNvPr>
          <p:cNvGrpSpPr/>
          <p:nvPr/>
        </p:nvGrpSpPr>
        <p:grpSpPr>
          <a:xfrm>
            <a:off x="9466866" y="2226656"/>
            <a:ext cx="1823073" cy="2463854"/>
            <a:chOff x="9466866" y="2226656"/>
            <a:chExt cx="1823073" cy="2463854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F6070FE-54B6-49FD-B572-C7DE55C32773}"/>
                </a:ext>
              </a:extLst>
            </p:cNvPr>
            <p:cNvSpPr/>
            <p:nvPr/>
          </p:nvSpPr>
          <p:spPr>
            <a:xfrm>
              <a:off x="9611266" y="2226656"/>
              <a:ext cx="1536199" cy="1887203"/>
            </a:xfrm>
            <a:prstGeom prst="rect">
              <a:avLst/>
            </a:prstGeom>
            <a:solidFill>
              <a:srgbClr val="C4D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</a:rPr>
                <a:t>FOUR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D1D40DC1-7358-4124-A998-32E20E4CCE4C}"/>
                </a:ext>
              </a:extLst>
            </p:cNvPr>
            <p:cNvSpPr/>
            <p:nvPr/>
          </p:nvSpPr>
          <p:spPr>
            <a:xfrm>
              <a:off x="9466866" y="2370754"/>
              <a:ext cx="1823073" cy="1599007"/>
            </a:xfrm>
            <a:prstGeom prst="rect">
              <a:avLst/>
            </a:prstGeom>
            <a:noFill/>
            <a:ln w="762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C8DD1DD6-9A63-44D8-9D8A-CA843435135D}"/>
                </a:ext>
              </a:extLst>
            </p:cNvPr>
            <p:cNvGrpSpPr/>
            <p:nvPr/>
          </p:nvGrpSpPr>
          <p:grpSpPr>
            <a:xfrm>
              <a:off x="10312050" y="4115365"/>
              <a:ext cx="136606" cy="575145"/>
              <a:chOff x="-865922" y="3565277"/>
              <a:chExt cx="152847" cy="643524"/>
            </a:xfrm>
          </p:grpSpPr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5ADED967-A110-4D0B-BB59-998BFB3088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790477" y="3565277"/>
                <a:ext cx="980" cy="585618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A79A262B-63FA-4B5E-80F8-51F693B5D4E4}"/>
                  </a:ext>
                </a:extLst>
              </p:cNvPr>
              <p:cNvSpPr/>
              <p:nvPr/>
            </p:nvSpPr>
            <p:spPr>
              <a:xfrm>
                <a:off x="-865922" y="4055954"/>
                <a:ext cx="152847" cy="15284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</p:grpSp>
      </p:grpSp>
      <p:sp>
        <p:nvSpPr>
          <p:cNvPr id="33" name="矩形 32">
            <a:extLst>
              <a:ext uri="{FF2B5EF4-FFF2-40B4-BE49-F238E27FC236}">
                <a16:creationId xmlns:a16="http://schemas.microsoft.com/office/drawing/2014/main" id="{8B7A73C5-D047-4743-8BFB-4AC825F3481E}"/>
              </a:ext>
            </a:extLst>
          </p:cNvPr>
          <p:cNvSpPr/>
          <p:nvPr/>
        </p:nvSpPr>
        <p:spPr>
          <a:xfrm>
            <a:off x="575595" y="4764346"/>
            <a:ext cx="2373273" cy="5233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TW" altLang="en-US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預留稅源</a:t>
            </a:r>
            <a:endParaRPr lang="zh-CN" altLang="en-US" sz="3200" spc="300" dirty="0">
              <a:solidFill>
                <a:schemeClr val="tx1">
                  <a:lumMod val="85000"/>
                  <a:lumOff val="15000"/>
                </a:schemeClr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  <a:cs typeface="+mj-cs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9A9B5FAF-BE6A-43C7-B486-CC7E605D3FDA}"/>
              </a:ext>
            </a:extLst>
          </p:cNvPr>
          <p:cNvSpPr/>
          <p:nvPr/>
        </p:nvSpPr>
        <p:spPr>
          <a:xfrm>
            <a:off x="3448221" y="4822491"/>
            <a:ext cx="2373273" cy="5233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TW" altLang="en-US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分配傳承</a:t>
            </a:r>
            <a:endParaRPr lang="zh-CN" altLang="en-US" sz="3200" spc="300" dirty="0">
              <a:solidFill>
                <a:schemeClr val="tx1">
                  <a:lumMod val="85000"/>
                  <a:lumOff val="15000"/>
                </a:schemeClr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  <a:cs typeface="+mj-cs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43B1A3BE-C0EB-4EB5-97A7-F0330BCD3B86}"/>
              </a:ext>
            </a:extLst>
          </p:cNvPr>
          <p:cNvSpPr/>
          <p:nvPr/>
        </p:nvSpPr>
        <p:spPr>
          <a:xfrm>
            <a:off x="6320852" y="4849369"/>
            <a:ext cx="2373273" cy="5233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TW" altLang="en-US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資產活化</a:t>
            </a:r>
            <a:endParaRPr lang="zh-CN" altLang="en-US" sz="3200" spc="300" dirty="0">
              <a:solidFill>
                <a:schemeClr val="tx1">
                  <a:lumMod val="85000"/>
                  <a:lumOff val="15000"/>
                </a:schemeClr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  <a:cs typeface="+mj-cs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B0452D5D-1B75-4EB8-A8C9-0AA1890A8BAD}"/>
              </a:ext>
            </a:extLst>
          </p:cNvPr>
          <p:cNvSpPr/>
          <p:nvPr/>
        </p:nvSpPr>
        <p:spPr>
          <a:xfrm>
            <a:off x="9195483" y="4822491"/>
            <a:ext cx="2373273" cy="523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TW" altLang="en-US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安養信託</a:t>
            </a:r>
            <a:r>
              <a:rPr lang="zh-CN" altLang="en-US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 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8EBC7D55-CFA7-47B9-8ABE-EF4A3406887A}"/>
              </a:ext>
            </a:extLst>
          </p:cNvPr>
          <p:cNvSpPr txBox="1"/>
          <p:nvPr/>
        </p:nvSpPr>
        <p:spPr>
          <a:xfrm>
            <a:off x="3890331" y="937514"/>
            <a:ext cx="4454606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</a:rPr>
              <a:t>CONTENTS</a:t>
            </a:r>
            <a:endParaRPr kumimoji="0" lang="zh-CN" altLang="en-US" sz="400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632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37" grpId="0"/>
      <p:bldP spid="5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9FB143-2161-4498-9EDC-54FC399F8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1" y="-20598"/>
            <a:ext cx="12215711" cy="687859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56E36FB-C1A2-4FBC-9F93-4813B373F919}"/>
              </a:ext>
            </a:extLst>
          </p:cNvPr>
          <p:cNvSpPr/>
          <p:nvPr/>
        </p:nvSpPr>
        <p:spPr>
          <a:xfrm>
            <a:off x="918250" y="288022"/>
            <a:ext cx="4322861" cy="523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6000"/>
              </a:lnSpc>
              <a:spcBef>
                <a:spcPct val="0"/>
              </a:spcBef>
            </a:pPr>
            <a:r>
              <a:rPr lang="zh-TW" altLang="en-US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房子怎麼分</a:t>
            </a:r>
            <a:r>
              <a:rPr lang="en-US" altLang="zh-TW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_</a:t>
            </a:r>
            <a:r>
              <a:rPr lang="zh-TW" altLang="en-US" sz="2000" dirty="0">
                <a:solidFill>
                  <a:srgbClr val="C00000"/>
                </a:solidFill>
                <a:ea typeface="文鼎海報體" pitchFamily="49" charset="-120"/>
              </a:rPr>
              <a:t>估價師篇</a:t>
            </a:r>
            <a:endParaRPr lang="zh-CN" altLang="en-US" sz="2000" spc="300" dirty="0">
              <a:solidFill>
                <a:schemeClr val="tx1">
                  <a:lumMod val="85000"/>
                  <a:lumOff val="15000"/>
                </a:schemeClr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  <a:cs typeface="+mj-cs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B71DDC4E-24B9-41E9-9449-093EC6CED33E}"/>
              </a:ext>
            </a:extLst>
          </p:cNvPr>
          <p:cNvGrpSpPr/>
          <p:nvPr/>
        </p:nvGrpSpPr>
        <p:grpSpPr>
          <a:xfrm>
            <a:off x="883060" y="2975413"/>
            <a:ext cx="10328092" cy="1372617"/>
            <a:chOff x="1207139" y="1981715"/>
            <a:chExt cx="10328092" cy="1372617"/>
          </a:xfrm>
        </p:grpSpPr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6BCE69F2-7486-4E25-A4F8-5FEAD35986B5}"/>
                </a:ext>
              </a:extLst>
            </p:cNvPr>
            <p:cNvGrpSpPr/>
            <p:nvPr/>
          </p:nvGrpSpPr>
          <p:grpSpPr>
            <a:xfrm>
              <a:off x="1207139" y="2384377"/>
              <a:ext cx="10328092" cy="632966"/>
              <a:chOff x="1070940" y="2429043"/>
              <a:chExt cx="10328092" cy="632966"/>
            </a:xfrm>
          </p:grpSpPr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9616BF58-DF4A-4346-98C8-5CD04E9E934C}"/>
                  </a:ext>
                </a:extLst>
              </p:cNvPr>
              <p:cNvSpPr/>
              <p:nvPr/>
            </p:nvSpPr>
            <p:spPr>
              <a:xfrm>
                <a:off x="1070940" y="2429043"/>
                <a:ext cx="2613488" cy="626214"/>
              </a:xfrm>
              <a:prstGeom prst="rect">
                <a:avLst/>
              </a:prstGeom>
              <a:solidFill>
                <a:srgbClr val="FBD7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73" name="矩形 72">
                <a:extLst>
                  <a:ext uri="{FF2B5EF4-FFF2-40B4-BE49-F238E27FC236}">
                    <a16:creationId xmlns:a16="http://schemas.microsoft.com/office/drawing/2014/main" id="{B2567CA2-DE73-4F59-B08B-D7CDB001C69D}"/>
                  </a:ext>
                </a:extLst>
              </p:cNvPr>
              <p:cNvSpPr/>
              <p:nvPr/>
            </p:nvSpPr>
            <p:spPr>
              <a:xfrm>
                <a:off x="8785544" y="2435795"/>
                <a:ext cx="2613488" cy="626214"/>
              </a:xfrm>
              <a:prstGeom prst="rect">
                <a:avLst/>
              </a:prstGeom>
              <a:solidFill>
                <a:srgbClr val="C4D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74" name="矩形 73">
                <a:extLst>
                  <a:ext uri="{FF2B5EF4-FFF2-40B4-BE49-F238E27FC236}">
                    <a16:creationId xmlns:a16="http://schemas.microsoft.com/office/drawing/2014/main" id="{97BBEA73-D242-4173-B3E5-67086E562CA6}"/>
                  </a:ext>
                </a:extLst>
              </p:cNvPr>
              <p:cNvSpPr/>
              <p:nvPr/>
            </p:nvSpPr>
            <p:spPr>
              <a:xfrm>
                <a:off x="3680406" y="2429043"/>
                <a:ext cx="2613488" cy="626214"/>
              </a:xfrm>
              <a:prstGeom prst="rect">
                <a:avLst/>
              </a:prstGeom>
              <a:solidFill>
                <a:srgbClr val="C4D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75" name="矩形 74">
                <a:extLst>
                  <a:ext uri="{FF2B5EF4-FFF2-40B4-BE49-F238E27FC236}">
                    <a16:creationId xmlns:a16="http://schemas.microsoft.com/office/drawing/2014/main" id="{7251F282-3B49-4EC3-95A2-7EDC362A693D}"/>
                  </a:ext>
                </a:extLst>
              </p:cNvPr>
              <p:cNvSpPr/>
              <p:nvPr/>
            </p:nvSpPr>
            <p:spPr>
              <a:xfrm>
                <a:off x="6275661" y="2435795"/>
                <a:ext cx="2613488" cy="626214"/>
              </a:xfrm>
              <a:prstGeom prst="rect">
                <a:avLst/>
              </a:prstGeom>
              <a:solidFill>
                <a:srgbClr val="FBD7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</p:grp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E9F99532-A844-4150-B840-2CE579221C70}"/>
                </a:ext>
              </a:extLst>
            </p:cNvPr>
            <p:cNvSpPr/>
            <p:nvPr/>
          </p:nvSpPr>
          <p:spPr>
            <a:xfrm>
              <a:off x="1953029" y="2020382"/>
              <a:ext cx="1258789" cy="1300193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131C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D6F8D353-B1B2-48EB-B13F-C456553F1155}"/>
                </a:ext>
              </a:extLst>
            </p:cNvPr>
            <p:cNvGrpSpPr/>
            <p:nvPr/>
          </p:nvGrpSpPr>
          <p:grpSpPr>
            <a:xfrm>
              <a:off x="2128099" y="2380445"/>
              <a:ext cx="834600" cy="594642"/>
              <a:chOff x="1756121" y="1038676"/>
              <a:chExt cx="1253352" cy="862897"/>
            </a:xfrm>
          </p:grpSpPr>
          <p:sp>
            <p:nvSpPr>
              <p:cNvPr id="68" name="任意多边形 7">
                <a:extLst>
                  <a:ext uri="{FF2B5EF4-FFF2-40B4-BE49-F238E27FC236}">
                    <a16:creationId xmlns:a16="http://schemas.microsoft.com/office/drawing/2014/main" id="{4912CECE-3028-436A-9604-D5DBA6CA9077}"/>
                  </a:ext>
                </a:extLst>
              </p:cNvPr>
              <p:cNvSpPr/>
              <p:nvPr/>
            </p:nvSpPr>
            <p:spPr>
              <a:xfrm>
                <a:off x="1838191" y="1038676"/>
                <a:ext cx="1089213" cy="689163"/>
              </a:xfrm>
              <a:custGeom>
                <a:avLst/>
                <a:gdLst>
                  <a:gd name="connsiteX0" fmla="*/ 107577 w 1089213"/>
                  <a:gd name="connsiteY0" fmla="*/ 79281 h 689163"/>
                  <a:gd name="connsiteX1" fmla="*/ 107577 w 1089213"/>
                  <a:gd name="connsiteY1" fmla="*/ 609880 h 689163"/>
                  <a:gd name="connsiteX2" fmla="*/ 981635 w 1089213"/>
                  <a:gd name="connsiteY2" fmla="*/ 609880 h 689163"/>
                  <a:gd name="connsiteX3" fmla="*/ 981635 w 1089213"/>
                  <a:gd name="connsiteY3" fmla="*/ 79281 h 689163"/>
                  <a:gd name="connsiteX4" fmla="*/ 87972 w 1089213"/>
                  <a:gd name="connsiteY4" fmla="*/ 0 h 689163"/>
                  <a:gd name="connsiteX5" fmla="*/ 1001241 w 1089213"/>
                  <a:gd name="connsiteY5" fmla="*/ 0 h 689163"/>
                  <a:gd name="connsiteX6" fmla="*/ 1089213 w 1089213"/>
                  <a:gd name="connsiteY6" fmla="*/ 87972 h 689163"/>
                  <a:gd name="connsiteX7" fmla="*/ 1089213 w 1089213"/>
                  <a:gd name="connsiteY7" fmla="*/ 601191 h 689163"/>
                  <a:gd name="connsiteX8" fmla="*/ 1001241 w 1089213"/>
                  <a:gd name="connsiteY8" fmla="*/ 689163 h 689163"/>
                  <a:gd name="connsiteX9" fmla="*/ 87972 w 1089213"/>
                  <a:gd name="connsiteY9" fmla="*/ 689163 h 689163"/>
                  <a:gd name="connsiteX10" fmla="*/ 0 w 1089213"/>
                  <a:gd name="connsiteY10" fmla="*/ 601191 h 689163"/>
                  <a:gd name="connsiteX11" fmla="*/ 0 w 1089213"/>
                  <a:gd name="connsiteY11" fmla="*/ 87972 h 689163"/>
                  <a:gd name="connsiteX12" fmla="*/ 87972 w 1089213"/>
                  <a:gd name="connsiteY12" fmla="*/ 0 h 689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9213" h="689163">
                    <a:moveTo>
                      <a:pt x="107577" y="79281"/>
                    </a:moveTo>
                    <a:lnTo>
                      <a:pt x="107577" y="609880"/>
                    </a:lnTo>
                    <a:lnTo>
                      <a:pt x="981635" y="609880"/>
                    </a:lnTo>
                    <a:lnTo>
                      <a:pt x="981635" y="79281"/>
                    </a:lnTo>
                    <a:close/>
                    <a:moveTo>
                      <a:pt x="87972" y="0"/>
                    </a:moveTo>
                    <a:lnTo>
                      <a:pt x="1001241" y="0"/>
                    </a:lnTo>
                    <a:cubicBezTo>
                      <a:pt x="1049827" y="0"/>
                      <a:pt x="1089213" y="39386"/>
                      <a:pt x="1089213" y="87972"/>
                    </a:cubicBezTo>
                    <a:lnTo>
                      <a:pt x="1089213" y="601191"/>
                    </a:lnTo>
                    <a:cubicBezTo>
                      <a:pt x="1089213" y="649777"/>
                      <a:pt x="1049827" y="689163"/>
                      <a:pt x="1001241" y="689163"/>
                    </a:cubicBezTo>
                    <a:lnTo>
                      <a:pt x="87972" y="689163"/>
                    </a:lnTo>
                    <a:cubicBezTo>
                      <a:pt x="39386" y="689163"/>
                      <a:pt x="0" y="649777"/>
                      <a:pt x="0" y="601191"/>
                    </a:cubicBezTo>
                    <a:lnTo>
                      <a:pt x="0" y="87972"/>
                    </a:lnTo>
                    <a:cubicBezTo>
                      <a:pt x="0" y="39386"/>
                      <a:pt x="39386" y="0"/>
                      <a:pt x="87972" y="0"/>
                    </a:cubicBezTo>
                    <a:close/>
                  </a:path>
                </a:pathLst>
              </a:custGeom>
              <a:solidFill>
                <a:srgbClr val="FBD7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grpSp>
            <p:nvGrpSpPr>
              <p:cNvPr id="69" name="组合 68">
                <a:extLst>
                  <a:ext uri="{FF2B5EF4-FFF2-40B4-BE49-F238E27FC236}">
                    <a16:creationId xmlns:a16="http://schemas.microsoft.com/office/drawing/2014/main" id="{227E9EDE-E0F6-4DDD-BD1A-ABE13B819E86}"/>
                  </a:ext>
                </a:extLst>
              </p:cNvPr>
              <p:cNvGrpSpPr/>
              <p:nvPr/>
            </p:nvGrpSpPr>
            <p:grpSpPr>
              <a:xfrm>
                <a:off x="1756121" y="1759797"/>
                <a:ext cx="1253352" cy="141777"/>
                <a:chOff x="1756121" y="1759797"/>
                <a:chExt cx="1253352" cy="141777"/>
              </a:xfrm>
            </p:grpSpPr>
            <p:sp>
              <p:nvSpPr>
                <p:cNvPr id="70" name="同侧圆角矩形 9">
                  <a:extLst>
                    <a:ext uri="{FF2B5EF4-FFF2-40B4-BE49-F238E27FC236}">
                      <a16:creationId xmlns:a16="http://schemas.microsoft.com/office/drawing/2014/main" id="{4E849F94-98C6-46D7-B4F7-4D1EC196F53E}"/>
                    </a:ext>
                  </a:extLst>
                </p:cNvPr>
                <p:cNvSpPr/>
                <p:nvPr/>
              </p:nvSpPr>
              <p:spPr>
                <a:xfrm rot="10800000">
                  <a:off x="1756121" y="1759797"/>
                  <a:ext cx="1253352" cy="14177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BD77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仓耳今楷05-6763 W05" panose="02020400000000000000" pitchFamily="18" charset="-122"/>
                    <a:ea typeface="仓耳今楷05-6763 W05" panose="02020400000000000000" pitchFamily="18" charset="-122"/>
                  </a:endParaRPr>
                </a:p>
              </p:txBody>
            </p:sp>
            <p:cxnSp>
              <p:nvCxnSpPr>
                <p:cNvPr id="71" name="直接连接符 70">
                  <a:extLst>
                    <a:ext uri="{FF2B5EF4-FFF2-40B4-BE49-F238E27FC236}">
                      <a16:creationId xmlns:a16="http://schemas.microsoft.com/office/drawing/2014/main" id="{569AB54A-E330-4AF2-AFAB-79D43E924C48}"/>
                    </a:ext>
                  </a:extLst>
                </p:cNvPr>
                <p:cNvCxnSpPr/>
                <p:nvPr/>
              </p:nvCxnSpPr>
              <p:spPr>
                <a:xfrm flipV="1">
                  <a:off x="2259424" y="1823520"/>
                  <a:ext cx="246743" cy="1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C56B1641-1C22-4FB4-BFCC-BD87DAAA3C22}"/>
                </a:ext>
              </a:extLst>
            </p:cNvPr>
            <p:cNvSpPr/>
            <p:nvPr/>
          </p:nvSpPr>
          <p:spPr>
            <a:xfrm>
              <a:off x="7128317" y="2034877"/>
              <a:ext cx="1258789" cy="1300193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131C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0FCB9E01-270E-41EA-BF08-16C862522B56}"/>
                </a:ext>
              </a:extLst>
            </p:cNvPr>
            <p:cNvSpPr/>
            <p:nvPr/>
          </p:nvSpPr>
          <p:spPr>
            <a:xfrm>
              <a:off x="4533732" y="1981715"/>
              <a:ext cx="1258789" cy="1300193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26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29F9E0FF-9455-40C0-A2E3-9D54257F02BC}"/>
                </a:ext>
              </a:extLst>
            </p:cNvPr>
            <p:cNvSpPr/>
            <p:nvPr/>
          </p:nvSpPr>
          <p:spPr>
            <a:xfrm>
              <a:off x="9709020" y="2054139"/>
              <a:ext cx="1258789" cy="1300193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26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8763A9D9-7E7A-45E4-AA04-779D3EAF7EC9}"/>
                </a:ext>
              </a:extLst>
            </p:cNvPr>
            <p:cNvGrpSpPr/>
            <p:nvPr/>
          </p:nvGrpSpPr>
          <p:grpSpPr>
            <a:xfrm rot="19104625">
              <a:off x="7329646" y="2637034"/>
              <a:ext cx="814962" cy="197864"/>
              <a:chOff x="6409173" y="2921545"/>
              <a:chExt cx="1907514" cy="541005"/>
            </a:xfrm>
          </p:grpSpPr>
          <p:sp>
            <p:nvSpPr>
              <p:cNvPr id="66" name="任意多边形 4">
                <a:extLst>
                  <a:ext uri="{FF2B5EF4-FFF2-40B4-BE49-F238E27FC236}">
                    <a16:creationId xmlns:a16="http://schemas.microsoft.com/office/drawing/2014/main" id="{21388142-B5F0-44B9-AFBD-A02ACB6EF887}"/>
                  </a:ext>
                </a:extLst>
              </p:cNvPr>
              <p:cNvSpPr/>
              <p:nvPr/>
            </p:nvSpPr>
            <p:spPr>
              <a:xfrm rot="5400000">
                <a:off x="7092427" y="2238291"/>
                <a:ext cx="541005" cy="1907514"/>
              </a:xfrm>
              <a:custGeom>
                <a:avLst/>
                <a:gdLst>
                  <a:gd name="connsiteX0" fmla="*/ 1220 w 541005"/>
                  <a:gd name="connsiteY0" fmla="*/ 1445557 h 1907514"/>
                  <a:gd name="connsiteX1" fmla="*/ 1220 w 541005"/>
                  <a:gd name="connsiteY1" fmla="*/ 349342 h 1907514"/>
                  <a:gd name="connsiteX2" fmla="*/ 541005 w 541005"/>
                  <a:gd name="connsiteY2" fmla="*/ 349342 h 1907514"/>
                  <a:gd name="connsiteX3" fmla="*/ 541005 w 541005"/>
                  <a:gd name="connsiteY3" fmla="*/ 1445560 h 1907514"/>
                  <a:gd name="connsiteX4" fmla="*/ 541003 w 541005"/>
                  <a:gd name="connsiteY4" fmla="*/ 1445560 h 1907514"/>
                  <a:gd name="connsiteX5" fmla="*/ 541004 w 541005"/>
                  <a:gd name="connsiteY5" fmla="*/ 1445557 h 1907514"/>
                  <a:gd name="connsiteX6" fmla="*/ 2 w 541005"/>
                  <a:gd name="connsiteY6" fmla="*/ 317962 h 1907514"/>
                  <a:gd name="connsiteX7" fmla="*/ 2 w 541005"/>
                  <a:gd name="connsiteY7" fmla="*/ 52995 h 1907514"/>
                  <a:gd name="connsiteX8" fmla="*/ 52997 w 541005"/>
                  <a:gd name="connsiteY8" fmla="*/ 0 h 1907514"/>
                  <a:gd name="connsiteX9" fmla="*/ 478428 w 541005"/>
                  <a:gd name="connsiteY9" fmla="*/ 0 h 1907514"/>
                  <a:gd name="connsiteX10" fmla="*/ 531423 w 541005"/>
                  <a:gd name="connsiteY10" fmla="*/ 52995 h 1907514"/>
                  <a:gd name="connsiteX11" fmla="*/ 531423 w 541005"/>
                  <a:gd name="connsiteY11" fmla="*/ 317962 h 1907514"/>
                  <a:gd name="connsiteX12" fmla="*/ 0 w 541005"/>
                  <a:gd name="connsiteY12" fmla="*/ 1445557 h 1907514"/>
                  <a:gd name="connsiteX13" fmla="*/ 1220 w 541005"/>
                  <a:gd name="connsiteY13" fmla="*/ 1445557 h 1907514"/>
                  <a:gd name="connsiteX14" fmla="*/ 1220 w 541005"/>
                  <a:gd name="connsiteY14" fmla="*/ 1445560 h 1907514"/>
                  <a:gd name="connsiteX15" fmla="*/ 541003 w 541005"/>
                  <a:gd name="connsiteY15" fmla="*/ 1445560 h 1907514"/>
                  <a:gd name="connsiteX16" fmla="*/ 268306 w 541005"/>
                  <a:gd name="connsiteY16" fmla="*/ 1907514 h 190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41005" h="1907514">
                    <a:moveTo>
                      <a:pt x="1220" y="1445557"/>
                    </a:moveTo>
                    <a:lnTo>
                      <a:pt x="1220" y="349342"/>
                    </a:lnTo>
                    <a:lnTo>
                      <a:pt x="541005" y="349342"/>
                    </a:lnTo>
                    <a:lnTo>
                      <a:pt x="541005" y="1445560"/>
                    </a:lnTo>
                    <a:lnTo>
                      <a:pt x="541003" y="1445560"/>
                    </a:lnTo>
                    <a:lnTo>
                      <a:pt x="541004" y="1445557"/>
                    </a:lnTo>
                    <a:close/>
                    <a:moveTo>
                      <a:pt x="2" y="317962"/>
                    </a:moveTo>
                    <a:lnTo>
                      <a:pt x="2" y="52995"/>
                    </a:lnTo>
                    <a:cubicBezTo>
                      <a:pt x="2" y="23727"/>
                      <a:pt x="23729" y="0"/>
                      <a:pt x="52997" y="0"/>
                    </a:cubicBezTo>
                    <a:lnTo>
                      <a:pt x="478428" y="0"/>
                    </a:lnTo>
                    <a:cubicBezTo>
                      <a:pt x="507696" y="0"/>
                      <a:pt x="531423" y="23727"/>
                      <a:pt x="531423" y="52995"/>
                    </a:cubicBezTo>
                    <a:lnTo>
                      <a:pt x="531423" y="317962"/>
                    </a:lnTo>
                    <a:close/>
                    <a:moveTo>
                      <a:pt x="0" y="1445557"/>
                    </a:moveTo>
                    <a:lnTo>
                      <a:pt x="1220" y="1445557"/>
                    </a:lnTo>
                    <a:lnTo>
                      <a:pt x="1220" y="1445560"/>
                    </a:lnTo>
                    <a:lnTo>
                      <a:pt x="541003" y="1445560"/>
                    </a:lnTo>
                    <a:lnTo>
                      <a:pt x="268306" y="1907514"/>
                    </a:lnTo>
                    <a:close/>
                  </a:path>
                </a:pathLst>
              </a:custGeom>
              <a:solidFill>
                <a:srgbClr val="FBD77F"/>
              </a:solidFill>
              <a:ln>
                <a:solidFill>
                  <a:srgbClr val="FBD7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AAAF8EE0-08C6-4377-BE63-EC3B3C11626E}"/>
                  </a:ext>
                </a:extLst>
              </p:cNvPr>
              <p:cNvCxnSpPr/>
              <p:nvPr/>
            </p:nvCxnSpPr>
            <p:spPr>
              <a:xfrm>
                <a:off x="7073457" y="3037659"/>
                <a:ext cx="691558" cy="0"/>
              </a:xfrm>
              <a:prstGeom prst="line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4E8BFB1F-CB1D-4A17-85B8-0BBEFE5B9583}"/>
                </a:ext>
              </a:extLst>
            </p:cNvPr>
            <p:cNvGrpSpPr/>
            <p:nvPr/>
          </p:nvGrpSpPr>
          <p:grpSpPr>
            <a:xfrm>
              <a:off x="4751097" y="2387494"/>
              <a:ext cx="814094" cy="594960"/>
              <a:chOff x="3932077" y="2411350"/>
              <a:chExt cx="814094" cy="594960"/>
            </a:xfrm>
            <a:noFill/>
          </p:grpSpPr>
          <p:sp>
            <p:nvSpPr>
              <p:cNvPr id="63" name="任意多边形 17">
                <a:extLst>
                  <a:ext uri="{FF2B5EF4-FFF2-40B4-BE49-F238E27FC236}">
                    <a16:creationId xmlns:a16="http://schemas.microsoft.com/office/drawing/2014/main" id="{F1FE01DA-D061-4474-98F7-8773F84E7A72}"/>
                  </a:ext>
                </a:extLst>
              </p:cNvPr>
              <p:cNvSpPr/>
              <p:nvPr/>
            </p:nvSpPr>
            <p:spPr>
              <a:xfrm>
                <a:off x="3932077" y="2411350"/>
                <a:ext cx="814094" cy="594960"/>
              </a:xfrm>
              <a:custGeom>
                <a:avLst/>
                <a:gdLst>
                  <a:gd name="connsiteX0" fmla="*/ 43920 w 814094"/>
                  <a:gd name="connsiteY0" fmla="*/ 331448 h 594960"/>
                  <a:gd name="connsiteX1" fmla="*/ 770174 w 814094"/>
                  <a:gd name="connsiteY1" fmla="*/ 331448 h 594960"/>
                  <a:gd name="connsiteX2" fmla="*/ 814094 w 814094"/>
                  <a:gd name="connsiteY2" fmla="*/ 375368 h 594960"/>
                  <a:gd name="connsiteX3" fmla="*/ 814094 w 814094"/>
                  <a:gd name="connsiteY3" fmla="*/ 551040 h 594960"/>
                  <a:gd name="connsiteX4" fmla="*/ 770174 w 814094"/>
                  <a:gd name="connsiteY4" fmla="*/ 594960 h 594960"/>
                  <a:gd name="connsiteX5" fmla="*/ 43920 w 814094"/>
                  <a:gd name="connsiteY5" fmla="*/ 594960 h 594960"/>
                  <a:gd name="connsiteX6" fmla="*/ 0 w 814094"/>
                  <a:gd name="connsiteY6" fmla="*/ 551040 h 594960"/>
                  <a:gd name="connsiteX7" fmla="*/ 0 w 814094"/>
                  <a:gd name="connsiteY7" fmla="*/ 375368 h 594960"/>
                  <a:gd name="connsiteX8" fmla="*/ 43920 w 814094"/>
                  <a:gd name="connsiteY8" fmla="*/ 331448 h 594960"/>
                  <a:gd name="connsiteX9" fmla="*/ 82862 w 814094"/>
                  <a:gd name="connsiteY9" fmla="*/ 0 h 594960"/>
                  <a:gd name="connsiteX10" fmla="*/ 731232 w 814094"/>
                  <a:gd name="connsiteY10" fmla="*/ 0 h 594960"/>
                  <a:gd name="connsiteX11" fmla="*/ 814094 w 814094"/>
                  <a:gd name="connsiteY11" fmla="*/ 331447 h 594960"/>
                  <a:gd name="connsiteX12" fmla="*/ 0 w 814094"/>
                  <a:gd name="connsiteY12" fmla="*/ 331447 h 59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14094" h="594960">
                    <a:moveTo>
                      <a:pt x="43920" y="331448"/>
                    </a:moveTo>
                    <a:lnTo>
                      <a:pt x="770174" y="331448"/>
                    </a:lnTo>
                    <a:cubicBezTo>
                      <a:pt x="794430" y="331448"/>
                      <a:pt x="814094" y="351112"/>
                      <a:pt x="814094" y="375368"/>
                    </a:cubicBezTo>
                    <a:lnTo>
                      <a:pt x="814094" y="551040"/>
                    </a:lnTo>
                    <a:cubicBezTo>
                      <a:pt x="814094" y="575296"/>
                      <a:pt x="794430" y="594960"/>
                      <a:pt x="770174" y="594960"/>
                    </a:cubicBezTo>
                    <a:lnTo>
                      <a:pt x="43920" y="594960"/>
                    </a:lnTo>
                    <a:cubicBezTo>
                      <a:pt x="19664" y="594960"/>
                      <a:pt x="0" y="575296"/>
                      <a:pt x="0" y="551040"/>
                    </a:cubicBezTo>
                    <a:lnTo>
                      <a:pt x="0" y="375368"/>
                    </a:lnTo>
                    <a:cubicBezTo>
                      <a:pt x="0" y="351112"/>
                      <a:pt x="19664" y="331448"/>
                      <a:pt x="43920" y="331448"/>
                    </a:cubicBezTo>
                    <a:close/>
                    <a:moveTo>
                      <a:pt x="82862" y="0"/>
                    </a:moveTo>
                    <a:lnTo>
                      <a:pt x="731232" y="0"/>
                    </a:lnTo>
                    <a:lnTo>
                      <a:pt x="814094" y="331447"/>
                    </a:lnTo>
                    <a:lnTo>
                      <a:pt x="0" y="331447"/>
                    </a:lnTo>
                    <a:close/>
                  </a:path>
                </a:pathLst>
              </a:custGeom>
              <a:grpFill/>
              <a:ln w="38100">
                <a:solidFill>
                  <a:srgbClr val="C4D7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E43C692C-3092-4735-A796-72F485154224}"/>
                  </a:ext>
                </a:extLst>
              </p:cNvPr>
              <p:cNvSpPr/>
              <p:nvPr/>
            </p:nvSpPr>
            <p:spPr>
              <a:xfrm>
                <a:off x="4482734" y="2796340"/>
                <a:ext cx="60800" cy="101600"/>
              </a:xfrm>
              <a:prstGeom prst="ellipse">
                <a:avLst/>
              </a:prstGeom>
              <a:grpFill/>
              <a:ln>
                <a:solidFill>
                  <a:srgbClr val="C4D7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B262FF3B-A2B9-4636-A47D-0F257632640B}"/>
                  </a:ext>
                </a:extLst>
              </p:cNvPr>
              <p:cNvSpPr/>
              <p:nvPr/>
            </p:nvSpPr>
            <p:spPr>
              <a:xfrm flipH="1">
                <a:off x="4621993" y="2796340"/>
                <a:ext cx="45719" cy="101600"/>
              </a:xfrm>
              <a:prstGeom prst="ellipse">
                <a:avLst/>
              </a:prstGeom>
              <a:grpFill/>
              <a:ln>
                <a:solidFill>
                  <a:srgbClr val="C4D7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</p:grp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9B9A6676-7357-4836-8095-40E034DCEA54}"/>
                </a:ext>
              </a:extLst>
            </p:cNvPr>
            <p:cNvGrpSpPr/>
            <p:nvPr/>
          </p:nvGrpSpPr>
          <p:grpSpPr>
            <a:xfrm>
              <a:off x="9927667" y="2228923"/>
              <a:ext cx="837850" cy="805775"/>
              <a:chOff x="3324090" y="2932500"/>
              <a:chExt cx="837850" cy="805775"/>
            </a:xfrm>
          </p:grpSpPr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id="{526DB7C5-84F2-4DB3-B087-1E44A6647EB0}"/>
                  </a:ext>
                </a:extLst>
              </p:cNvPr>
              <p:cNvCxnSpPr/>
              <p:nvPr/>
            </p:nvCxnSpPr>
            <p:spPr>
              <a:xfrm flipV="1">
                <a:off x="3574518" y="2932500"/>
                <a:ext cx="336995" cy="7360"/>
              </a:xfrm>
              <a:prstGeom prst="line">
                <a:avLst/>
              </a:prstGeom>
              <a:ln w="60325">
                <a:solidFill>
                  <a:srgbClr val="C4D7D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0" name="组合 59">
                <a:extLst>
                  <a:ext uri="{FF2B5EF4-FFF2-40B4-BE49-F238E27FC236}">
                    <a16:creationId xmlns:a16="http://schemas.microsoft.com/office/drawing/2014/main" id="{55240E1F-F669-452C-B98F-DB3341A73065}"/>
                  </a:ext>
                </a:extLst>
              </p:cNvPr>
              <p:cNvGrpSpPr/>
              <p:nvPr/>
            </p:nvGrpSpPr>
            <p:grpSpPr>
              <a:xfrm>
                <a:off x="3324090" y="2936180"/>
                <a:ext cx="837850" cy="802095"/>
                <a:chOff x="3324091" y="2911861"/>
                <a:chExt cx="837850" cy="802095"/>
              </a:xfrm>
            </p:grpSpPr>
            <p:sp>
              <p:nvSpPr>
                <p:cNvPr id="61" name="任意多边形 14">
                  <a:extLst>
                    <a:ext uri="{FF2B5EF4-FFF2-40B4-BE49-F238E27FC236}">
                      <a16:creationId xmlns:a16="http://schemas.microsoft.com/office/drawing/2014/main" id="{20A6E7C8-38C6-4631-B22E-5044663CDAB4}"/>
                    </a:ext>
                  </a:extLst>
                </p:cNvPr>
                <p:cNvSpPr/>
                <p:nvPr/>
              </p:nvSpPr>
              <p:spPr>
                <a:xfrm>
                  <a:off x="3324091" y="2911861"/>
                  <a:ext cx="837850" cy="802095"/>
                </a:xfrm>
                <a:custGeom>
                  <a:avLst/>
                  <a:gdLst>
                    <a:gd name="connsiteX0" fmla="*/ 303214 w 837850"/>
                    <a:gd name="connsiteY0" fmla="*/ 0 h 802095"/>
                    <a:gd name="connsiteX1" fmla="*/ 534636 w 837850"/>
                    <a:gd name="connsiteY1" fmla="*/ 0 h 802095"/>
                    <a:gd name="connsiteX2" fmla="*/ 534636 w 837850"/>
                    <a:gd name="connsiteY2" fmla="*/ 292923 h 802095"/>
                    <a:gd name="connsiteX3" fmla="*/ 837850 w 837850"/>
                    <a:gd name="connsiteY3" fmla="*/ 802095 h 802095"/>
                    <a:gd name="connsiteX4" fmla="*/ 0 w 837850"/>
                    <a:gd name="connsiteY4" fmla="*/ 802095 h 802095"/>
                    <a:gd name="connsiteX5" fmla="*/ 303214 w 837850"/>
                    <a:gd name="connsiteY5" fmla="*/ 292923 h 802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7850" h="802095">
                      <a:moveTo>
                        <a:pt x="303214" y="0"/>
                      </a:moveTo>
                      <a:lnTo>
                        <a:pt x="534636" y="0"/>
                      </a:lnTo>
                      <a:lnTo>
                        <a:pt x="534636" y="292923"/>
                      </a:lnTo>
                      <a:lnTo>
                        <a:pt x="837850" y="802095"/>
                      </a:lnTo>
                      <a:lnTo>
                        <a:pt x="0" y="802095"/>
                      </a:lnTo>
                      <a:lnTo>
                        <a:pt x="303214" y="292923"/>
                      </a:lnTo>
                      <a:close/>
                    </a:path>
                  </a:pathLst>
                </a:custGeom>
                <a:solidFill>
                  <a:srgbClr val="C4D7D3"/>
                </a:solidFill>
                <a:ln>
                  <a:solidFill>
                    <a:srgbClr val="C4D7D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仓耳今楷05-6763 W05" panose="02020400000000000000" pitchFamily="18" charset="-122"/>
                    <a:ea typeface="仓耳今楷05-6763 W05" panose="02020400000000000000" pitchFamily="18" charset="-122"/>
                  </a:endParaRPr>
                </a:p>
              </p:txBody>
            </p:sp>
            <p:sp>
              <p:nvSpPr>
                <p:cNvPr id="62" name="任意多边形 15">
                  <a:extLst>
                    <a:ext uri="{FF2B5EF4-FFF2-40B4-BE49-F238E27FC236}">
                      <a16:creationId xmlns:a16="http://schemas.microsoft.com/office/drawing/2014/main" id="{5C8F77CF-6D93-43C3-8C39-97322B526D38}"/>
                    </a:ext>
                  </a:extLst>
                </p:cNvPr>
                <p:cNvSpPr/>
                <p:nvPr/>
              </p:nvSpPr>
              <p:spPr>
                <a:xfrm>
                  <a:off x="3511106" y="3007004"/>
                  <a:ext cx="472138" cy="508665"/>
                </a:xfrm>
                <a:custGeom>
                  <a:avLst/>
                  <a:gdLst>
                    <a:gd name="connsiteX0" fmla="*/ 303214 w 837850"/>
                    <a:gd name="connsiteY0" fmla="*/ 0 h 802095"/>
                    <a:gd name="connsiteX1" fmla="*/ 534636 w 837850"/>
                    <a:gd name="connsiteY1" fmla="*/ 0 h 802095"/>
                    <a:gd name="connsiteX2" fmla="*/ 534636 w 837850"/>
                    <a:gd name="connsiteY2" fmla="*/ 292923 h 802095"/>
                    <a:gd name="connsiteX3" fmla="*/ 837850 w 837850"/>
                    <a:gd name="connsiteY3" fmla="*/ 802095 h 802095"/>
                    <a:gd name="connsiteX4" fmla="*/ 0 w 837850"/>
                    <a:gd name="connsiteY4" fmla="*/ 802095 h 802095"/>
                    <a:gd name="connsiteX5" fmla="*/ 303214 w 837850"/>
                    <a:gd name="connsiteY5" fmla="*/ 292923 h 802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7850" h="802095">
                      <a:moveTo>
                        <a:pt x="303214" y="0"/>
                      </a:moveTo>
                      <a:lnTo>
                        <a:pt x="534636" y="0"/>
                      </a:lnTo>
                      <a:lnTo>
                        <a:pt x="534636" y="292923"/>
                      </a:lnTo>
                      <a:lnTo>
                        <a:pt x="837850" y="802095"/>
                      </a:lnTo>
                      <a:lnTo>
                        <a:pt x="0" y="802095"/>
                      </a:lnTo>
                      <a:lnTo>
                        <a:pt x="303214" y="2929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仓耳今楷05-6763 W05" panose="02020400000000000000" pitchFamily="18" charset="-122"/>
                    <a:ea typeface="仓耳今楷05-6763 W05" panose="02020400000000000000" pitchFamily="18" charset="-122"/>
                  </a:endParaRPr>
                </a:p>
              </p:txBody>
            </p:sp>
          </p:grpSp>
        </p:grp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2DC5EF6E-691E-43D9-AB61-0BC13C326C76}"/>
              </a:ext>
            </a:extLst>
          </p:cNvPr>
          <p:cNvGrpSpPr/>
          <p:nvPr/>
        </p:nvGrpSpPr>
        <p:grpSpPr>
          <a:xfrm>
            <a:off x="961586" y="4537810"/>
            <a:ext cx="2683771" cy="732145"/>
            <a:chOff x="836349" y="2147175"/>
            <a:chExt cx="2683771" cy="732145"/>
          </a:xfrm>
        </p:grpSpPr>
        <p:sp>
          <p:nvSpPr>
            <p:cNvPr id="48" name="文本框 22">
              <a:extLst>
                <a:ext uri="{FF2B5EF4-FFF2-40B4-BE49-F238E27FC236}">
                  <a16:creationId xmlns:a16="http://schemas.microsoft.com/office/drawing/2014/main" id="{CB9EE11B-C709-4BD4-9800-A3D52E78B9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0100" y="2147175"/>
              <a:ext cx="238002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</a:rPr>
                <a:t>兄弟不同出資額</a:t>
              </a:r>
              <a:endPara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49" name="文本框 23">
              <a:extLst>
                <a:ext uri="{FF2B5EF4-FFF2-40B4-BE49-F238E27FC236}">
                  <a16:creationId xmlns:a16="http://schemas.microsoft.com/office/drawing/2014/main" id="{59334369-11EF-4957-A5F7-889A7DE8C9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349" y="2533007"/>
              <a:ext cx="2683771" cy="346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9pPr>
            </a:lstStyle>
            <a:p>
              <a:pPr algn="ctr">
                <a:lnSpc>
                  <a:spcPts val="2200"/>
                </a:lnSpc>
              </a:pPr>
              <a:r>
                <a: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透天店面</a:t>
              </a:r>
              <a:r>
                <a:rPr lang="en-US" altLang="zh-TW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1.6</a:t>
              </a:r>
              <a:r>
                <a: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億</a:t>
              </a: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AB3227E2-72E6-4289-A2DC-EA69236F020D}"/>
              </a:ext>
            </a:extLst>
          </p:cNvPr>
          <p:cNvGrpSpPr/>
          <p:nvPr/>
        </p:nvGrpSpPr>
        <p:grpSpPr>
          <a:xfrm>
            <a:off x="3357104" y="1713636"/>
            <a:ext cx="2683771" cy="732465"/>
            <a:chOff x="836349" y="2147175"/>
            <a:chExt cx="2683771" cy="732465"/>
          </a:xfrm>
        </p:grpSpPr>
        <p:sp>
          <p:nvSpPr>
            <p:cNvPr id="46" name="文本框 22">
              <a:extLst>
                <a:ext uri="{FF2B5EF4-FFF2-40B4-BE49-F238E27FC236}">
                  <a16:creationId xmlns:a16="http://schemas.microsoft.com/office/drawing/2014/main" id="{B4899C2D-E61A-46AE-8141-6C34F0E25D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0100" y="2147175"/>
              <a:ext cx="207626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兄一樓  弟</a:t>
              </a:r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樓</a:t>
              </a:r>
              <a:endPara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7" name="文本框 23">
              <a:extLst>
                <a:ext uri="{FF2B5EF4-FFF2-40B4-BE49-F238E27FC236}">
                  <a16:creationId xmlns:a16="http://schemas.microsoft.com/office/drawing/2014/main" id="{84576BD2-9711-4B00-8F2A-ED5F2683B4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349" y="2533007"/>
              <a:ext cx="2683771" cy="346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9pPr>
            </a:lstStyle>
            <a:p>
              <a:pPr algn="ctr">
                <a:lnSpc>
                  <a:spcPts val="2200"/>
                </a:lnSpc>
              </a:pPr>
              <a:r>
                <a: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弟過世姪子請阿伯買回</a:t>
              </a:r>
              <a:endParaRPr lang="en-US" altLang="zh-CN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39F97929-0599-4E71-A4FD-FDBBAB027FAC}"/>
              </a:ext>
            </a:extLst>
          </p:cNvPr>
          <p:cNvGrpSpPr/>
          <p:nvPr/>
        </p:nvGrpSpPr>
        <p:grpSpPr>
          <a:xfrm>
            <a:off x="5917647" y="4540639"/>
            <a:ext cx="3006736" cy="1200329"/>
            <a:chOff x="513384" y="2147175"/>
            <a:chExt cx="3006736" cy="1200329"/>
          </a:xfrm>
        </p:grpSpPr>
        <p:sp>
          <p:nvSpPr>
            <p:cNvPr id="44" name="文本框 22">
              <a:extLst>
                <a:ext uri="{FF2B5EF4-FFF2-40B4-BE49-F238E27FC236}">
                  <a16:creationId xmlns:a16="http://schemas.microsoft.com/office/drawing/2014/main" id="{AB333C3A-D837-47BE-8659-7DA61151DB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384" y="2147175"/>
              <a:ext cx="297977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阿伯只願出</a:t>
              </a:r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1000</a:t>
              </a: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萬</a:t>
              </a:r>
              <a:endPara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VS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姪子說至少</a:t>
              </a:r>
              <a:r>
                <a:rPr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8000</a:t>
              </a: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萬</a:t>
              </a:r>
              <a:endPara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5" name="文本框 23">
              <a:extLst>
                <a:ext uri="{FF2B5EF4-FFF2-40B4-BE49-F238E27FC236}">
                  <a16:creationId xmlns:a16="http://schemas.microsoft.com/office/drawing/2014/main" id="{B863BEB1-F44E-47F8-AF64-D9FFBBDD88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349" y="2533007"/>
              <a:ext cx="2683771" cy="346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9pPr>
            </a:lstStyle>
            <a:p>
              <a:pPr algn="ctr">
                <a:lnSpc>
                  <a:spcPts val="2200"/>
                </a:lnSpc>
              </a:pP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1B3B2B3F-CEEB-4C2E-A985-30F3D4690FF7}"/>
              </a:ext>
            </a:extLst>
          </p:cNvPr>
          <p:cNvGrpSpPr/>
          <p:nvPr/>
        </p:nvGrpSpPr>
        <p:grpSpPr>
          <a:xfrm>
            <a:off x="8636130" y="1672619"/>
            <a:ext cx="2683771" cy="1200329"/>
            <a:chOff x="836349" y="2103329"/>
            <a:chExt cx="2683771" cy="1200329"/>
          </a:xfrm>
        </p:grpSpPr>
        <p:sp>
          <p:nvSpPr>
            <p:cNvPr id="42" name="文本框 22">
              <a:extLst>
                <a:ext uri="{FF2B5EF4-FFF2-40B4-BE49-F238E27FC236}">
                  <a16:creationId xmlns:a16="http://schemas.microsoft.com/office/drawing/2014/main" id="{16B6EF1C-53D9-462F-814B-28C8ABEFAC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7096" y="2103329"/>
              <a:ext cx="227127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400" b="1" dirty="0">
                  <a:solidFill>
                    <a:srgbClr val="C5252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早知道</a:t>
              </a:r>
              <a:r>
                <a:rPr lang="en-US" altLang="zh-TW" sz="2400" b="1" dirty="0">
                  <a:solidFill>
                    <a:srgbClr val="C5252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分管協議、註記登記、公證</a:t>
              </a:r>
              <a:endPara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5D88011A-9276-4EBC-A14F-7381025A65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349" y="2533007"/>
              <a:ext cx="2683771" cy="346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思源宋体 CN Medium" pitchFamily="18" charset="-122"/>
                  <a:ea typeface="思源宋体 CN Medium" pitchFamily="18" charset="-122"/>
                </a:defRPr>
              </a:lvl9pPr>
            </a:lstStyle>
            <a:p>
              <a:pPr algn="ctr">
                <a:lnSpc>
                  <a:spcPts val="2200"/>
                </a:lnSpc>
              </a:pP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7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9FB143-2161-4498-9EDC-54FC399F8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1" y="-20598"/>
            <a:ext cx="12215711" cy="687859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56E36FB-C1A2-4FBC-9F93-4813B373F919}"/>
              </a:ext>
            </a:extLst>
          </p:cNvPr>
          <p:cNvSpPr/>
          <p:nvPr/>
        </p:nvSpPr>
        <p:spPr>
          <a:xfrm>
            <a:off x="918251" y="288022"/>
            <a:ext cx="3303633" cy="523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6000"/>
              </a:lnSpc>
              <a:spcBef>
                <a:spcPct val="0"/>
              </a:spcBef>
            </a:pPr>
            <a:r>
              <a:rPr lang="zh-TW" altLang="en-US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兄弟爬山</a:t>
            </a:r>
            <a:r>
              <a:rPr lang="en-US" altLang="zh-TW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~</a:t>
            </a:r>
            <a:r>
              <a:rPr lang="zh-TW" altLang="en-US" sz="2000" spc="300" dirty="0">
                <a:solidFill>
                  <a:srgbClr val="C00000"/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房仲篇</a:t>
            </a:r>
            <a:endParaRPr lang="zh-CN" altLang="en-US" sz="2000" spc="300" dirty="0">
              <a:solidFill>
                <a:srgbClr val="C00000"/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  <a:cs typeface="+mj-cs"/>
            </a:endParaRPr>
          </a:p>
        </p:txBody>
      </p:sp>
      <p:sp>
        <p:nvSpPr>
          <p:cNvPr id="10" name="iŝ1íḑe">
            <a:extLst>
              <a:ext uri="{FF2B5EF4-FFF2-40B4-BE49-F238E27FC236}">
                <a16:creationId xmlns:a16="http://schemas.microsoft.com/office/drawing/2014/main" id="{693A1F1D-52F2-4086-AE06-56DE7185863F}"/>
              </a:ext>
            </a:extLst>
          </p:cNvPr>
          <p:cNvSpPr/>
          <p:nvPr/>
        </p:nvSpPr>
        <p:spPr>
          <a:xfrm>
            <a:off x="4557478" y="1393324"/>
            <a:ext cx="3077058" cy="2440334"/>
          </a:xfrm>
          <a:prstGeom prst="rect">
            <a:avLst/>
          </a:prstGeom>
          <a:solidFill>
            <a:srgbClr val="FBD77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仓耳今楷05-6763 W05" panose="02020400000000000000" pitchFamily="18" charset="-122"/>
              <a:ea typeface="仓耳今楷05-6763 W05" panose="02020400000000000000" pitchFamily="18" charset="-122"/>
              <a:sym typeface="FZHei-B01S" panose="02010601030101010101" pitchFamily="2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E5416C2-BB77-4878-A7FF-FB57625BB0C3}"/>
              </a:ext>
            </a:extLst>
          </p:cNvPr>
          <p:cNvGrpSpPr/>
          <p:nvPr/>
        </p:nvGrpSpPr>
        <p:grpSpPr>
          <a:xfrm>
            <a:off x="4939560" y="1657787"/>
            <a:ext cx="2329458" cy="2185214"/>
            <a:chOff x="6392346" y="3957834"/>
            <a:chExt cx="2329458" cy="2185214"/>
          </a:xfrm>
        </p:grpSpPr>
        <p:sp>
          <p:nvSpPr>
            <p:cNvPr id="14" name="文本框 6">
              <a:extLst>
                <a:ext uri="{FF2B5EF4-FFF2-40B4-BE49-F238E27FC236}">
                  <a16:creationId xmlns:a16="http://schemas.microsoft.com/office/drawing/2014/main" id="{239C755A-FB24-4569-94C4-E58EBF6791DE}"/>
                </a:ext>
              </a:extLst>
            </p:cNvPr>
            <p:cNvSpPr txBox="1"/>
            <p:nvPr/>
          </p:nvSpPr>
          <p:spPr>
            <a:xfrm>
              <a:off x="6392346" y="5206117"/>
              <a:ext cx="2329458" cy="346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defTabSz="91440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00" b="0" i="0" u="none" strike="noStrike" kern="0" cap="none" spc="0" normalizeH="0" baseline="0">
                  <a:ln>
                    <a:noFill/>
                  </a:ln>
                  <a:gradFill>
                    <a:gsLst>
                      <a:gs pos="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ts val="2200"/>
                </a:lnSpc>
                <a:defRPr/>
              </a:pP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15" name="文本框 7">
              <a:extLst>
                <a:ext uri="{FF2B5EF4-FFF2-40B4-BE49-F238E27FC236}">
                  <a16:creationId xmlns:a16="http://schemas.microsoft.com/office/drawing/2014/main" id="{C0EAD2A1-6E20-4C76-A680-CEEDFE23D5FB}"/>
                </a:ext>
              </a:extLst>
            </p:cNvPr>
            <p:cNvSpPr txBox="1"/>
            <p:nvPr/>
          </p:nvSpPr>
          <p:spPr>
            <a:xfrm>
              <a:off x="6564672" y="3957834"/>
              <a:ext cx="1984806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>
                <a:defRPr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弟擔保物提供人兼借款人 兄保證人</a:t>
              </a:r>
              <a:endParaRPr lang="zh-TW" altLang="en-US" sz="2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defTabSz="914400">
                <a:defRPr/>
              </a:pP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生意失敗 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繳息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不正常</a:t>
              </a: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希望保留資產</a:t>
              </a:r>
              <a:endParaRPr lang="zh-TW" altLang="en-US" sz="2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1BCE50CF-2FCD-4831-9F44-E19F2DAA3705}"/>
              </a:ext>
            </a:extLst>
          </p:cNvPr>
          <p:cNvGrpSpPr/>
          <p:nvPr/>
        </p:nvGrpSpPr>
        <p:grpSpPr>
          <a:xfrm>
            <a:off x="2390650" y="4558978"/>
            <a:ext cx="6866365" cy="596253"/>
            <a:chOff x="2069851" y="1526313"/>
            <a:chExt cx="6866365" cy="596253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DD14E126-9A11-4E03-83C1-85ED63B41D45}"/>
                </a:ext>
              </a:extLst>
            </p:cNvPr>
            <p:cNvSpPr txBox="1"/>
            <p:nvPr/>
          </p:nvSpPr>
          <p:spPr>
            <a:xfrm>
              <a:off x="2069851" y="1526313"/>
              <a:ext cx="2049003" cy="596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  <a:sym typeface="FZHei-B01S" panose="02010601030101010101" pitchFamily="2" charset="-122"/>
                </a:rPr>
                <a:t>法源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FZHei-B01S" panose="02010601030101010101" pitchFamily="2" charset="-122"/>
              </a:endParaRPr>
            </a:p>
          </p:txBody>
        </p:sp>
        <p:sp>
          <p:nvSpPr>
            <p:cNvPr id="18" name="文本框 6">
              <a:extLst>
                <a:ext uri="{FF2B5EF4-FFF2-40B4-BE49-F238E27FC236}">
                  <a16:creationId xmlns:a16="http://schemas.microsoft.com/office/drawing/2014/main" id="{ADD7A883-CDDF-4C5F-BCCB-154B25B25CAF}"/>
                </a:ext>
              </a:extLst>
            </p:cNvPr>
            <p:cNvSpPr txBox="1"/>
            <p:nvPr/>
          </p:nvSpPr>
          <p:spPr>
            <a:xfrm>
              <a:off x="3269061" y="1697840"/>
              <a:ext cx="5667155" cy="350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200"/>
                </a:lnSpc>
                <a:defRPr/>
              </a:pPr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民法</a:t>
              </a:r>
              <a:r>
                <a:rPr lang="en-US" altLang="zh-TW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739</a:t>
              </a:r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</a:t>
              </a:r>
              <a:r>
                <a:rPr lang="en-US" altLang="zh-TW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745</a:t>
              </a:r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、</a:t>
              </a:r>
              <a:r>
                <a:rPr lang="en-US" altLang="zh-TW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272</a:t>
              </a:r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</a:t>
              </a:r>
              <a:r>
                <a:rPr lang="en-US" altLang="zh-TW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273</a:t>
              </a:r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</a:t>
              </a: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民法</a:t>
              </a:r>
              <a:r>
                <a:rPr lang="en-US" altLang="zh-TW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244</a:t>
              </a: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、刑法</a:t>
              </a:r>
              <a:r>
                <a:rPr lang="en-US" altLang="zh-TW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356</a:t>
              </a: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妨礙債權</a:t>
              </a:r>
              <a:endPara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9" name="图片占位符 27">
            <a:extLst>
              <a:ext uri="{FF2B5EF4-FFF2-40B4-BE49-F238E27FC236}">
                <a16:creationId xmlns:a16="http://schemas.microsoft.com/office/drawing/2014/main" id="{5A96FF5E-04C1-4580-8647-A59391C00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774" y="1657787"/>
            <a:ext cx="2867110" cy="1911406"/>
          </a:xfrm>
          <a:prstGeom prst="rect">
            <a:avLst/>
          </a:prstGeom>
        </p:spPr>
      </p:pic>
      <p:pic>
        <p:nvPicPr>
          <p:cNvPr id="20" name="图片占位符 27">
            <a:extLst>
              <a:ext uri="{FF2B5EF4-FFF2-40B4-BE49-F238E27FC236}">
                <a16:creationId xmlns:a16="http://schemas.microsoft.com/office/drawing/2014/main" id="{D601A6DF-7F40-43C3-BD1D-2D27389E7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160" y="1658803"/>
            <a:ext cx="2867110" cy="1909373"/>
          </a:xfrm>
          <a:custGeom>
            <a:avLst/>
            <a:gdLst>
              <a:gd name="connsiteX0" fmla="*/ 0 w 3538293"/>
              <a:gd name="connsiteY0" fmla="*/ 0 h 2440334"/>
              <a:gd name="connsiteX1" fmla="*/ 3538293 w 3538293"/>
              <a:gd name="connsiteY1" fmla="*/ 0 h 2440334"/>
              <a:gd name="connsiteX2" fmla="*/ 3538293 w 3538293"/>
              <a:gd name="connsiteY2" fmla="*/ 2440334 h 2440334"/>
              <a:gd name="connsiteX3" fmla="*/ 0 w 3538293"/>
              <a:gd name="connsiteY3" fmla="*/ 2440334 h 2440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8293" h="2440334">
                <a:moveTo>
                  <a:pt x="0" y="0"/>
                </a:moveTo>
                <a:lnTo>
                  <a:pt x="3538293" y="0"/>
                </a:lnTo>
                <a:lnTo>
                  <a:pt x="3538293" y="2440334"/>
                </a:lnTo>
                <a:lnTo>
                  <a:pt x="0" y="2440334"/>
                </a:lnTo>
                <a:close/>
              </a:path>
            </a:pathLst>
          </a:cu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0F2EE128-1F71-47E6-8833-F1B9FE219B97}"/>
              </a:ext>
            </a:extLst>
          </p:cNvPr>
          <p:cNvSpPr/>
          <p:nvPr/>
        </p:nvSpPr>
        <p:spPr>
          <a:xfrm>
            <a:off x="4830769" y="1238203"/>
            <a:ext cx="2571517" cy="2753226"/>
          </a:xfrm>
          <a:prstGeom prst="rect">
            <a:avLst/>
          </a:prstGeom>
          <a:noFill/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C0B64D9-FAC4-4324-926C-FFB6ADC02AD9}"/>
              </a:ext>
            </a:extLst>
          </p:cNvPr>
          <p:cNvSpPr txBox="1"/>
          <p:nvPr/>
        </p:nvSpPr>
        <p:spPr>
          <a:xfrm>
            <a:off x="1722724" y="1828659"/>
            <a:ext cx="17235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&lt;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方案一</a:t>
            </a:r>
            <a:r>
              <a:rPr lang="en-US" altLang="zh-TW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買賣、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轉增貸清償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6DBE69C8-6A08-4552-9F98-148785C2B98F}"/>
              </a:ext>
            </a:extLst>
          </p:cNvPr>
          <p:cNvSpPr txBox="1"/>
          <p:nvPr/>
        </p:nvSpPr>
        <p:spPr>
          <a:xfrm>
            <a:off x="8628990" y="1985864"/>
            <a:ext cx="14574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&lt;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方案二</a:t>
            </a:r>
            <a:r>
              <a:rPr lang="en-US" altLang="zh-TW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&gt;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贈與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318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27" grpId="0" animBg="1"/>
      <p:bldP spid="2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9FB143-2161-4498-9EDC-54FC399F8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1" y="-20598"/>
            <a:ext cx="12215711" cy="6878598"/>
          </a:xfrm>
          <a:prstGeom prst="rect">
            <a:avLst/>
          </a:prstGeom>
        </p:spPr>
      </p:pic>
      <p:pic>
        <p:nvPicPr>
          <p:cNvPr id="9" name="图片占位符 4">
            <a:extLst>
              <a:ext uri="{FF2B5EF4-FFF2-40B4-BE49-F238E27FC236}">
                <a16:creationId xmlns:a16="http://schemas.microsoft.com/office/drawing/2014/main" id="{C3914BE5-32A5-4466-A77A-C3DD84C2F5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195" y="3597442"/>
            <a:ext cx="3536933" cy="1766595"/>
          </a:xfrm>
          <a:prstGeom prst="rect">
            <a:avLst/>
          </a:prstGeom>
        </p:spPr>
      </p:pic>
      <p:pic>
        <p:nvPicPr>
          <p:cNvPr id="5122" name="Picture 2" descr="公教新制！結婚逾2年離婚配偶可依比率分退休金| 生活| 新頭殼Newtalk">
            <a:extLst>
              <a:ext uri="{FF2B5EF4-FFF2-40B4-BE49-F238E27FC236}">
                <a16:creationId xmlns:a16="http://schemas.microsoft.com/office/drawing/2014/main" id="{570F30C2-EA5C-4004-9F9A-4B79362EF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964" y="1881275"/>
            <a:ext cx="2732603" cy="2855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584A804-DABA-4E6A-8B83-820A25A79E98}"/>
              </a:ext>
            </a:extLst>
          </p:cNvPr>
          <p:cNvSpPr txBox="1"/>
          <p:nvPr/>
        </p:nvSpPr>
        <p:spPr>
          <a:xfrm>
            <a:off x="968195" y="4845625"/>
            <a:ext cx="2359846" cy="3863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ts val="2200"/>
              </a:lnSpc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結婚買賣篇</a:t>
            </a:r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en-US" altLang="zh-CN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5" name="组合 35">
            <a:extLst>
              <a:ext uri="{FF2B5EF4-FFF2-40B4-BE49-F238E27FC236}">
                <a16:creationId xmlns:a16="http://schemas.microsoft.com/office/drawing/2014/main" id="{40ADCDB8-4130-494F-9E02-6F0F1104AC61}"/>
              </a:ext>
            </a:extLst>
          </p:cNvPr>
          <p:cNvGrpSpPr>
            <a:grpSpLocks/>
          </p:cNvGrpSpPr>
          <p:nvPr/>
        </p:nvGrpSpPr>
        <p:grpSpPr bwMode="auto">
          <a:xfrm>
            <a:off x="6664325" y="1993529"/>
            <a:ext cx="793750" cy="793750"/>
            <a:chOff x="1149396" y="1989138"/>
            <a:chExt cx="1103084" cy="1103084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3CBE3CC2-2B87-4ACD-BDF6-74610B93B5A7}"/>
                </a:ext>
              </a:extLst>
            </p:cNvPr>
            <p:cNvSpPr/>
            <p:nvPr/>
          </p:nvSpPr>
          <p:spPr>
            <a:xfrm>
              <a:off x="1149396" y="1989138"/>
              <a:ext cx="1103084" cy="1103084"/>
            </a:xfrm>
            <a:prstGeom prst="rect">
              <a:avLst/>
            </a:prstGeom>
            <a:solidFill>
              <a:srgbClr val="C4D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FZHei-B01S" panose="02010601030101010101" pitchFamily="2" charset="-122"/>
              </a:endParaRPr>
            </a:p>
          </p:txBody>
        </p:sp>
        <p:sp>
          <p:nvSpPr>
            <p:cNvPr id="17" name="椭圆 13">
              <a:extLst>
                <a:ext uri="{FF2B5EF4-FFF2-40B4-BE49-F238E27FC236}">
                  <a16:creationId xmlns:a16="http://schemas.microsoft.com/office/drawing/2014/main" id="{0FC3B553-5AF2-4E0C-8BA5-348AF150FD36}"/>
                </a:ext>
              </a:extLst>
            </p:cNvPr>
            <p:cNvSpPr/>
            <p:nvPr/>
          </p:nvSpPr>
          <p:spPr>
            <a:xfrm>
              <a:off x="1383250" y="2260496"/>
              <a:ext cx="635376" cy="560367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68546" h="503434">
                  <a:moveTo>
                    <a:pt x="0" y="154789"/>
                  </a:moveTo>
                  <a:lnTo>
                    <a:pt x="35220" y="173435"/>
                  </a:lnTo>
                  <a:lnTo>
                    <a:pt x="179058" y="248905"/>
                  </a:lnTo>
                  <a:lnTo>
                    <a:pt x="36995" y="328224"/>
                  </a:lnTo>
                  <a:lnTo>
                    <a:pt x="0" y="346573"/>
                  </a:lnTo>
                  <a:close/>
                  <a:moveTo>
                    <a:pt x="317538" y="106843"/>
                  </a:moveTo>
                  <a:cubicBezTo>
                    <a:pt x="396974" y="106843"/>
                    <a:pt x="463479" y="171371"/>
                    <a:pt x="463479" y="250647"/>
                  </a:cubicBezTo>
                  <a:cubicBezTo>
                    <a:pt x="463479" y="329924"/>
                    <a:pt x="396974" y="396295"/>
                    <a:pt x="317538" y="396295"/>
                  </a:cubicBezTo>
                  <a:cubicBezTo>
                    <a:pt x="254728" y="396295"/>
                    <a:pt x="199308" y="353891"/>
                    <a:pt x="180834" y="296739"/>
                  </a:cubicBezTo>
                  <a:lnTo>
                    <a:pt x="265812" y="250647"/>
                  </a:lnTo>
                  <a:lnTo>
                    <a:pt x="180834" y="204556"/>
                  </a:lnTo>
                  <a:cubicBezTo>
                    <a:pt x="199308" y="147403"/>
                    <a:pt x="252881" y="106843"/>
                    <a:pt x="317538" y="106843"/>
                  </a:cubicBezTo>
                  <a:close/>
                  <a:moveTo>
                    <a:pt x="317551" y="0"/>
                  </a:moveTo>
                  <a:cubicBezTo>
                    <a:pt x="455967" y="0"/>
                    <a:pt x="568546" y="112489"/>
                    <a:pt x="568546" y="250795"/>
                  </a:cubicBezTo>
                  <a:cubicBezTo>
                    <a:pt x="568546" y="389101"/>
                    <a:pt x="455967" y="503434"/>
                    <a:pt x="317551" y="503434"/>
                  </a:cubicBezTo>
                  <a:cubicBezTo>
                    <a:pt x="210509" y="503434"/>
                    <a:pt x="120077" y="437047"/>
                    <a:pt x="83166" y="342999"/>
                  </a:cubicBezTo>
                  <a:lnTo>
                    <a:pt x="131150" y="317182"/>
                  </a:lnTo>
                  <a:cubicBezTo>
                    <a:pt x="158834" y="392789"/>
                    <a:pt x="230810" y="448112"/>
                    <a:pt x="317551" y="448112"/>
                  </a:cubicBezTo>
                  <a:cubicBezTo>
                    <a:pt x="426439" y="448112"/>
                    <a:pt x="515025" y="359596"/>
                    <a:pt x="515025" y="250795"/>
                  </a:cubicBezTo>
                  <a:cubicBezTo>
                    <a:pt x="515025" y="141994"/>
                    <a:pt x="426439" y="53478"/>
                    <a:pt x="317551" y="53478"/>
                  </a:cubicBezTo>
                  <a:cubicBezTo>
                    <a:pt x="232656" y="53478"/>
                    <a:pt x="158834" y="108801"/>
                    <a:pt x="131150" y="184408"/>
                  </a:cubicBezTo>
                  <a:lnTo>
                    <a:pt x="83166" y="158591"/>
                  </a:lnTo>
                  <a:cubicBezTo>
                    <a:pt x="120077" y="64543"/>
                    <a:pt x="210509" y="0"/>
                    <a:pt x="3175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20" name="文本框 7">
            <a:extLst>
              <a:ext uri="{FF2B5EF4-FFF2-40B4-BE49-F238E27FC236}">
                <a16:creationId xmlns:a16="http://schemas.microsoft.com/office/drawing/2014/main" id="{77F49D6E-398C-4761-B0FD-7A2E9C5AF2F4}"/>
              </a:ext>
            </a:extLst>
          </p:cNvPr>
          <p:cNvSpPr txBox="1"/>
          <p:nvPr/>
        </p:nvSpPr>
        <p:spPr bwMode="auto">
          <a:xfrm>
            <a:off x="7626350" y="1917876"/>
            <a:ext cx="35178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鄭父銀行退休，買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1200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萬房子給兒子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已登記結婚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grpSp>
        <p:nvGrpSpPr>
          <p:cNvPr id="21" name="组合 38">
            <a:extLst>
              <a:ext uri="{FF2B5EF4-FFF2-40B4-BE49-F238E27FC236}">
                <a16:creationId xmlns:a16="http://schemas.microsoft.com/office/drawing/2014/main" id="{20197003-A788-4C70-8478-1DFF5ACB3D3F}"/>
              </a:ext>
            </a:extLst>
          </p:cNvPr>
          <p:cNvGrpSpPr>
            <a:grpSpLocks/>
          </p:cNvGrpSpPr>
          <p:nvPr/>
        </p:nvGrpSpPr>
        <p:grpSpPr bwMode="auto">
          <a:xfrm>
            <a:off x="6664325" y="3667957"/>
            <a:ext cx="793750" cy="793750"/>
            <a:chOff x="1149396" y="1989138"/>
            <a:chExt cx="1103084" cy="1103084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A227CF30-B80B-4304-ADDD-5C3B7A09966F}"/>
                </a:ext>
              </a:extLst>
            </p:cNvPr>
            <p:cNvSpPr/>
            <p:nvPr/>
          </p:nvSpPr>
          <p:spPr>
            <a:xfrm>
              <a:off x="1149396" y="1989138"/>
              <a:ext cx="1103084" cy="1103084"/>
            </a:xfrm>
            <a:prstGeom prst="rect">
              <a:avLst/>
            </a:prstGeom>
            <a:solidFill>
              <a:srgbClr val="C4D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FZHei-B01S" panose="02010601030101010101" pitchFamily="2" charset="-122"/>
              </a:endParaRPr>
            </a:p>
          </p:txBody>
        </p:sp>
        <p:sp>
          <p:nvSpPr>
            <p:cNvPr id="23" name="椭圆 20">
              <a:extLst>
                <a:ext uri="{FF2B5EF4-FFF2-40B4-BE49-F238E27FC236}">
                  <a16:creationId xmlns:a16="http://schemas.microsoft.com/office/drawing/2014/main" id="{3154CFA8-DB49-4396-9DF8-0D133C2AFAE8}"/>
                </a:ext>
              </a:extLst>
            </p:cNvPr>
            <p:cNvSpPr/>
            <p:nvPr/>
          </p:nvSpPr>
          <p:spPr>
            <a:xfrm>
              <a:off x="1383250" y="2229610"/>
              <a:ext cx="635376" cy="622139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03405" h="590929">
                  <a:moveTo>
                    <a:pt x="224892" y="258001"/>
                  </a:moveTo>
                  <a:lnTo>
                    <a:pt x="378513" y="258001"/>
                  </a:lnTo>
                  <a:lnTo>
                    <a:pt x="378513" y="290461"/>
                  </a:lnTo>
                  <a:lnTo>
                    <a:pt x="224892" y="290461"/>
                  </a:lnTo>
                  <a:close/>
                  <a:moveTo>
                    <a:pt x="204287" y="194281"/>
                  </a:moveTo>
                  <a:lnTo>
                    <a:pt x="399118" y="194281"/>
                  </a:lnTo>
                  <a:lnTo>
                    <a:pt x="399118" y="226741"/>
                  </a:lnTo>
                  <a:lnTo>
                    <a:pt x="204287" y="226741"/>
                  </a:lnTo>
                  <a:close/>
                  <a:moveTo>
                    <a:pt x="139490" y="156041"/>
                  </a:moveTo>
                  <a:lnTo>
                    <a:pt x="139490" y="274597"/>
                  </a:lnTo>
                  <a:lnTo>
                    <a:pt x="79355" y="244307"/>
                  </a:lnTo>
                  <a:lnTo>
                    <a:pt x="199625" y="336137"/>
                  </a:lnTo>
                  <a:lnTo>
                    <a:pt x="108187" y="459078"/>
                  </a:lnTo>
                  <a:lnTo>
                    <a:pt x="224200" y="355051"/>
                  </a:lnTo>
                  <a:lnTo>
                    <a:pt x="288728" y="404392"/>
                  </a:lnTo>
                  <a:lnTo>
                    <a:pt x="301771" y="414397"/>
                  </a:lnTo>
                  <a:lnTo>
                    <a:pt x="314677" y="404392"/>
                  </a:lnTo>
                  <a:lnTo>
                    <a:pt x="379205" y="355051"/>
                  </a:lnTo>
                  <a:lnTo>
                    <a:pt x="495218" y="459078"/>
                  </a:lnTo>
                  <a:lnTo>
                    <a:pt x="403918" y="336137"/>
                  </a:lnTo>
                  <a:lnTo>
                    <a:pt x="524050" y="244307"/>
                  </a:lnTo>
                  <a:lnTo>
                    <a:pt x="463915" y="274597"/>
                  </a:lnTo>
                  <a:lnTo>
                    <a:pt x="463915" y="156041"/>
                  </a:lnTo>
                  <a:close/>
                  <a:moveTo>
                    <a:pt x="296829" y="1439"/>
                  </a:moveTo>
                  <a:cubicBezTo>
                    <a:pt x="299849" y="-480"/>
                    <a:pt x="303556" y="-480"/>
                    <a:pt x="306577" y="1439"/>
                  </a:cubicBezTo>
                  <a:lnTo>
                    <a:pt x="599149" y="186194"/>
                  </a:lnTo>
                  <a:cubicBezTo>
                    <a:pt x="601758" y="187839"/>
                    <a:pt x="603405" y="190717"/>
                    <a:pt x="603405" y="193869"/>
                  </a:cubicBezTo>
                  <a:lnTo>
                    <a:pt x="603405" y="581746"/>
                  </a:lnTo>
                  <a:cubicBezTo>
                    <a:pt x="603405" y="586817"/>
                    <a:pt x="599286" y="590929"/>
                    <a:pt x="594207" y="590929"/>
                  </a:cubicBezTo>
                  <a:lnTo>
                    <a:pt x="9198" y="590929"/>
                  </a:lnTo>
                  <a:cubicBezTo>
                    <a:pt x="4119" y="590929"/>
                    <a:pt x="0" y="586817"/>
                    <a:pt x="0" y="581746"/>
                  </a:cubicBezTo>
                  <a:lnTo>
                    <a:pt x="0" y="193869"/>
                  </a:lnTo>
                  <a:cubicBezTo>
                    <a:pt x="0" y="190717"/>
                    <a:pt x="1647" y="187839"/>
                    <a:pt x="4256" y="1861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26" name="文本框 7">
            <a:extLst>
              <a:ext uri="{FF2B5EF4-FFF2-40B4-BE49-F238E27FC236}">
                <a16:creationId xmlns:a16="http://schemas.microsoft.com/office/drawing/2014/main" id="{F3483824-2EFD-49ED-BB8F-0C7EF7343639}"/>
              </a:ext>
            </a:extLst>
          </p:cNvPr>
          <p:cNvSpPr txBox="1"/>
          <p:nvPr/>
        </p:nvSpPr>
        <p:spPr bwMode="auto">
          <a:xfrm>
            <a:off x="7626350" y="3558773"/>
            <a:ext cx="36866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i="0" u="none" strike="noStrike" kern="0" cap="none" spc="0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仓耳羽辰体-谷力 W04" panose="02020400000000000000" pitchFamily="18" charset="-122"/>
                <a:ea typeface="仓耳羽辰体-谷力 W04" panose="02020400000000000000" pitchFamily="18" charset="-122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鄭媽問說：日後假若</a:t>
            </a:r>
            <a:r>
              <a: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分了</a:t>
            </a:r>
            <a:r>
              <a: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怎麼辦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29B0EDE-1AA6-4260-9C2E-7C6F48C90FF4}"/>
              </a:ext>
            </a:extLst>
          </p:cNvPr>
          <p:cNvSpPr/>
          <p:nvPr/>
        </p:nvSpPr>
        <p:spPr>
          <a:xfrm>
            <a:off x="3062514" y="2116277"/>
            <a:ext cx="3033486" cy="2469684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B83E6F5-EE5D-43BE-A7AB-31C5B216E934}"/>
              </a:ext>
            </a:extLst>
          </p:cNvPr>
          <p:cNvSpPr txBox="1"/>
          <p:nvPr/>
        </p:nvSpPr>
        <p:spPr>
          <a:xfrm>
            <a:off x="4243517" y="2834621"/>
            <a:ext cx="492443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離婚財產分配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466147B3-1BCC-4E40-85FD-336C6BAB1C99}"/>
              </a:ext>
            </a:extLst>
          </p:cNvPr>
          <p:cNvGrpSpPr/>
          <p:nvPr/>
        </p:nvGrpSpPr>
        <p:grpSpPr>
          <a:xfrm>
            <a:off x="5510575" y="5263923"/>
            <a:ext cx="4733880" cy="923330"/>
            <a:chOff x="5346188" y="5019630"/>
            <a:chExt cx="4733880" cy="92333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6DA8FA94-5F91-4460-B2E8-91597E91D8E0}"/>
                </a:ext>
              </a:extLst>
            </p:cNvPr>
            <p:cNvSpPr/>
            <p:nvPr/>
          </p:nvSpPr>
          <p:spPr>
            <a:xfrm>
              <a:off x="5346188" y="5019630"/>
              <a:ext cx="184537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方案</a:t>
              </a:r>
              <a:r>
                <a:rPr lang="en-US" altLang="zh-TW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</a:t>
              </a:r>
              <a:r>
                <a:rPr lang="zh-TW" altLang="en-US" sz="3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4F2E0554-F5B0-450C-BE5E-9C06CC321A37}"/>
                </a:ext>
              </a:extLst>
            </p:cNvPr>
            <p:cNvSpPr txBox="1"/>
            <p:nvPr/>
          </p:nvSpPr>
          <p:spPr>
            <a:xfrm>
              <a:off x="7125413" y="5158129"/>
              <a:ext cx="29546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Aft>
                  <a:spcPts val="0"/>
                </a:spcAft>
                <a:buFont typeface="Wingdings 2"/>
                <a:buNone/>
                <a:defRPr/>
              </a:pPr>
              <a:r>
                <a:rPr lang="zh-TW" altLang="en-US" sz="1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婚前財產、受贈、繼承財產</a:t>
              </a:r>
            </a:p>
            <a:p>
              <a:pPr eaLnBrk="1" fontAlgn="auto" hangingPunct="1">
                <a:spcAft>
                  <a:spcPts val="0"/>
                </a:spcAft>
                <a:buFont typeface="Wingdings 2"/>
                <a:buNone/>
                <a:defRPr/>
              </a:pPr>
              <a:r>
                <a:rPr lang="zh-TW" altLang="en-US" sz="1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不在夫妻差額請求權範圍內</a:t>
              </a:r>
              <a:endParaRPr lang="zh-TW" altLang="en-US" sz="1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567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6" grpId="0"/>
      <p:bldP spid="33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9FB143-2161-4498-9EDC-54FC399F8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1" y="-20598"/>
            <a:ext cx="12215711" cy="687859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16616D08-1D6A-47EF-90CF-00E754C662A7}"/>
              </a:ext>
            </a:extLst>
          </p:cNvPr>
          <p:cNvGrpSpPr/>
          <p:nvPr/>
        </p:nvGrpSpPr>
        <p:grpSpPr>
          <a:xfrm>
            <a:off x="5976721" y="2900970"/>
            <a:ext cx="4821417" cy="2566762"/>
            <a:chOff x="6362640" y="2318485"/>
            <a:chExt cx="4821243" cy="2798374"/>
          </a:xfrm>
        </p:grpSpPr>
        <p:sp>
          <p:nvSpPr>
            <p:cNvPr id="17" name="矩形 16" descr="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">
              <a:extLst>
                <a:ext uri="{FF2B5EF4-FFF2-40B4-BE49-F238E27FC236}">
                  <a16:creationId xmlns:a16="http://schemas.microsoft.com/office/drawing/2014/main" id="{19954E9C-F869-4FB4-BE7D-D72458B27A79}"/>
                </a:ext>
              </a:extLst>
            </p:cNvPr>
            <p:cNvSpPr/>
            <p:nvPr/>
          </p:nvSpPr>
          <p:spPr>
            <a:xfrm>
              <a:off x="7180602" y="2437705"/>
              <a:ext cx="4003281" cy="26575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已</a:t>
              </a:r>
              <a:r>
                <a:rPr lang="en-US" altLang="zh-TW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90</a:t>
              </a: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歲張伯伯   近</a:t>
              </a:r>
              <a:r>
                <a:rPr lang="en-US" altLang="zh-TW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60</a:t>
              </a: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歲時娶</a:t>
              </a:r>
              <a:endParaRPr lang="en-US" altLang="zh-TW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indent="0"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離婚之原住民女性</a:t>
              </a:r>
              <a:endParaRPr lang="en-US" altLang="zh-TW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eaLnBrk="1" fontAlgn="auto" hangingPunct="1">
                <a:lnSpc>
                  <a:spcPct val="90000"/>
                </a:lnSpc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zh-TW" altLang="en-US" sz="2800" b="1" dirty="0">
                  <a:solidFill>
                    <a:srgbClr val="E1532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收養</a:t>
              </a: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該女前任婚姻所生之</a:t>
              </a:r>
              <a:r>
                <a:rPr lang="en-US" altLang="zh-TW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zh-TW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子</a:t>
              </a:r>
              <a:r>
                <a:rPr lang="en-US" altLang="zh-TW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zh-TW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女</a:t>
              </a:r>
              <a:endParaRPr lang="en-US" altLang="zh-TW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eaLnBrk="1" fontAlgn="auto" hangingPunct="1">
                <a:lnSpc>
                  <a:spcPct val="90000"/>
                </a:lnSpc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婚後張伯伯與妻</a:t>
              </a:r>
              <a:endParaRPr lang="en-US" altLang="zh-TW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eaLnBrk="1" fontAlgn="auto" hangingPunct="1">
                <a:lnSpc>
                  <a:spcPct val="90000"/>
                </a:lnSpc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育有一親生子</a:t>
              </a:r>
              <a:endParaRPr lang="en-US" altLang="zh-TW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eaLnBrk="1" fontAlgn="auto" hangingPunct="1">
                <a:lnSpc>
                  <a:spcPct val="90000"/>
                </a:lnSpc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圓通路房子欲過戶予親兒</a:t>
              </a:r>
              <a:endParaRPr lang="en-US" altLang="zh-TW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eaLnBrk="1" fontAlgn="auto" hangingPunct="1">
                <a:lnSpc>
                  <a:spcPct val="90000"/>
                </a:lnSpc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zh-TW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須繳土地增值稅</a:t>
              </a:r>
              <a:r>
                <a:rPr lang="en-US" altLang="zh-TW" sz="2800" b="1" dirty="0">
                  <a:solidFill>
                    <a:srgbClr val="E1532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90</a:t>
              </a:r>
              <a:r>
                <a:rPr lang="zh-TW" altLang="en-US" sz="2800" b="1" dirty="0">
                  <a:solidFill>
                    <a:srgbClr val="E1532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萬</a:t>
              </a:r>
              <a:endParaRPr lang="en-US" altLang="zh-CN" sz="1867" dirty="0">
                <a:solidFill>
                  <a:srgbClr val="E153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BEEA2101-94A0-4C0E-A0A1-1EFECA0896A4}"/>
                </a:ext>
              </a:extLst>
            </p:cNvPr>
            <p:cNvSpPr/>
            <p:nvPr/>
          </p:nvSpPr>
          <p:spPr>
            <a:xfrm>
              <a:off x="6362640" y="2318485"/>
              <a:ext cx="576000" cy="576000"/>
            </a:xfrm>
            <a:prstGeom prst="ellipse">
              <a:avLst/>
            </a:prstGeom>
            <a:solidFill>
              <a:srgbClr val="C4D7D3"/>
            </a:soli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8F885B3D-22B0-4379-AB90-0E171D27DB7A}"/>
                </a:ext>
              </a:extLst>
            </p:cNvPr>
            <p:cNvSpPr/>
            <p:nvPr/>
          </p:nvSpPr>
          <p:spPr>
            <a:xfrm>
              <a:off x="6362640" y="3437415"/>
              <a:ext cx="576000" cy="576000"/>
            </a:xfrm>
            <a:prstGeom prst="ellipse">
              <a:avLst/>
            </a:prstGeom>
            <a:solidFill>
              <a:srgbClr val="FBD77F"/>
            </a:soli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C8737C76-F0F4-43D3-94AE-EBAC8CA3B2A1}"/>
                </a:ext>
              </a:extLst>
            </p:cNvPr>
            <p:cNvSpPr/>
            <p:nvPr/>
          </p:nvSpPr>
          <p:spPr>
            <a:xfrm>
              <a:off x="6362640" y="4540859"/>
              <a:ext cx="576000" cy="576000"/>
            </a:xfrm>
            <a:prstGeom prst="ellipse">
              <a:avLst/>
            </a:prstGeom>
            <a:solidFill>
              <a:srgbClr val="C4D7D3"/>
            </a:soli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8" name="矩形 37">
            <a:extLst>
              <a:ext uri="{FF2B5EF4-FFF2-40B4-BE49-F238E27FC236}">
                <a16:creationId xmlns:a16="http://schemas.microsoft.com/office/drawing/2014/main" id="{0B619230-F29B-45A3-98C7-EF7BB78D30B9}"/>
              </a:ext>
            </a:extLst>
          </p:cNvPr>
          <p:cNvSpPr/>
          <p:nvPr/>
        </p:nvSpPr>
        <p:spPr>
          <a:xfrm>
            <a:off x="1460581" y="1852862"/>
            <a:ext cx="3746215" cy="3861788"/>
          </a:xfrm>
          <a:prstGeom prst="rect">
            <a:avLst/>
          </a:prstGeom>
          <a:noFill/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pic>
        <p:nvPicPr>
          <p:cNvPr id="1026" name="Picture 2" descr="吸毒的人卡通第1页_ 驾考预约大全">
            <a:extLst>
              <a:ext uri="{FF2B5EF4-FFF2-40B4-BE49-F238E27FC236}">
                <a16:creationId xmlns:a16="http://schemas.microsoft.com/office/drawing/2014/main" id="{76F7FF31-98D2-429F-9491-FA11CF65E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990" y="1636995"/>
            <a:ext cx="3702835" cy="386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8684EAE-0B35-49DF-8EC8-004E7C256641}"/>
              </a:ext>
            </a:extLst>
          </p:cNvPr>
          <p:cNvSpPr/>
          <p:nvPr/>
        </p:nvSpPr>
        <p:spPr>
          <a:xfrm>
            <a:off x="1772013" y="2456412"/>
            <a:ext cx="87716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毒</a:t>
            </a:r>
            <a:endParaRPr lang="en-US" altLang="zh-TW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品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63AFC93-6AAE-4791-9678-0150C85472BB}"/>
              </a:ext>
            </a:extLst>
          </p:cNvPr>
          <p:cNvSpPr/>
          <p:nvPr/>
        </p:nvSpPr>
        <p:spPr>
          <a:xfrm>
            <a:off x="5976721" y="759832"/>
            <a:ext cx="47916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養子吸毒</a:t>
            </a:r>
            <a:endParaRPr lang="en-US" altLang="zh-TW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zh-TW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    家產如何保</a:t>
            </a:r>
            <a:endParaRPr lang="zh-TW" alt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843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9FB143-2161-4498-9EDC-54FC399F8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1" y="-20598"/>
            <a:ext cx="12215711" cy="687859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56E36FB-C1A2-4FBC-9F93-4813B373F919}"/>
              </a:ext>
            </a:extLst>
          </p:cNvPr>
          <p:cNvSpPr/>
          <p:nvPr/>
        </p:nvSpPr>
        <p:spPr>
          <a:xfrm>
            <a:off x="918251" y="288022"/>
            <a:ext cx="4772745" cy="523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6000"/>
              </a:lnSpc>
              <a:spcBef>
                <a:spcPct val="0"/>
              </a:spcBef>
            </a:pPr>
            <a:r>
              <a:rPr lang="zh-TW" altLang="en-US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以房養老</a:t>
            </a:r>
            <a:r>
              <a:rPr lang="en-US" altLang="zh-TW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~</a:t>
            </a:r>
            <a:r>
              <a:rPr lang="zh-TW" altLang="en-US" sz="2000" spc="300" dirty="0">
                <a:solidFill>
                  <a:srgbClr val="FF0000"/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自益信託篇</a:t>
            </a:r>
            <a:endParaRPr lang="zh-CN" altLang="en-US" sz="2000" spc="300" dirty="0">
              <a:solidFill>
                <a:srgbClr val="FF0000"/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  <a:cs typeface="+mj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C4BEBEA-A53C-4C1F-BD9F-4373BDDA8D57}"/>
              </a:ext>
            </a:extLst>
          </p:cNvPr>
          <p:cNvGrpSpPr/>
          <p:nvPr/>
        </p:nvGrpSpPr>
        <p:grpSpPr>
          <a:xfrm>
            <a:off x="1301157" y="2567003"/>
            <a:ext cx="8537741" cy="1246263"/>
            <a:chOff x="2040895" y="2279331"/>
            <a:chExt cx="8537741" cy="1246263"/>
          </a:xfrm>
        </p:grpSpPr>
        <p:sp>
          <p:nvSpPr>
            <p:cNvPr id="36" name="矩形 1">
              <a:extLst>
                <a:ext uri="{FF2B5EF4-FFF2-40B4-BE49-F238E27FC236}">
                  <a16:creationId xmlns:a16="http://schemas.microsoft.com/office/drawing/2014/main" id="{64151670-5F29-429F-A669-6A46CF0B5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4887" y="2807274"/>
              <a:ext cx="3366875" cy="718320"/>
            </a:xfrm>
            <a:prstGeom prst="rect">
              <a:avLst/>
            </a:prstGeom>
            <a:solidFill>
              <a:srgbClr val="C4D7D3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zh-CN" sz="236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Han Sans HW SC"/>
                <a:ea typeface="PangMenZhengDao" panose="02010600030101010101" pitchFamily="2" charset="-122"/>
                <a:sym typeface="Source Han Sans HW SC"/>
              </a:endParaRPr>
            </a:p>
          </p:txBody>
        </p:sp>
        <p:sp>
          <p:nvSpPr>
            <p:cNvPr id="38" name="文本框 76">
              <a:extLst>
                <a:ext uri="{FF2B5EF4-FFF2-40B4-BE49-F238E27FC236}">
                  <a16:creationId xmlns:a16="http://schemas.microsoft.com/office/drawing/2014/main" id="{92FFDB0C-77D8-49DA-9A08-FCB3C7CA3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6915" y="2865308"/>
              <a:ext cx="319646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TW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李媽媽跌倒了</a:t>
              </a:r>
              <a:endPara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0" name="直接连接符 78">
              <a:extLst>
                <a:ext uri="{FF2B5EF4-FFF2-40B4-BE49-F238E27FC236}">
                  <a16:creationId xmlns:a16="http://schemas.microsoft.com/office/drawing/2014/main" id="{99FDE03B-4B1B-4880-BA4A-4A9902C6DF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71763" y="3525594"/>
              <a:ext cx="4978330" cy="0"/>
            </a:xfrm>
            <a:prstGeom prst="line">
              <a:avLst/>
            </a:prstGeom>
            <a:noFill/>
            <a:ln w="6350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365">
                <a:solidFill>
                  <a:prstClr val="black"/>
                </a:solidFill>
                <a:latin typeface="Source Han Sans HW SC"/>
                <a:ea typeface="PangMenZhengDao" panose="02010600030101010101" pitchFamily="2" charset="-122"/>
                <a:sym typeface="Source Han Sans HW SC"/>
              </a:endParaRPr>
            </a:p>
          </p:txBody>
        </p:sp>
        <p:sp>
          <p:nvSpPr>
            <p:cNvPr id="42" name="TextBox 22">
              <a:extLst>
                <a:ext uri="{FF2B5EF4-FFF2-40B4-BE49-F238E27FC236}">
                  <a16:creationId xmlns:a16="http://schemas.microsoft.com/office/drawing/2014/main" id="{4D05C7A0-B944-4C2C-B5B6-A6C219A0B34D}"/>
                </a:ext>
              </a:extLst>
            </p:cNvPr>
            <p:cNvSpPr txBox="1"/>
            <p:nvPr/>
          </p:nvSpPr>
          <p:spPr>
            <a:xfrm>
              <a:off x="5667469" y="2937353"/>
              <a:ext cx="4911167" cy="374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200"/>
                </a:lnSpc>
                <a:defRPr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拿房子由銀行承作 以房養老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</a:rPr>
                <a:t>。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43" name="TextBox 25">
              <a:extLst>
                <a:ext uri="{FF2B5EF4-FFF2-40B4-BE49-F238E27FC236}">
                  <a16:creationId xmlns:a16="http://schemas.microsoft.com/office/drawing/2014/main" id="{13AD888A-B037-42E7-8555-7417F3845158}"/>
                </a:ext>
              </a:extLst>
            </p:cNvPr>
            <p:cNvSpPr txBox="1"/>
            <p:nvPr/>
          </p:nvSpPr>
          <p:spPr>
            <a:xfrm>
              <a:off x="2040895" y="2279331"/>
              <a:ext cx="184731" cy="415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102" b="1" spc="394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Montserrat Semi" charset="0"/>
                <a:sym typeface="Source Han Sans HW SC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BF70AF1-0D42-438B-9EAE-388CAF81487D}"/>
              </a:ext>
            </a:extLst>
          </p:cNvPr>
          <p:cNvGrpSpPr/>
          <p:nvPr/>
        </p:nvGrpSpPr>
        <p:grpSpPr>
          <a:xfrm>
            <a:off x="1301157" y="4506208"/>
            <a:ext cx="8859527" cy="1187169"/>
            <a:chOff x="2040895" y="4506208"/>
            <a:chExt cx="8859527" cy="1187169"/>
          </a:xfrm>
        </p:grpSpPr>
        <p:sp>
          <p:nvSpPr>
            <p:cNvPr id="37" name="矩形 63">
              <a:extLst>
                <a:ext uri="{FF2B5EF4-FFF2-40B4-BE49-F238E27FC236}">
                  <a16:creationId xmlns:a16="http://schemas.microsoft.com/office/drawing/2014/main" id="{CA1D559A-23A7-4F98-A708-76E1CCF9A9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4887" y="4989229"/>
              <a:ext cx="4325847" cy="704148"/>
            </a:xfrm>
            <a:prstGeom prst="rect">
              <a:avLst/>
            </a:prstGeom>
            <a:solidFill>
              <a:srgbClr val="FBD77F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zh-CN" sz="236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Han Sans HW SC"/>
                <a:ea typeface="PangMenZhengDao" panose="02010600030101010101" pitchFamily="2" charset="-122"/>
                <a:sym typeface="Source Han Sans HW SC"/>
              </a:endParaRPr>
            </a:p>
          </p:txBody>
        </p:sp>
        <p:sp>
          <p:nvSpPr>
            <p:cNvPr id="39" name="文本框 77">
              <a:extLst>
                <a:ext uri="{FF2B5EF4-FFF2-40B4-BE49-F238E27FC236}">
                  <a16:creationId xmlns:a16="http://schemas.microsoft.com/office/drawing/2014/main" id="{A55456F4-4D93-4403-AD43-A7210E135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9255" y="5034863"/>
              <a:ext cx="156966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TW" altLang="en-US" sz="36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問題：</a:t>
              </a:r>
              <a:endParaRPr lang="zh-CN" altLang="en-US" sz="3679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ource Han Sans HW SC"/>
              </a:endParaRPr>
            </a:p>
          </p:txBody>
        </p:sp>
        <p:sp>
          <p:nvSpPr>
            <p:cNvPr id="41" name="直接连接符 79">
              <a:extLst>
                <a:ext uri="{FF2B5EF4-FFF2-40B4-BE49-F238E27FC236}">
                  <a16:creationId xmlns:a16="http://schemas.microsoft.com/office/drawing/2014/main" id="{85E34EE2-9694-48C8-B5A1-D32084A99A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30734" y="5693377"/>
              <a:ext cx="4302514" cy="0"/>
            </a:xfrm>
            <a:prstGeom prst="line">
              <a:avLst/>
            </a:prstGeom>
            <a:noFill/>
            <a:ln w="6350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365">
                <a:solidFill>
                  <a:prstClr val="black"/>
                </a:solidFill>
                <a:latin typeface="Source Han Sans HW SC"/>
                <a:ea typeface="PangMenZhengDao" panose="02010600030101010101" pitchFamily="2" charset="-122"/>
                <a:sym typeface="Source Han Sans HW SC"/>
              </a:endParaRPr>
            </a:p>
          </p:txBody>
        </p:sp>
        <p:sp>
          <p:nvSpPr>
            <p:cNvPr id="44" name="TextBox 22">
              <a:extLst>
                <a:ext uri="{FF2B5EF4-FFF2-40B4-BE49-F238E27FC236}">
                  <a16:creationId xmlns:a16="http://schemas.microsoft.com/office/drawing/2014/main" id="{3BE21D99-DA6E-43E7-A8C5-D192758AC7A7}"/>
                </a:ext>
              </a:extLst>
            </p:cNvPr>
            <p:cNvSpPr txBox="1"/>
            <p:nvPr/>
          </p:nvSpPr>
          <p:spPr>
            <a:xfrm>
              <a:off x="6574574" y="5128443"/>
              <a:ext cx="4325848" cy="374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ts val="2200"/>
                </a:lnSpc>
                <a:defRPr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錢如何用在自己身上</a:t>
              </a: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  <a:endParaRPr lang="en-US" altLang="zh-CN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5" name="TextBox 25">
              <a:extLst>
                <a:ext uri="{FF2B5EF4-FFF2-40B4-BE49-F238E27FC236}">
                  <a16:creationId xmlns:a16="http://schemas.microsoft.com/office/drawing/2014/main" id="{8CECA727-11BE-4DD5-BF51-8D43B1504A51}"/>
                </a:ext>
              </a:extLst>
            </p:cNvPr>
            <p:cNvSpPr txBox="1"/>
            <p:nvPr/>
          </p:nvSpPr>
          <p:spPr>
            <a:xfrm>
              <a:off x="2040895" y="4506208"/>
              <a:ext cx="184731" cy="415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altLang="zh-CN" sz="2102" b="1" spc="394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Montserrat Semi" charset="0"/>
                <a:sym typeface="Source Han Sans HW SC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5C7B0140-FDD5-4A03-9925-EB75F13A7344}"/>
              </a:ext>
            </a:extLst>
          </p:cNvPr>
          <p:cNvGrpSpPr/>
          <p:nvPr/>
        </p:nvGrpSpPr>
        <p:grpSpPr>
          <a:xfrm>
            <a:off x="5614853" y="1527882"/>
            <a:ext cx="4881250" cy="923330"/>
            <a:chOff x="5614853" y="1527882"/>
            <a:chExt cx="4881250" cy="92333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E9B3017-5D72-47D9-8BC2-06B7E3E5435E}"/>
                </a:ext>
              </a:extLst>
            </p:cNvPr>
            <p:cNvSpPr/>
            <p:nvPr/>
          </p:nvSpPr>
          <p:spPr>
            <a:xfrm>
              <a:off x="5614853" y="1527882"/>
              <a:ext cx="172194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有解</a:t>
              </a:r>
              <a:r>
                <a:rPr lang="en-US" altLang="zh-TW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</a:t>
              </a:r>
              <a:endParaRPr lang="zh-TW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EF10EA09-7E9F-4D37-8040-BACBF2EC1B3E}"/>
                </a:ext>
              </a:extLst>
            </p:cNvPr>
            <p:cNvSpPr txBox="1"/>
            <p:nvPr/>
          </p:nvSpPr>
          <p:spPr>
            <a:xfrm>
              <a:off x="7469312" y="1695054"/>
              <a:ext cx="30267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lnSpc>
                  <a:spcPct val="90000"/>
                </a:lnSpc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受託人</a:t>
              </a: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同住的女兒</a:t>
              </a: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0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記帳</a:t>
              </a: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  <a:p>
              <a:pPr eaLnBrk="1" fontAlgn="auto" hangingPunct="1">
                <a:lnSpc>
                  <a:spcPct val="90000"/>
                </a:lnSpc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監察人</a:t>
              </a: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細心的媳婦</a:t>
              </a: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0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查帳</a:t>
              </a: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 </a:t>
              </a:r>
              <a:endPara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57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9FB143-2161-4498-9EDC-54FC399F8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1" y="-20598"/>
            <a:ext cx="12215711" cy="687859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56E36FB-C1A2-4FBC-9F93-4813B373F919}"/>
              </a:ext>
            </a:extLst>
          </p:cNvPr>
          <p:cNvSpPr/>
          <p:nvPr/>
        </p:nvSpPr>
        <p:spPr>
          <a:xfrm>
            <a:off x="918251" y="288022"/>
            <a:ext cx="4772745" cy="523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6000"/>
              </a:lnSpc>
              <a:spcBef>
                <a:spcPct val="0"/>
              </a:spcBef>
            </a:pPr>
            <a:r>
              <a:rPr lang="zh-TW" altLang="en-US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信託架構</a:t>
            </a:r>
            <a:r>
              <a:rPr lang="en-US" altLang="zh-TW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~</a:t>
            </a:r>
            <a:r>
              <a:rPr lang="zh-TW" altLang="en-US" sz="2000" spc="300" dirty="0">
                <a:solidFill>
                  <a:srgbClr val="FF0000"/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各司其職篇</a:t>
            </a:r>
            <a:endParaRPr lang="zh-CN" altLang="en-US" sz="2000" spc="300" dirty="0">
              <a:solidFill>
                <a:srgbClr val="FF0000"/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  <a:cs typeface="+mj-cs"/>
            </a:endParaRP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BCEF2A2B-8930-437E-A547-02A2659665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1706402"/>
              </p:ext>
            </p:extLst>
          </p:nvPr>
        </p:nvGraphicFramePr>
        <p:xfrm>
          <a:off x="2632467" y="1839075"/>
          <a:ext cx="6927065" cy="4165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AA687D10-C042-4B2A-8688-69BE465570EF}"/>
              </a:ext>
            </a:extLst>
          </p:cNvPr>
          <p:cNvSpPr txBox="1"/>
          <p:nvPr/>
        </p:nvSpPr>
        <p:spPr>
          <a:xfrm>
            <a:off x="1571121" y="4798032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規劃財產、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保障安全、關懷及照顧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666EDAE-5D81-42AF-8497-A298BBBBA9FC}"/>
              </a:ext>
            </a:extLst>
          </p:cNvPr>
          <p:cNvSpPr txBox="1"/>
          <p:nvPr/>
        </p:nvSpPr>
        <p:spPr>
          <a:xfrm>
            <a:off x="7871409" y="4798032"/>
            <a:ext cx="33762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依據信託契約約定管理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處分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交付信託財產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 信託利益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BA8BF7A-B437-4774-B680-42BDF3989A92}"/>
              </a:ext>
            </a:extLst>
          </p:cNvPr>
          <p:cNvSpPr txBox="1"/>
          <p:nvPr/>
        </p:nvSpPr>
        <p:spPr>
          <a:xfrm>
            <a:off x="5151837" y="985840"/>
            <a:ext cx="1864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000" b="1" dirty="0"/>
              <a:t>簽訂  信託契約</a:t>
            </a:r>
            <a:endParaRPr lang="en-US" altLang="zh-TW" sz="2000" b="1" dirty="0"/>
          </a:p>
          <a:p>
            <a:pPr algn="ctr"/>
            <a:r>
              <a:rPr lang="zh-TW" altLang="en-US" sz="2000" b="1" dirty="0"/>
              <a:t>轉移  信託財產</a:t>
            </a:r>
          </a:p>
        </p:txBody>
      </p:sp>
      <p:pic>
        <p:nvPicPr>
          <p:cNvPr id="3074" name="Picture 2" descr="華南銀行美滿人生| 傳承計劃">
            <a:extLst>
              <a:ext uri="{FF2B5EF4-FFF2-40B4-BE49-F238E27FC236}">
                <a16:creationId xmlns:a16="http://schemas.microsoft.com/office/drawing/2014/main" id="{4439A246-A8DB-4624-8011-76F705647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574" y="1188898"/>
            <a:ext cx="4585699" cy="47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47FABC5-0685-4313-BA41-42A92D12D005}"/>
              </a:ext>
            </a:extLst>
          </p:cNvPr>
          <p:cNvSpPr/>
          <p:nvPr/>
        </p:nvSpPr>
        <p:spPr>
          <a:xfrm>
            <a:off x="5690996" y="2594882"/>
            <a:ext cx="17748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Trust</a:t>
            </a:r>
            <a:endParaRPr lang="zh-TW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779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3437B2-1A4C-4213-B3A3-617599DE2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graphicEl>
                                              <a:dgm id="{BF3437B2-1A4C-4213-B3A3-617599DE2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graphicEl>
                                              <a:dgm id="{BF3437B2-1A4C-4213-B3A3-617599DE2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graphicEl>
                                              <a:dgm id="{BF3437B2-1A4C-4213-B3A3-617599DE25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44A3CC-90C4-42AE-80CC-B1C7B48CE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1344A3CC-90C4-42AE-80CC-B1C7B48CE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1344A3CC-90C4-42AE-80CC-B1C7B48CE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dgm id="{1344A3CC-90C4-42AE-80CC-B1C7B48CE4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78F188E-944F-4B66-A66C-60780F4EFF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478F188E-944F-4B66-A66C-60780F4EFF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478F188E-944F-4B66-A66C-60780F4EFF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graphicEl>
                                              <a:dgm id="{478F188E-944F-4B66-A66C-60780F4EFF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78EACF-39C0-4777-BDD1-37F92F8522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A978EACF-39C0-4777-BDD1-37F92F8522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A978EACF-39C0-4777-BDD1-37F92F8522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A978EACF-39C0-4777-BDD1-37F92F8522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938E40-794E-4CC9-B211-98EEF1A668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34938E40-794E-4CC9-B211-98EEF1A668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34938E40-794E-4CC9-B211-98EEF1A668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34938E40-794E-4CC9-B211-98EEF1A668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7EBFA5-6ACE-4888-BB40-CE1793CB38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FF7EBFA5-6ACE-4888-BB40-CE1793CB38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FF7EBFA5-6ACE-4888-BB40-CE1793CB38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FF7EBFA5-6ACE-4888-BB40-CE1793CB38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Graphic spid="2" grpId="0">
        <p:bldSub>
          <a:bldDgm bld="one"/>
        </p:bldSub>
      </p:bldGraphic>
      <p:bldP spid="3" grpId="0"/>
      <p:bldP spid="5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9FB143-2161-4498-9EDC-54FC399F8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1" y="-20598"/>
            <a:ext cx="12215711" cy="6878598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CF339534-6D8D-42C9-94AC-D13F1E1719E7}"/>
              </a:ext>
            </a:extLst>
          </p:cNvPr>
          <p:cNvGrpSpPr/>
          <p:nvPr/>
        </p:nvGrpSpPr>
        <p:grpSpPr>
          <a:xfrm>
            <a:off x="1203735" y="1815772"/>
            <a:ext cx="2680784" cy="4185608"/>
            <a:chOff x="1203735" y="1815772"/>
            <a:chExt cx="2680784" cy="4185608"/>
          </a:xfrm>
        </p:grpSpPr>
        <p:grpSp>
          <p:nvGrpSpPr>
            <p:cNvPr id="1049" name="组合 1048">
              <a:extLst>
                <a:ext uri="{FF2B5EF4-FFF2-40B4-BE49-F238E27FC236}">
                  <a16:creationId xmlns:a16="http://schemas.microsoft.com/office/drawing/2014/main" id="{08994810-9CEB-4392-B030-FB63B3EC0A0F}"/>
                </a:ext>
              </a:extLst>
            </p:cNvPr>
            <p:cNvGrpSpPr/>
            <p:nvPr/>
          </p:nvGrpSpPr>
          <p:grpSpPr>
            <a:xfrm>
              <a:off x="1203735" y="1815772"/>
              <a:ext cx="2680784" cy="4185608"/>
              <a:chOff x="1233715" y="1742596"/>
              <a:chExt cx="2680784" cy="4185608"/>
            </a:xfrm>
          </p:grpSpPr>
          <p:sp>
            <p:nvSpPr>
              <p:cNvPr id="1050" name="Rectangle: Rounded Corners 41">
                <a:extLst>
                  <a:ext uri="{FF2B5EF4-FFF2-40B4-BE49-F238E27FC236}">
                    <a16:creationId xmlns:a16="http://schemas.microsoft.com/office/drawing/2014/main" id="{4815883D-ADA4-472D-BA8F-D7E9410A9130}"/>
                  </a:ext>
                </a:extLst>
              </p:cNvPr>
              <p:cNvSpPr/>
              <p:nvPr/>
            </p:nvSpPr>
            <p:spPr>
              <a:xfrm>
                <a:off x="1233715" y="1742596"/>
                <a:ext cx="2680784" cy="4185608"/>
              </a:xfrm>
              <a:prstGeom prst="roundRect">
                <a:avLst>
                  <a:gd name="adj" fmla="val 0"/>
                </a:avLst>
              </a:prstGeom>
              <a:solidFill>
                <a:srgbClr val="C4D7D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仓耳今楷05-6763 W05" panose="02020400000000000000" pitchFamily="18" charset="-122"/>
                  <a:ea typeface="仓耳今楷05-6763 W05" panose="02020400000000000000" pitchFamily="18" charset="-122"/>
                  <a:sym typeface="Source Han Sans HW SC"/>
                </a:endParaRPr>
              </a:p>
            </p:txBody>
          </p:sp>
          <p:sp>
            <p:nvSpPr>
              <p:cNvPr id="1053" name="矩形 1052">
                <a:extLst>
                  <a:ext uri="{FF2B5EF4-FFF2-40B4-BE49-F238E27FC236}">
                    <a16:creationId xmlns:a16="http://schemas.microsoft.com/office/drawing/2014/main" id="{2FED4932-76AE-4785-B303-EBF4290C2084}"/>
                  </a:ext>
                </a:extLst>
              </p:cNvPr>
              <p:cNvSpPr/>
              <p:nvPr/>
            </p:nvSpPr>
            <p:spPr>
              <a:xfrm>
                <a:off x="1745823" y="3325506"/>
                <a:ext cx="1956765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照著</a:t>
                </a:r>
                <a:r>
                  <a:rPr lang="zh-TW" altLang="en-US" sz="2000" b="1" u="sng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委託人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的意思</a:t>
                </a:r>
                <a:r>
                  <a:rPr lang="zh-TW" altLang="en-US" sz="2000" b="1" u="sng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文字契約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書面化</a:t>
                </a:r>
                <a:endPara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>
                  <a:defRPr/>
                </a:pP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徹底的執行</a:t>
                </a:r>
                <a:r>
                  <a:rPr lang="zh-CN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。</a:t>
                </a:r>
                <a:endParaRPr lang="zh-CN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73BCC6C-3906-456B-B779-88D7239D5BB9}"/>
                </a:ext>
              </a:extLst>
            </p:cNvPr>
            <p:cNvSpPr/>
            <p:nvPr/>
          </p:nvSpPr>
          <p:spPr>
            <a:xfrm>
              <a:off x="2235031" y="2215550"/>
              <a:ext cx="618188" cy="523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5496B9C2-E057-415A-9925-F989A1F1987C}"/>
              </a:ext>
            </a:extLst>
          </p:cNvPr>
          <p:cNvGrpSpPr/>
          <p:nvPr/>
        </p:nvGrpSpPr>
        <p:grpSpPr>
          <a:xfrm>
            <a:off x="4697347" y="1815772"/>
            <a:ext cx="2680784" cy="4185608"/>
            <a:chOff x="4697347" y="1815772"/>
            <a:chExt cx="2680784" cy="4185608"/>
          </a:xfrm>
        </p:grpSpPr>
        <p:sp>
          <p:nvSpPr>
            <p:cNvPr id="1055" name="Rectangle: Rounded Corners 53">
              <a:extLst>
                <a:ext uri="{FF2B5EF4-FFF2-40B4-BE49-F238E27FC236}">
                  <a16:creationId xmlns:a16="http://schemas.microsoft.com/office/drawing/2014/main" id="{6C0DDC47-61AC-4982-B3C9-2557FEA13A04}"/>
                </a:ext>
              </a:extLst>
            </p:cNvPr>
            <p:cNvSpPr/>
            <p:nvPr/>
          </p:nvSpPr>
          <p:spPr>
            <a:xfrm>
              <a:off x="4697347" y="1815772"/>
              <a:ext cx="2680784" cy="4185608"/>
            </a:xfrm>
            <a:prstGeom prst="roundRect">
              <a:avLst>
                <a:gd name="adj" fmla="val 0"/>
              </a:avLst>
            </a:prstGeom>
            <a:solidFill>
              <a:srgbClr val="FBD77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Source Han Sans HW SC"/>
              </a:endParaRPr>
            </a:p>
          </p:txBody>
        </p:sp>
        <p:sp>
          <p:nvSpPr>
            <p:cNvPr id="1062" name="矩形 1061">
              <a:extLst>
                <a:ext uri="{FF2B5EF4-FFF2-40B4-BE49-F238E27FC236}">
                  <a16:creationId xmlns:a16="http://schemas.microsoft.com/office/drawing/2014/main" id="{8C6DD7FC-63E4-464A-835E-1BC25878E631}"/>
                </a:ext>
              </a:extLst>
            </p:cNvPr>
            <p:cNvSpPr/>
            <p:nvPr/>
          </p:nvSpPr>
          <p:spPr>
            <a:xfrm>
              <a:off x="5111965" y="3418701"/>
              <a:ext cx="1885739" cy="714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85">
                <a:lnSpc>
                  <a:spcPts val="2500"/>
                </a:lnSpc>
                <a:defRPr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顧委託人您自己擺在</a:t>
              </a:r>
              <a:r>
                <a:rPr lang="zh-TW" altLang="en-US" sz="2000" b="1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第一位</a:t>
              </a:r>
              <a:r>
                <a:rPr lang="zh-CN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。</a:t>
              </a:r>
              <a:endPara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sym typeface="Source Han Serif SC" panose="02020400000000000000" pitchFamily="18" charset="-122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C0CC94F7-8D44-450C-80AE-9B69765EF4B7}"/>
                </a:ext>
              </a:extLst>
            </p:cNvPr>
            <p:cNvSpPr/>
            <p:nvPr/>
          </p:nvSpPr>
          <p:spPr>
            <a:xfrm>
              <a:off x="5728645" y="2215550"/>
              <a:ext cx="618188" cy="523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64" name="矩形 1063">
            <a:extLst>
              <a:ext uri="{FF2B5EF4-FFF2-40B4-BE49-F238E27FC236}">
                <a16:creationId xmlns:a16="http://schemas.microsoft.com/office/drawing/2014/main" id="{64E7EBE2-82B4-4076-8385-5EA35523684F}"/>
              </a:ext>
            </a:extLst>
          </p:cNvPr>
          <p:cNvSpPr/>
          <p:nvPr/>
        </p:nvSpPr>
        <p:spPr>
          <a:xfrm>
            <a:off x="4501791" y="1984158"/>
            <a:ext cx="3071896" cy="3821556"/>
          </a:xfrm>
          <a:prstGeom prst="rect">
            <a:avLst/>
          </a:prstGeom>
          <a:noFill/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8FB7E4B5-8CDE-48D9-90F9-0F5C34E6CEB6}"/>
              </a:ext>
            </a:extLst>
          </p:cNvPr>
          <p:cNvGrpSpPr/>
          <p:nvPr/>
        </p:nvGrpSpPr>
        <p:grpSpPr>
          <a:xfrm>
            <a:off x="8247523" y="1815772"/>
            <a:ext cx="2680784" cy="4185608"/>
            <a:chOff x="8247523" y="1815772"/>
            <a:chExt cx="2680784" cy="4185608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5E09E7-8C6A-478D-8AE9-FE21C0536D91}"/>
                </a:ext>
              </a:extLst>
            </p:cNvPr>
            <p:cNvGrpSpPr/>
            <p:nvPr/>
          </p:nvGrpSpPr>
          <p:grpSpPr>
            <a:xfrm>
              <a:off x="8247523" y="1815772"/>
              <a:ext cx="2680784" cy="4185608"/>
              <a:chOff x="8247523" y="1815772"/>
              <a:chExt cx="2680784" cy="4185608"/>
            </a:xfrm>
          </p:grpSpPr>
          <p:sp>
            <p:nvSpPr>
              <p:cNvPr id="1059" name="Rectangle: Rounded Corners 60">
                <a:extLst>
                  <a:ext uri="{FF2B5EF4-FFF2-40B4-BE49-F238E27FC236}">
                    <a16:creationId xmlns:a16="http://schemas.microsoft.com/office/drawing/2014/main" id="{0A71D36E-70B8-4BFE-A1A6-098DD30EB912}"/>
                  </a:ext>
                </a:extLst>
              </p:cNvPr>
              <p:cNvSpPr/>
              <p:nvPr/>
            </p:nvSpPr>
            <p:spPr>
              <a:xfrm>
                <a:off x="8247523" y="1815772"/>
                <a:ext cx="2680784" cy="4185608"/>
              </a:xfrm>
              <a:prstGeom prst="roundRect">
                <a:avLst>
                  <a:gd name="adj" fmla="val 0"/>
                </a:avLst>
              </a:prstGeom>
              <a:solidFill>
                <a:srgbClr val="C4D7D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仓耳今楷05-6763 W05" panose="02020400000000000000" pitchFamily="18" charset="-122"/>
                  <a:ea typeface="仓耳今楷05-6763 W05" panose="02020400000000000000" pitchFamily="18" charset="-122"/>
                  <a:sym typeface="Source Han Sans HW SC"/>
                </a:endParaRPr>
              </a:p>
            </p:txBody>
          </p:sp>
          <p:sp>
            <p:nvSpPr>
              <p:cNvPr id="1063" name="矩形 1062">
                <a:extLst>
                  <a:ext uri="{FF2B5EF4-FFF2-40B4-BE49-F238E27FC236}">
                    <a16:creationId xmlns:a16="http://schemas.microsoft.com/office/drawing/2014/main" id="{38287953-EE19-4E0A-816B-0AB4B3E27AAC}"/>
                  </a:ext>
                </a:extLst>
              </p:cNvPr>
              <p:cNvSpPr/>
              <p:nvPr/>
            </p:nvSpPr>
            <p:spPr>
              <a:xfrm>
                <a:off x="8565408" y="3429000"/>
                <a:ext cx="223651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zh-TW" altLang="en-US" sz="2000" u="sng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用剩的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您</a:t>
                </a:r>
                <a:endPara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>
                  <a:defRPr/>
                </a:pPr>
                <a:r>
                  <a:rPr lang="zh-TW" altLang="en-US" sz="2000" b="1" u="sng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想給誰就給誰</a:t>
                </a:r>
                <a:r>
                  <a:rPr lang="zh-CN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。</a:t>
                </a:r>
                <a:endParaRPr lang="zh-CN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  <a:sym typeface="Source Han Serif SC" panose="02020400000000000000" pitchFamily="18" charset="-122"/>
                </a:endParaRPr>
              </a:p>
            </p:txBody>
          </p:sp>
        </p:grp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FD651441-A196-44D8-A051-E4C415B758B7}"/>
                </a:ext>
              </a:extLst>
            </p:cNvPr>
            <p:cNvSpPr/>
            <p:nvPr/>
          </p:nvSpPr>
          <p:spPr>
            <a:xfrm>
              <a:off x="9295639" y="2212601"/>
              <a:ext cx="618188" cy="523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3C1278AF-4A67-4E1C-B588-433A255DDED0}"/>
              </a:ext>
            </a:extLst>
          </p:cNvPr>
          <p:cNvSpPr/>
          <p:nvPr/>
        </p:nvSpPr>
        <p:spPr>
          <a:xfrm>
            <a:off x="2195311" y="2120354"/>
            <a:ext cx="6976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照</a:t>
            </a:r>
            <a:endParaRPr lang="zh-TW" alt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52FC0B0-F852-4228-B12D-BD3B777CCF54}"/>
              </a:ext>
            </a:extLst>
          </p:cNvPr>
          <p:cNvSpPr/>
          <p:nvPr/>
        </p:nvSpPr>
        <p:spPr>
          <a:xfrm>
            <a:off x="5705742" y="2119840"/>
            <a:ext cx="6976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顧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984A7DC-8198-4F15-8C0B-4804B760EC93}"/>
              </a:ext>
            </a:extLst>
          </p:cNvPr>
          <p:cNvSpPr/>
          <p:nvPr/>
        </p:nvSpPr>
        <p:spPr>
          <a:xfrm>
            <a:off x="9259342" y="2119840"/>
            <a:ext cx="6976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您</a:t>
            </a:r>
          </a:p>
        </p:txBody>
      </p:sp>
    </p:spTree>
    <p:extLst>
      <p:ext uri="{BB962C8B-B14F-4D97-AF65-F5344CB8AC3E}">
        <p14:creationId xmlns:p14="http://schemas.microsoft.com/office/powerpoint/2010/main" val="177923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9FB143-2161-4498-9EDC-54FC399F8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1" y="-20598"/>
            <a:ext cx="12215711" cy="687859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56E36FB-C1A2-4FBC-9F93-4813B373F919}"/>
              </a:ext>
            </a:extLst>
          </p:cNvPr>
          <p:cNvSpPr/>
          <p:nvPr/>
        </p:nvSpPr>
        <p:spPr>
          <a:xfrm>
            <a:off x="918251" y="288022"/>
            <a:ext cx="3643475" cy="523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6000"/>
              </a:lnSpc>
              <a:spcBef>
                <a:spcPct val="0"/>
              </a:spcBef>
            </a:pPr>
            <a:r>
              <a:rPr lang="zh-TW" altLang="en-US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遺囑信託</a:t>
            </a:r>
            <a:r>
              <a:rPr lang="en-US" altLang="zh-TW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~</a:t>
            </a:r>
            <a:r>
              <a:rPr lang="zh-TW" altLang="en-US" sz="2000" spc="300" dirty="0">
                <a:solidFill>
                  <a:srgbClr val="C00000"/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安養篇</a:t>
            </a:r>
            <a:endParaRPr lang="zh-CN" altLang="en-US" sz="2000" spc="300" dirty="0">
              <a:solidFill>
                <a:srgbClr val="C00000"/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  <a:cs typeface="+mj-cs"/>
            </a:endParaRP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74C028EC-81F1-4733-B579-B334F64F7458}"/>
              </a:ext>
            </a:extLst>
          </p:cNvPr>
          <p:cNvCxnSpPr>
            <a:cxnSpLocks/>
          </p:cNvCxnSpPr>
          <p:nvPr/>
        </p:nvCxnSpPr>
        <p:spPr>
          <a:xfrm>
            <a:off x="1409700" y="4128431"/>
            <a:ext cx="93726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9C5C1488-1CBC-42A1-A38E-DF6F5E5F56A1}"/>
              </a:ext>
            </a:extLst>
          </p:cNvPr>
          <p:cNvCxnSpPr>
            <a:cxnSpLocks/>
          </p:cNvCxnSpPr>
          <p:nvPr/>
        </p:nvCxnSpPr>
        <p:spPr>
          <a:xfrm rot="5400000">
            <a:off x="2953475" y="3642082"/>
            <a:ext cx="2327063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9C3E273E-424E-4378-BEF3-2133E964A369}"/>
              </a:ext>
            </a:extLst>
          </p:cNvPr>
          <p:cNvCxnSpPr>
            <a:cxnSpLocks/>
          </p:cNvCxnSpPr>
          <p:nvPr/>
        </p:nvCxnSpPr>
        <p:spPr>
          <a:xfrm rot="5400000">
            <a:off x="6949566" y="3642082"/>
            <a:ext cx="2327063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30376B96-6780-484F-8301-42A796FB0375}"/>
              </a:ext>
            </a:extLst>
          </p:cNvPr>
          <p:cNvCxnSpPr>
            <a:cxnSpLocks/>
          </p:cNvCxnSpPr>
          <p:nvPr/>
        </p:nvCxnSpPr>
        <p:spPr>
          <a:xfrm rot="5400000">
            <a:off x="1696347" y="3705816"/>
            <a:ext cx="84523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17FBFF52-8F14-4876-875E-720E2D6BC448}"/>
              </a:ext>
            </a:extLst>
          </p:cNvPr>
          <p:cNvCxnSpPr>
            <a:cxnSpLocks/>
          </p:cNvCxnSpPr>
          <p:nvPr/>
        </p:nvCxnSpPr>
        <p:spPr>
          <a:xfrm rot="5400000">
            <a:off x="5692437" y="3705816"/>
            <a:ext cx="84523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5FCF0D47-5164-4CA8-AA52-18A7AC979926}"/>
              </a:ext>
            </a:extLst>
          </p:cNvPr>
          <p:cNvCxnSpPr>
            <a:cxnSpLocks/>
          </p:cNvCxnSpPr>
          <p:nvPr/>
        </p:nvCxnSpPr>
        <p:spPr>
          <a:xfrm rot="5400000">
            <a:off x="9688525" y="3705816"/>
            <a:ext cx="84523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六边形 41">
            <a:extLst>
              <a:ext uri="{FF2B5EF4-FFF2-40B4-BE49-F238E27FC236}">
                <a16:creationId xmlns:a16="http://schemas.microsoft.com/office/drawing/2014/main" id="{600A4570-3B88-4523-815C-4E941B5F67D6}"/>
              </a:ext>
            </a:extLst>
          </p:cNvPr>
          <p:cNvSpPr/>
          <p:nvPr/>
        </p:nvSpPr>
        <p:spPr>
          <a:xfrm rot="5400000">
            <a:off x="1517199" y="2502602"/>
            <a:ext cx="1203528" cy="1037524"/>
          </a:xfrm>
          <a:prstGeom prst="hexagon">
            <a:avLst/>
          </a:prstGeom>
          <a:solidFill>
            <a:srgbClr val="C4D7D3"/>
          </a:solidFill>
          <a:ln w="57150"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43" name="六边形 42">
            <a:extLst>
              <a:ext uri="{FF2B5EF4-FFF2-40B4-BE49-F238E27FC236}">
                <a16:creationId xmlns:a16="http://schemas.microsoft.com/office/drawing/2014/main" id="{69EB9178-B884-4FB8-AC15-2483CF8F3F0E}"/>
              </a:ext>
            </a:extLst>
          </p:cNvPr>
          <p:cNvSpPr/>
          <p:nvPr/>
        </p:nvSpPr>
        <p:spPr>
          <a:xfrm rot="5400000">
            <a:off x="3515243" y="1753304"/>
            <a:ext cx="1203528" cy="1037524"/>
          </a:xfrm>
          <a:prstGeom prst="hexagon">
            <a:avLst/>
          </a:prstGeom>
          <a:solidFill>
            <a:srgbClr val="FBD77F"/>
          </a:solidFill>
          <a:ln w="57150"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44" name="六边形 43">
            <a:extLst>
              <a:ext uri="{FF2B5EF4-FFF2-40B4-BE49-F238E27FC236}">
                <a16:creationId xmlns:a16="http://schemas.microsoft.com/office/drawing/2014/main" id="{BADADFC7-8D4E-41C8-BB54-F41253B2FF80}"/>
              </a:ext>
            </a:extLst>
          </p:cNvPr>
          <p:cNvSpPr/>
          <p:nvPr/>
        </p:nvSpPr>
        <p:spPr>
          <a:xfrm rot="5400000">
            <a:off x="5513287" y="2502605"/>
            <a:ext cx="1203528" cy="1037524"/>
          </a:xfrm>
          <a:prstGeom prst="hexagon">
            <a:avLst/>
          </a:prstGeom>
          <a:solidFill>
            <a:srgbClr val="C4D7D3"/>
          </a:solidFill>
          <a:ln w="57150"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45" name="六边形 44">
            <a:extLst>
              <a:ext uri="{FF2B5EF4-FFF2-40B4-BE49-F238E27FC236}">
                <a16:creationId xmlns:a16="http://schemas.microsoft.com/office/drawing/2014/main" id="{02EEEBFD-3C1A-4EFB-822B-4CB91EE20EEA}"/>
              </a:ext>
            </a:extLst>
          </p:cNvPr>
          <p:cNvSpPr/>
          <p:nvPr/>
        </p:nvSpPr>
        <p:spPr>
          <a:xfrm rot="5400000">
            <a:off x="7511332" y="1753306"/>
            <a:ext cx="1203528" cy="1037524"/>
          </a:xfrm>
          <a:prstGeom prst="hexagon">
            <a:avLst/>
          </a:prstGeom>
          <a:solidFill>
            <a:srgbClr val="FBD77F"/>
          </a:solidFill>
          <a:ln w="57150"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46" name="六边形 45">
            <a:extLst>
              <a:ext uri="{FF2B5EF4-FFF2-40B4-BE49-F238E27FC236}">
                <a16:creationId xmlns:a16="http://schemas.microsoft.com/office/drawing/2014/main" id="{E06508B5-52F1-4CC5-9F62-5B2BF07E3C32}"/>
              </a:ext>
            </a:extLst>
          </p:cNvPr>
          <p:cNvSpPr/>
          <p:nvPr/>
        </p:nvSpPr>
        <p:spPr>
          <a:xfrm rot="5400000">
            <a:off x="9509375" y="2502608"/>
            <a:ext cx="1203528" cy="1037524"/>
          </a:xfrm>
          <a:prstGeom prst="hexagon">
            <a:avLst/>
          </a:prstGeom>
          <a:solidFill>
            <a:srgbClr val="C4D7D3"/>
          </a:solidFill>
          <a:ln w="57150"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B56B6332-88FB-4F0B-9581-6D50B213968B}"/>
              </a:ext>
            </a:extLst>
          </p:cNvPr>
          <p:cNvSpPr/>
          <p:nvPr/>
        </p:nvSpPr>
        <p:spPr>
          <a:xfrm>
            <a:off x="4031858" y="4043285"/>
            <a:ext cx="170295" cy="170295"/>
          </a:xfrm>
          <a:prstGeom prst="ellipse">
            <a:avLst/>
          </a:prstGeom>
          <a:solidFill>
            <a:srgbClr val="FBD77F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  <a:cs typeface="+mn-ea"/>
              <a:sym typeface="+mn-lt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8F72C65F-E60D-4F79-985D-E0E94CEC6925}"/>
              </a:ext>
            </a:extLst>
          </p:cNvPr>
          <p:cNvSpPr/>
          <p:nvPr/>
        </p:nvSpPr>
        <p:spPr>
          <a:xfrm>
            <a:off x="2033811" y="4043285"/>
            <a:ext cx="170295" cy="170295"/>
          </a:xfrm>
          <a:prstGeom prst="ellipse">
            <a:avLst/>
          </a:prstGeom>
          <a:solidFill>
            <a:srgbClr val="C4D7D3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  <a:cs typeface="+mn-ea"/>
              <a:sym typeface="+mn-lt"/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C6324194-955D-4906-85A4-D40384B7062E}"/>
              </a:ext>
            </a:extLst>
          </p:cNvPr>
          <p:cNvSpPr/>
          <p:nvPr/>
        </p:nvSpPr>
        <p:spPr>
          <a:xfrm>
            <a:off x="6017206" y="4043285"/>
            <a:ext cx="170295" cy="170295"/>
          </a:xfrm>
          <a:prstGeom prst="ellipse">
            <a:avLst/>
          </a:prstGeom>
          <a:solidFill>
            <a:srgbClr val="C4D7D3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  <a:cs typeface="+mn-ea"/>
              <a:sym typeface="+mn-lt"/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B413E826-B759-46E1-829A-0DF51B1444C0}"/>
              </a:ext>
            </a:extLst>
          </p:cNvPr>
          <p:cNvSpPr/>
          <p:nvPr/>
        </p:nvSpPr>
        <p:spPr>
          <a:xfrm>
            <a:off x="8034302" y="4043285"/>
            <a:ext cx="170295" cy="170295"/>
          </a:xfrm>
          <a:prstGeom prst="ellipse">
            <a:avLst/>
          </a:prstGeom>
          <a:solidFill>
            <a:srgbClr val="FBD77F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  <a:cs typeface="+mn-ea"/>
              <a:sym typeface="+mn-lt"/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0CE90CCF-D32B-4F2B-A70B-726A64A44E88}"/>
              </a:ext>
            </a:extLst>
          </p:cNvPr>
          <p:cNvSpPr/>
          <p:nvPr/>
        </p:nvSpPr>
        <p:spPr>
          <a:xfrm>
            <a:off x="10039667" y="4043285"/>
            <a:ext cx="170295" cy="170295"/>
          </a:xfrm>
          <a:prstGeom prst="ellipse">
            <a:avLst/>
          </a:prstGeom>
          <a:solidFill>
            <a:srgbClr val="C4D7D3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  <a:cs typeface="+mn-ea"/>
              <a:sym typeface="+mn-lt"/>
            </a:endParaRPr>
          </a:p>
        </p:txBody>
      </p:sp>
      <p:sp>
        <p:nvSpPr>
          <p:cNvPr id="52" name="椭圆 23">
            <a:extLst>
              <a:ext uri="{FF2B5EF4-FFF2-40B4-BE49-F238E27FC236}">
                <a16:creationId xmlns:a16="http://schemas.microsoft.com/office/drawing/2014/main" id="{FF199E29-D624-44AF-A2FC-2B3C35676554}"/>
              </a:ext>
            </a:extLst>
          </p:cNvPr>
          <p:cNvSpPr/>
          <p:nvPr/>
        </p:nvSpPr>
        <p:spPr>
          <a:xfrm>
            <a:off x="1899800" y="2792765"/>
            <a:ext cx="438315" cy="457199"/>
          </a:xfrm>
          <a:custGeom>
            <a:avLst/>
            <a:gdLst>
              <a:gd name="connsiteX0" fmla="*/ 538645 w 553582"/>
              <a:gd name="connsiteY0" fmla="*/ 334589 h 577432"/>
              <a:gd name="connsiteX1" fmla="*/ 548787 w 553582"/>
              <a:gd name="connsiteY1" fmla="*/ 338849 h 577432"/>
              <a:gd name="connsiteX2" fmla="*/ 550631 w 553582"/>
              <a:gd name="connsiteY2" fmla="*/ 360036 h 577432"/>
              <a:gd name="connsiteX3" fmla="*/ 395736 w 553582"/>
              <a:gd name="connsiteY3" fmla="*/ 570984 h 577432"/>
              <a:gd name="connsiteX4" fmla="*/ 382828 w 553582"/>
              <a:gd name="connsiteY4" fmla="*/ 577432 h 577432"/>
              <a:gd name="connsiteX5" fmla="*/ 369920 w 553582"/>
              <a:gd name="connsiteY5" fmla="*/ 570063 h 577432"/>
              <a:gd name="connsiteX6" fmla="*/ 265735 w 553582"/>
              <a:gd name="connsiteY6" fmla="*/ 422675 h 577432"/>
              <a:gd name="connsiteX7" fmla="*/ 266657 w 553582"/>
              <a:gd name="connsiteY7" fmla="*/ 402410 h 577432"/>
              <a:gd name="connsiteX8" fmla="*/ 286941 w 553582"/>
              <a:gd name="connsiteY8" fmla="*/ 399646 h 577432"/>
              <a:gd name="connsiteX9" fmla="*/ 382828 w 553582"/>
              <a:gd name="connsiteY9" fmla="*/ 457680 h 577432"/>
              <a:gd name="connsiteX10" fmla="*/ 528503 w 553582"/>
              <a:gd name="connsiteY10" fmla="*/ 337928 h 577432"/>
              <a:gd name="connsiteX11" fmla="*/ 538645 w 553582"/>
              <a:gd name="connsiteY11" fmla="*/ 334589 h 577432"/>
              <a:gd name="connsiteX12" fmla="*/ 134657 w 553582"/>
              <a:gd name="connsiteY12" fmla="*/ 299294 h 577432"/>
              <a:gd name="connsiteX13" fmla="*/ 323715 w 553582"/>
              <a:gd name="connsiteY13" fmla="*/ 299294 h 577432"/>
              <a:gd name="connsiteX14" fmla="*/ 355071 w 553582"/>
              <a:gd name="connsiteY14" fmla="*/ 331488 h 577432"/>
              <a:gd name="connsiteX15" fmla="*/ 323715 w 553582"/>
              <a:gd name="connsiteY15" fmla="*/ 362763 h 577432"/>
              <a:gd name="connsiteX16" fmla="*/ 134657 w 553582"/>
              <a:gd name="connsiteY16" fmla="*/ 362763 h 577432"/>
              <a:gd name="connsiteX17" fmla="*/ 102379 w 553582"/>
              <a:gd name="connsiteY17" fmla="*/ 331488 h 577432"/>
              <a:gd name="connsiteX18" fmla="*/ 134657 w 553582"/>
              <a:gd name="connsiteY18" fmla="*/ 299294 h 577432"/>
              <a:gd name="connsiteX19" fmla="*/ 134657 w 553582"/>
              <a:gd name="connsiteY19" fmla="*/ 205349 h 577432"/>
              <a:gd name="connsiteX20" fmla="*/ 323715 w 553582"/>
              <a:gd name="connsiteY20" fmla="*/ 205349 h 577432"/>
              <a:gd name="connsiteX21" fmla="*/ 355071 w 553582"/>
              <a:gd name="connsiteY21" fmla="*/ 236640 h 577432"/>
              <a:gd name="connsiteX22" fmla="*/ 323715 w 553582"/>
              <a:gd name="connsiteY22" fmla="*/ 267930 h 577432"/>
              <a:gd name="connsiteX23" fmla="*/ 134657 w 553582"/>
              <a:gd name="connsiteY23" fmla="*/ 267930 h 577432"/>
              <a:gd name="connsiteX24" fmla="*/ 102379 w 553582"/>
              <a:gd name="connsiteY24" fmla="*/ 236640 h 577432"/>
              <a:gd name="connsiteX25" fmla="*/ 134657 w 553582"/>
              <a:gd name="connsiteY25" fmla="*/ 205349 h 577432"/>
              <a:gd name="connsiteX26" fmla="*/ 134657 w 553582"/>
              <a:gd name="connsiteY26" fmla="*/ 110515 h 577432"/>
              <a:gd name="connsiteX27" fmla="*/ 323715 w 553582"/>
              <a:gd name="connsiteY27" fmla="*/ 110515 h 577432"/>
              <a:gd name="connsiteX28" fmla="*/ 355071 w 553582"/>
              <a:gd name="connsiteY28" fmla="*/ 141806 h 577432"/>
              <a:gd name="connsiteX29" fmla="*/ 323715 w 553582"/>
              <a:gd name="connsiteY29" fmla="*/ 173096 h 577432"/>
              <a:gd name="connsiteX30" fmla="*/ 134657 w 553582"/>
              <a:gd name="connsiteY30" fmla="*/ 173096 h 577432"/>
              <a:gd name="connsiteX31" fmla="*/ 102379 w 553582"/>
              <a:gd name="connsiteY31" fmla="*/ 141806 h 577432"/>
              <a:gd name="connsiteX32" fmla="*/ 134657 w 553582"/>
              <a:gd name="connsiteY32" fmla="*/ 110515 h 577432"/>
              <a:gd name="connsiteX33" fmla="*/ 31365 w 553582"/>
              <a:gd name="connsiteY33" fmla="*/ 0 h 577432"/>
              <a:gd name="connsiteX34" fmla="*/ 426196 w 553582"/>
              <a:gd name="connsiteY34" fmla="*/ 0 h 577432"/>
              <a:gd name="connsiteX35" fmla="*/ 458484 w 553582"/>
              <a:gd name="connsiteY35" fmla="*/ 31313 h 577432"/>
              <a:gd name="connsiteX36" fmla="*/ 458484 w 553582"/>
              <a:gd name="connsiteY36" fmla="*/ 355496 h 577432"/>
              <a:gd name="connsiteX37" fmla="*/ 394831 w 553582"/>
              <a:gd name="connsiteY37" fmla="*/ 407071 h 577432"/>
              <a:gd name="connsiteX38" fmla="*/ 394831 w 553582"/>
              <a:gd name="connsiteY38" fmla="*/ 62626 h 577432"/>
              <a:gd name="connsiteX39" fmla="*/ 63653 w 553582"/>
              <a:gd name="connsiteY39" fmla="*/ 62626 h 577432"/>
              <a:gd name="connsiteX40" fmla="*/ 63653 w 553582"/>
              <a:gd name="connsiteY40" fmla="*/ 473381 h 577432"/>
              <a:gd name="connsiteX41" fmla="*/ 262913 w 553582"/>
              <a:gd name="connsiteY41" fmla="*/ 473381 h 577432"/>
              <a:gd name="connsiteX42" fmla="*/ 307194 w 553582"/>
              <a:gd name="connsiteY42" fmla="*/ 536007 h 577432"/>
              <a:gd name="connsiteX43" fmla="*/ 31365 w 553582"/>
              <a:gd name="connsiteY43" fmla="*/ 536007 h 577432"/>
              <a:gd name="connsiteX44" fmla="*/ 0 w 553582"/>
              <a:gd name="connsiteY44" fmla="*/ 504694 h 577432"/>
              <a:gd name="connsiteX45" fmla="*/ 0 w 553582"/>
              <a:gd name="connsiteY45" fmla="*/ 31313 h 577432"/>
              <a:gd name="connsiteX46" fmla="*/ 31365 w 553582"/>
              <a:gd name="connsiteY46" fmla="*/ 0 h 57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53582" h="577432">
                <a:moveTo>
                  <a:pt x="538645" y="334589"/>
                </a:moveTo>
                <a:cubicBezTo>
                  <a:pt x="542333" y="334704"/>
                  <a:pt x="546021" y="336086"/>
                  <a:pt x="548787" y="338849"/>
                </a:cubicBezTo>
                <a:cubicBezTo>
                  <a:pt x="554319" y="344376"/>
                  <a:pt x="555241" y="353588"/>
                  <a:pt x="550631" y="360036"/>
                </a:cubicBezTo>
                <a:lnTo>
                  <a:pt x="395736" y="570984"/>
                </a:lnTo>
                <a:cubicBezTo>
                  <a:pt x="392970" y="574669"/>
                  <a:pt x="388360" y="577432"/>
                  <a:pt x="382828" y="577432"/>
                </a:cubicBezTo>
                <a:cubicBezTo>
                  <a:pt x="378218" y="577432"/>
                  <a:pt x="373608" y="574669"/>
                  <a:pt x="369920" y="570063"/>
                </a:cubicBezTo>
                <a:lnTo>
                  <a:pt x="265735" y="422675"/>
                </a:lnTo>
                <a:cubicBezTo>
                  <a:pt x="261125" y="416227"/>
                  <a:pt x="262047" y="407937"/>
                  <a:pt x="266657" y="402410"/>
                </a:cubicBezTo>
                <a:cubicBezTo>
                  <a:pt x="272189" y="396883"/>
                  <a:pt x="280487" y="395962"/>
                  <a:pt x="286941" y="399646"/>
                </a:cubicBezTo>
                <a:lnTo>
                  <a:pt x="382828" y="457680"/>
                </a:lnTo>
                <a:lnTo>
                  <a:pt x="528503" y="337928"/>
                </a:lnTo>
                <a:cubicBezTo>
                  <a:pt x="531269" y="335625"/>
                  <a:pt x="534957" y="334473"/>
                  <a:pt x="538645" y="334589"/>
                </a:cubicBezTo>
                <a:close/>
                <a:moveTo>
                  <a:pt x="134657" y="299294"/>
                </a:moveTo>
                <a:lnTo>
                  <a:pt x="323715" y="299294"/>
                </a:lnTo>
                <a:cubicBezTo>
                  <a:pt x="341238" y="299294"/>
                  <a:pt x="355071" y="314011"/>
                  <a:pt x="355071" y="331488"/>
                </a:cubicBezTo>
                <a:cubicBezTo>
                  <a:pt x="355071" y="348046"/>
                  <a:pt x="341238" y="362763"/>
                  <a:pt x="323715" y="362763"/>
                </a:cubicBezTo>
                <a:lnTo>
                  <a:pt x="134657" y="362763"/>
                </a:lnTo>
                <a:cubicBezTo>
                  <a:pt x="117135" y="362763"/>
                  <a:pt x="102379" y="348046"/>
                  <a:pt x="102379" y="331488"/>
                </a:cubicBezTo>
                <a:cubicBezTo>
                  <a:pt x="102379" y="314011"/>
                  <a:pt x="117135" y="299294"/>
                  <a:pt x="134657" y="299294"/>
                </a:cubicBezTo>
                <a:close/>
                <a:moveTo>
                  <a:pt x="134657" y="205349"/>
                </a:moveTo>
                <a:lnTo>
                  <a:pt x="323715" y="205349"/>
                </a:lnTo>
                <a:cubicBezTo>
                  <a:pt x="341238" y="205349"/>
                  <a:pt x="355071" y="219154"/>
                  <a:pt x="355071" y="236640"/>
                </a:cubicBezTo>
                <a:cubicBezTo>
                  <a:pt x="355071" y="254125"/>
                  <a:pt x="341238" y="267930"/>
                  <a:pt x="323715" y="267930"/>
                </a:cubicBezTo>
                <a:lnTo>
                  <a:pt x="134657" y="267930"/>
                </a:lnTo>
                <a:cubicBezTo>
                  <a:pt x="117135" y="267930"/>
                  <a:pt x="102379" y="254125"/>
                  <a:pt x="102379" y="236640"/>
                </a:cubicBezTo>
                <a:cubicBezTo>
                  <a:pt x="102379" y="219154"/>
                  <a:pt x="117135" y="205349"/>
                  <a:pt x="134657" y="205349"/>
                </a:cubicBezTo>
                <a:close/>
                <a:moveTo>
                  <a:pt x="134657" y="110515"/>
                </a:moveTo>
                <a:lnTo>
                  <a:pt x="323715" y="110515"/>
                </a:lnTo>
                <a:cubicBezTo>
                  <a:pt x="341238" y="110515"/>
                  <a:pt x="355071" y="124320"/>
                  <a:pt x="355071" y="141806"/>
                </a:cubicBezTo>
                <a:cubicBezTo>
                  <a:pt x="355071" y="159291"/>
                  <a:pt x="341238" y="173096"/>
                  <a:pt x="323715" y="173096"/>
                </a:cubicBezTo>
                <a:lnTo>
                  <a:pt x="134657" y="173096"/>
                </a:lnTo>
                <a:cubicBezTo>
                  <a:pt x="117135" y="173096"/>
                  <a:pt x="102379" y="159291"/>
                  <a:pt x="102379" y="141806"/>
                </a:cubicBezTo>
                <a:cubicBezTo>
                  <a:pt x="102379" y="124320"/>
                  <a:pt x="117135" y="110515"/>
                  <a:pt x="134657" y="110515"/>
                </a:cubicBezTo>
                <a:close/>
                <a:moveTo>
                  <a:pt x="31365" y="0"/>
                </a:moveTo>
                <a:lnTo>
                  <a:pt x="426196" y="0"/>
                </a:lnTo>
                <a:cubicBezTo>
                  <a:pt x="443724" y="0"/>
                  <a:pt x="458484" y="13815"/>
                  <a:pt x="458484" y="31313"/>
                </a:cubicBezTo>
                <a:lnTo>
                  <a:pt x="458484" y="355496"/>
                </a:lnTo>
                <a:lnTo>
                  <a:pt x="394831" y="407071"/>
                </a:lnTo>
                <a:lnTo>
                  <a:pt x="394831" y="62626"/>
                </a:lnTo>
                <a:lnTo>
                  <a:pt x="63653" y="62626"/>
                </a:lnTo>
                <a:lnTo>
                  <a:pt x="63653" y="473381"/>
                </a:lnTo>
                <a:lnTo>
                  <a:pt x="262913" y="473381"/>
                </a:lnTo>
                <a:lnTo>
                  <a:pt x="307194" y="536007"/>
                </a:lnTo>
                <a:lnTo>
                  <a:pt x="31365" y="536007"/>
                </a:lnTo>
                <a:cubicBezTo>
                  <a:pt x="13838" y="536007"/>
                  <a:pt x="0" y="522192"/>
                  <a:pt x="0" y="504694"/>
                </a:cubicBezTo>
                <a:lnTo>
                  <a:pt x="0" y="31313"/>
                </a:lnTo>
                <a:cubicBezTo>
                  <a:pt x="0" y="13815"/>
                  <a:pt x="13838" y="0"/>
                  <a:pt x="3136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endParaRPr lang="zh-CN" altLang="en-US" dirty="0"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53" name="椭圆 24">
            <a:extLst>
              <a:ext uri="{FF2B5EF4-FFF2-40B4-BE49-F238E27FC236}">
                <a16:creationId xmlns:a16="http://schemas.microsoft.com/office/drawing/2014/main" id="{A80830FF-1C92-432B-963D-E08F84B4DAAC}"/>
              </a:ext>
            </a:extLst>
          </p:cNvPr>
          <p:cNvSpPr/>
          <p:nvPr/>
        </p:nvSpPr>
        <p:spPr>
          <a:xfrm>
            <a:off x="5881133" y="2792765"/>
            <a:ext cx="442435" cy="457199"/>
          </a:xfrm>
          <a:custGeom>
            <a:avLst/>
            <a:gdLst>
              <a:gd name="connsiteX0" fmla="*/ 201045 w 587108"/>
              <a:gd name="connsiteY0" fmla="*/ 374989 h 606698"/>
              <a:gd name="connsiteX1" fmla="*/ 401729 w 587108"/>
              <a:gd name="connsiteY1" fmla="*/ 374989 h 606698"/>
              <a:gd name="connsiteX2" fmla="*/ 432462 w 587108"/>
              <a:gd name="connsiteY2" fmla="*/ 405650 h 606698"/>
              <a:gd name="connsiteX3" fmla="*/ 401729 w 587108"/>
              <a:gd name="connsiteY3" fmla="*/ 436310 h 606698"/>
              <a:gd name="connsiteX4" fmla="*/ 201045 w 587108"/>
              <a:gd name="connsiteY4" fmla="*/ 436310 h 606698"/>
              <a:gd name="connsiteX5" fmla="*/ 170312 w 587108"/>
              <a:gd name="connsiteY5" fmla="*/ 405650 h 606698"/>
              <a:gd name="connsiteX6" fmla="*/ 201045 w 587108"/>
              <a:gd name="connsiteY6" fmla="*/ 374989 h 606698"/>
              <a:gd name="connsiteX7" fmla="*/ 201041 w 587108"/>
              <a:gd name="connsiteY7" fmla="*/ 247195 h 606698"/>
              <a:gd name="connsiteX8" fmla="*/ 539054 w 587108"/>
              <a:gd name="connsiteY8" fmla="*/ 247195 h 606698"/>
              <a:gd name="connsiteX9" fmla="*/ 569783 w 587108"/>
              <a:gd name="connsiteY9" fmla="*/ 277856 h 606698"/>
              <a:gd name="connsiteX10" fmla="*/ 539054 w 587108"/>
              <a:gd name="connsiteY10" fmla="*/ 308516 h 606698"/>
              <a:gd name="connsiteX11" fmla="*/ 201041 w 587108"/>
              <a:gd name="connsiteY11" fmla="*/ 308516 h 606698"/>
              <a:gd name="connsiteX12" fmla="*/ 170312 w 587108"/>
              <a:gd name="connsiteY12" fmla="*/ 277856 h 606698"/>
              <a:gd name="connsiteX13" fmla="*/ 201041 w 587108"/>
              <a:gd name="connsiteY13" fmla="*/ 247195 h 606698"/>
              <a:gd name="connsiteX14" fmla="*/ 201045 w 587108"/>
              <a:gd name="connsiteY14" fmla="*/ 119189 h 606698"/>
              <a:gd name="connsiteX15" fmla="*/ 356709 w 587108"/>
              <a:gd name="connsiteY15" fmla="*/ 119189 h 606698"/>
              <a:gd name="connsiteX16" fmla="*/ 387442 w 587108"/>
              <a:gd name="connsiteY16" fmla="*/ 149885 h 606698"/>
              <a:gd name="connsiteX17" fmla="*/ 356709 w 587108"/>
              <a:gd name="connsiteY17" fmla="*/ 180581 h 606698"/>
              <a:gd name="connsiteX18" fmla="*/ 201045 w 587108"/>
              <a:gd name="connsiteY18" fmla="*/ 180581 h 606698"/>
              <a:gd name="connsiteX19" fmla="*/ 170312 w 587108"/>
              <a:gd name="connsiteY19" fmla="*/ 149885 h 606698"/>
              <a:gd name="connsiteX20" fmla="*/ 201045 w 587108"/>
              <a:gd name="connsiteY20" fmla="*/ 119189 h 606698"/>
              <a:gd name="connsiteX21" fmla="*/ 87274 w 587108"/>
              <a:gd name="connsiteY21" fmla="*/ 0 h 606698"/>
              <a:gd name="connsiteX22" fmla="*/ 109016 w 587108"/>
              <a:gd name="connsiteY22" fmla="*/ 9089 h 606698"/>
              <a:gd name="connsiteX23" fmla="*/ 165407 w 587108"/>
              <a:gd name="connsiteY23" fmla="*/ 65391 h 606698"/>
              <a:gd name="connsiteX24" fmla="*/ 165407 w 587108"/>
              <a:gd name="connsiteY24" fmla="*/ 108806 h 606698"/>
              <a:gd name="connsiteX25" fmla="*/ 122077 w 587108"/>
              <a:gd name="connsiteY25" fmla="*/ 108806 h 606698"/>
              <a:gd name="connsiteX26" fmla="*/ 117928 w 587108"/>
              <a:gd name="connsiteY26" fmla="*/ 104817 h 606698"/>
              <a:gd name="connsiteX27" fmla="*/ 117928 w 587108"/>
              <a:gd name="connsiteY27" fmla="*/ 488956 h 606698"/>
              <a:gd name="connsiteX28" fmla="*/ 482240 w 587108"/>
              <a:gd name="connsiteY28" fmla="*/ 488956 h 606698"/>
              <a:gd name="connsiteX29" fmla="*/ 478245 w 587108"/>
              <a:gd name="connsiteY29" fmla="*/ 484814 h 606698"/>
              <a:gd name="connsiteX30" fmla="*/ 478245 w 587108"/>
              <a:gd name="connsiteY30" fmla="*/ 441553 h 606698"/>
              <a:gd name="connsiteX31" fmla="*/ 521576 w 587108"/>
              <a:gd name="connsiteY31" fmla="*/ 441553 h 606698"/>
              <a:gd name="connsiteX32" fmla="*/ 578120 w 587108"/>
              <a:gd name="connsiteY32" fmla="*/ 497854 h 606698"/>
              <a:gd name="connsiteX33" fmla="*/ 578120 w 587108"/>
              <a:gd name="connsiteY33" fmla="*/ 541269 h 606698"/>
              <a:gd name="connsiteX34" fmla="*/ 521576 w 587108"/>
              <a:gd name="connsiteY34" fmla="*/ 597724 h 606698"/>
              <a:gd name="connsiteX35" fmla="*/ 478245 w 587108"/>
              <a:gd name="connsiteY35" fmla="*/ 597724 h 606698"/>
              <a:gd name="connsiteX36" fmla="*/ 478245 w 587108"/>
              <a:gd name="connsiteY36" fmla="*/ 554309 h 606698"/>
              <a:gd name="connsiteX37" fmla="*/ 482240 w 587108"/>
              <a:gd name="connsiteY37" fmla="*/ 550320 h 606698"/>
              <a:gd name="connsiteX38" fmla="*/ 87198 w 587108"/>
              <a:gd name="connsiteY38" fmla="*/ 550320 h 606698"/>
              <a:gd name="connsiteX39" fmla="*/ 56467 w 587108"/>
              <a:gd name="connsiteY39" fmla="*/ 519638 h 606698"/>
              <a:gd name="connsiteX40" fmla="*/ 56467 w 587108"/>
              <a:gd name="connsiteY40" fmla="*/ 104817 h 606698"/>
              <a:gd name="connsiteX41" fmla="*/ 52472 w 587108"/>
              <a:gd name="connsiteY41" fmla="*/ 108806 h 606698"/>
              <a:gd name="connsiteX42" fmla="*/ 8988 w 587108"/>
              <a:gd name="connsiteY42" fmla="*/ 108806 h 606698"/>
              <a:gd name="connsiteX43" fmla="*/ 8988 w 587108"/>
              <a:gd name="connsiteY43" fmla="*/ 65391 h 606698"/>
              <a:gd name="connsiteX44" fmla="*/ 65532 w 587108"/>
              <a:gd name="connsiteY44" fmla="*/ 9089 h 606698"/>
              <a:gd name="connsiteX45" fmla="*/ 87274 w 587108"/>
              <a:gd name="connsiteY45" fmla="*/ 0 h 60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87108" h="606698">
                <a:moveTo>
                  <a:pt x="201045" y="374989"/>
                </a:moveTo>
                <a:lnTo>
                  <a:pt x="401729" y="374989"/>
                </a:lnTo>
                <a:cubicBezTo>
                  <a:pt x="418786" y="374989"/>
                  <a:pt x="432462" y="388633"/>
                  <a:pt x="432462" y="405650"/>
                </a:cubicBezTo>
                <a:cubicBezTo>
                  <a:pt x="432462" y="422513"/>
                  <a:pt x="418786" y="436310"/>
                  <a:pt x="401729" y="436310"/>
                </a:cubicBezTo>
                <a:lnTo>
                  <a:pt x="201045" y="436310"/>
                </a:lnTo>
                <a:cubicBezTo>
                  <a:pt x="183988" y="436310"/>
                  <a:pt x="170312" y="422513"/>
                  <a:pt x="170312" y="405650"/>
                </a:cubicBezTo>
                <a:cubicBezTo>
                  <a:pt x="170312" y="388633"/>
                  <a:pt x="183988" y="374989"/>
                  <a:pt x="201045" y="374989"/>
                </a:cubicBezTo>
                <a:close/>
                <a:moveTo>
                  <a:pt x="201041" y="247195"/>
                </a:moveTo>
                <a:lnTo>
                  <a:pt x="539054" y="247195"/>
                </a:lnTo>
                <a:cubicBezTo>
                  <a:pt x="555955" y="247195"/>
                  <a:pt x="569783" y="260839"/>
                  <a:pt x="569783" y="277856"/>
                </a:cubicBezTo>
                <a:cubicBezTo>
                  <a:pt x="569783" y="294719"/>
                  <a:pt x="555955" y="308516"/>
                  <a:pt x="539054" y="308516"/>
                </a:cubicBezTo>
                <a:lnTo>
                  <a:pt x="201041" y="308516"/>
                </a:lnTo>
                <a:cubicBezTo>
                  <a:pt x="183986" y="308516"/>
                  <a:pt x="170312" y="294719"/>
                  <a:pt x="170312" y="277856"/>
                </a:cubicBezTo>
                <a:cubicBezTo>
                  <a:pt x="170312" y="260839"/>
                  <a:pt x="183986" y="247195"/>
                  <a:pt x="201041" y="247195"/>
                </a:cubicBezTo>
                <a:close/>
                <a:moveTo>
                  <a:pt x="201045" y="119189"/>
                </a:moveTo>
                <a:lnTo>
                  <a:pt x="356709" y="119189"/>
                </a:lnTo>
                <a:cubicBezTo>
                  <a:pt x="373612" y="119189"/>
                  <a:pt x="387442" y="133002"/>
                  <a:pt x="387442" y="149885"/>
                </a:cubicBezTo>
                <a:cubicBezTo>
                  <a:pt x="387442" y="166921"/>
                  <a:pt x="373612" y="180581"/>
                  <a:pt x="356709" y="180581"/>
                </a:cubicBezTo>
                <a:lnTo>
                  <a:pt x="201045" y="180581"/>
                </a:lnTo>
                <a:cubicBezTo>
                  <a:pt x="183988" y="180581"/>
                  <a:pt x="170312" y="166921"/>
                  <a:pt x="170312" y="149885"/>
                </a:cubicBezTo>
                <a:cubicBezTo>
                  <a:pt x="170312" y="133002"/>
                  <a:pt x="183988" y="119189"/>
                  <a:pt x="201045" y="119189"/>
                </a:cubicBezTo>
                <a:close/>
                <a:moveTo>
                  <a:pt x="87274" y="0"/>
                </a:moveTo>
                <a:cubicBezTo>
                  <a:pt x="95149" y="0"/>
                  <a:pt x="103024" y="3030"/>
                  <a:pt x="109016" y="9089"/>
                </a:cubicBezTo>
                <a:lnTo>
                  <a:pt x="165407" y="65391"/>
                </a:lnTo>
                <a:cubicBezTo>
                  <a:pt x="177546" y="77357"/>
                  <a:pt x="177546" y="96840"/>
                  <a:pt x="165407" y="108806"/>
                </a:cubicBezTo>
                <a:cubicBezTo>
                  <a:pt x="153422" y="120772"/>
                  <a:pt x="134062" y="120772"/>
                  <a:pt x="122077" y="108806"/>
                </a:cubicBezTo>
                <a:lnTo>
                  <a:pt x="117928" y="104817"/>
                </a:lnTo>
                <a:lnTo>
                  <a:pt x="117928" y="488956"/>
                </a:lnTo>
                <a:lnTo>
                  <a:pt x="482240" y="488956"/>
                </a:lnTo>
                <a:lnTo>
                  <a:pt x="478245" y="484814"/>
                </a:lnTo>
                <a:cubicBezTo>
                  <a:pt x="466107" y="472848"/>
                  <a:pt x="466107" y="453519"/>
                  <a:pt x="478245" y="441553"/>
                </a:cubicBezTo>
                <a:cubicBezTo>
                  <a:pt x="490230" y="429433"/>
                  <a:pt x="509591" y="429433"/>
                  <a:pt x="521576" y="441553"/>
                </a:cubicBezTo>
                <a:lnTo>
                  <a:pt x="578120" y="497854"/>
                </a:lnTo>
                <a:cubicBezTo>
                  <a:pt x="590105" y="509820"/>
                  <a:pt x="590105" y="529303"/>
                  <a:pt x="578120" y="541269"/>
                </a:cubicBezTo>
                <a:lnTo>
                  <a:pt x="521576" y="597724"/>
                </a:lnTo>
                <a:cubicBezTo>
                  <a:pt x="509591" y="609690"/>
                  <a:pt x="490230" y="609690"/>
                  <a:pt x="478245" y="597724"/>
                </a:cubicBezTo>
                <a:cubicBezTo>
                  <a:pt x="466107" y="585758"/>
                  <a:pt x="466107" y="566275"/>
                  <a:pt x="478245" y="554309"/>
                </a:cubicBezTo>
                <a:lnTo>
                  <a:pt x="482240" y="550320"/>
                </a:lnTo>
                <a:lnTo>
                  <a:pt x="87198" y="550320"/>
                </a:lnTo>
                <a:cubicBezTo>
                  <a:pt x="70296" y="550320"/>
                  <a:pt x="56467" y="536514"/>
                  <a:pt x="56467" y="519638"/>
                </a:cubicBezTo>
                <a:lnTo>
                  <a:pt x="56467" y="104817"/>
                </a:lnTo>
                <a:lnTo>
                  <a:pt x="52472" y="108806"/>
                </a:lnTo>
                <a:cubicBezTo>
                  <a:pt x="40487" y="120772"/>
                  <a:pt x="20973" y="120772"/>
                  <a:pt x="8988" y="108806"/>
                </a:cubicBezTo>
                <a:cubicBezTo>
                  <a:pt x="-2997" y="96840"/>
                  <a:pt x="-2997" y="77357"/>
                  <a:pt x="8988" y="65391"/>
                </a:cubicBezTo>
                <a:lnTo>
                  <a:pt x="65532" y="9089"/>
                </a:lnTo>
                <a:cubicBezTo>
                  <a:pt x="71525" y="3030"/>
                  <a:pt x="79399" y="0"/>
                  <a:pt x="872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endParaRPr lang="zh-CN" altLang="en-US" dirty="0"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54" name="椭圆 25">
            <a:extLst>
              <a:ext uri="{FF2B5EF4-FFF2-40B4-BE49-F238E27FC236}">
                <a16:creationId xmlns:a16="http://schemas.microsoft.com/office/drawing/2014/main" id="{ABAC387B-C483-4DC2-AFAF-A8E9EA6650B0}"/>
              </a:ext>
            </a:extLst>
          </p:cNvPr>
          <p:cNvSpPr/>
          <p:nvPr/>
        </p:nvSpPr>
        <p:spPr>
          <a:xfrm>
            <a:off x="9896214" y="2793085"/>
            <a:ext cx="457199" cy="456557"/>
          </a:xfrm>
          <a:custGeom>
            <a:avLst/>
            <a:gdLst>
              <a:gd name="connsiteX0" fmla="*/ 139986 w 604110"/>
              <a:gd name="connsiteY0" fmla="*/ 40787 h 603264"/>
              <a:gd name="connsiteX1" fmla="*/ 297761 w 604110"/>
              <a:gd name="connsiteY1" fmla="*/ 231944 h 603264"/>
              <a:gd name="connsiteX2" fmla="*/ 302063 w 604110"/>
              <a:gd name="connsiteY2" fmla="*/ 231790 h 603264"/>
              <a:gd name="connsiteX3" fmla="*/ 371809 w 604110"/>
              <a:gd name="connsiteY3" fmla="*/ 301594 h 603264"/>
              <a:gd name="connsiteX4" fmla="*/ 302063 w 604110"/>
              <a:gd name="connsiteY4" fmla="*/ 371245 h 603264"/>
              <a:gd name="connsiteX5" fmla="*/ 232162 w 604110"/>
              <a:gd name="connsiteY5" fmla="*/ 301594 h 603264"/>
              <a:gd name="connsiteX6" fmla="*/ 234467 w 604110"/>
              <a:gd name="connsiteY6" fmla="*/ 283952 h 603264"/>
              <a:gd name="connsiteX7" fmla="*/ 76846 w 604110"/>
              <a:gd name="connsiteY7" fmla="*/ 92795 h 603264"/>
              <a:gd name="connsiteX8" fmla="*/ 423891 w 604110"/>
              <a:gd name="connsiteY8" fmla="*/ 25756 h 603264"/>
              <a:gd name="connsiteX9" fmla="*/ 604110 w 604110"/>
              <a:gd name="connsiteY9" fmla="*/ 301622 h 603264"/>
              <a:gd name="connsiteX10" fmla="*/ 302055 w 604110"/>
              <a:gd name="connsiteY10" fmla="*/ 603264 h 603264"/>
              <a:gd name="connsiteX11" fmla="*/ 0 w 604110"/>
              <a:gd name="connsiteY11" fmla="*/ 301622 h 603264"/>
              <a:gd name="connsiteX12" fmla="*/ 31957 w 604110"/>
              <a:gd name="connsiteY12" fmla="*/ 166911 h 603264"/>
              <a:gd name="connsiteX13" fmla="*/ 91262 w 604110"/>
              <a:gd name="connsiteY13" fmla="*/ 238409 h 603264"/>
              <a:gd name="connsiteX14" fmla="*/ 81890 w 604110"/>
              <a:gd name="connsiteY14" fmla="*/ 301622 h 603264"/>
              <a:gd name="connsiteX15" fmla="*/ 302055 w 604110"/>
              <a:gd name="connsiteY15" fmla="*/ 521333 h 603264"/>
              <a:gd name="connsiteX16" fmla="*/ 522067 w 604110"/>
              <a:gd name="connsiteY16" fmla="*/ 301622 h 603264"/>
              <a:gd name="connsiteX17" fmla="*/ 405147 w 604110"/>
              <a:gd name="connsiteY17" fmla="*/ 107534 h 603264"/>
              <a:gd name="connsiteX18" fmla="*/ 424967 w 604110"/>
              <a:gd name="connsiteY18" fmla="*/ 40946 h 603264"/>
              <a:gd name="connsiteX19" fmla="*/ 423891 w 604110"/>
              <a:gd name="connsiteY19" fmla="*/ 25756 h 603264"/>
              <a:gd name="connsiteX20" fmla="*/ 302055 w 604110"/>
              <a:gd name="connsiteY20" fmla="*/ 0 h 603264"/>
              <a:gd name="connsiteX21" fmla="*/ 343089 w 604110"/>
              <a:gd name="connsiteY21" fmla="*/ 40893 h 603264"/>
              <a:gd name="connsiteX22" fmla="*/ 302055 w 604110"/>
              <a:gd name="connsiteY22" fmla="*/ 81786 h 603264"/>
              <a:gd name="connsiteX23" fmla="*/ 261021 w 604110"/>
              <a:gd name="connsiteY23" fmla="*/ 40893 h 603264"/>
              <a:gd name="connsiteX24" fmla="*/ 302055 w 604110"/>
              <a:gd name="connsiteY24" fmla="*/ 0 h 60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4110" h="603264">
                <a:moveTo>
                  <a:pt x="139986" y="40787"/>
                </a:moveTo>
                <a:lnTo>
                  <a:pt x="297761" y="231944"/>
                </a:lnTo>
                <a:cubicBezTo>
                  <a:pt x="299144" y="231944"/>
                  <a:pt x="300526" y="231790"/>
                  <a:pt x="302063" y="231790"/>
                </a:cubicBezTo>
                <a:cubicBezTo>
                  <a:pt x="340623" y="231790"/>
                  <a:pt x="371809" y="263087"/>
                  <a:pt x="371809" y="301594"/>
                </a:cubicBezTo>
                <a:cubicBezTo>
                  <a:pt x="371809" y="340102"/>
                  <a:pt x="340623" y="371245"/>
                  <a:pt x="302063" y="371245"/>
                </a:cubicBezTo>
                <a:cubicBezTo>
                  <a:pt x="263502" y="371245"/>
                  <a:pt x="232162" y="340102"/>
                  <a:pt x="232162" y="301594"/>
                </a:cubicBezTo>
                <a:cubicBezTo>
                  <a:pt x="232162" y="295458"/>
                  <a:pt x="232930" y="289628"/>
                  <a:pt x="234467" y="283952"/>
                </a:cubicBezTo>
                <a:lnTo>
                  <a:pt x="76846" y="92795"/>
                </a:lnTo>
                <a:close/>
                <a:moveTo>
                  <a:pt x="423891" y="25756"/>
                </a:moveTo>
                <a:cubicBezTo>
                  <a:pt x="529902" y="72552"/>
                  <a:pt x="604110" y="178572"/>
                  <a:pt x="604110" y="301622"/>
                </a:cubicBezTo>
                <a:cubicBezTo>
                  <a:pt x="604110" y="467940"/>
                  <a:pt x="468600" y="603264"/>
                  <a:pt x="302055" y="603264"/>
                </a:cubicBezTo>
                <a:cubicBezTo>
                  <a:pt x="135510" y="603264"/>
                  <a:pt x="0" y="467940"/>
                  <a:pt x="0" y="301622"/>
                </a:cubicBezTo>
                <a:cubicBezTo>
                  <a:pt x="0" y="253139"/>
                  <a:pt x="11523" y="207417"/>
                  <a:pt x="31957" y="166911"/>
                </a:cubicBezTo>
                <a:lnTo>
                  <a:pt x="91262" y="238409"/>
                </a:lnTo>
                <a:cubicBezTo>
                  <a:pt x="85270" y="258355"/>
                  <a:pt x="81890" y="279682"/>
                  <a:pt x="81890" y="301622"/>
                </a:cubicBezTo>
                <a:cubicBezTo>
                  <a:pt x="81890" y="422831"/>
                  <a:pt x="180680" y="521333"/>
                  <a:pt x="302055" y="521333"/>
                </a:cubicBezTo>
                <a:cubicBezTo>
                  <a:pt x="423430" y="521333"/>
                  <a:pt x="522067" y="422831"/>
                  <a:pt x="522067" y="301622"/>
                </a:cubicBezTo>
                <a:cubicBezTo>
                  <a:pt x="522067" y="217543"/>
                  <a:pt x="474746" y="144511"/>
                  <a:pt x="405147" y="107534"/>
                </a:cubicBezTo>
                <a:cubicBezTo>
                  <a:pt x="417592" y="88355"/>
                  <a:pt x="424967" y="65494"/>
                  <a:pt x="424967" y="40946"/>
                </a:cubicBezTo>
                <a:cubicBezTo>
                  <a:pt x="424967" y="35729"/>
                  <a:pt x="424659" y="30666"/>
                  <a:pt x="423891" y="25756"/>
                </a:cubicBezTo>
                <a:close/>
                <a:moveTo>
                  <a:pt x="302055" y="0"/>
                </a:moveTo>
                <a:cubicBezTo>
                  <a:pt x="324717" y="0"/>
                  <a:pt x="343089" y="18308"/>
                  <a:pt x="343089" y="40893"/>
                </a:cubicBezTo>
                <a:cubicBezTo>
                  <a:pt x="343089" y="63478"/>
                  <a:pt x="324717" y="81786"/>
                  <a:pt x="302055" y="81786"/>
                </a:cubicBezTo>
                <a:cubicBezTo>
                  <a:pt x="279393" y="81786"/>
                  <a:pt x="261021" y="63478"/>
                  <a:pt x="261021" y="40893"/>
                </a:cubicBezTo>
                <a:cubicBezTo>
                  <a:pt x="261021" y="18308"/>
                  <a:pt x="279393" y="0"/>
                  <a:pt x="3020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endParaRPr lang="zh-CN" altLang="en-US" dirty="0"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55" name="椭圆 26">
            <a:extLst>
              <a:ext uri="{FF2B5EF4-FFF2-40B4-BE49-F238E27FC236}">
                <a16:creationId xmlns:a16="http://schemas.microsoft.com/office/drawing/2014/main" id="{E5FEFED7-1BE4-45AF-ADC1-3AB28F9A7F40}"/>
              </a:ext>
            </a:extLst>
          </p:cNvPr>
          <p:cNvSpPr/>
          <p:nvPr/>
        </p:nvSpPr>
        <p:spPr>
          <a:xfrm>
            <a:off x="3888406" y="2043820"/>
            <a:ext cx="457199" cy="456492"/>
          </a:xfrm>
          <a:custGeom>
            <a:avLst/>
            <a:gdLst>
              <a:gd name="connsiteX0" fmla="*/ 444103 w 607089"/>
              <a:gd name="connsiteY0" fmla="*/ 163584 h 606152"/>
              <a:gd name="connsiteX1" fmla="*/ 469914 w 607089"/>
              <a:gd name="connsiteY1" fmla="*/ 176766 h 606152"/>
              <a:gd name="connsiteX2" fmla="*/ 475193 w 607089"/>
              <a:gd name="connsiteY2" fmla="*/ 220412 h 606152"/>
              <a:gd name="connsiteX3" fmla="*/ 378258 w 607089"/>
              <a:gd name="connsiteY3" fmla="*/ 317225 h 606152"/>
              <a:gd name="connsiteX4" fmla="*/ 346435 w 607089"/>
              <a:gd name="connsiteY4" fmla="*/ 330260 h 606152"/>
              <a:gd name="connsiteX5" fmla="*/ 313879 w 607089"/>
              <a:gd name="connsiteY5" fmla="*/ 316492 h 606152"/>
              <a:gd name="connsiteX6" fmla="*/ 248913 w 607089"/>
              <a:gd name="connsiteY6" fmla="*/ 251755 h 606152"/>
              <a:gd name="connsiteX7" fmla="*/ 242021 w 607089"/>
              <a:gd name="connsiteY7" fmla="*/ 228760 h 606152"/>
              <a:gd name="connsiteX8" fmla="*/ 254926 w 607089"/>
              <a:gd name="connsiteY8" fmla="*/ 208695 h 606152"/>
              <a:gd name="connsiteX9" fmla="*/ 280883 w 607089"/>
              <a:gd name="connsiteY9" fmla="*/ 195074 h 606152"/>
              <a:gd name="connsiteX10" fmla="*/ 297894 w 607089"/>
              <a:gd name="connsiteY10" fmla="*/ 202836 h 606152"/>
              <a:gd name="connsiteX11" fmla="*/ 342036 w 607089"/>
              <a:gd name="connsiteY11" fmla="*/ 246922 h 606152"/>
              <a:gd name="connsiteX12" fmla="*/ 346435 w 607089"/>
              <a:gd name="connsiteY12" fmla="*/ 249705 h 606152"/>
              <a:gd name="connsiteX13" fmla="*/ 350541 w 607089"/>
              <a:gd name="connsiteY13" fmla="*/ 247068 h 606152"/>
              <a:gd name="connsiteX14" fmla="*/ 426212 w 607089"/>
              <a:gd name="connsiteY14" fmla="*/ 171493 h 606152"/>
              <a:gd name="connsiteX15" fmla="*/ 444103 w 607089"/>
              <a:gd name="connsiteY15" fmla="*/ 163584 h 606152"/>
              <a:gd name="connsiteX16" fmla="*/ 360877 w 607089"/>
              <a:gd name="connsiteY16" fmla="*/ 64177 h 606152"/>
              <a:gd name="connsiteX17" fmla="*/ 232178 w 607089"/>
              <a:gd name="connsiteY17" fmla="*/ 117334 h 606152"/>
              <a:gd name="connsiteX18" fmla="*/ 232178 w 607089"/>
              <a:gd name="connsiteY18" fmla="*/ 374333 h 606152"/>
              <a:gd name="connsiteX19" fmla="*/ 489575 w 607089"/>
              <a:gd name="connsiteY19" fmla="*/ 374333 h 606152"/>
              <a:gd name="connsiteX20" fmla="*/ 489575 w 607089"/>
              <a:gd name="connsiteY20" fmla="*/ 117334 h 606152"/>
              <a:gd name="connsiteX21" fmla="*/ 360877 w 607089"/>
              <a:gd name="connsiteY21" fmla="*/ 64177 h 606152"/>
              <a:gd name="connsiteX22" fmla="*/ 360876 w 607089"/>
              <a:gd name="connsiteY22" fmla="*/ 0 h 606152"/>
              <a:gd name="connsiteX23" fmla="*/ 535041 w 607089"/>
              <a:gd name="connsiteY23" fmla="*/ 71938 h 606152"/>
              <a:gd name="connsiteX24" fmla="*/ 535041 w 607089"/>
              <a:gd name="connsiteY24" fmla="*/ 419729 h 606152"/>
              <a:gd name="connsiteX25" fmla="*/ 237751 w 607089"/>
              <a:gd name="connsiteY25" fmla="*/ 456778 h 606152"/>
              <a:gd name="connsiteX26" fmla="*/ 225138 w 607089"/>
              <a:gd name="connsiteY26" fmla="*/ 458388 h 606152"/>
              <a:gd name="connsiteX27" fmla="*/ 99740 w 607089"/>
              <a:gd name="connsiteY27" fmla="*/ 583593 h 606152"/>
              <a:gd name="connsiteX28" fmla="*/ 17607 w 607089"/>
              <a:gd name="connsiteY28" fmla="*/ 592379 h 606152"/>
              <a:gd name="connsiteX29" fmla="*/ 13794 w 607089"/>
              <a:gd name="connsiteY29" fmla="*/ 588572 h 606152"/>
              <a:gd name="connsiteX30" fmla="*/ 22594 w 607089"/>
              <a:gd name="connsiteY30" fmla="*/ 506567 h 606152"/>
              <a:gd name="connsiteX31" fmla="*/ 148139 w 607089"/>
              <a:gd name="connsiteY31" fmla="*/ 381069 h 606152"/>
              <a:gd name="connsiteX32" fmla="*/ 149606 w 607089"/>
              <a:gd name="connsiteY32" fmla="*/ 368768 h 606152"/>
              <a:gd name="connsiteX33" fmla="*/ 186712 w 607089"/>
              <a:gd name="connsiteY33" fmla="*/ 71938 h 606152"/>
              <a:gd name="connsiteX34" fmla="*/ 360876 w 607089"/>
              <a:gd name="connsiteY34" fmla="*/ 0 h 60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07089" h="606152">
                <a:moveTo>
                  <a:pt x="444103" y="163584"/>
                </a:moveTo>
                <a:cubicBezTo>
                  <a:pt x="452462" y="163584"/>
                  <a:pt x="461261" y="167978"/>
                  <a:pt x="469914" y="176766"/>
                </a:cubicBezTo>
                <a:cubicBezTo>
                  <a:pt x="485459" y="192291"/>
                  <a:pt x="487365" y="208256"/>
                  <a:pt x="475193" y="220412"/>
                </a:cubicBezTo>
                <a:lnTo>
                  <a:pt x="378258" y="317225"/>
                </a:lnTo>
                <a:cubicBezTo>
                  <a:pt x="369459" y="326013"/>
                  <a:pt x="359047" y="330260"/>
                  <a:pt x="346435" y="330260"/>
                </a:cubicBezTo>
                <a:cubicBezTo>
                  <a:pt x="337783" y="330260"/>
                  <a:pt x="325171" y="327917"/>
                  <a:pt x="313879" y="316492"/>
                </a:cubicBezTo>
                <a:lnTo>
                  <a:pt x="248913" y="251755"/>
                </a:lnTo>
                <a:cubicBezTo>
                  <a:pt x="242314" y="245018"/>
                  <a:pt x="239821" y="237109"/>
                  <a:pt x="242021" y="228760"/>
                </a:cubicBezTo>
                <a:cubicBezTo>
                  <a:pt x="243634" y="222463"/>
                  <a:pt x="247887" y="215872"/>
                  <a:pt x="254926" y="208695"/>
                </a:cubicBezTo>
                <a:cubicBezTo>
                  <a:pt x="264165" y="199614"/>
                  <a:pt x="272670" y="195074"/>
                  <a:pt x="280883" y="195074"/>
                </a:cubicBezTo>
                <a:cubicBezTo>
                  <a:pt x="287042" y="195074"/>
                  <a:pt x="292761" y="197710"/>
                  <a:pt x="297894" y="202836"/>
                </a:cubicBezTo>
                <a:cubicBezTo>
                  <a:pt x="298187" y="203129"/>
                  <a:pt x="326491" y="231397"/>
                  <a:pt x="342036" y="246922"/>
                </a:cubicBezTo>
                <a:cubicBezTo>
                  <a:pt x="343649" y="248533"/>
                  <a:pt x="344529" y="249705"/>
                  <a:pt x="346435" y="249705"/>
                </a:cubicBezTo>
                <a:cubicBezTo>
                  <a:pt x="348195" y="249705"/>
                  <a:pt x="349075" y="248533"/>
                  <a:pt x="350541" y="247068"/>
                </a:cubicBezTo>
                <a:cubicBezTo>
                  <a:pt x="376058" y="221584"/>
                  <a:pt x="425626" y="172079"/>
                  <a:pt x="426212" y="171493"/>
                </a:cubicBezTo>
                <a:cubicBezTo>
                  <a:pt x="431492" y="166220"/>
                  <a:pt x="437504" y="163584"/>
                  <a:pt x="444103" y="163584"/>
                </a:cubicBezTo>
                <a:close/>
                <a:moveTo>
                  <a:pt x="360877" y="64177"/>
                </a:moveTo>
                <a:cubicBezTo>
                  <a:pt x="314274" y="64177"/>
                  <a:pt x="267671" y="81896"/>
                  <a:pt x="232178" y="117334"/>
                </a:cubicBezTo>
                <a:cubicBezTo>
                  <a:pt x="161192" y="188210"/>
                  <a:pt x="161192" y="303457"/>
                  <a:pt x="232178" y="374333"/>
                </a:cubicBezTo>
                <a:cubicBezTo>
                  <a:pt x="303164" y="445209"/>
                  <a:pt x="418589" y="445209"/>
                  <a:pt x="489575" y="374333"/>
                </a:cubicBezTo>
                <a:cubicBezTo>
                  <a:pt x="560560" y="303457"/>
                  <a:pt x="560560" y="188210"/>
                  <a:pt x="489575" y="117334"/>
                </a:cubicBezTo>
                <a:cubicBezTo>
                  <a:pt x="454082" y="81896"/>
                  <a:pt x="407479" y="64177"/>
                  <a:pt x="360877" y="64177"/>
                </a:cubicBezTo>
                <a:close/>
                <a:moveTo>
                  <a:pt x="360876" y="0"/>
                </a:moveTo>
                <a:cubicBezTo>
                  <a:pt x="423942" y="0"/>
                  <a:pt x="487008" y="23980"/>
                  <a:pt x="535041" y="71938"/>
                </a:cubicBezTo>
                <a:cubicBezTo>
                  <a:pt x="631106" y="167855"/>
                  <a:pt x="631106" y="323812"/>
                  <a:pt x="535041" y="419729"/>
                </a:cubicBezTo>
                <a:cubicBezTo>
                  <a:pt x="453495" y="501148"/>
                  <a:pt x="332350" y="513449"/>
                  <a:pt x="237751" y="456778"/>
                </a:cubicBezTo>
                <a:cubicBezTo>
                  <a:pt x="237751" y="456778"/>
                  <a:pt x="230858" y="452677"/>
                  <a:pt x="225138" y="458388"/>
                </a:cubicBezTo>
                <a:cubicBezTo>
                  <a:pt x="193752" y="489726"/>
                  <a:pt x="99740" y="583593"/>
                  <a:pt x="99740" y="583593"/>
                </a:cubicBezTo>
                <a:cubicBezTo>
                  <a:pt x="74660" y="608634"/>
                  <a:pt x="39754" y="614638"/>
                  <a:pt x="17607" y="592379"/>
                </a:cubicBezTo>
                <a:lnTo>
                  <a:pt x="13794" y="588572"/>
                </a:lnTo>
                <a:cubicBezTo>
                  <a:pt x="-8499" y="566460"/>
                  <a:pt x="-2486" y="531608"/>
                  <a:pt x="22594" y="506567"/>
                </a:cubicBezTo>
                <a:cubicBezTo>
                  <a:pt x="22594" y="506567"/>
                  <a:pt x="116753" y="412407"/>
                  <a:pt x="148139" y="381069"/>
                </a:cubicBezTo>
                <a:cubicBezTo>
                  <a:pt x="153712" y="375651"/>
                  <a:pt x="149606" y="368768"/>
                  <a:pt x="149606" y="368768"/>
                </a:cubicBezTo>
                <a:cubicBezTo>
                  <a:pt x="92846" y="274316"/>
                  <a:pt x="105166" y="153358"/>
                  <a:pt x="186712" y="71938"/>
                </a:cubicBezTo>
                <a:cubicBezTo>
                  <a:pt x="234745" y="23980"/>
                  <a:pt x="297810" y="0"/>
                  <a:pt x="36087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endParaRPr lang="zh-CN" altLang="en-US" dirty="0"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56" name="椭圆 27">
            <a:extLst>
              <a:ext uri="{FF2B5EF4-FFF2-40B4-BE49-F238E27FC236}">
                <a16:creationId xmlns:a16="http://schemas.microsoft.com/office/drawing/2014/main" id="{F6B67942-3F93-4FA5-B8A5-4E0C61A5FE47}"/>
              </a:ext>
            </a:extLst>
          </p:cNvPr>
          <p:cNvSpPr/>
          <p:nvPr/>
        </p:nvSpPr>
        <p:spPr>
          <a:xfrm>
            <a:off x="7884494" y="2043839"/>
            <a:ext cx="457199" cy="456453"/>
          </a:xfrm>
          <a:custGeom>
            <a:avLst/>
            <a:gdLst>
              <a:gd name="connsiteX0" fmla="*/ 303336 w 606862"/>
              <a:gd name="connsiteY0" fmla="*/ 213981 h 605874"/>
              <a:gd name="connsiteX1" fmla="*/ 214283 w 606862"/>
              <a:gd name="connsiteY1" fmla="*/ 302877 h 605874"/>
              <a:gd name="connsiteX2" fmla="*/ 303336 w 606862"/>
              <a:gd name="connsiteY2" fmla="*/ 391681 h 605874"/>
              <a:gd name="connsiteX3" fmla="*/ 392296 w 606862"/>
              <a:gd name="connsiteY3" fmla="*/ 302877 h 605874"/>
              <a:gd name="connsiteX4" fmla="*/ 303336 w 606862"/>
              <a:gd name="connsiteY4" fmla="*/ 213981 h 605874"/>
              <a:gd name="connsiteX5" fmla="*/ 303336 w 606862"/>
              <a:gd name="connsiteY5" fmla="*/ 162441 h 605874"/>
              <a:gd name="connsiteX6" fmla="*/ 443926 w 606862"/>
              <a:gd name="connsiteY6" fmla="*/ 302877 h 605874"/>
              <a:gd name="connsiteX7" fmla="*/ 303336 w 606862"/>
              <a:gd name="connsiteY7" fmla="*/ 443220 h 605874"/>
              <a:gd name="connsiteX8" fmla="*/ 162653 w 606862"/>
              <a:gd name="connsiteY8" fmla="*/ 302877 h 605874"/>
              <a:gd name="connsiteX9" fmla="*/ 303336 w 606862"/>
              <a:gd name="connsiteY9" fmla="*/ 162441 h 605874"/>
              <a:gd name="connsiteX10" fmla="*/ 265827 w 606862"/>
              <a:gd name="connsiteY10" fmla="*/ 51540 h 605874"/>
              <a:gd name="connsiteX11" fmla="*/ 265827 w 606862"/>
              <a:gd name="connsiteY11" fmla="*/ 90195 h 605874"/>
              <a:gd name="connsiteX12" fmla="*/ 247722 w 606862"/>
              <a:gd name="connsiteY12" fmla="*/ 114667 h 605874"/>
              <a:gd name="connsiteX13" fmla="*/ 210303 w 606862"/>
              <a:gd name="connsiteY13" fmla="*/ 130148 h 605874"/>
              <a:gd name="connsiteX14" fmla="*/ 179385 w 606862"/>
              <a:gd name="connsiteY14" fmla="*/ 126347 h 605874"/>
              <a:gd name="connsiteX15" fmla="*/ 152273 w 606862"/>
              <a:gd name="connsiteY15" fmla="*/ 99279 h 605874"/>
              <a:gd name="connsiteX16" fmla="*/ 99441 w 606862"/>
              <a:gd name="connsiteY16" fmla="*/ 152024 h 605874"/>
              <a:gd name="connsiteX17" fmla="*/ 126553 w 606862"/>
              <a:gd name="connsiteY17" fmla="*/ 179185 h 605874"/>
              <a:gd name="connsiteX18" fmla="*/ 130360 w 606862"/>
              <a:gd name="connsiteY18" fmla="*/ 210147 h 605874"/>
              <a:gd name="connsiteX19" fmla="*/ 114854 w 606862"/>
              <a:gd name="connsiteY19" fmla="*/ 247411 h 605874"/>
              <a:gd name="connsiteX20" fmla="*/ 90342 w 606862"/>
              <a:gd name="connsiteY20" fmla="*/ 265487 h 605874"/>
              <a:gd name="connsiteX21" fmla="*/ 51624 w 606862"/>
              <a:gd name="connsiteY21" fmla="*/ 265487 h 605874"/>
              <a:gd name="connsiteX22" fmla="*/ 51624 w 606862"/>
              <a:gd name="connsiteY22" fmla="*/ 340295 h 605874"/>
              <a:gd name="connsiteX23" fmla="*/ 90342 w 606862"/>
              <a:gd name="connsiteY23" fmla="*/ 340295 h 605874"/>
              <a:gd name="connsiteX24" fmla="*/ 114854 w 606862"/>
              <a:gd name="connsiteY24" fmla="*/ 358278 h 605874"/>
              <a:gd name="connsiteX25" fmla="*/ 130360 w 606862"/>
              <a:gd name="connsiteY25" fmla="*/ 395635 h 605874"/>
              <a:gd name="connsiteX26" fmla="*/ 126553 w 606862"/>
              <a:gd name="connsiteY26" fmla="*/ 426504 h 605874"/>
              <a:gd name="connsiteX27" fmla="*/ 99441 w 606862"/>
              <a:gd name="connsiteY27" fmla="*/ 453571 h 605874"/>
              <a:gd name="connsiteX28" fmla="*/ 152273 w 606862"/>
              <a:gd name="connsiteY28" fmla="*/ 506409 h 605874"/>
              <a:gd name="connsiteX29" fmla="*/ 179477 w 606862"/>
              <a:gd name="connsiteY29" fmla="*/ 479341 h 605874"/>
              <a:gd name="connsiteX30" fmla="*/ 210489 w 606862"/>
              <a:gd name="connsiteY30" fmla="*/ 475448 h 605874"/>
              <a:gd name="connsiteX31" fmla="*/ 247814 w 606862"/>
              <a:gd name="connsiteY31" fmla="*/ 490929 h 605874"/>
              <a:gd name="connsiteX32" fmla="*/ 265920 w 606862"/>
              <a:gd name="connsiteY32" fmla="*/ 515401 h 605874"/>
              <a:gd name="connsiteX33" fmla="*/ 265920 w 606862"/>
              <a:gd name="connsiteY33" fmla="*/ 554056 h 605874"/>
              <a:gd name="connsiteX34" fmla="*/ 340849 w 606862"/>
              <a:gd name="connsiteY34" fmla="*/ 554056 h 605874"/>
              <a:gd name="connsiteX35" fmla="*/ 340849 w 606862"/>
              <a:gd name="connsiteY35" fmla="*/ 515401 h 605874"/>
              <a:gd name="connsiteX36" fmla="*/ 358862 w 606862"/>
              <a:gd name="connsiteY36" fmla="*/ 490929 h 605874"/>
              <a:gd name="connsiteX37" fmla="*/ 396280 w 606862"/>
              <a:gd name="connsiteY37" fmla="*/ 475448 h 605874"/>
              <a:gd name="connsiteX38" fmla="*/ 427199 w 606862"/>
              <a:gd name="connsiteY38" fmla="*/ 479341 h 605874"/>
              <a:gd name="connsiteX39" fmla="*/ 454311 w 606862"/>
              <a:gd name="connsiteY39" fmla="*/ 506409 h 605874"/>
              <a:gd name="connsiteX40" fmla="*/ 507235 w 606862"/>
              <a:gd name="connsiteY40" fmla="*/ 453479 h 605874"/>
              <a:gd name="connsiteX41" fmla="*/ 480123 w 606862"/>
              <a:gd name="connsiteY41" fmla="*/ 426411 h 605874"/>
              <a:gd name="connsiteX42" fmla="*/ 476223 w 606862"/>
              <a:gd name="connsiteY42" fmla="*/ 395543 h 605874"/>
              <a:gd name="connsiteX43" fmla="*/ 491729 w 606862"/>
              <a:gd name="connsiteY43" fmla="*/ 358185 h 605874"/>
              <a:gd name="connsiteX44" fmla="*/ 516241 w 606862"/>
              <a:gd name="connsiteY44" fmla="*/ 340109 h 605874"/>
              <a:gd name="connsiteX45" fmla="*/ 554959 w 606862"/>
              <a:gd name="connsiteY45" fmla="*/ 340109 h 605874"/>
              <a:gd name="connsiteX46" fmla="*/ 554959 w 606862"/>
              <a:gd name="connsiteY46" fmla="*/ 265395 h 605874"/>
              <a:gd name="connsiteX47" fmla="*/ 516241 w 606862"/>
              <a:gd name="connsiteY47" fmla="*/ 265395 h 605874"/>
              <a:gd name="connsiteX48" fmla="*/ 491729 w 606862"/>
              <a:gd name="connsiteY48" fmla="*/ 247318 h 605874"/>
              <a:gd name="connsiteX49" fmla="*/ 476223 w 606862"/>
              <a:gd name="connsiteY49" fmla="*/ 209961 h 605874"/>
              <a:gd name="connsiteX50" fmla="*/ 480123 w 606862"/>
              <a:gd name="connsiteY50" fmla="*/ 179093 h 605874"/>
              <a:gd name="connsiteX51" fmla="*/ 507235 w 606862"/>
              <a:gd name="connsiteY51" fmla="*/ 152024 h 605874"/>
              <a:gd name="connsiteX52" fmla="*/ 454311 w 606862"/>
              <a:gd name="connsiteY52" fmla="*/ 99279 h 605874"/>
              <a:gd name="connsiteX53" fmla="*/ 427106 w 606862"/>
              <a:gd name="connsiteY53" fmla="*/ 126347 h 605874"/>
              <a:gd name="connsiteX54" fmla="*/ 396187 w 606862"/>
              <a:gd name="connsiteY54" fmla="*/ 130148 h 605874"/>
              <a:gd name="connsiteX55" fmla="*/ 358769 w 606862"/>
              <a:gd name="connsiteY55" fmla="*/ 114667 h 605874"/>
              <a:gd name="connsiteX56" fmla="*/ 340664 w 606862"/>
              <a:gd name="connsiteY56" fmla="*/ 90195 h 605874"/>
              <a:gd name="connsiteX57" fmla="*/ 340664 w 606862"/>
              <a:gd name="connsiteY57" fmla="*/ 51540 h 605874"/>
              <a:gd name="connsiteX58" fmla="*/ 240015 w 606862"/>
              <a:gd name="connsiteY58" fmla="*/ 0 h 605874"/>
              <a:gd name="connsiteX59" fmla="*/ 366476 w 606862"/>
              <a:gd name="connsiteY59" fmla="*/ 0 h 605874"/>
              <a:gd name="connsiteX60" fmla="*/ 392288 w 606862"/>
              <a:gd name="connsiteY60" fmla="*/ 25862 h 605874"/>
              <a:gd name="connsiteX61" fmla="*/ 392288 w 606862"/>
              <a:gd name="connsiteY61" fmla="*/ 72211 h 605874"/>
              <a:gd name="connsiteX62" fmla="*/ 403987 w 606862"/>
              <a:gd name="connsiteY62" fmla="*/ 77403 h 605874"/>
              <a:gd name="connsiteX63" fmla="*/ 436298 w 606862"/>
              <a:gd name="connsiteY63" fmla="*/ 45144 h 605874"/>
              <a:gd name="connsiteX64" fmla="*/ 472416 w 606862"/>
              <a:gd name="connsiteY64" fmla="*/ 45144 h 605874"/>
              <a:gd name="connsiteX65" fmla="*/ 561459 w 606862"/>
              <a:gd name="connsiteY65" fmla="*/ 133948 h 605874"/>
              <a:gd name="connsiteX66" fmla="*/ 561459 w 606862"/>
              <a:gd name="connsiteY66" fmla="*/ 170101 h 605874"/>
              <a:gd name="connsiteX67" fmla="*/ 529147 w 606862"/>
              <a:gd name="connsiteY67" fmla="*/ 202360 h 605874"/>
              <a:gd name="connsiteX68" fmla="*/ 534347 w 606862"/>
              <a:gd name="connsiteY68" fmla="*/ 213947 h 605874"/>
              <a:gd name="connsiteX69" fmla="*/ 580771 w 606862"/>
              <a:gd name="connsiteY69" fmla="*/ 213947 h 605874"/>
              <a:gd name="connsiteX70" fmla="*/ 606862 w 606862"/>
              <a:gd name="connsiteY70" fmla="*/ 239625 h 605874"/>
              <a:gd name="connsiteX71" fmla="*/ 606862 w 606862"/>
              <a:gd name="connsiteY71" fmla="*/ 366065 h 605874"/>
              <a:gd name="connsiteX72" fmla="*/ 580957 w 606862"/>
              <a:gd name="connsiteY72" fmla="*/ 391927 h 605874"/>
              <a:gd name="connsiteX73" fmla="*/ 534533 w 606862"/>
              <a:gd name="connsiteY73" fmla="*/ 391927 h 605874"/>
              <a:gd name="connsiteX74" fmla="*/ 529333 w 606862"/>
              <a:gd name="connsiteY74" fmla="*/ 403515 h 605874"/>
              <a:gd name="connsiteX75" fmla="*/ 561644 w 606862"/>
              <a:gd name="connsiteY75" fmla="*/ 435773 h 605874"/>
              <a:gd name="connsiteX76" fmla="*/ 561644 w 606862"/>
              <a:gd name="connsiteY76" fmla="*/ 471926 h 605874"/>
              <a:gd name="connsiteX77" fmla="*/ 472695 w 606862"/>
              <a:gd name="connsiteY77" fmla="*/ 560730 h 605874"/>
              <a:gd name="connsiteX78" fmla="*/ 436484 w 606862"/>
              <a:gd name="connsiteY78" fmla="*/ 560730 h 605874"/>
              <a:gd name="connsiteX79" fmla="*/ 404172 w 606862"/>
              <a:gd name="connsiteY79" fmla="*/ 528471 h 605874"/>
              <a:gd name="connsiteX80" fmla="*/ 392566 w 606862"/>
              <a:gd name="connsiteY80" fmla="*/ 533662 h 605874"/>
              <a:gd name="connsiteX81" fmla="*/ 392566 w 606862"/>
              <a:gd name="connsiteY81" fmla="*/ 580011 h 605874"/>
              <a:gd name="connsiteX82" fmla="*/ 366661 w 606862"/>
              <a:gd name="connsiteY82" fmla="*/ 605874 h 605874"/>
              <a:gd name="connsiteX83" fmla="*/ 240201 w 606862"/>
              <a:gd name="connsiteY83" fmla="*/ 605874 h 605874"/>
              <a:gd name="connsiteX84" fmla="*/ 214296 w 606862"/>
              <a:gd name="connsiteY84" fmla="*/ 580011 h 605874"/>
              <a:gd name="connsiteX85" fmla="*/ 214296 w 606862"/>
              <a:gd name="connsiteY85" fmla="*/ 533662 h 605874"/>
              <a:gd name="connsiteX86" fmla="*/ 202690 w 606862"/>
              <a:gd name="connsiteY86" fmla="*/ 528471 h 605874"/>
              <a:gd name="connsiteX87" fmla="*/ 170378 w 606862"/>
              <a:gd name="connsiteY87" fmla="*/ 560730 h 605874"/>
              <a:gd name="connsiteX88" fmla="*/ 134167 w 606862"/>
              <a:gd name="connsiteY88" fmla="*/ 560730 h 605874"/>
              <a:gd name="connsiteX89" fmla="*/ 45218 w 606862"/>
              <a:gd name="connsiteY89" fmla="*/ 471926 h 605874"/>
              <a:gd name="connsiteX90" fmla="*/ 37418 w 606862"/>
              <a:gd name="connsiteY90" fmla="*/ 453850 h 605874"/>
              <a:gd name="connsiteX91" fmla="*/ 45218 w 606862"/>
              <a:gd name="connsiteY91" fmla="*/ 435773 h 605874"/>
              <a:gd name="connsiteX92" fmla="*/ 77529 w 606862"/>
              <a:gd name="connsiteY92" fmla="*/ 403515 h 605874"/>
              <a:gd name="connsiteX93" fmla="*/ 72329 w 606862"/>
              <a:gd name="connsiteY93" fmla="*/ 391927 h 605874"/>
              <a:gd name="connsiteX94" fmla="*/ 25905 w 606862"/>
              <a:gd name="connsiteY94" fmla="*/ 391927 h 605874"/>
              <a:gd name="connsiteX95" fmla="*/ 0 w 606862"/>
              <a:gd name="connsiteY95" fmla="*/ 366065 h 605874"/>
              <a:gd name="connsiteX96" fmla="*/ 0 w 606862"/>
              <a:gd name="connsiteY96" fmla="*/ 239810 h 605874"/>
              <a:gd name="connsiteX97" fmla="*/ 25905 w 606862"/>
              <a:gd name="connsiteY97" fmla="*/ 213947 h 605874"/>
              <a:gd name="connsiteX98" fmla="*/ 72144 w 606862"/>
              <a:gd name="connsiteY98" fmla="*/ 213947 h 605874"/>
              <a:gd name="connsiteX99" fmla="*/ 77343 w 606862"/>
              <a:gd name="connsiteY99" fmla="*/ 202360 h 605874"/>
              <a:gd name="connsiteX100" fmla="*/ 45032 w 606862"/>
              <a:gd name="connsiteY100" fmla="*/ 170101 h 605874"/>
              <a:gd name="connsiteX101" fmla="*/ 37233 w 606862"/>
              <a:gd name="connsiteY101" fmla="*/ 152024 h 605874"/>
              <a:gd name="connsiteX102" fmla="*/ 45032 w 606862"/>
              <a:gd name="connsiteY102" fmla="*/ 133948 h 605874"/>
              <a:gd name="connsiteX103" fmla="*/ 134074 w 606862"/>
              <a:gd name="connsiteY103" fmla="*/ 45144 h 605874"/>
              <a:gd name="connsiteX104" fmla="*/ 170192 w 606862"/>
              <a:gd name="connsiteY104" fmla="*/ 45144 h 605874"/>
              <a:gd name="connsiteX105" fmla="*/ 202504 w 606862"/>
              <a:gd name="connsiteY105" fmla="*/ 77403 h 605874"/>
              <a:gd name="connsiteX106" fmla="*/ 214203 w 606862"/>
              <a:gd name="connsiteY106" fmla="*/ 72211 h 605874"/>
              <a:gd name="connsiteX107" fmla="*/ 214203 w 606862"/>
              <a:gd name="connsiteY107" fmla="*/ 25862 h 605874"/>
              <a:gd name="connsiteX108" fmla="*/ 240015 w 606862"/>
              <a:gd name="connsiteY108" fmla="*/ 0 h 60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606862" h="605874">
                <a:moveTo>
                  <a:pt x="303336" y="213981"/>
                </a:moveTo>
                <a:cubicBezTo>
                  <a:pt x="254306" y="213981"/>
                  <a:pt x="214283" y="253933"/>
                  <a:pt x="214283" y="302877"/>
                </a:cubicBezTo>
                <a:cubicBezTo>
                  <a:pt x="214283" y="351821"/>
                  <a:pt x="254306" y="391681"/>
                  <a:pt x="303336" y="391681"/>
                </a:cubicBezTo>
                <a:cubicBezTo>
                  <a:pt x="352366" y="391681"/>
                  <a:pt x="392296" y="351821"/>
                  <a:pt x="392296" y="302877"/>
                </a:cubicBezTo>
                <a:cubicBezTo>
                  <a:pt x="392296" y="253933"/>
                  <a:pt x="352366" y="213981"/>
                  <a:pt x="303336" y="213981"/>
                </a:cubicBezTo>
                <a:close/>
                <a:moveTo>
                  <a:pt x="303336" y="162441"/>
                </a:moveTo>
                <a:cubicBezTo>
                  <a:pt x="380781" y="162441"/>
                  <a:pt x="443926" y="225475"/>
                  <a:pt x="443926" y="302877"/>
                </a:cubicBezTo>
                <a:cubicBezTo>
                  <a:pt x="443926" y="380186"/>
                  <a:pt x="380781" y="443220"/>
                  <a:pt x="303336" y="443220"/>
                </a:cubicBezTo>
                <a:cubicBezTo>
                  <a:pt x="225798" y="443220"/>
                  <a:pt x="162653" y="380094"/>
                  <a:pt x="162653" y="302877"/>
                </a:cubicBezTo>
                <a:cubicBezTo>
                  <a:pt x="162653" y="225568"/>
                  <a:pt x="225798" y="162441"/>
                  <a:pt x="303336" y="162441"/>
                </a:cubicBezTo>
                <a:close/>
                <a:moveTo>
                  <a:pt x="265827" y="51540"/>
                </a:moveTo>
                <a:lnTo>
                  <a:pt x="265827" y="90195"/>
                </a:lnTo>
                <a:cubicBezTo>
                  <a:pt x="265827" y="101875"/>
                  <a:pt x="258028" y="112072"/>
                  <a:pt x="247722" y="114667"/>
                </a:cubicBezTo>
                <a:cubicBezTo>
                  <a:pt x="234815" y="118560"/>
                  <a:pt x="222002" y="123752"/>
                  <a:pt x="210303" y="130148"/>
                </a:cubicBezTo>
                <a:cubicBezTo>
                  <a:pt x="200090" y="135339"/>
                  <a:pt x="188391" y="134134"/>
                  <a:pt x="179385" y="126347"/>
                </a:cubicBezTo>
                <a:lnTo>
                  <a:pt x="152273" y="99279"/>
                </a:lnTo>
                <a:lnTo>
                  <a:pt x="99441" y="152024"/>
                </a:lnTo>
                <a:lnTo>
                  <a:pt x="126553" y="179185"/>
                </a:lnTo>
                <a:cubicBezTo>
                  <a:pt x="134167" y="186879"/>
                  <a:pt x="136767" y="199857"/>
                  <a:pt x="130360" y="210147"/>
                </a:cubicBezTo>
                <a:cubicBezTo>
                  <a:pt x="123954" y="221641"/>
                  <a:pt x="118754" y="234619"/>
                  <a:pt x="114854" y="247411"/>
                </a:cubicBezTo>
                <a:cubicBezTo>
                  <a:pt x="111048" y="257701"/>
                  <a:pt x="102041" y="265487"/>
                  <a:pt x="90342" y="265487"/>
                </a:cubicBezTo>
                <a:lnTo>
                  <a:pt x="51624" y="265487"/>
                </a:lnTo>
                <a:lnTo>
                  <a:pt x="51624" y="340295"/>
                </a:lnTo>
                <a:lnTo>
                  <a:pt x="90342" y="340295"/>
                </a:lnTo>
                <a:cubicBezTo>
                  <a:pt x="102041" y="340295"/>
                  <a:pt x="112255" y="348081"/>
                  <a:pt x="114854" y="358278"/>
                </a:cubicBezTo>
                <a:cubicBezTo>
                  <a:pt x="118754" y="371163"/>
                  <a:pt x="123954" y="384048"/>
                  <a:pt x="130360" y="395635"/>
                </a:cubicBezTo>
                <a:cubicBezTo>
                  <a:pt x="135560" y="405925"/>
                  <a:pt x="134353" y="417512"/>
                  <a:pt x="126553" y="426504"/>
                </a:cubicBezTo>
                <a:lnTo>
                  <a:pt x="99441" y="453571"/>
                </a:lnTo>
                <a:lnTo>
                  <a:pt x="152273" y="506409"/>
                </a:lnTo>
                <a:lnTo>
                  <a:pt x="179477" y="479341"/>
                </a:lnTo>
                <a:cubicBezTo>
                  <a:pt x="187184" y="471648"/>
                  <a:pt x="200183" y="469052"/>
                  <a:pt x="210489" y="475448"/>
                </a:cubicBezTo>
                <a:cubicBezTo>
                  <a:pt x="222002" y="481937"/>
                  <a:pt x="235001" y="487128"/>
                  <a:pt x="247814" y="490929"/>
                </a:cubicBezTo>
                <a:cubicBezTo>
                  <a:pt x="258121" y="494729"/>
                  <a:pt x="265920" y="503814"/>
                  <a:pt x="265920" y="515401"/>
                </a:cubicBezTo>
                <a:lnTo>
                  <a:pt x="265920" y="554056"/>
                </a:lnTo>
                <a:lnTo>
                  <a:pt x="340849" y="554056"/>
                </a:lnTo>
                <a:lnTo>
                  <a:pt x="340849" y="515401"/>
                </a:lnTo>
                <a:cubicBezTo>
                  <a:pt x="340849" y="503814"/>
                  <a:pt x="348649" y="493524"/>
                  <a:pt x="358862" y="490929"/>
                </a:cubicBezTo>
                <a:cubicBezTo>
                  <a:pt x="371768" y="487128"/>
                  <a:pt x="384674" y="481937"/>
                  <a:pt x="396280" y="475448"/>
                </a:cubicBezTo>
                <a:cubicBezTo>
                  <a:pt x="406586" y="470257"/>
                  <a:pt x="418193" y="471555"/>
                  <a:pt x="427199" y="479341"/>
                </a:cubicBezTo>
                <a:lnTo>
                  <a:pt x="454311" y="506409"/>
                </a:lnTo>
                <a:lnTo>
                  <a:pt x="507235" y="453479"/>
                </a:lnTo>
                <a:lnTo>
                  <a:pt x="480123" y="426411"/>
                </a:lnTo>
                <a:cubicBezTo>
                  <a:pt x="472416" y="418717"/>
                  <a:pt x="469817" y="405739"/>
                  <a:pt x="476223" y="395543"/>
                </a:cubicBezTo>
                <a:cubicBezTo>
                  <a:pt x="482723" y="384048"/>
                  <a:pt x="487922" y="371070"/>
                  <a:pt x="491729" y="358185"/>
                </a:cubicBezTo>
                <a:cubicBezTo>
                  <a:pt x="495536" y="347896"/>
                  <a:pt x="504635" y="340109"/>
                  <a:pt x="516241" y="340109"/>
                </a:cubicBezTo>
                <a:lnTo>
                  <a:pt x="554959" y="340109"/>
                </a:lnTo>
                <a:lnTo>
                  <a:pt x="554959" y="265395"/>
                </a:lnTo>
                <a:lnTo>
                  <a:pt x="516241" y="265395"/>
                </a:lnTo>
                <a:cubicBezTo>
                  <a:pt x="504635" y="265395"/>
                  <a:pt x="494329" y="257608"/>
                  <a:pt x="491729" y="247318"/>
                </a:cubicBezTo>
                <a:cubicBezTo>
                  <a:pt x="487922" y="234433"/>
                  <a:pt x="482723" y="221641"/>
                  <a:pt x="476223" y="209961"/>
                </a:cubicBezTo>
                <a:cubicBezTo>
                  <a:pt x="471024" y="199764"/>
                  <a:pt x="472324" y="188084"/>
                  <a:pt x="480123" y="179093"/>
                </a:cubicBezTo>
                <a:lnTo>
                  <a:pt x="507235" y="152024"/>
                </a:lnTo>
                <a:lnTo>
                  <a:pt x="454311" y="99279"/>
                </a:lnTo>
                <a:lnTo>
                  <a:pt x="427106" y="126347"/>
                </a:lnTo>
                <a:cubicBezTo>
                  <a:pt x="419400" y="133948"/>
                  <a:pt x="406401" y="136544"/>
                  <a:pt x="396187" y="130148"/>
                </a:cubicBezTo>
                <a:cubicBezTo>
                  <a:pt x="384674" y="123752"/>
                  <a:pt x="371675" y="118560"/>
                  <a:pt x="358769" y="114667"/>
                </a:cubicBezTo>
                <a:cubicBezTo>
                  <a:pt x="348463" y="110867"/>
                  <a:pt x="340664" y="101875"/>
                  <a:pt x="340664" y="90195"/>
                </a:cubicBezTo>
                <a:lnTo>
                  <a:pt x="340664" y="51540"/>
                </a:lnTo>
                <a:close/>
                <a:moveTo>
                  <a:pt x="240015" y="0"/>
                </a:moveTo>
                <a:lnTo>
                  <a:pt x="366476" y="0"/>
                </a:lnTo>
                <a:cubicBezTo>
                  <a:pt x="380682" y="0"/>
                  <a:pt x="392288" y="11587"/>
                  <a:pt x="392288" y="25862"/>
                </a:cubicBezTo>
                <a:lnTo>
                  <a:pt x="392288" y="72211"/>
                </a:lnTo>
                <a:cubicBezTo>
                  <a:pt x="396187" y="73509"/>
                  <a:pt x="400087" y="74807"/>
                  <a:pt x="403987" y="77403"/>
                </a:cubicBezTo>
                <a:lnTo>
                  <a:pt x="436298" y="45144"/>
                </a:lnTo>
                <a:cubicBezTo>
                  <a:pt x="446512" y="34854"/>
                  <a:pt x="462110" y="34854"/>
                  <a:pt x="472416" y="45144"/>
                </a:cubicBezTo>
                <a:lnTo>
                  <a:pt x="561459" y="133948"/>
                </a:lnTo>
                <a:cubicBezTo>
                  <a:pt x="571672" y="144238"/>
                  <a:pt x="571672" y="159811"/>
                  <a:pt x="561459" y="170101"/>
                </a:cubicBezTo>
                <a:lnTo>
                  <a:pt x="529147" y="202360"/>
                </a:lnTo>
                <a:cubicBezTo>
                  <a:pt x="530447" y="206161"/>
                  <a:pt x="533047" y="210147"/>
                  <a:pt x="534347" y="213947"/>
                </a:cubicBezTo>
                <a:lnTo>
                  <a:pt x="580771" y="213947"/>
                </a:lnTo>
                <a:cubicBezTo>
                  <a:pt x="594977" y="213947"/>
                  <a:pt x="606583" y="225442"/>
                  <a:pt x="606862" y="239625"/>
                </a:cubicBezTo>
                <a:lnTo>
                  <a:pt x="606862" y="366065"/>
                </a:lnTo>
                <a:cubicBezTo>
                  <a:pt x="606862" y="380340"/>
                  <a:pt x="595256" y="391927"/>
                  <a:pt x="580957" y="391927"/>
                </a:cubicBezTo>
                <a:lnTo>
                  <a:pt x="534533" y="391927"/>
                </a:lnTo>
                <a:cubicBezTo>
                  <a:pt x="533233" y="395728"/>
                  <a:pt x="531933" y="399714"/>
                  <a:pt x="529333" y="403515"/>
                </a:cubicBezTo>
                <a:lnTo>
                  <a:pt x="561644" y="435773"/>
                </a:lnTo>
                <a:cubicBezTo>
                  <a:pt x="571951" y="446063"/>
                  <a:pt x="571951" y="461636"/>
                  <a:pt x="561644" y="471926"/>
                </a:cubicBezTo>
                <a:lnTo>
                  <a:pt x="472695" y="560730"/>
                </a:lnTo>
                <a:cubicBezTo>
                  <a:pt x="462389" y="571020"/>
                  <a:pt x="446790" y="571020"/>
                  <a:pt x="436484" y="560730"/>
                </a:cubicBezTo>
                <a:lnTo>
                  <a:pt x="404172" y="528471"/>
                </a:lnTo>
                <a:cubicBezTo>
                  <a:pt x="400366" y="529862"/>
                  <a:pt x="396373" y="532457"/>
                  <a:pt x="392566" y="533662"/>
                </a:cubicBezTo>
                <a:lnTo>
                  <a:pt x="392566" y="580011"/>
                </a:lnTo>
                <a:cubicBezTo>
                  <a:pt x="392566" y="594287"/>
                  <a:pt x="380960" y="605874"/>
                  <a:pt x="366661" y="605874"/>
                </a:cubicBezTo>
                <a:lnTo>
                  <a:pt x="240201" y="605874"/>
                </a:lnTo>
                <a:cubicBezTo>
                  <a:pt x="225902" y="605874"/>
                  <a:pt x="214296" y="594287"/>
                  <a:pt x="214296" y="580011"/>
                </a:cubicBezTo>
                <a:lnTo>
                  <a:pt x="214296" y="533662"/>
                </a:lnTo>
                <a:cubicBezTo>
                  <a:pt x="210489" y="532365"/>
                  <a:pt x="206497" y="531067"/>
                  <a:pt x="202690" y="528471"/>
                </a:cubicBezTo>
                <a:lnTo>
                  <a:pt x="170378" y="560730"/>
                </a:lnTo>
                <a:cubicBezTo>
                  <a:pt x="160072" y="571020"/>
                  <a:pt x="144473" y="571020"/>
                  <a:pt x="134167" y="560730"/>
                </a:cubicBezTo>
                <a:lnTo>
                  <a:pt x="45218" y="471926"/>
                </a:lnTo>
                <a:cubicBezTo>
                  <a:pt x="40018" y="466735"/>
                  <a:pt x="37418" y="460246"/>
                  <a:pt x="37418" y="453850"/>
                </a:cubicBezTo>
                <a:cubicBezTo>
                  <a:pt x="37418" y="447453"/>
                  <a:pt x="40018" y="440965"/>
                  <a:pt x="45218" y="435773"/>
                </a:cubicBezTo>
                <a:lnTo>
                  <a:pt x="77529" y="403515"/>
                </a:lnTo>
                <a:cubicBezTo>
                  <a:pt x="76136" y="399714"/>
                  <a:pt x="73537" y="395728"/>
                  <a:pt x="72329" y="391927"/>
                </a:cubicBezTo>
                <a:lnTo>
                  <a:pt x="25905" y="391927"/>
                </a:lnTo>
                <a:cubicBezTo>
                  <a:pt x="11606" y="391927"/>
                  <a:pt x="0" y="380340"/>
                  <a:pt x="0" y="366065"/>
                </a:cubicBezTo>
                <a:lnTo>
                  <a:pt x="0" y="239810"/>
                </a:lnTo>
                <a:cubicBezTo>
                  <a:pt x="0" y="225534"/>
                  <a:pt x="11606" y="213947"/>
                  <a:pt x="25905" y="213947"/>
                </a:cubicBezTo>
                <a:lnTo>
                  <a:pt x="72144" y="213947"/>
                </a:lnTo>
                <a:cubicBezTo>
                  <a:pt x="73537" y="210147"/>
                  <a:pt x="74744" y="206161"/>
                  <a:pt x="77343" y="202360"/>
                </a:cubicBezTo>
                <a:lnTo>
                  <a:pt x="45032" y="170101"/>
                </a:lnTo>
                <a:cubicBezTo>
                  <a:pt x="39832" y="164910"/>
                  <a:pt x="37233" y="158421"/>
                  <a:pt x="37233" y="152024"/>
                </a:cubicBezTo>
                <a:cubicBezTo>
                  <a:pt x="37233" y="145628"/>
                  <a:pt x="39832" y="139139"/>
                  <a:pt x="45032" y="133948"/>
                </a:cubicBezTo>
                <a:lnTo>
                  <a:pt x="134074" y="45144"/>
                </a:lnTo>
                <a:cubicBezTo>
                  <a:pt x="144380" y="34854"/>
                  <a:pt x="159979" y="34854"/>
                  <a:pt x="170192" y="45144"/>
                </a:cubicBezTo>
                <a:lnTo>
                  <a:pt x="202504" y="77403"/>
                </a:lnTo>
                <a:cubicBezTo>
                  <a:pt x="206404" y="76012"/>
                  <a:pt x="210303" y="73417"/>
                  <a:pt x="214203" y="72211"/>
                </a:cubicBezTo>
                <a:lnTo>
                  <a:pt x="214203" y="25862"/>
                </a:lnTo>
                <a:cubicBezTo>
                  <a:pt x="214203" y="11587"/>
                  <a:pt x="225809" y="0"/>
                  <a:pt x="2400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endParaRPr lang="zh-CN" altLang="en-US" dirty="0"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012A9FE1-CD29-4A85-8649-A5BCE71A0583}"/>
              </a:ext>
            </a:extLst>
          </p:cNvPr>
          <p:cNvGrpSpPr/>
          <p:nvPr/>
        </p:nvGrpSpPr>
        <p:grpSpPr>
          <a:xfrm>
            <a:off x="1075621" y="4414235"/>
            <a:ext cx="2086672" cy="840243"/>
            <a:chOff x="6818242" y="1665330"/>
            <a:chExt cx="2411081" cy="840244"/>
          </a:xfrm>
        </p:grpSpPr>
        <p:sp>
          <p:nvSpPr>
            <p:cNvPr id="58" name="文本框 6">
              <a:extLst>
                <a:ext uri="{FF2B5EF4-FFF2-40B4-BE49-F238E27FC236}">
                  <a16:creationId xmlns:a16="http://schemas.microsoft.com/office/drawing/2014/main" id="{CE5B065C-58AD-4CF1-8167-B1E7137C8A88}"/>
                </a:ext>
              </a:extLst>
            </p:cNvPr>
            <p:cNvSpPr txBox="1"/>
            <p:nvPr/>
          </p:nvSpPr>
          <p:spPr>
            <a:xfrm>
              <a:off x="6818242" y="2155157"/>
              <a:ext cx="2411081" cy="350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200"/>
                </a:lnSpc>
              </a:pPr>
              <a:r>
                <a: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才</a:t>
              </a:r>
              <a:r>
                <a:rPr lang="en-US" altLang="zh-TW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35</a:t>
              </a:r>
              <a:r>
                <a: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歲老天竟要帶我走</a:t>
              </a:r>
              <a:endParaRPr lang="en-US" altLang="zh-CN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9" name="文本框 7">
              <a:extLst>
                <a:ext uri="{FF2B5EF4-FFF2-40B4-BE49-F238E27FC236}">
                  <a16:creationId xmlns:a16="http://schemas.microsoft.com/office/drawing/2014/main" id="{D07FC18F-ED6B-42CC-BBDA-1B548F4B2252}"/>
                </a:ext>
              </a:extLst>
            </p:cNvPr>
            <p:cNvSpPr txBox="1"/>
            <p:nvPr/>
          </p:nvSpPr>
          <p:spPr>
            <a:xfrm>
              <a:off x="7117094" y="1665330"/>
              <a:ext cx="1995157" cy="52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lnSpc>
                  <a:spcPct val="130000"/>
                </a:lnSpc>
                <a:defRPr/>
              </a:pP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慶仔吔心聲</a:t>
              </a:r>
              <a:endParaRPr lang="zh-CN" altLang="en-US" sz="2400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3392CABE-B060-45EE-BAA1-51D6F7A05CAD}"/>
              </a:ext>
            </a:extLst>
          </p:cNvPr>
          <p:cNvGrpSpPr/>
          <p:nvPr/>
        </p:nvGrpSpPr>
        <p:grpSpPr>
          <a:xfrm>
            <a:off x="5059015" y="4354073"/>
            <a:ext cx="2086672" cy="1106171"/>
            <a:chOff x="6818242" y="1605170"/>
            <a:chExt cx="2411081" cy="1106173"/>
          </a:xfrm>
        </p:grpSpPr>
        <p:sp>
          <p:nvSpPr>
            <p:cNvPr id="61" name="文本框 6">
              <a:extLst>
                <a:ext uri="{FF2B5EF4-FFF2-40B4-BE49-F238E27FC236}">
                  <a16:creationId xmlns:a16="http://schemas.microsoft.com/office/drawing/2014/main" id="{43C80512-29F8-44E7-85D2-77ADFD2FDD8F}"/>
                </a:ext>
              </a:extLst>
            </p:cNvPr>
            <p:cNvSpPr txBox="1"/>
            <p:nvPr/>
          </p:nvSpPr>
          <p:spPr>
            <a:xfrm>
              <a:off x="6818242" y="2082965"/>
              <a:ext cx="2411081" cy="628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 defTabSz="457200">
                <a:lnSpc>
                  <a:spcPts val="22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r>
                <a:rPr lang="zh-TW" altLang="en-US" sz="1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將唯一房地</a:t>
              </a:r>
              <a:r>
                <a:rPr lang="en-US" altLang="zh-TW" sz="1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『</a:t>
              </a:r>
              <a:r>
                <a:rPr lang="zh-TW" altLang="en-US" sz="1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遺囑信託</a:t>
              </a:r>
              <a:r>
                <a:rPr lang="en-US" altLang="zh-TW" sz="1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』</a:t>
              </a:r>
              <a:r>
                <a:rPr lang="zh-TW" altLang="en-US" sz="1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留給</a:t>
              </a:r>
              <a:r>
                <a:rPr lang="en-US" altLang="zh-TW" sz="1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lang="zh-TW" altLang="en-US" sz="1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歲小兒子</a:t>
              </a:r>
              <a:endParaRPr lang="zh-TW" altLang="en-US" sz="14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2" name="文本框 7">
              <a:extLst>
                <a:ext uri="{FF2B5EF4-FFF2-40B4-BE49-F238E27FC236}">
                  <a16:creationId xmlns:a16="http://schemas.microsoft.com/office/drawing/2014/main" id="{A1F4D6A2-275E-4EF2-A1E2-6B0516BA64F0}"/>
                </a:ext>
              </a:extLst>
            </p:cNvPr>
            <p:cNvSpPr txBox="1"/>
            <p:nvPr/>
          </p:nvSpPr>
          <p:spPr>
            <a:xfrm>
              <a:off x="7117094" y="1605170"/>
              <a:ext cx="1813379" cy="525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 defTabSz="914377">
                <a:lnSpc>
                  <a:spcPct val="130000"/>
                </a:lnSpc>
                <a:defRPr sz="24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羽辰体-谷力 W04" panose="02020400000000000000" pitchFamily="18" charset="-122"/>
                  <a:ea typeface="仓耳羽辰体-谷力 W04" panose="02020400000000000000" pitchFamily="18" charset="-122"/>
                  <a:cs typeface="+mn-ea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  <a:sym typeface="+mn-lt"/>
                </a:rPr>
                <a:t>遺囑信託</a:t>
              </a:r>
              <a:endParaRPr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3C762F08-DAF4-4600-AA31-AE4221DE6DFD}"/>
              </a:ext>
            </a:extLst>
          </p:cNvPr>
          <p:cNvGrpSpPr/>
          <p:nvPr/>
        </p:nvGrpSpPr>
        <p:grpSpPr>
          <a:xfrm>
            <a:off x="9067803" y="4354073"/>
            <a:ext cx="2086672" cy="1118460"/>
            <a:chOff x="6818242" y="1605170"/>
            <a:chExt cx="2411081" cy="1118462"/>
          </a:xfrm>
        </p:grpSpPr>
        <p:sp>
          <p:nvSpPr>
            <p:cNvPr id="64" name="文本框 6">
              <a:extLst>
                <a:ext uri="{FF2B5EF4-FFF2-40B4-BE49-F238E27FC236}">
                  <a16:creationId xmlns:a16="http://schemas.microsoft.com/office/drawing/2014/main" id="{9B53909A-7749-42F9-9E51-14133DCA962F}"/>
                </a:ext>
              </a:extLst>
            </p:cNvPr>
            <p:cNvSpPr txBox="1"/>
            <p:nvPr/>
          </p:nvSpPr>
          <p:spPr>
            <a:xfrm>
              <a:off x="6818242" y="2094997"/>
              <a:ext cx="2411081" cy="628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 defTabSz="457200">
                <a:lnSpc>
                  <a:spcPts val="22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r>
                <a:rPr lang="zh-TW" altLang="en-US" sz="1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不同職責共同達成目的 選定</a:t>
              </a:r>
              <a:r>
                <a:rPr lang="en-US" altLang="zh-TW" sz="1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zh-TW" altLang="en-US" sz="1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位受託人</a:t>
              </a:r>
              <a:endPara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5" name="文本框 7">
              <a:extLst>
                <a:ext uri="{FF2B5EF4-FFF2-40B4-BE49-F238E27FC236}">
                  <a16:creationId xmlns:a16="http://schemas.microsoft.com/office/drawing/2014/main" id="{2150BE05-45DB-4E90-B7C9-8D9D0E41F8D2}"/>
                </a:ext>
              </a:extLst>
            </p:cNvPr>
            <p:cNvSpPr txBox="1"/>
            <p:nvPr/>
          </p:nvSpPr>
          <p:spPr>
            <a:xfrm>
              <a:off x="7117094" y="1605170"/>
              <a:ext cx="1813379" cy="531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 defTabSz="914377">
                <a:lnSpc>
                  <a:spcPct val="130000"/>
                </a:lnSpc>
                <a:defRPr sz="24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羽辰体-谷力 W04" panose="02020400000000000000" pitchFamily="18" charset="-122"/>
                  <a:ea typeface="仓耳羽辰体-谷力 W04" panose="02020400000000000000" pitchFamily="18" charset="-122"/>
                  <a:cs typeface="+mn-ea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r>
                <a:rPr lang="zh-TW" altLang="en-US" sz="2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作法：</a:t>
              </a:r>
              <a:endParaRPr lang="zh-CN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endParaRPr>
            </a:p>
          </p:txBody>
        </p:sp>
      </p:grpSp>
      <p:sp>
        <p:nvSpPr>
          <p:cNvPr id="66" name="文本框 6">
            <a:extLst>
              <a:ext uri="{FF2B5EF4-FFF2-40B4-BE49-F238E27FC236}">
                <a16:creationId xmlns:a16="http://schemas.microsoft.com/office/drawing/2014/main" id="{B720598A-8D45-42B5-9F3E-F3293F3C2EFC}"/>
              </a:ext>
            </a:extLst>
          </p:cNvPr>
          <p:cNvSpPr txBox="1"/>
          <p:nvPr/>
        </p:nvSpPr>
        <p:spPr>
          <a:xfrm>
            <a:off x="3433399" y="4799364"/>
            <a:ext cx="1367203" cy="914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200"/>
              </a:lnSpc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三個孩子的教育、母親的安養怎麼辦</a:t>
            </a:r>
            <a:endParaRPr lang="zh-TW" altLang="en-US" sz="16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7" name="文本框 6">
            <a:extLst>
              <a:ext uri="{FF2B5EF4-FFF2-40B4-BE49-F238E27FC236}">
                <a16:creationId xmlns:a16="http://schemas.microsoft.com/office/drawing/2014/main" id="{1F607BF6-4554-4DBA-AF69-5A914BA24A9E}"/>
              </a:ext>
            </a:extLst>
          </p:cNvPr>
          <p:cNvSpPr txBox="1"/>
          <p:nvPr/>
        </p:nvSpPr>
        <p:spPr>
          <a:xfrm>
            <a:off x="7435844" y="4799364"/>
            <a:ext cx="1367203" cy="1193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457200">
              <a:lnSpc>
                <a:spcPts val="22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仓耳羽辰体-谷力 W04" panose="02020400000000000000" pitchFamily="18" charset="-122"/>
                <a:ea typeface="仓耳羽辰体-谷力 W04" panose="02020400000000000000" pitchFamily="18" charset="-122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目的：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老有所終  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幼有所養</a:t>
            </a:r>
            <a:endParaRPr lang="zh-TW" altLang="en-US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CN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72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25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66" grpId="0"/>
      <p:bldP spid="6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0"/>
            <a:ext cx="4845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流程圖: 打孔紙帶 2"/>
          <p:cNvSpPr/>
          <p:nvPr/>
        </p:nvSpPr>
        <p:spPr>
          <a:xfrm>
            <a:off x="4935806" y="1176997"/>
            <a:ext cx="4824536" cy="1066905"/>
          </a:xfrm>
          <a:prstGeom prst="flowChartPunchedTap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600" dirty="0">
                <a:solidFill>
                  <a:srgbClr val="9900FF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繼承信託後謄本</a:t>
            </a:r>
            <a:endParaRPr lang="zh-TW" altLang="en-US" sz="3600" dirty="0"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527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0"/>
            <a:ext cx="4845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66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7B257169-96CD-422C-916D-D7FD3CB17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1" y="-20598"/>
            <a:ext cx="12215711" cy="687859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EA51227-71EA-4890-9B04-EA6133641AC0}"/>
              </a:ext>
            </a:extLst>
          </p:cNvPr>
          <p:cNvSpPr/>
          <p:nvPr/>
        </p:nvSpPr>
        <p:spPr>
          <a:xfrm>
            <a:off x="9516979" y="-20598"/>
            <a:ext cx="2675021" cy="6878598"/>
          </a:xfrm>
          <a:prstGeom prst="rect">
            <a:avLst/>
          </a:prstGeom>
          <a:solidFill>
            <a:srgbClr val="FBD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DAA9740-3368-4BBF-A67F-F2D7336E559C}"/>
              </a:ext>
            </a:extLst>
          </p:cNvPr>
          <p:cNvSpPr/>
          <p:nvPr/>
        </p:nvSpPr>
        <p:spPr>
          <a:xfrm>
            <a:off x="7772400" y="629277"/>
            <a:ext cx="3645568" cy="3946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kumimoji="1" lang="en-US" altLang="zh-TW" sz="1800" b="1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</a:t>
            </a:r>
            <a:r>
              <a:rPr kumimoji="1" lang="zh-TW" altLang="zh-TW" sz="1800" b="1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現職</a:t>
            </a:r>
            <a:endParaRPr kumimoji="1" lang="zh-TW" altLang="zh-TW" sz="1800" kern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kumimoji="1" lang="zh-TW" altLang="en-US" sz="18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桃園信託協會 祕書長</a:t>
            </a:r>
            <a:endParaRPr kumimoji="1" lang="en-US" altLang="zh-TW" sz="1800" b="1" kern="0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kumimoji="1" lang="zh-TW" altLang="en-US" sz="18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大河不動產經紀整合行銷有限公司 執行長</a:t>
            </a:r>
            <a:endParaRPr kumimoji="1" lang="en-US" altLang="zh-TW" sz="1800" b="1" kern="0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kumimoji="1" lang="zh-TW" altLang="en-US" sz="18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大河地政士聯合事務所所  負責人</a:t>
            </a:r>
            <a:endParaRPr kumimoji="1" lang="en-US" altLang="zh-TW" sz="1800" b="1" kern="0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kumimoji="1" lang="en-US" altLang="zh-TW" sz="1800" b="1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</a:t>
            </a:r>
            <a:r>
              <a:rPr kumimoji="1" lang="zh-TW" altLang="zh-TW" sz="1800" b="1" kern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專業證照</a:t>
            </a:r>
            <a:endParaRPr kumimoji="1" lang="zh-TW" altLang="zh-TW" sz="1800" kern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kumimoji="1" lang="zh-TW" altLang="en-US" sz="18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地政士執業十八年、仲裁人、</a:t>
            </a:r>
            <a:r>
              <a:rPr kumimoji="1" lang="zh-TW" altLang="zh-TW" sz="18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人身保險經紀人執業證照</a:t>
            </a:r>
            <a:endParaRPr kumimoji="1" lang="zh-TW" altLang="en-US" sz="1800" kern="0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CN" altLang="en-US" dirty="0"/>
          </a:p>
        </p:txBody>
      </p:sp>
      <p:pic>
        <p:nvPicPr>
          <p:cNvPr id="18" name="圖片 1">
            <a:extLst>
              <a:ext uri="{FF2B5EF4-FFF2-40B4-BE49-F238E27FC236}">
                <a16:creationId xmlns:a16="http://schemas.microsoft.com/office/drawing/2014/main" id="{F12029D2-44B8-479F-AA9F-8D255375C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41" y="0"/>
            <a:ext cx="565018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253E86E-D172-40D4-8384-B270CDFC0624}"/>
              </a:ext>
            </a:extLst>
          </p:cNvPr>
          <p:cNvSpPr txBox="1"/>
          <p:nvPr/>
        </p:nvSpPr>
        <p:spPr>
          <a:xfrm>
            <a:off x="6556749" y="4771275"/>
            <a:ext cx="4660602" cy="1326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kumimoji="1" lang="en-US" altLang="zh-TW" sz="18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◎</a:t>
            </a:r>
            <a:r>
              <a:rPr kumimoji="1" lang="zh-TW" altLang="zh-TW" sz="18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專長</a:t>
            </a:r>
            <a:endParaRPr kumimoji="1" lang="zh-TW" altLang="zh-TW" sz="1800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ct val="20000"/>
              </a:spcBef>
              <a:defRPr/>
            </a:pPr>
            <a:r>
              <a:rPr kumimoji="1" lang="zh-TW" altLang="en-US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未辦繼承案件、遺囑信託、資產健檢</a:t>
            </a:r>
            <a:r>
              <a:rPr kumimoji="1" lang="en-US" altLang="zh-TW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圓滿傳承</a:t>
            </a:r>
            <a:r>
              <a:rPr kumimoji="1" lang="en-US" altLang="zh-TW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家和萬事興</a:t>
            </a:r>
            <a:r>
              <a:rPr kumimoji="1" lang="en-US" altLang="zh-TW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1" lang="zh-TW" altLang="en-US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、預留稅源、活化不動產、安養信託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843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0"/>
            <a:ext cx="4845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06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0"/>
            <a:ext cx="4845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28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9" y="0"/>
            <a:ext cx="6105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82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1" y="0"/>
            <a:ext cx="6105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流程圖: 打孔紙帶 2"/>
          <p:cNvSpPr/>
          <p:nvPr/>
        </p:nvSpPr>
        <p:spPr>
          <a:xfrm>
            <a:off x="5550739" y="840096"/>
            <a:ext cx="4824536" cy="1066905"/>
          </a:xfrm>
          <a:prstGeom prst="flowChartPunchedTap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3600" dirty="0">
                <a:solidFill>
                  <a:srgbClr val="9900FF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20220303</a:t>
            </a:r>
            <a:r>
              <a:rPr lang="zh-TW" altLang="en-US" sz="3600" dirty="0">
                <a:solidFill>
                  <a:srgbClr val="9900FF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最新謄本</a:t>
            </a:r>
            <a:endParaRPr lang="zh-TW" altLang="en-US" sz="3600" dirty="0"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606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881188" y="1277938"/>
          <a:ext cx="7599362" cy="5535610"/>
        </p:xfrm>
        <a:graphic>
          <a:graphicData uri="http://schemas.openxmlformats.org/drawingml/2006/table">
            <a:tbl>
              <a:tblPr/>
              <a:tblGrid>
                <a:gridCol w="27999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9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556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繼承人</a:t>
                      </a: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順序</a:t>
                      </a: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應繼分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特留分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568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配偶與子女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平均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應繼分</a:t>
                      </a:r>
                      <a:r>
                        <a:rPr kumimoji="0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x1/2</a:t>
                      </a:r>
                      <a:endParaRPr kumimoji="0" lang="zh-TW" altLang="zh-TW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141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2.</a:t>
                      </a:r>
                      <a:r>
                        <a:rPr kumimoji="0" 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父母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配偶</a:t>
                      </a:r>
                      <a:r>
                        <a:rPr kumimoji="0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1/2</a:t>
                      </a:r>
                      <a:r>
                        <a:rPr kumimoji="0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餘</a:t>
                      </a:r>
                      <a:r>
                        <a:rPr kumimoji="0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1/2</a:t>
                      </a:r>
                      <a:endParaRPr kumimoji="0" lang="zh-TW" altLang="zh-TW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應繼分</a:t>
                      </a:r>
                      <a:r>
                        <a:rPr kumimoji="0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x1/2</a:t>
                      </a:r>
                      <a:endParaRPr kumimoji="0" lang="zh-TW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141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3.</a:t>
                      </a:r>
                      <a:r>
                        <a:rPr kumimoji="0" 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兄弟姊妹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配偶</a:t>
                      </a:r>
                      <a:r>
                        <a:rPr kumimoji="0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1/2</a:t>
                      </a:r>
                      <a:r>
                        <a:rPr kumimoji="0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餘</a:t>
                      </a:r>
                      <a:r>
                        <a:rPr kumimoji="0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1/2</a:t>
                      </a:r>
                      <a:endParaRPr kumimoji="0" lang="zh-TW" altLang="zh-TW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應繼分</a:t>
                      </a:r>
                      <a:r>
                        <a:rPr kumimoji="0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x1/3</a:t>
                      </a:r>
                      <a:endParaRPr kumimoji="0" lang="zh-TW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141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4.</a:t>
                      </a:r>
                      <a:r>
                        <a:rPr kumimoji="0" 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祖父母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配偶</a:t>
                      </a:r>
                      <a:r>
                        <a:rPr kumimoji="0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2/3</a:t>
                      </a:r>
                      <a:r>
                        <a:rPr kumimoji="0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餘</a:t>
                      </a:r>
                      <a:r>
                        <a:rPr kumimoji="0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1/3</a:t>
                      </a:r>
                      <a:endParaRPr kumimoji="0" lang="zh-TW" alt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應繼分</a:t>
                      </a:r>
                      <a:r>
                        <a:rPr kumimoji="0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x1/3</a:t>
                      </a:r>
                      <a:endParaRPr kumimoji="0" lang="zh-TW" altLang="zh-TW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流程圖: 打孔紙帶 3"/>
          <p:cNvSpPr/>
          <p:nvPr/>
        </p:nvSpPr>
        <p:spPr>
          <a:xfrm>
            <a:off x="2639616" y="129848"/>
            <a:ext cx="5760640" cy="1066905"/>
          </a:xfrm>
          <a:prstGeom prst="flowChartPunchedTap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600" kern="0" dirty="0">
                <a:solidFill>
                  <a:srgbClr val="9900FF"/>
                </a:solidFill>
                <a:latin typeface="華康流隸體" pitchFamily="65" charset="-120"/>
                <a:ea typeface="華康流隸體" pitchFamily="65" charset="-120"/>
              </a:rPr>
              <a:t>應繼分</a:t>
            </a:r>
            <a:r>
              <a:rPr lang="en-US" altLang="zh-TW" sz="3600" kern="0" dirty="0">
                <a:solidFill>
                  <a:srgbClr val="9900FF"/>
                </a:solidFill>
                <a:latin typeface="華康流隸體" pitchFamily="65" charset="-120"/>
                <a:ea typeface="華康流隸體" pitchFamily="65" charset="-120"/>
              </a:rPr>
              <a:t>&amp;</a:t>
            </a:r>
            <a:r>
              <a:rPr lang="zh-TW" altLang="en-US" sz="3600" kern="0" dirty="0">
                <a:solidFill>
                  <a:srgbClr val="9900FF"/>
                </a:solidFill>
                <a:latin typeface="華康流隸體" pitchFamily="65" charset="-120"/>
                <a:ea typeface="華康流隸體" pitchFamily="65" charset="-120"/>
              </a:rPr>
              <a:t>特留分分配簡表</a:t>
            </a:r>
            <a:endParaRPr lang="zh-TW" altLang="en-US" sz="3600" dirty="0">
              <a:solidFill>
                <a:srgbClr val="9900FF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174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打孔紙帶 1"/>
          <p:cNvSpPr/>
          <p:nvPr/>
        </p:nvSpPr>
        <p:spPr>
          <a:xfrm>
            <a:off x="2639616" y="129848"/>
            <a:ext cx="5760640" cy="1066905"/>
          </a:xfrm>
          <a:prstGeom prst="flowChartPunchedTap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600" kern="0" dirty="0">
                <a:solidFill>
                  <a:srgbClr val="9900FF"/>
                </a:solidFill>
                <a:latin typeface="華康流隸體" pitchFamily="65" charset="-120"/>
                <a:ea typeface="華康流隸體" pitchFamily="65" charset="-120"/>
              </a:rPr>
              <a:t>民法</a:t>
            </a:r>
            <a:r>
              <a:rPr lang="en-US" altLang="zh-TW" sz="3600" kern="0" dirty="0">
                <a:solidFill>
                  <a:srgbClr val="9900FF"/>
                </a:solidFill>
                <a:latin typeface="華康流隸體" pitchFamily="65" charset="-120"/>
                <a:ea typeface="華康流隸體" pitchFamily="65" charset="-120"/>
              </a:rPr>
              <a:t>#1151</a:t>
            </a:r>
            <a:r>
              <a:rPr lang="zh-TW" altLang="en-US" sz="3600" kern="0" dirty="0">
                <a:solidFill>
                  <a:srgbClr val="9900FF"/>
                </a:solidFill>
                <a:latin typeface="華康流隸體" pitchFamily="65" charset="-120"/>
                <a:ea typeface="華康流隸體" pitchFamily="65" charset="-120"/>
              </a:rPr>
              <a:t>公同共有</a:t>
            </a:r>
            <a:endParaRPr lang="zh-TW" altLang="en-US" sz="3600" dirty="0">
              <a:solidFill>
                <a:srgbClr val="9900FF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sp>
        <p:nvSpPr>
          <p:cNvPr id="24581" name="矩形 2"/>
          <p:cNvSpPr>
            <a:spLocks noChangeArrowheads="1"/>
          </p:cNvSpPr>
          <p:nvPr/>
        </p:nvSpPr>
        <p:spPr bwMode="auto">
          <a:xfrm>
            <a:off x="1847850" y="1484314"/>
            <a:ext cx="72009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6000">
                <a:solidFill>
                  <a:srgbClr val="66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繼承人有數人時，在分割遺產前，各繼承人對於遺產全部</a:t>
            </a:r>
            <a:r>
              <a:rPr lang="zh-TW" altLang="en-US" sz="6000">
                <a:solidFill>
                  <a:srgbClr val="99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zh-TW" altLang="en-US" sz="600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公同共有</a:t>
            </a:r>
            <a:r>
              <a:rPr lang="zh-TW" altLang="en-US" sz="6000">
                <a:solidFill>
                  <a:srgbClr val="66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24582" name="矩形 3"/>
          <p:cNvSpPr>
            <a:spLocks noChangeArrowheads="1"/>
          </p:cNvSpPr>
          <p:nvPr/>
        </p:nvSpPr>
        <p:spPr bwMode="auto">
          <a:xfrm>
            <a:off x="2892425" y="5535614"/>
            <a:ext cx="51117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4000" u="sng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公同共有 </a:t>
            </a:r>
            <a:r>
              <a:rPr lang="en-US" altLang="zh-TW" sz="4000" u="sng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= </a:t>
            </a:r>
            <a:r>
              <a:rPr lang="zh-TW" altLang="en-US" sz="4000" u="sng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動彈不得</a:t>
            </a:r>
            <a:endParaRPr lang="zh-TW" altLang="en-US" sz="4000" u="sng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50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矩形 1"/>
          <p:cNvSpPr>
            <a:spLocks noChangeArrowheads="1"/>
          </p:cNvSpPr>
          <p:nvPr/>
        </p:nvSpPr>
        <p:spPr bwMode="auto">
          <a:xfrm>
            <a:off x="1847851" y="1484313"/>
            <a:ext cx="734377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4000">
                <a:solidFill>
                  <a:srgbClr val="99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父母處分</a:t>
            </a:r>
            <a:r>
              <a:rPr lang="zh-TW" altLang="en-US" sz="40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未成年子女</a:t>
            </a:r>
            <a:r>
              <a:rPr lang="zh-TW" altLang="en-US" sz="4000">
                <a:solidFill>
                  <a:srgbClr val="99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所有之土地權利，申請登記時，應於登記申請書適當欄記明</a:t>
            </a:r>
            <a:r>
              <a:rPr lang="zh-TW" altLang="en-US" sz="40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確為其利益處分</a:t>
            </a:r>
            <a:r>
              <a:rPr lang="zh-TW" altLang="en-US" sz="4000">
                <a:solidFill>
                  <a:srgbClr val="99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並簽名。</a:t>
            </a:r>
          </a:p>
          <a:p>
            <a:r>
              <a:rPr lang="zh-TW" altLang="en-US" sz="4000">
                <a:solidFill>
                  <a:srgbClr val="99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未成年人或受監護宣告之人，其監護人代理受監護人或受監護宣告之人購置或處分土地權利，應檢附</a:t>
            </a:r>
            <a:r>
              <a:rPr lang="zh-TW" altLang="en-US" sz="40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法院許可</a:t>
            </a:r>
            <a:r>
              <a:rPr lang="zh-TW" altLang="en-US" sz="4000">
                <a:solidFill>
                  <a:srgbClr val="99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之證明文件。</a:t>
            </a:r>
          </a:p>
        </p:txBody>
      </p:sp>
      <p:sp>
        <p:nvSpPr>
          <p:cNvPr id="3" name="流程圖: 打孔紙帶 2"/>
          <p:cNvSpPr/>
          <p:nvPr/>
        </p:nvSpPr>
        <p:spPr>
          <a:xfrm>
            <a:off x="2567608" y="116633"/>
            <a:ext cx="5760640" cy="1066905"/>
          </a:xfrm>
          <a:prstGeom prst="flowChartPunchedTap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TW" sz="3600" kern="0" dirty="0">
              <a:solidFill>
                <a:srgbClr val="9900FF"/>
              </a:solidFill>
              <a:latin typeface="華康流隸體" pitchFamily="65" charset="-120"/>
              <a:ea typeface="華康流隸體" pitchFamily="65" charset="-120"/>
            </a:endParaRPr>
          </a:p>
          <a:p>
            <a:pPr algn="ctr">
              <a:defRPr/>
            </a:pPr>
            <a:r>
              <a:rPr lang="zh-TW" altLang="en-US" sz="3600" kern="0" dirty="0">
                <a:solidFill>
                  <a:srgbClr val="9900FF"/>
                </a:solidFill>
                <a:latin typeface="華康流隸體" pitchFamily="65" charset="-120"/>
                <a:ea typeface="華康流隸體" pitchFamily="65" charset="-120"/>
              </a:rPr>
              <a:t>土地登記規則</a:t>
            </a:r>
            <a:r>
              <a:rPr lang="en-US" altLang="zh-TW" sz="3600" kern="0" dirty="0">
                <a:solidFill>
                  <a:srgbClr val="9900FF"/>
                </a:solidFill>
                <a:latin typeface="華康流隸體" pitchFamily="65" charset="-120"/>
                <a:ea typeface="華康流隸體" pitchFamily="65" charset="-120"/>
              </a:rPr>
              <a:t>#39</a:t>
            </a:r>
            <a:endParaRPr lang="zh-TW" altLang="en-US" sz="3600" dirty="0"/>
          </a:p>
          <a:p>
            <a:pPr algn="ctr">
              <a:defRPr/>
            </a:pPr>
            <a:endParaRPr lang="zh-TW" altLang="en-US" sz="3600" dirty="0">
              <a:solidFill>
                <a:srgbClr val="9900FF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954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631950" y="1122364"/>
          <a:ext cx="8910638" cy="5800724"/>
        </p:xfrm>
        <a:graphic>
          <a:graphicData uri="http://schemas.openxmlformats.org/drawingml/2006/table">
            <a:tbl>
              <a:tblPr/>
              <a:tblGrid>
                <a:gridCol w="1223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1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46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355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房子</a:t>
                      </a:r>
                      <a:endParaRPr kumimoji="0" lang="zh-TW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72" marR="6857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親屬權利</a:t>
                      </a:r>
                      <a:endParaRPr kumimoji="0" lang="zh-TW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72" marR="6857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遺孀和幼子共</a:t>
                      </a:r>
                      <a:r>
                        <a:rPr kumimoji="0" lang="en-US" altLang="zh-TW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人</a:t>
                      </a:r>
                      <a:r>
                        <a:rPr kumimoji="0" lang="zh-TW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綁</a:t>
                      </a: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在一起</a:t>
                      </a:r>
                      <a:endParaRPr kumimoji="0" lang="zh-TW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72" marR="6857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配偶</a:t>
                      </a:r>
                      <a:endParaRPr kumimoji="0" lang="zh-TW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72" marR="6857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1/4</a:t>
                      </a:r>
                      <a:r>
                        <a:rPr kumimoji="0" lang="zh-TW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權利</a:t>
                      </a:r>
                      <a:endParaRPr kumimoji="0" lang="zh-TW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72" marR="6857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資產</a:t>
                      </a:r>
                      <a:r>
                        <a:rPr kumimoji="0" lang="en-US" altLang="zh-TW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房子</a:t>
                      </a:r>
                      <a:r>
                        <a:rPr kumimoji="0" lang="en-US" altLang="zh-TW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不能活化</a:t>
                      </a:r>
                      <a:endParaRPr kumimoji="0" lang="en-US" altLang="zh-TW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子女須選定特別代理人</a:t>
                      </a:r>
                      <a:r>
                        <a:rPr kumimoji="0" lang="en-US" altLang="zh-TW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TW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72" marR="6857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32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母</a:t>
                      </a:r>
                      <a:r>
                        <a:rPr kumimoji="0" lang="zh-TW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親</a:t>
                      </a:r>
                      <a:endParaRPr kumimoji="0" lang="zh-TW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72" marR="6857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沒有</a:t>
                      </a: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權利</a:t>
                      </a:r>
                      <a:endParaRPr kumimoji="0" lang="zh-TW" altLang="zh-TW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72" marR="6857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等待 </a:t>
                      </a: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照顧</a:t>
                      </a:r>
                      <a:endParaRPr kumimoji="0" lang="zh-TW" altLang="zh-TW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72" marR="6857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兄</a:t>
                      </a:r>
                      <a:r>
                        <a:rPr kumimoji="0" lang="zh-TW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姊</a:t>
                      </a:r>
                    </a:p>
                  </a:txBody>
                  <a:tcPr marL="68572" marR="6857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沒有</a:t>
                      </a: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權利</a:t>
                      </a:r>
                      <a:endParaRPr kumimoji="0" lang="zh-TW" altLang="zh-TW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72" marR="6857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當初分割留給弟</a:t>
                      </a:r>
                      <a:endParaRPr kumimoji="0" lang="en-US" altLang="zh-TW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誰料無常他先走</a:t>
                      </a:r>
                      <a:endParaRPr kumimoji="0" lang="zh-TW" altLang="zh-TW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66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72" marR="6857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7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子女</a:t>
                      </a:r>
                      <a:endParaRPr kumimoji="0" lang="zh-TW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72" marR="6857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3/4</a:t>
                      </a:r>
                      <a:r>
                        <a:rPr kumimoji="0" lang="zh-TW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權利</a:t>
                      </a:r>
                      <a:endParaRPr kumimoji="0" lang="zh-TW" altLang="zh-TW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72" marR="6857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91AF8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媽媽若有新的緣分</a:t>
                      </a:r>
                      <a:endParaRPr kumimoji="0" lang="en-US" altLang="zh-TW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91AF8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91AF8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孩子跟</a:t>
                      </a: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誰</a:t>
                      </a:r>
                      <a:r>
                        <a:rPr kumimoji="0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91AF8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走！</a:t>
                      </a:r>
                      <a:endParaRPr kumimoji="0" lang="zh-TW" altLang="zh-TW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B91AF8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68572" marR="6857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流程圖: 打孔紙帶 3"/>
          <p:cNvSpPr/>
          <p:nvPr/>
        </p:nvSpPr>
        <p:spPr>
          <a:xfrm>
            <a:off x="2279576" y="-27384"/>
            <a:ext cx="7128792" cy="1150241"/>
          </a:xfrm>
          <a:prstGeom prst="flowChartPunchedTap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5400" dirty="0">
                <a:solidFill>
                  <a:srgbClr val="99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如果沒有遺囑信託</a:t>
            </a:r>
            <a:endParaRPr lang="zh-TW" altLang="en-US" sz="5400" dirty="0"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9343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9FB143-2161-4498-9EDC-54FC399F80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1" y="-20598"/>
            <a:ext cx="12215711" cy="687859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56E36FB-C1A2-4FBC-9F93-4813B373F919}"/>
              </a:ext>
            </a:extLst>
          </p:cNvPr>
          <p:cNvSpPr/>
          <p:nvPr/>
        </p:nvSpPr>
        <p:spPr>
          <a:xfrm>
            <a:off x="918251" y="288022"/>
            <a:ext cx="3643475" cy="523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6000"/>
              </a:lnSpc>
              <a:spcBef>
                <a:spcPct val="0"/>
              </a:spcBef>
            </a:pPr>
            <a:r>
              <a:rPr lang="zh-TW" altLang="en-US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遺囑信託</a:t>
            </a:r>
            <a:r>
              <a:rPr lang="en-US" altLang="zh-TW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~</a:t>
            </a:r>
            <a:r>
              <a:rPr lang="zh-TW" altLang="en-US" sz="2000" spc="300" dirty="0">
                <a:solidFill>
                  <a:srgbClr val="C00000"/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安養篇</a:t>
            </a:r>
            <a:endParaRPr lang="zh-CN" altLang="en-US" sz="2000" spc="300" dirty="0">
              <a:solidFill>
                <a:srgbClr val="C00000"/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  <a:cs typeface="+mj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528F76D-FC50-43C7-BDAE-199638040A4F}"/>
              </a:ext>
            </a:extLst>
          </p:cNvPr>
          <p:cNvSpPr/>
          <p:nvPr/>
        </p:nvSpPr>
        <p:spPr>
          <a:xfrm>
            <a:off x="1119883" y="4448709"/>
            <a:ext cx="9986481" cy="8219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81247f60-1a61-4b5c-850e-b5e22b8fddf4">
            <a:hlinkClick r:id="" action="ppaction://media"/>
            <a:extLst>
              <a:ext uri="{FF2B5EF4-FFF2-40B4-BE49-F238E27FC236}">
                <a16:creationId xmlns:a16="http://schemas.microsoft.com/office/drawing/2014/main" id="{F65CF8B9-587D-4562-A601-C8BD0E6E57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61094" y="1755938"/>
            <a:ext cx="6285646" cy="35356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6625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0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0247313" cy="144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D:\Users\user\Desktop\小劃家\20180802土城頂埔20套房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0247313" cy="144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70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9FB143-2161-4498-9EDC-54FC399F8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1" y="-20598"/>
            <a:ext cx="12215711" cy="687859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C627AC2-B001-48A9-8173-77A84125E550}"/>
              </a:ext>
            </a:extLst>
          </p:cNvPr>
          <p:cNvSpPr/>
          <p:nvPr/>
        </p:nvSpPr>
        <p:spPr>
          <a:xfrm>
            <a:off x="1205065" y="4912908"/>
            <a:ext cx="575684" cy="575940"/>
          </a:xfrm>
          <a:prstGeom prst="rect">
            <a:avLst/>
          </a:prstGeom>
          <a:solidFill>
            <a:srgbClr val="FBD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4" tIns="60928" rIns="121854" bIns="60928" rtlCol="0" anchor="ctr"/>
          <a:lstStyle/>
          <a:p>
            <a:pPr marL="0" marR="0" lvl="0" indent="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2397" b="0" i="0" u="none" strike="noStrike" kern="1200" cap="none" spc="0" normalizeH="0" baseline="0" noProof="0" dirty="0">
              <a:ln>
                <a:noFill/>
              </a:ln>
              <a:solidFill>
                <a:srgbClr val="99CC39"/>
              </a:solidFill>
              <a:effectLst/>
              <a:uLnTx/>
              <a:uFillTx/>
              <a:latin typeface="仓耳今楷05-6763 W05" panose="02020400000000000000" pitchFamily="18" charset="-122"/>
              <a:ea typeface="仓耳今楷05-6763 W05" panose="02020400000000000000" pitchFamily="18" charset="-122"/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4E189F8-8C3D-4114-9373-0F68698AA145}"/>
              </a:ext>
            </a:extLst>
          </p:cNvPr>
          <p:cNvSpPr/>
          <p:nvPr/>
        </p:nvSpPr>
        <p:spPr>
          <a:xfrm>
            <a:off x="1780750" y="4912908"/>
            <a:ext cx="4413573" cy="575940"/>
          </a:xfrm>
          <a:prstGeom prst="rect">
            <a:avLst/>
          </a:prstGeom>
          <a:solidFill>
            <a:srgbClr val="C4D7D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4" tIns="60928" rIns="121854" bIns="60928" rtlCol="0" anchor="ctr"/>
          <a:lstStyle/>
          <a:p>
            <a:pPr marL="0" marR="0" lvl="0" indent="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2397" b="0" i="0" u="none" strike="noStrike" kern="1200" cap="none" spc="0" normalizeH="0" baseline="0" noProof="0" dirty="0">
              <a:ln>
                <a:noFill/>
              </a:ln>
              <a:solidFill>
                <a:srgbClr val="99CC39"/>
              </a:solidFill>
              <a:effectLst/>
              <a:uLnTx/>
              <a:uFillTx/>
              <a:latin typeface="仓耳今楷05-6763 W05" panose="02020400000000000000" pitchFamily="18" charset="-122"/>
              <a:ea typeface="仓耳今楷05-6763 W05" panose="02020400000000000000" pitchFamily="18" charset="-122"/>
              <a:cs typeface="+mn-ea"/>
              <a:sym typeface="+mn-lt"/>
            </a:endParaRPr>
          </a:p>
        </p:txBody>
      </p:sp>
      <p:sp>
        <p:nvSpPr>
          <p:cNvPr id="13" name="Rectangle 24">
            <a:extLst>
              <a:ext uri="{FF2B5EF4-FFF2-40B4-BE49-F238E27FC236}">
                <a16:creationId xmlns:a16="http://schemas.microsoft.com/office/drawing/2014/main" id="{EE2BA317-33CF-4655-9CDD-3D1A26D5A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809" y="999579"/>
            <a:ext cx="4429970" cy="436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Bef>
                <a:spcPct val="20000"/>
              </a:spcBef>
              <a:defRPr/>
            </a:pPr>
            <a:r>
              <a:rPr kumimoji="1" lang="en-US" altLang="zh-TW" sz="16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◎</a:t>
            </a:r>
            <a:r>
              <a:rPr kumimoji="1" lang="zh-TW" altLang="en-US" sz="16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經歷</a:t>
            </a:r>
            <a:endParaRPr kumimoji="1" lang="en-US" altLang="zh-TW" sz="1600" b="1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ct val="20000"/>
              </a:spcBef>
              <a:defRPr/>
            </a:pPr>
            <a:r>
              <a:rPr lang="zh-TW" altLang="zh-TW" sz="1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新北市優良地政士</a:t>
            </a:r>
            <a:r>
              <a:rPr lang="zh-TW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新北市勞工中心講師、台灣房屋等房仲各大品牌特約代書</a:t>
            </a:r>
            <a:r>
              <a:rPr lang="zh-TW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十年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、僑馥建經等價金履約保証公司特約地政士、</a:t>
            </a:r>
            <a:endParaRPr lang="en-US" altLang="zh-TW" sz="1600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ct val="20000"/>
              </a:spcBef>
              <a:defRPr/>
            </a:pP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en-US" sz="1600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社區大學資產健檢講師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1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紅十字會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土城救生大隊救生訓救生員、</a:t>
            </a:r>
            <a:r>
              <a:rPr lang="zh-TW" altLang="en-US" sz="1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體育署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合格救生員、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3490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地區第三分區扶輪公益網講師、新北市立法委員</a:t>
            </a:r>
            <a:r>
              <a:rPr lang="zh-TW" altLang="en-US" sz="1600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不動產諮詢顧問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 扶輪社祕書、財委</a:t>
            </a:r>
            <a:endParaRPr kumimoji="1" lang="zh-TW" altLang="en-US" sz="1600" kern="0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ts val="2200"/>
              </a:lnSpc>
              <a:defRPr/>
            </a:pP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  <a:p>
            <a:pPr>
              <a:lnSpc>
                <a:spcPts val="2200"/>
              </a:lnSpc>
              <a:spcBef>
                <a:spcPct val="20000"/>
              </a:spcBef>
              <a:defRPr/>
            </a:pPr>
            <a:r>
              <a:rPr kumimoji="1" lang="en-US" altLang="zh-TW" sz="1600" b="1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◎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社團活動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ct val="20000"/>
              </a:spcBef>
              <a:defRPr/>
            </a:pP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主辦</a:t>
            </a:r>
            <a:r>
              <a:rPr lang="zh-TW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捐血送樂透</a:t>
            </a:r>
            <a:r>
              <a:rPr lang="zh-TW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一年三次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，已歷七年近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餘次迄今、</a:t>
            </a:r>
            <a:r>
              <a:rPr kumimoji="1" lang="zh-TW" altLang="en-US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扶輪公益網現任委員、中華民國老人福利協進會現任理事、新北市風險改善協會現任理事、板橋愛心會監事</a:t>
            </a:r>
          </a:p>
          <a:p>
            <a:pPr>
              <a:lnSpc>
                <a:spcPts val="2200"/>
              </a:lnSpc>
              <a:defRPr/>
            </a:pP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  <a:p>
            <a:pPr marL="0" marR="0" lvl="0" indent="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n-ea"/>
                <a:sym typeface="+mn-lt"/>
              </a:rPr>
              <a:t>.  </a:t>
            </a:r>
          </a:p>
        </p:txBody>
      </p:sp>
      <p:sp>
        <p:nvSpPr>
          <p:cNvPr id="14" name="Rectangle 24">
            <a:extLst>
              <a:ext uri="{FF2B5EF4-FFF2-40B4-BE49-F238E27FC236}">
                <a16:creationId xmlns:a16="http://schemas.microsoft.com/office/drawing/2014/main" id="{C0D27D20-2A82-455C-A17B-4909D5E46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098" y="5120002"/>
            <a:ext cx="4029787" cy="23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無人理睬時，堅定執著。萬人羨慕時，心如止水。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任意多边形 7">
            <a:extLst>
              <a:ext uri="{FF2B5EF4-FFF2-40B4-BE49-F238E27FC236}">
                <a16:creationId xmlns:a16="http://schemas.microsoft.com/office/drawing/2014/main" id="{BE2A4671-8B29-4396-A835-0440BADD1A16}"/>
              </a:ext>
            </a:extLst>
          </p:cNvPr>
          <p:cNvSpPr/>
          <p:nvPr/>
        </p:nvSpPr>
        <p:spPr>
          <a:xfrm>
            <a:off x="1312945" y="3024251"/>
            <a:ext cx="285561" cy="184110"/>
          </a:xfrm>
          <a:custGeom>
            <a:avLst/>
            <a:gdLst>
              <a:gd name="connsiteX0" fmla="*/ 0 w 214313"/>
              <a:gd name="connsiteY0" fmla="*/ 61913 h 138113"/>
              <a:gd name="connsiteX1" fmla="*/ 76200 w 214313"/>
              <a:gd name="connsiteY1" fmla="*/ 138113 h 138113"/>
              <a:gd name="connsiteX2" fmla="*/ 214313 w 214313"/>
              <a:gd name="connsiteY2" fmla="*/ 0 h 1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313" h="138113">
                <a:moveTo>
                  <a:pt x="0" y="61913"/>
                </a:moveTo>
                <a:lnTo>
                  <a:pt x="76200" y="138113"/>
                </a:lnTo>
                <a:lnTo>
                  <a:pt x="214313" y="0"/>
                </a:lnTo>
              </a:path>
            </a:pathLst>
          </a:custGeom>
          <a:noFill/>
          <a:ln cap="rnd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4" tIns="60928" rIns="121854" bIns="60928" rtlCol="0" anchor="ctr"/>
          <a:lstStyle/>
          <a:p>
            <a:pPr marL="0" marR="0" lvl="0" indent="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2397" b="0" i="0" u="none" strike="noStrike" kern="1200" cap="none" spc="0" normalizeH="0" baseline="0" noProof="0" dirty="0">
              <a:ln>
                <a:noFill/>
              </a:ln>
              <a:solidFill>
                <a:srgbClr val="99CC39"/>
              </a:solidFill>
              <a:effectLst/>
              <a:uLnTx/>
              <a:uFillTx/>
              <a:latin typeface="仓耳今楷05-6763 W05" panose="02020400000000000000" pitchFamily="18" charset="-122"/>
              <a:ea typeface="仓耳今楷05-6763 W05" panose="02020400000000000000" pitchFamily="18" charset="-122"/>
              <a:cs typeface="+mn-ea"/>
              <a:sym typeface="+mn-lt"/>
            </a:endParaRPr>
          </a:p>
        </p:txBody>
      </p:sp>
      <p:sp>
        <p:nvSpPr>
          <p:cNvPr id="16" name="任意多边形 8">
            <a:extLst>
              <a:ext uri="{FF2B5EF4-FFF2-40B4-BE49-F238E27FC236}">
                <a16:creationId xmlns:a16="http://schemas.microsoft.com/office/drawing/2014/main" id="{A45AA555-423E-45D5-9F52-32CD06B2B849}"/>
              </a:ext>
            </a:extLst>
          </p:cNvPr>
          <p:cNvSpPr/>
          <p:nvPr/>
        </p:nvSpPr>
        <p:spPr>
          <a:xfrm>
            <a:off x="1312945" y="3716253"/>
            <a:ext cx="285561" cy="184110"/>
          </a:xfrm>
          <a:custGeom>
            <a:avLst/>
            <a:gdLst>
              <a:gd name="connsiteX0" fmla="*/ 0 w 214313"/>
              <a:gd name="connsiteY0" fmla="*/ 61913 h 138113"/>
              <a:gd name="connsiteX1" fmla="*/ 76200 w 214313"/>
              <a:gd name="connsiteY1" fmla="*/ 138113 h 138113"/>
              <a:gd name="connsiteX2" fmla="*/ 214313 w 214313"/>
              <a:gd name="connsiteY2" fmla="*/ 0 h 1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313" h="138113">
                <a:moveTo>
                  <a:pt x="0" y="61913"/>
                </a:moveTo>
                <a:lnTo>
                  <a:pt x="76200" y="138113"/>
                </a:lnTo>
                <a:lnTo>
                  <a:pt x="214313" y="0"/>
                </a:lnTo>
              </a:path>
            </a:pathLst>
          </a:custGeom>
          <a:noFill/>
          <a:ln cap="rnd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4" tIns="60928" rIns="121854" bIns="60928" rtlCol="0" anchor="ctr"/>
          <a:lstStyle/>
          <a:p>
            <a:pPr marL="0" marR="0" lvl="0" indent="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2397" b="0" i="0" u="none" strike="noStrike" kern="1200" cap="none" spc="0" normalizeH="0" baseline="0" noProof="0" dirty="0">
              <a:ln>
                <a:noFill/>
              </a:ln>
              <a:solidFill>
                <a:srgbClr val="99CC39"/>
              </a:solidFill>
              <a:effectLst/>
              <a:uLnTx/>
              <a:uFillTx/>
              <a:latin typeface="仓耳今楷05-6763 W05" panose="02020400000000000000" pitchFamily="18" charset="-122"/>
              <a:ea typeface="仓耳今楷05-6763 W05" panose="02020400000000000000" pitchFamily="18" charset="-122"/>
              <a:cs typeface="+mn-ea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FDACE71-C7A7-4880-9ACB-8EC45C47827F}"/>
              </a:ext>
            </a:extLst>
          </p:cNvPr>
          <p:cNvSpPr/>
          <p:nvPr/>
        </p:nvSpPr>
        <p:spPr>
          <a:xfrm>
            <a:off x="1321414" y="4989019"/>
            <a:ext cx="4941821" cy="575940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D7626CC-2F0A-4F99-A21D-2BACC85F5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219" y="1318177"/>
            <a:ext cx="5693781" cy="396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05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4" grpId="0"/>
      <p:bldP spid="15" grpId="0" animBg="1"/>
      <p:bldP spid="16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3226266"/>
              </p:ext>
            </p:extLst>
          </p:nvPr>
        </p:nvGraphicFramePr>
        <p:xfrm>
          <a:off x="1955074" y="430210"/>
          <a:ext cx="8229600" cy="6427790"/>
        </p:xfrm>
        <a:graphic>
          <a:graphicData uri="http://schemas.openxmlformats.org/drawingml/2006/table">
            <a:tbl>
              <a:tblPr/>
              <a:tblGrid>
                <a:gridCol w="727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2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336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8425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新細明體" charset="-120"/>
                        </a:rPr>
                        <a:t>           雅築的優點</a:t>
                      </a:r>
                    </a:p>
                  </a:txBody>
                  <a:tcPr marL="7974" marR="7974" marT="79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D69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1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優 點</a:t>
                      </a:r>
                    </a:p>
                  </a:txBody>
                  <a:tcPr marL="7974" marR="7974" marT="79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1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市價</a:t>
                      </a:r>
                    </a:p>
                  </a:txBody>
                  <a:tcPr marL="7974" marR="7974" marT="79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1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　</a:t>
                      </a:r>
                    </a:p>
                  </a:txBody>
                  <a:tcPr marL="7974" marR="7974" marT="79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1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公告總值</a:t>
                      </a:r>
                    </a:p>
                  </a:txBody>
                  <a:tcPr marL="7974" marR="7974" marT="79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1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 利差</a:t>
                      </a:r>
                      <a:r>
                        <a:rPr kumimoji="0" lang="en-US" altLang="zh-TW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1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/</a:t>
                      </a:r>
                      <a:r>
                        <a:rPr kumimoji="0" lang="zh-TW" alt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1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益處</a:t>
                      </a:r>
                    </a:p>
                  </a:txBody>
                  <a:tcPr marL="7974" marR="7974" marT="79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1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　</a:t>
                      </a:r>
                    </a:p>
                  </a:txBody>
                  <a:tcPr marL="7974" marR="7974" marT="79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1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6000</a:t>
                      </a:r>
                      <a:r>
                        <a:rPr kumimoji="0" lang="zh-TW" alt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1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萬</a:t>
                      </a:r>
                    </a:p>
                  </a:txBody>
                  <a:tcPr marL="7974" marR="7974" marT="79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1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　</a:t>
                      </a:r>
                    </a:p>
                  </a:txBody>
                  <a:tcPr marL="7974" marR="7974" marT="79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1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900</a:t>
                      </a:r>
                      <a:r>
                        <a:rPr kumimoji="0" lang="zh-TW" alt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1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萬</a:t>
                      </a:r>
                    </a:p>
                  </a:txBody>
                  <a:tcPr marL="7974" marR="7974" marT="79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1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5744</a:t>
                      </a:r>
                      <a:r>
                        <a:rPr kumimoji="0" lang="zh-TW" alt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1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萬</a:t>
                      </a:r>
                    </a:p>
                  </a:txBody>
                  <a:tcPr marL="7974" marR="7974" marT="79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1</a:t>
                      </a:r>
                    </a:p>
                  </a:txBody>
                  <a:tcPr marL="7974" marR="7974" marT="79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贈與淨額</a:t>
                      </a:r>
                      <a:r>
                        <a:rPr kumimoji="0" lang="en-US" altLang="zh-TW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5524</a:t>
                      </a:r>
                      <a:r>
                        <a:rPr kumimoji="0" lang="zh-TW" alt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</a:t>
                      </a:r>
                    </a:p>
                  </a:txBody>
                  <a:tcPr marL="7974" marR="7974" marT="79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贈與稅</a:t>
                      </a:r>
                      <a:r>
                        <a:rPr kumimoji="0" lang="en-US" altLang="zh-TW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20%</a:t>
                      </a:r>
                    </a:p>
                  </a:txBody>
                  <a:tcPr marL="7974" marR="7974" marT="79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 省</a:t>
                      </a:r>
                      <a:r>
                        <a:rPr kumimoji="0" lang="en-US" altLang="zh-TW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1029</a:t>
                      </a:r>
                      <a:r>
                        <a:rPr kumimoji="0" lang="zh-TW" alt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萬贈與稅</a:t>
                      </a:r>
                    </a:p>
                  </a:txBody>
                  <a:tcPr marL="7974" marR="7974" marT="79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2</a:t>
                      </a:r>
                    </a:p>
                  </a:txBody>
                  <a:tcPr marL="7974" marR="7974" marT="79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遺產淨額</a:t>
                      </a:r>
                      <a:r>
                        <a:rPr kumimoji="0" lang="en-US" altLang="zh-TW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4324</a:t>
                      </a:r>
                      <a:r>
                        <a:rPr kumimoji="0" lang="zh-TW" alt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</a:t>
                      </a:r>
                    </a:p>
                  </a:txBody>
                  <a:tcPr marL="7974" marR="7974" marT="79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遺產稅</a:t>
                      </a:r>
                      <a:r>
                        <a:rPr kumimoji="0" lang="en-US" altLang="zh-TW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15%</a:t>
                      </a:r>
                    </a:p>
                  </a:txBody>
                  <a:tcPr marL="7974" marR="7974" marT="79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省</a:t>
                      </a:r>
                      <a:r>
                        <a:rPr kumimoji="0" lang="en-US" altLang="zh-TW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611</a:t>
                      </a:r>
                      <a:r>
                        <a:rPr kumimoji="0" lang="zh-TW" alt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萬遺產稅</a:t>
                      </a:r>
                    </a:p>
                  </a:txBody>
                  <a:tcPr marL="7974" marR="7974" marT="79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096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3</a:t>
                      </a:r>
                    </a:p>
                  </a:txBody>
                  <a:tcPr marL="7974" marR="7974" marT="79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所得稅調整增減</a:t>
                      </a:r>
                    </a:p>
                  </a:txBody>
                  <a:tcPr marL="7974" marR="7974" marT="79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增加子女的所得級距</a:t>
                      </a:r>
                    </a:p>
                  </a:txBody>
                  <a:tcPr marL="7974" marR="7974" marT="79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降低資產者的所得級距</a:t>
                      </a:r>
                    </a:p>
                  </a:txBody>
                  <a:tcPr marL="7974" marR="7974" marT="79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096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4</a:t>
                      </a:r>
                    </a:p>
                  </a:txBody>
                  <a:tcPr marL="7974" marR="7974" marT="79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創富現金流</a:t>
                      </a:r>
                    </a:p>
                  </a:txBody>
                  <a:tcPr marL="7974" marR="7974" marT="79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子女收入增加信用評比</a:t>
                      </a:r>
                    </a:p>
                  </a:txBody>
                  <a:tcPr marL="7974" marR="7974" marT="79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再傳承下一代</a:t>
                      </a:r>
                    </a:p>
                  </a:txBody>
                  <a:tcPr marL="7974" marR="7974" marT="79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5</a:t>
                      </a:r>
                    </a:p>
                  </a:txBody>
                  <a:tcPr marL="7974" marR="7974" marT="79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穩定收益</a:t>
                      </a:r>
                    </a:p>
                  </a:txBody>
                  <a:tcPr marL="7974" marR="7974" marT="797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114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1673404"/>
              </p:ext>
            </p:extLst>
          </p:nvPr>
        </p:nvGraphicFramePr>
        <p:xfrm>
          <a:off x="1968137" y="413492"/>
          <a:ext cx="8556989" cy="6584792"/>
        </p:xfrm>
        <a:graphic>
          <a:graphicData uri="http://schemas.openxmlformats.org/drawingml/2006/table">
            <a:tbl>
              <a:tblPr/>
              <a:tblGrid>
                <a:gridCol w="61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3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8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55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177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4496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 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新細明體" charset="-120"/>
                          <a:ea typeface="新細明體" charset="-120"/>
                        </a:rPr>
                        <a:t>信託管理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D69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43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5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新細明體" charset="-120"/>
                          <a:ea typeface="新細明體" charset="-120"/>
                        </a:rPr>
                        <a:t>掌握自主權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43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6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新細明體" charset="-120"/>
                          <a:ea typeface="新細明體" charset="-120"/>
                        </a:rPr>
                        <a:t>宅男面對租客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43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7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新細明體" charset="-120"/>
                          <a:ea typeface="新細明體" charset="-120"/>
                        </a:rPr>
                        <a:t>企業二代提早訓練接班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18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8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信託報酬</a:t>
                      </a:r>
                      <a:endParaRPr kumimoji="0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新細明體" charset="-120"/>
                        <a:ea typeface="新細明體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彈性分配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調整所得級距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降低 所得稅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18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9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rowSpan="9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善用</a:t>
                      </a:r>
                      <a:endParaRPr kumimoji="0" lang="en-US" altLang="zh-TW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每個月的</a:t>
                      </a:r>
                      <a:endParaRPr kumimoji="0" lang="en-US" altLang="zh-TW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被動收入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第一個五萬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繳房貸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118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10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第一個五萬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給子女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(</a:t>
                      </a: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增加所得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)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增加信用評比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3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11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第三個五萬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預留稅源  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91AF8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留愛不留債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93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12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退休金準備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91AF8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用得有 用的久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946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13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長照險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91AF8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資產用在照護的人身上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3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14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教育基金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91AF8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百年大計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5491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15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第一個一萬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營養午餐 社會責任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5118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16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第二個一萬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5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清寒獎學金 設立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9233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17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第三個一萬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6DD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旅遊度假</a:t>
                      </a:r>
                      <a:r>
                        <a:rPr kumimoji="0" lang="en-US" altLang="zh-TW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~</a:t>
                      </a:r>
                      <a:r>
                        <a:rPr kumimoji="0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charset="-120"/>
                          <a:ea typeface="新細明體" charset="-120"/>
                        </a:rPr>
                        <a:t>出國去</a:t>
                      </a:r>
                    </a:p>
                  </a:txBody>
                  <a:tcPr marL="4120" marR="4120" marT="412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912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9FB143-2161-4498-9EDC-54FC399F8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1" y="-20598"/>
            <a:ext cx="12215711" cy="6878598"/>
          </a:xfrm>
          <a:prstGeom prst="rect">
            <a:avLst/>
          </a:prstGeom>
        </p:spPr>
      </p:pic>
      <p:sp>
        <p:nvSpPr>
          <p:cNvPr id="10" name="Freeform 71">
            <a:extLst>
              <a:ext uri="{FF2B5EF4-FFF2-40B4-BE49-F238E27FC236}">
                <a16:creationId xmlns:a16="http://schemas.microsoft.com/office/drawing/2014/main" id="{C5DA7835-B657-4534-B437-F15169FC91F1}"/>
              </a:ext>
            </a:extLst>
          </p:cNvPr>
          <p:cNvSpPr>
            <a:spLocks/>
          </p:cNvSpPr>
          <p:nvPr/>
        </p:nvSpPr>
        <p:spPr bwMode="auto">
          <a:xfrm>
            <a:off x="6570756" y="2856896"/>
            <a:ext cx="1479550" cy="3417887"/>
          </a:xfrm>
          <a:custGeom>
            <a:avLst/>
            <a:gdLst>
              <a:gd name="T0" fmla="*/ 232 w 410"/>
              <a:gd name="T1" fmla="*/ 1 h 948"/>
              <a:gd name="T2" fmla="*/ 264 w 410"/>
              <a:gd name="T3" fmla="*/ 11 h 948"/>
              <a:gd name="T4" fmla="*/ 394 w 410"/>
              <a:gd name="T5" fmla="*/ 134 h 948"/>
              <a:gd name="T6" fmla="*/ 399 w 410"/>
              <a:gd name="T7" fmla="*/ 139 h 948"/>
              <a:gd name="T8" fmla="*/ 402 w 410"/>
              <a:gd name="T9" fmla="*/ 188 h 948"/>
              <a:gd name="T10" fmla="*/ 394 w 410"/>
              <a:gd name="T11" fmla="*/ 201 h 948"/>
              <a:gd name="T12" fmla="*/ 263 w 410"/>
              <a:gd name="T13" fmla="*/ 361 h 948"/>
              <a:gd name="T14" fmla="*/ 232 w 410"/>
              <a:gd name="T15" fmla="*/ 380 h 948"/>
              <a:gd name="T16" fmla="*/ 200 w 410"/>
              <a:gd name="T17" fmla="*/ 370 h 948"/>
              <a:gd name="T18" fmla="*/ 200 w 410"/>
              <a:gd name="T19" fmla="*/ 302 h 948"/>
              <a:gd name="T20" fmla="*/ 252 w 410"/>
              <a:gd name="T21" fmla="*/ 240 h 948"/>
              <a:gd name="T22" fmla="*/ 223 w 410"/>
              <a:gd name="T23" fmla="*/ 244 h 948"/>
              <a:gd name="T24" fmla="*/ 96 w 410"/>
              <a:gd name="T25" fmla="*/ 398 h 948"/>
              <a:gd name="T26" fmla="*/ 95 w 410"/>
              <a:gd name="T27" fmla="*/ 887 h 948"/>
              <a:gd name="T28" fmla="*/ 48 w 410"/>
              <a:gd name="T29" fmla="*/ 945 h 948"/>
              <a:gd name="T30" fmla="*/ 0 w 410"/>
              <a:gd name="T31" fmla="*/ 900 h 948"/>
              <a:gd name="T32" fmla="*/ 1 w 410"/>
              <a:gd name="T33" fmla="*/ 411 h 948"/>
              <a:gd name="T34" fmla="*/ 223 w 410"/>
              <a:gd name="T35" fmla="*/ 141 h 948"/>
              <a:gd name="T36" fmla="*/ 254 w 410"/>
              <a:gd name="T37" fmla="*/ 137 h 948"/>
              <a:gd name="T38" fmla="*/ 201 w 410"/>
              <a:gd name="T39" fmla="*/ 87 h 948"/>
              <a:gd name="T40" fmla="*/ 201 w 410"/>
              <a:gd name="T41" fmla="*/ 20 h 948"/>
              <a:gd name="T42" fmla="*/ 232 w 410"/>
              <a:gd name="T43" fmla="*/ 1 h 9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10" h="948">
                <a:moveTo>
                  <a:pt x="232" y="1"/>
                </a:moveTo>
                <a:cubicBezTo>
                  <a:pt x="244" y="0"/>
                  <a:pt x="255" y="3"/>
                  <a:pt x="264" y="11"/>
                </a:cubicBezTo>
                <a:cubicBezTo>
                  <a:pt x="394" y="134"/>
                  <a:pt x="394" y="134"/>
                  <a:pt x="394" y="134"/>
                </a:cubicBezTo>
                <a:cubicBezTo>
                  <a:pt x="396" y="135"/>
                  <a:pt x="398" y="137"/>
                  <a:pt x="399" y="139"/>
                </a:cubicBezTo>
                <a:cubicBezTo>
                  <a:pt x="409" y="154"/>
                  <a:pt x="410" y="172"/>
                  <a:pt x="402" y="188"/>
                </a:cubicBezTo>
                <a:cubicBezTo>
                  <a:pt x="400" y="193"/>
                  <a:pt x="398" y="198"/>
                  <a:pt x="394" y="201"/>
                </a:cubicBezTo>
                <a:cubicBezTo>
                  <a:pt x="263" y="361"/>
                  <a:pt x="263" y="361"/>
                  <a:pt x="263" y="361"/>
                </a:cubicBezTo>
                <a:cubicBezTo>
                  <a:pt x="254" y="372"/>
                  <a:pt x="243" y="378"/>
                  <a:pt x="232" y="380"/>
                </a:cubicBezTo>
                <a:cubicBezTo>
                  <a:pt x="220" y="381"/>
                  <a:pt x="209" y="378"/>
                  <a:pt x="200" y="370"/>
                </a:cubicBezTo>
                <a:cubicBezTo>
                  <a:pt x="183" y="354"/>
                  <a:pt x="183" y="323"/>
                  <a:pt x="200" y="302"/>
                </a:cubicBezTo>
                <a:cubicBezTo>
                  <a:pt x="252" y="240"/>
                  <a:pt x="252" y="240"/>
                  <a:pt x="252" y="240"/>
                </a:cubicBezTo>
                <a:cubicBezTo>
                  <a:pt x="223" y="244"/>
                  <a:pt x="223" y="244"/>
                  <a:pt x="223" y="244"/>
                </a:cubicBezTo>
                <a:cubicBezTo>
                  <a:pt x="153" y="254"/>
                  <a:pt x="96" y="323"/>
                  <a:pt x="96" y="398"/>
                </a:cubicBezTo>
                <a:cubicBezTo>
                  <a:pt x="95" y="887"/>
                  <a:pt x="95" y="887"/>
                  <a:pt x="95" y="887"/>
                </a:cubicBezTo>
                <a:cubicBezTo>
                  <a:pt x="95" y="915"/>
                  <a:pt x="74" y="941"/>
                  <a:pt x="48" y="945"/>
                </a:cubicBezTo>
                <a:cubicBezTo>
                  <a:pt x="22" y="948"/>
                  <a:pt x="0" y="929"/>
                  <a:pt x="0" y="900"/>
                </a:cubicBezTo>
                <a:cubicBezTo>
                  <a:pt x="1" y="411"/>
                  <a:pt x="1" y="411"/>
                  <a:pt x="1" y="411"/>
                </a:cubicBezTo>
                <a:cubicBezTo>
                  <a:pt x="2" y="279"/>
                  <a:pt x="101" y="159"/>
                  <a:pt x="223" y="141"/>
                </a:cubicBezTo>
                <a:cubicBezTo>
                  <a:pt x="254" y="137"/>
                  <a:pt x="254" y="137"/>
                  <a:pt x="254" y="137"/>
                </a:cubicBezTo>
                <a:cubicBezTo>
                  <a:pt x="201" y="87"/>
                  <a:pt x="201" y="87"/>
                  <a:pt x="201" y="87"/>
                </a:cubicBezTo>
                <a:cubicBezTo>
                  <a:pt x="184" y="71"/>
                  <a:pt x="184" y="41"/>
                  <a:pt x="201" y="20"/>
                </a:cubicBezTo>
                <a:cubicBezTo>
                  <a:pt x="210" y="9"/>
                  <a:pt x="221" y="3"/>
                  <a:pt x="232" y="1"/>
                </a:cubicBezTo>
                <a:close/>
              </a:path>
            </a:pathLst>
          </a:custGeom>
          <a:solidFill>
            <a:srgbClr val="FBD77F"/>
          </a:solidFill>
          <a:ln w="1270">
            <a:noFill/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>
              <a:defRPr/>
            </a:pPr>
            <a:endParaRPr lang="zh-CN" altLang="en-US" sz="1400" dirty="0">
              <a:solidFill>
                <a:prstClr val="white"/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  <a:cs typeface="Gen Jyuu Gothic Monospace Regul" panose="020B0309020203020207" pitchFamily="49" charset="-128"/>
              <a:sym typeface="Gen Jyuu Gothic Monospace Regul" panose="020B0309020203020207" pitchFamily="49" charset="-128"/>
            </a:endParaRPr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C8FB4147-C021-4B8C-A423-B99E24F28B54}"/>
              </a:ext>
            </a:extLst>
          </p:cNvPr>
          <p:cNvSpPr>
            <a:spLocks/>
          </p:cNvSpPr>
          <p:nvPr/>
        </p:nvSpPr>
        <p:spPr bwMode="auto">
          <a:xfrm>
            <a:off x="5659781" y="1767870"/>
            <a:ext cx="1293813" cy="4541837"/>
          </a:xfrm>
          <a:custGeom>
            <a:avLst/>
            <a:gdLst>
              <a:gd name="T0" fmla="*/ 180 w 359"/>
              <a:gd name="T1" fmla="*/ 1 h 1259"/>
              <a:gd name="T2" fmla="*/ 205 w 359"/>
              <a:gd name="T3" fmla="*/ 5 h 1259"/>
              <a:gd name="T4" fmla="*/ 212 w 359"/>
              <a:gd name="T5" fmla="*/ 11 h 1259"/>
              <a:gd name="T6" fmla="*/ 342 w 359"/>
              <a:gd name="T7" fmla="*/ 134 h 1259"/>
              <a:gd name="T8" fmla="*/ 342 w 359"/>
              <a:gd name="T9" fmla="*/ 201 h 1259"/>
              <a:gd name="T10" fmla="*/ 311 w 359"/>
              <a:gd name="T11" fmla="*/ 220 h 1259"/>
              <a:gd name="T12" fmla="*/ 279 w 359"/>
              <a:gd name="T13" fmla="*/ 210 h 1259"/>
              <a:gd name="T14" fmla="*/ 223 w 359"/>
              <a:gd name="T15" fmla="*/ 157 h 1259"/>
              <a:gd name="T16" fmla="*/ 221 w 359"/>
              <a:gd name="T17" fmla="*/ 1198 h 1259"/>
              <a:gd name="T18" fmla="*/ 173 w 359"/>
              <a:gd name="T19" fmla="*/ 1256 h 1259"/>
              <a:gd name="T20" fmla="*/ 126 w 359"/>
              <a:gd name="T21" fmla="*/ 1211 h 1259"/>
              <a:gd name="T22" fmla="*/ 128 w 359"/>
              <a:gd name="T23" fmla="*/ 180 h 1259"/>
              <a:gd name="T24" fmla="*/ 80 w 359"/>
              <a:gd name="T25" fmla="*/ 238 h 1259"/>
              <a:gd name="T26" fmla="*/ 49 w 359"/>
              <a:gd name="T27" fmla="*/ 257 h 1259"/>
              <a:gd name="T28" fmla="*/ 17 w 359"/>
              <a:gd name="T29" fmla="*/ 247 h 1259"/>
              <a:gd name="T30" fmla="*/ 18 w 359"/>
              <a:gd name="T31" fmla="*/ 179 h 1259"/>
              <a:gd name="T32" fmla="*/ 149 w 359"/>
              <a:gd name="T33" fmla="*/ 19 h 1259"/>
              <a:gd name="T34" fmla="*/ 160 w 359"/>
              <a:gd name="T35" fmla="*/ 9 h 1259"/>
              <a:gd name="T36" fmla="*/ 180 w 359"/>
              <a:gd name="T37" fmla="*/ 1 h 1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59" h="1259">
                <a:moveTo>
                  <a:pt x="180" y="1"/>
                </a:moveTo>
                <a:cubicBezTo>
                  <a:pt x="189" y="0"/>
                  <a:pt x="197" y="1"/>
                  <a:pt x="205" y="5"/>
                </a:cubicBezTo>
                <a:cubicBezTo>
                  <a:pt x="208" y="8"/>
                  <a:pt x="210" y="9"/>
                  <a:pt x="212" y="11"/>
                </a:cubicBezTo>
                <a:cubicBezTo>
                  <a:pt x="342" y="134"/>
                  <a:pt x="342" y="134"/>
                  <a:pt x="342" y="134"/>
                </a:cubicBezTo>
                <a:cubicBezTo>
                  <a:pt x="359" y="150"/>
                  <a:pt x="359" y="180"/>
                  <a:pt x="342" y="201"/>
                </a:cubicBezTo>
                <a:cubicBezTo>
                  <a:pt x="333" y="212"/>
                  <a:pt x="322" y="218"/>
                  <a:pt x="311" y="220"/>
                </a:cubicBezTo>
                <a:cubicBezTo>
                  <a:pt x="299" y="221"/>
                  <a:pt x="288" y="218"/>
                  <a:pt x="279" y="210"/>
                </a:cubicBezTo>
                <a:cubicBezTo>
                  <a:pt x="223" y="157"/>
                  <a:pt x="223" y="157"/>
                  <a:pt x="223" y="157"/>
                </a:cubicBezTo>
                <a:cubicBezTo>
                  <a:pt x="221" y="1198"/>
                  <a:pt x="221" y="1198"/>
                  <a:pt x="221" y="1198"/>
                </a:cubicBezTo>
                <a:cubicBezTo>
                  <a:pt x="221" y="1226"/>
                  <a:pt x="200" y="1252"/>
                  <a:pt x="173" y="1256"/>
                </a:cubicBezTo>
                <a:cubicBezTo>
                  <a:pt x="147" y="1259"/>
                  <a:pt x="126" y="1239"/>
                  <a:pt x="126" y="1211"/>
                </a:cubicBezTo>
                <a:cubicBezTo>
                  <a:pt x="128" y="180"/>
                  <a:pt x="128" y="180"/>
                  <a:pt x="128" y="180"/>
                </a:cubicBezTo>
                <a:cubicBezTo>
                  <a:pt x="80" y="238"/>
                  <a:pt x="80" y="238"/>
                  <a:pt x="80" y="238"/>
                </a:cubicBezTo>
                <a:cubicBezTo>
                  <a:pt x="72" y="249"/>
                  <a:pt x="60" y="255"/>
                  <a:pt x="49" y="257"/>
                </a:cubicBezTo>
                <a:cubicBezTo>
                  <a:pt x="37" y="258"/>
                  <a:pt x="26" y="255"/>
                  <a:pt x="17" y="247"/>
                </a:cubicBezTo>
                <a:cubicBezTo>
                  <a:pt x="0" y="231"/>
                  <a:pt x="0" y="200"/>
                  <a:pt x="18" y="179"/>
                </a:cubicBezTo>
                <a:cubicBezTo>
                  <a:pt x="149" y="19"/>
                  <a:pt x="149" y="19"/>
                  <a:pt x="149" y="19"/>
                </a:cubicBezTo>
                <a:cubicBezTo>
                  <a:pt x="152" y="15"/>
                  <a:pt x="156" y="12"/>
                  <a:pt x="160" y="9"/>
                </a:cubicBezTo>
                <a:cubicBezTo>
                  <a:pt x="166" y="5"/>
                  <a:pt x="173" y="2"/>
                  <a:pt x="180" y="1"/>
                </a:cubicBezTo>
                <a:close/>
              </a:path>
            </a:pathLst>
          </a:custGeom>
          <a:solidFill>
            <a:srgbClr val="C4D7D3"/>
          </a:solidFill>
          <a:ln w="1270">
            <a:noFill/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>
              <a:defRPr/>
            </a:pPr>
            <a:endParaRPr lang="zh-CN" altLang="en-US" sz="1400" dirty="0">
              <a:solidFill>
                <a:prstClr val="white"/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  <a:cs typeface="Gen Jyuu Gothic Monospace Regul" panose="020B0309020203020207" pitchFamily="49" charset="-128"/>
              <a:sym typeface="Gen Jyuu Gothic Monospace Regul" panose="020B0309020203020207" pitchFamily="49" charset="-128"/>
            </a:endParaRPr>
          </a:p>
        </p:txBody>
      </p:sp>
      <p:sp>
        <p:nvSpPr>
          <p:cNvPr id="12" name="Freeform 38">
            <a:extLst>
              <a:ext uri="{FF2B5EF4-FFF2-40B4-BE49-F238E27FC236}">
                <a16:creationId xmlns:a16="http://schemas.microsoft.com/office/drawing/2014/main" id="{56616B97-43AD-460B-B307-A9C331FF35A8}"/>
              </a:ext>
            </a:extLst>
          </p:cNvPr>
          <p:cNvSpPr>
            <a:spLocks/>
          </p:cNvSpPr>
          <p:nvPr/>
        </p:nvSpPr>
        <p:spPr bwMode="auto">
          <a:xfrm>
            <a:off x="4573930" y="3836382"/>
            <a:ext cx="1441450" cy="2438401"/>
          </a:xfrm>
          <a:custGeom>
            <a:avLst/>
            <a:gdLst>
              <a:gd name="T0" fmla="*/ 178 w 399"/>
              <a:gd name="T1" fmla="*/ 2 h 676"/>
              <a:gd name="T2" fmla="*/ 210 w 399"/>
              <a:gd name="T3" fmla="*/ 12 h 676"/>
              <a:gd name="T4" fmla="*/ 210 w 399"/>
              <a:gd name="T5" fmla="*/ 79 h 676"/>
              <a:gd name="T6" fmla="*/ 157 w 399"/>
              <a:gd name="T7" fmla="*/ 144 h 676"/>
              <a:gd name="T8" fmla="*/ 178 w 399"/>
              <a:gd name="T9" fmla="*/ 141 h 676"/>
              <a:gd name="T10" fmla="*/ 399 w 399"/>
              <a:gd name="T11" fmla="*/ 348 h 676"/>
              <a:gd name="T12" fmla="*/ 398 w 399"/>
              <a:gd name="T13" fmla="*/ 615 h 676"/>
              <a:gd name="T14" fmla="*/ 351 w 399"/>
              <a:gd name="T15" fmla="*/ 673 h 676"/>
              <a:gd name="T16" fmla="*/ 303 w 399"/>
              <a:gd name="T17" fmla="*/ 628 h 676"/>
              <a:gd name="T18" fmla="*/ 304 w 399"/>
              <a:gd name="T19" fmla="*/ 362 h 676"/>
              <a:gd name="T20" fmla="*/ 178 w 399"/>
              <a:gd name="T21" fmla="*/ 243 h 676"/>
              <a:gd name="T22" fmla="*/ 158 w 399"/>
              <a:gd name="T23" fmla="*/ 246 h 676"/>
              <a:gd name="T24" fmla="*/ 209 w 399"/>
              <a:gd name="T25" fmla="*/ 294 h 676"/>
              <a:gd name="T26" fmla="*/ 209 w 399"/>
              <a:gd name="T27" fmla="*/ 362 h 676"/>
              <a:gd name="T28" fmla="*/ 178 w 399"/>
              <a:gd name="T29" fmla="*/ 381 h 676"/>
              <a:gd name="T30" fmla="*/ 146 w 399"/>
              <a:gd name="T31" fmla="*/ 371 h 676"/>
              <a:gd name="T32" fmla="*/ 16 w 399"/>
              <a:gd name="T33" fmla="*/ 248 h 676"/>
              <a:gd name="T34" fmla="*/ 8 w 399"/>
              <a:gd name="T35" fmla="*/ 238 h 676"/>
              <a:gd name="T36" fmla="*/ 10 w 399"/>
              <a:gd name="T37" fmla="*/ 189 h 676"/>
              <a:gd name="T38" fmla="*/ 11 w 399"/>
              <a:gd name="T39" fmla="*/ 187 h 676"/>
              <a:gd name="T40" fmla="*/ 16 w 399"/>
              <a:gd name="T41" fmla="*/ 180 h 676"/>
              <a:gd name="T42" fmla="*/ 147 w 399"/>
              <a:gd name="T43" fmla="*/ 21 h 676"/>
              <a:gd name="T44" fmla="*/ 178 w 399"/>
              <a:gd name="T45" fmla="*/ 2 h 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99" h="676">
                <a:moveTo>
                  <a:pt x="178" y="2"/>
                </a:moveTo>
                <a:cubicBezTo>
                  <a:pt x="190" y="0"/>
                  <a:pt x="201" y="4"/>
                  <a:pt x="210" y="12"/>
                </a:cubicBezTo>
                <a:cubicBezTo>
                  <a:pt x="227" y="28"/>
                  <a:pt x="227" y="58"/>
                  <a:pt x="210" y="79"/>
                </a:cubicBezTo>
                <a:cubicBezTo>
                  <a:pt x="157" y="144"/>
                  <a:pt x="157" y="144"/>
                  <a:pt x="157" y="144"/>
                </a:cubicBezTo>
                <a:cubicBezTo>
                  <a:pt x="178" y="141"/>
                  <a:pt x="178" y="141"/>
                  <a:pt x="178" y="141"/>
                </a:cubicBezTo>
                <a:cubicBezTo>
                  <a:pt x="300" y="124"/>
                  <a:pt x="399" y="217"/>
                  <a:pt x="399" y="348"/>
                </a:cubicBezTo>
                <a:cubicBezTo>
                  <a:pt x="398" y="615"/>
                  <a:pt x="398" y="615"/>
                  <a:pt x="398" y="615"/>
                </a:cubicBezTo>
                <a:cubicBezTo>
                  <a:pt x="398" y="643"/>
                  <a:pt x="377" y="669"/>
                  <a:pt x="351" y="673"/>
                </a:cubicBezTo>
                <a:cubicBezTo>
                  <a:pt x="325" y="676"/>
                  <a:pt x="303" y="656"/>
                  <a:pt x="303" y="628"/>
                </a:cubicBezTo>
                <a:cubicBezTo>
                  <a:pt x="304" y="362"/>
                  <a:pt x="304" y="362"/>
                  <a:pt x="304" y="362"/>
                </a:cubicBezTo>
                <a:cubicBezTo>
                  <a:pt x="304" y="287"/>
                  <a:pt x="248" y="234"/>
                  <a:pt x="178" y="243"/>
                </a:cubicBezTo>
                <a:cubicBezTo>
                  <a:pt x="158" y="246"/>
                  <a:pt x="158" y="246"/>
                  <a:pt x="158" y="246"/>
                </a:cubicBezTo>
                <a:cubicBezTo>
                  <a:pt x="209" y="294"/>
                  <a:pt x="209" y="294"/>
                  <a:pt x="209" y="294"/>
                </a:cubicBezTo>
                <a:cubicBezTo>
                  <a:pt x="227" y="311"/>
                  <a:pt x="226" y="341"/>
                  <a:pt x="209" y="362"/>
                </a:cubicBezTo>
                <a:cubicBezTo>
                  <a:pt x="200" y="373"/>
                  <a:pt x="189" y="379"/>
                  <a:pt x="178" y="381"/>
                </a:cubicBezTo>
                <a:cubicBezTo>
                  <a:pt x="166" y="382"/>
                  <a:pt x="155" y="379"/>
                  <a:pt x="146" y="371"/>
                </a:cubicBezTo>
                <a:cubicBezTo>
                  <a:pt x="16" y="248"/>
                  <a:pt x="16" y="248"/>
                  <a:pt x="16" y="248"/>
                </a:cubicBezTo>
                <a:cubicBezTo>
                  <a:pt x="12" y="245"/>
                  <a:pt x="10" y="241"/>
                  <a:pt x="8" y="238"/>
                </a:cubicBezTo>
                <a:cubicBezTo>
                  <a:pt x="0" y="223"/>
                  <a:pt x="1" y="204"/>
                  <a:pt x="10" y="189"/>
                </a:cubicBezTo>
                <a:cubicBezTo>
                  <a:pt x="10" y="188"/>
                  <a:pt x="11" y="187"/>
                  <a:pt x="11" y="187"/>
                </a:cubicBezTo>
                <a:cubicBezTo>
                  <a:pt x="13" y="184"/>
                  <a:pt x="14" y="182"/>
                  <a:pt x="16" y="180"/>
                </a:cubicBezTo>
                <a:cubicBezTo>
                  <a:pt x="147" y="21"/>
                  <a:pt x="147" y="21"/>
                  <a:pt x="147" y="21"/>
                </a:cubicBezTo>
                <a:cubicBezTo>
                  <a:pt x="156" y="10"/>
                  <a:pt x="167" y="4"/>
                  <a:pt x="178" y="2"/>
                </a:cubicBezTo>
                <a:close/>
              </a:path>
            </a:pathLst>
          </a:custGeom>
          <a:solidFill>
            <a:srgbClr val="FBD77F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>
              <a:defRPr/>
            </a:pPr>
            <a:endParaRPr lang="zh-CN" altLang="en-US" dirty="0">
              <a:solidFill>
                <a:prstClr val="white"/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  <a:cs typeface="Gen Jyuu Gothic Monospace Regul" panose="020B0309020203020207" pitchFamily="49" charset="-128"/>
              <a:sym typeface="Gen Jyuu Gothic Monospace Regul" panose="020B0309020203020207" pitchFamily="49" charset="-128"/>
            </a:endParaRPr>
          </a:p>
        </p:txBody>
      </p:sp>
      <p:grpSp>
        <p:nvGrpSpPr>
          <p:cNvPr id="13" name="Group 24">
            <a:extLst>
              <a:ext uri="{FF2B5EF4-FFF2-40B4-BE49-F238E27FC236}">
                <a16:creationId xmlns:a16="http://schemas.microsoft.com/office/drawing/2014/main" id="{7F052C24-0759-4EEE-A44E-731DF0CEF3B1}"/>
              </a:ext>
            </a:extLst>
          </p:cNvPr>
          <p:cNvGrpSpPr>
            <a:grpSpLocks/>
          </p:cNvGrpSpPr>
          <p:nvPr/>
        </p:nvGrpSpPr>
        <p:grpSpPr bwMode="auto">
          <a:xfrm>
            <a:off x="529390" y="4582159"/>
            <a:ext cx="3741807" cy="1279526"/>
            <a:chOff x="1133807" y="4783632"/>
            <a:chExt cx="3742385" cy="1280589"/>
          </a:xfrm>
        </p:grpSpPr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FF87B027-0275-4661-B98B-0EE7F43F0202}"/>
                </a:ext>
              </a:extLst>
            </p:cNvPr>
            <p:cNvSpPr/>
            <p:nvPr/>
          </p:nvSpPr>
          <p:spPr>
            <a:xfrm>
              <a:off x="4287139" y="4783632"/>
              <a:ext cx="506490" cy="506833"/>
            </a:xfrm>
            <a:prstGeom prst="rect">
              <a:avLst/>
            </a:prstGeom>
            <a:solidFill>
              <a:srgbClr val="FBD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>
                <a:defRPr/>
              </a:pP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Gen Jyuu Gothic Monospace Regul" panose="020B0309020203020207" pitchFamily="49" charset="-128"/>
                  <a:sym typeface="Gen Jyuu Gothic Monospace Regul" panose="020B0309020203020207" pitchFamily="49" charset="-128"/>
                </a:rPr>
                <a:t>03</a:t>
              </a:r>
            </a:p>
          </p:txBody>
        </p:sp>
        <p:sp>
          <p:nvSpPr>
            <p:cNvPr id="15" name="TextBox 26">
              <a:extLst>
                <a:ext uri="{FF2B5EF4-FFF2-40B4-BE49-F238E27FC236}">
                  <a16:creationId xmlns:a16="http://schemas.microsoft.com/office/drawing/2014/main" id="{AEC19BE1-AADC-4226-9145-604B3570770A}"/>
                </a:ext>
              </a:extLst>
            </p:cNvPr>
            <p:cNvSpPr txBox="1"/>
            <p:nvPr/>
          </p:nvSpPr>
          <p:spPr>
            <a:xfrm>
              <a:off x="1133807" y="5347661"/>
              <a:ext cx="3742385" cy="7165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09585">
                <a:defRPr/>
              </a:pP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洺崧估價師</a:t>
              </a:r>
              <a:endPara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Monospace Regul" panose="020B0309020203020207" pitchFamily="49" charset="-128"/>
                <a:sym typeface="Gen Jyuu Gothic Monospace Regul" panose="020B0309020203020207" pitchFamily="49" charset="-128"/>
              </a:endParaRPr>
            </a:p>
            <a:p>
              <a:pPr lvl="0" algn="r">
                <a:lnSpc>
                  <a:spcPts val="2200"/>
                </a:lnSpc>
                <a:defRPr/>
              </a:pP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</p:grpSp>
      <p:grpSp>
        <p:nvGrpSpPr>
          <p:cNvPr id="16" name="Group 27">
            <a:extLst>
              <a:ext uri="{FF2B5EF4-FFF2-40B4-BE49-F238E27FC236}">
                <a16:creationId xmlns:a16="http://schemas.microsoft.com/office/drawing/2014/main" id="{B5C161A0-1273-4D34-883E-29C2E3D60397}"/>
              </a:ext>
            </a:extLst>
          </p:cNvPr>
          <p:cNvGrpSpPr>
            <a:grpSpLocks/>
          </p:cNvGrpSpPr>
          <p:nvPr/>
        </p:nvGrpSpPr>
        <p:grpSpPr bwMode="auto">
          <a:xfrm>
            <a:off x="8143800" y="3683982"/>
            <a:ext cx="3611724" cy="1488363"/>
            <a:chOff x="7724634" y="1927083"/>
            <a:chExt cx="3612768" cy="1488713"/>
          </a:xfrm>
        </p:grpSpPr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852C95BC-B63A-4533-83AD-C49E90C68C88}"/>
                </a:ext>
              </a:extLst>
            </p:cNvPr>
            <p:cNvSpPr/>
            <p:nvPr/>
          </p:nvSpPr>
          <p:spPr>
            <a:xfrm>
              <a:off x="7823837" y="1927083"/>
              <a:ext cx="506559" cy="506533"/>
            </a:xfrm>
            <a:prstGeom prst="rect">
              <a:avLst/>
            </a:prstGeom>
            <a:solidFill>
              <a:srgbClr val="FBD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>
                <a:defRPr/>
              </a:pP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Gen Jyuu Gothic Monospace Regul" panose="020B0309020203020207" pitchFamily="49" charset="-128"/>
                  <a:sym typeface="Gen Jyuu Gothic Monospace Regul" panose="020B0309020203020207" pitchFamily="49" charset="-128"/>
                </a:rPr>
                <a:t>02</a:t>
              </a:r>
            </a:p>
          </p:txBody>
        </p:sp>
        <p:sp>
          <p:nvSpPr>
            <p:cNvPr id="18" name="TextBox 29">
              <a:extLst>
                <a:ext uri="{FF2B5EF4-FFF2-40B4-BE49-F238E27FC236}">
                  <a16:creationId xmlns:a16="http://schemas.microsoft.com/office/drawing/2014/main" id="{C1A24BBE-91DD-4950-8090-355D2B25611D}"/>
                </a:ext>
              </a:extLst>
            </p:cNvPr>
            <p:cNvSpPr txBox="1"/>
            <p:nvPr/>
          </p:nvSpPr>
          <p:spPr>
            <a:xfrm>
              <a:off x="7724634" y="2471726"/>
              <a:ext cx="3612768" cy="9440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585">
                <a:defRPr/>
              </a:pP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大河地政士</a:t>
              </a:r>
              <a:endPara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Monospace Regul" panose="020B0309020203020207" pitchFamily="49" charset="-128"/>
                <a:sym typeface="Gen Jyuu Gothic Monospace Regul" panose="020B0309020203020207" pitchFamily="49" charset="-128"/>
              </a:endParaRPr>
            </a:p>
            <a:p>
              <a:pPr lvl="0">
                <a:lnSpc>
                  <a:spcPts val="2200"/>
                </a:lnSpc>
                <a:defRPr/>
              </a:pP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  <a:p>
              <a:pPr defTabSz="609585">
                <a:defRPr/>
              </a:pPr>
              <a:endParaRPr lang="en-US" sz="1300" dirty="0">
                <a:solidFill>
                  <a:srgbClr val="44546A">
                    <a:lumMod val="75000"/>
                    <a:lumOff val="25000"/>
                  </a:srgb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Gen Jyuu Gothic Monospace Regul" panose="020B0309020203020207" pitchFamily="49" charset="-128"/>
                <a:sym typeface="Gen Jyuu Gothic Monospace Regul" panose="020B0309020203020207" pitchFamily="49" charset="-128"/>
              </a:endParaRPr>
            </a:p>
          </p:txBody>
        </p:sp>
      </p:grpSp>
      <p:grpSp>
        <p:nvGrpSpPr>
          <p:cNvPr id="19" name="Group 30">
            <a:extLst>
              <a:ext uri="{FF2B5EF4-FFF2-40B4-BE49-F238E27FC236}">
                <a16:creationId xmlns:a16="http://schemas.microsoft.com/office/drawing/2014/main" id="{FCADB052-E60D-43CD-A6DF-71A8FBD50821}"/>
              </a:ext>
            </a:extLst>
          </p:cNvPr>
          <p:cNvGrpSpPr>
            <a:grpSpLocks/>
          </p:cNvGrpSpPr>
          <p:nvPr/>
        </p:nvGrpSpPr>
        <p:grpSpPr bwMode="auto">
          <a:xfrm>
            <a:off x="1335505" y="2050446"/>
            <a:ext cx="3876599" cy="1508998"/>
            <a:chOff x="156830" y="2160794"/>
            <a:chExt cx="3875762" cy="1508344"/>
          </a:xfrm>
        </p:grpSpPr>
        <p:sp>
          <p:nvSpPr>
            <p:cNvPr id="20" name="Rectangle 31">
              <a:extLst>
                <a:ext uri="{FF2B5EF4-FFF2-40B4-BE49-F238E27FC236}">
                  <a16:creationId xmlns:a16="http://schemas.microsoft.com/office/drawing/2014/main" id="{AE100809-B1FE-4E73-9A7E-58DD9700777D}"/>
                </a:ext>
              </a:extLst>
            </p:cNvPr>
            <p:cNvSpPr/>
            <p:nvPr/>
          </p:nvSpPr>
          <p:spPr>
            <a:xfrm>
              <a:off x="3443757" y="2160794"/>
              <a:ext cx="506303" cy="507780"/>
            </a:xfrm>
            <a:prstGeom prst="rect">
              <a:avLst/>
            </a:prstGeom>
            <a:solidFill>
              <a:srgbClr val="C4D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>
                <a:defRPr/>
              </a:pP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Gen Jyuu Gothic Monospace Regul" panose="020B0309020203020207" pitchFamily="49" charset="-128"/>
                  <a:sym typeface="Gen Jyuu Gothic Monospace Regul" panose="020B0309020203020207" pitchFamily="49" charset="-128"/>
                </a:rPr>
                <a:t>01</a:t>
              </a:r>
            </a:p>
          </p:txBody>
        </p:sp>
        <p:sp>
          <p:nvSpPr>
            <p:cNvPr id="21" name="TextBox 32">
              <a:extLst>
                <a:ext uri="{FF2B5EF4-FFF2-40B4-BE49-F238E27FC236}">
                  <a16:creationId xmlns:a16="http://schemas.microsoft.com/office/drawing/2014/main" id="{5009595F-7A65-4926-9CAB-B4B14E24131F}"/>
                </a:ext>
              </a:extLst>
            </p:cNvPr>
            <p:cNvSpPr txBox="1"/>
            <p:nvPr/>
          </p:nvSpPr>
          <p:spPr>
            <a:xfrm>
              <a:off x="156830" y="2725699"/>
              <a:ext cx="3875762" cy="94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09585">
                <a:defRPr/>
              </a:pP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大河不動產整合行銷</a:t>
              </a:r>
              <a:endPara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Monospace Regul" panose="020B0309020203020207" pitchFamily="49" charset="-128"/>
                <a:sym typeface="Gen Jyuu Gothic Monospace Regul" panose="020B0309020203020207" pitchFamily="49" charset="-128"/>
              </a:endParaRPr>
            </a:p>
            <a:p>
              <a:pPr lvl="0" algn="r">
                <a:lnSpc>
                  <a:spcPts val="2200"/>
                </a:lnSpc>
                <a:defRPr/>
              </a:pP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  <a:p>
              <a:pPr algn="r" defTabSz="609585">
                <a:defRPr/>
              </a:pPr>
              <a:endParaRPr lang="en-US" sz="1300" dirty="0">
                <a:solidFill>
                  <a:srgbClr val="44546A">
                    <a:lumMod val="75000"/>
                    <a:lumOff val="25000"/>
                  </a:srgb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Gen Jyuu Gothic Monospace Regul" panose="020B0309020203020207" pitchFamily="49" charset="-128"/>
                <a:sym typeface="Gen Jyuu Gothic Monospace Regul" panose="020B0309020203020207" pitchFamily="49" charset="-128"/>
              </a:endParaRPr>
            </a:p>
          </p:txBody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CEE6B68B-24D2-4EAD-B642-AA60E7C0185D}"/>
              </a:ext>
            </a:extLst>
          </p:cNvPr>
          <p:cNvSpPr/>
          <p:nvPr/>
        </p:nvSpPr>
        <p:spPr>
          <a:xfrm>
            <a:off x="918251" y="288022"/>
            <a:ext cx="4772745" cy="523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6000"/>
              </a:lnSpc>
              <a:spcBef>
                <a:spcPct val="0"/>
              </a:spcBef>
            </a:pPr>
            <a:r>
              <a:rPr lang="zh-TW" altLang="en-US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大河組織架構</a:t>
            </a:r>
            <a:r>
              <a:rPr lang="en-US" altLang="zh-TW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~</a:t>
            </a:r>
            <a:r>
              <a:rPr lang="zh-TW" altLang="en-US" sz="2000" spc="300" dirty="0">
                <a:solidFill>
                  <a:srgbClr val="FF0000"/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三位一體</a:t>
            </a:r>
            <a:endParaRPr lang="zh-CN" altLang="en-US" sz="2000" spc="300" dirty="0">
              <a:solidFill>
                <a:srgbClr val="FF0000"/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8109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9FB143-2161-4498-9EDC-54FC399F80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1" y="-20598"/>
            <a:ext cx="12215711" cy="687859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44DB6C6-1F99-429D-8BE0-E8F13F51729E}"/>
              </a:ext>
            </a:extLst>
          </p:cNvPr>
          <p:cNvSpPr/>
          <p:nvPr/>
        </p:nvSpPr>
        <p:spPr>
          <a:xfrm>
            <a:off x="1623317" y="4448710"/>
            <a:ext cx="8815227" cy="134591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9393040-FD9E-4502-B142-EB216AF74E27}"/>
              </a:ext>
            </a:extLst>
          </p:cNvPr>
          <p:cNvSpPr/>
          <p:nvPr/>
        </p:nvSpPr>
        <p:spPr>
          <a:xfrm>
            <a:off x="1736333" y="4572000"/>
            <a:ext cx="8558373" cy="108906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EE6B68B-24D2-4EAD-B642-AA60E7C0185D}"/>
              </a:ext>
            </a:extLst>
          </p:cNvPr>
          <p:cNvSpPr/>
          <p:nvPr/>
        </p:nvSpPr>
        <p:spPr>
          <a:xfrm>
            <a:off x="918251" y="288022"/>
            <a:ext cx="4772745" cy="523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6000"/>
              </a:lnSpc>
              <a:spcBef>
                <a:spcPct val="0"/>
              </a:spcBef>
            </a:pPr>
            <a:r>
              <a:rPr lang="zh-TW" altLang="en-US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大河組織架構</a:t>
            </a:r>
            <a:r>
              <a:rPr lang="en-US" altLang="zh-TW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~</a:t>
            </a:r>
            <a:r>
              <a:rPr lang="zh-TW" altLang="en-US" sz="2000" spc="300" dirty="0">
                <a:solidFill>
                  <a:srgbClr val="FF0000"/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三位一體</a:t>
            </a:r>
            <a:endParaRPr lang="zh-CN" altLang="en-US" sz="2000" spc="300" dirty="0">
              <a:solidFill>
                <a:srgbClr val="FF0000"/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  <a:cs typeface="+mj-cs"/>
            </a:endParaRPr>
          </a:p>
        </p:txBody>
      </p:sp>
      <p:pic>
        <p:nvPicPr>
          <p:cNvPr id="2" name="0d36c466-e2a3-41b5-bbbe-6a68ad1db698">
            <a:hlinkClick r:id="" action="ppaction://media"/>
            <a:extLst>
              <a:ext uri="{FF2B5EF4-FFF2-40B4-BE49-F238E27FC236}">
                <a16:creationId xmlns:a16="http://schemas.microsoft.com/office/drawing/2014/main" id="{BFCC6E6D-76DB-453C-8CCF-9A3258A291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0" y="643340"/>
            <a:ext cx="6096000" cy="342900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214362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4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704E714-E079-4FAE-AA4B-4FA46C948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" y="-20598"/>
            <a:ext cx="12215711" cy="687859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72474E1-C3AD-4971-BAD5-A6EF387DB5DA}"/>
              </a:ext>
            </a:extLst>
          </p:cNvPr>
          <p:cNvSpPr/>
          <p:nvPr/>
        </p:nvSpPr>
        <p:spPr>
          <a:xfrm>
            <a:off x="3404937" y="541421"/>
            <a:ext cx="8109284" cy="577515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E7A9062-1BD2-457F-8755-145DFFAA9B1A}"/>
              </a:ext>
            </a:extLst>
          </p:cNvPr>
          <p:cNvSpPr/>
          <p:nvPr/>
        </p:nvSpPr>
        <p:spPr>
          <a:xfrm>
            <a:off x="2815389" y="1564105"/>
            <a:ext cx="1191127" cy="3753853"/>
          </a:xfrm>
          <a:prstGeom prst="rect">
            <a:avLst/>
          </a:prstGeom>
          <a:solidFill>
            <a:srgbClr val="FBD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C03DC4F3-B7EB-46FB-9ACD-851E0FED1614}"/>
              </a:ext>
            </a:extLst>
          </p:cNvPr>
          <p:cNvSpPr txBox="1">
            <a:spLocks/>
          </p:cNvSpPr>
          <p:nvPr/>
        </p:nvSpPr>
        <p:spPr>
          <a:xfrm>
            <a:off x="4596064" y="2528472"/>
            <a:ext cx="589547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88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35号-经典雅黑" panose="00000500000000000000" pitchFamily="2" charset="-122"/>
                <a:ea typeface="字魂35号-经典雅黑" panose="00000500000000000000" pitchFamily="2" charset="-122"/>
              </a:rPr>
              <a:t>感謝您欣賞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D3691BA-D435-4408-8432-78810F1DA645}"/>
              </a:ext>
            </a:extLst>
          </p:cNvPr>
          <p:cNvSpPr/>
          <p:nvPr/>
        </p:nvSpPr>
        <p:spPr>
          <a:xfrm>
            <a:off x="5184560" y="1561670"/>
            <a:ext cx="4565496" cy="7672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rPr>
              <a:t>Thanks for your listen</a:t>
            </a:r>
            <a:endParaRPr lang="zh-CN" altLang="en-US" sz="2800" spc="300" dirty="0">
              <a:solidFill>
                <a:schemeClr val="tx1">
                  <a:lumMod val="85000"/>
                  <a:lumOff val="15000"/>
                </a:schemeClr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  <a:cs typeface="+mj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604F090-ECA3-40F4-BD64-CCFFB12BDE42}"/>
              </a:ext>
            </a:extLst>
          </p:cNvPr>
          <p:cNvSpPr/>
          <p:nvPr/>
        </p:nvSpPr>
        <p:spPr>
          <a:xfrm>
            <a:off x="11709066" y="119600"/>
            <a:ext cx="1176756" cy="1359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24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j-cs"/>
              </a:rPr>
              <a:t>”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140954D-1724-49FF-AEE0-F840024D392A}"/>
              </a:ext>
            </a:extLst>
          </p:cNvPr>
          <p:cNvSpPr txBox="1"/>
          <p:nvPr/>
        </p:nvSpPr>
        <p:spPr>
          <a:xfrm>
            <a:off x="4650541" y="4576078"/>
            <a:ext cx="4211409" cy="761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黃國霖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zh-TW" sz="1800" dirty="0">
                <a:ea typeface="華康流隸體" pitchFamily="65" charset="-120"/>
              </a:rPr>
              <a:t>0920-740933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220001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新北市板橋區漢生東路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號四樓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63" y="4671579"/>
            <a:ext cx="2278462" cy="227846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08" y="701260"/>
            <a:ext cx="2305050" cy="3152775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8140954D-1724-49FF-AEE0-F840024D392A}"/>
              </a:ext>
            </a:extLst>
          </p:cNvPr>
          <p:cNvSpPr txBox="1"/>
          <p:nvPr/>
        </p:nvSpPr>
        <p:spPr>
          <a:xfrm>
            <a:off x="640639" y="3934184"/>
            <a:ext cx="204871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常逛大和粉絲</a:t>
            </a:r>
            <a:r>
              <a:rPr lang="zh-TW" altLang="en-US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</a:t>
            </a:r>
            <a:endParaRPr lang="en-US" altLang="zh-TW" sz="18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140954D-1724-49FF-AEE0-F840024D392A}"/>
              </a:ext>
            </a:extLst>
          </p:cNvPr>
          <p:cNvSpPr txBox="1"/>
          <p:nvPr/>
        </p:nvSpPr>
        <p:spPr>
          <a:xfrm>
            <a:off x="8353789" y="6382656"/>
            <a:ext cx="106887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zh-TW" altLang="en-US" sz="1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請加</a:t>
            </a:r>
            <a:r>
              <a:rPr lang="en-US" altLang="zh-TW" sz="1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line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656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3" grpId="0"/>
      <p:bldP spid="14" grpId="0"/>
      <p:bldP spid="2" grpId="0"/>
      <p:bldP spid="15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AD062C-3B33-44DD-98DA-03DD128E63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1631525"/>
            <a:ext cx="6410084" cy="3609010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EDA6C21D-39B1-4CBE-BB59-8246F30C370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873" y="796086"/>
            <a:ext cx="3854945" cy="217041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BD9B82-85D5-4B62-92AD-E6B5924EEC3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873" y="3898943"/>
            <a:ext cx="3854945" cy="2170132"/>
          </a:xfrm>
          <a:prstGeom prst="rect">
            <a:avLst/>
          </a:prstGeom>
        </p:spPr>
      </p:pic>
      <p:pic>
        <p:nvPicPr>
          <p:cNvPr id="20" name="圖片 19" descr="一張含有 文字, 收據, 螢幕擷取畫面 的圖片&#10;&#10;自動產生的描述">
            <a:extLst>
              <a:ext uri="{FF2B5EF4-FFF2-40B4-BE49-F238E27FC236}">
                <a16:creationId xmlns:a16="http://schemas.microsoft.com/office/drawing/2014/main" id="{FA6BE155-C526-49BA-92B6-95AFD2DA1B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 r="60269"/>
          <a:stretch/>
        </p:blipFill>
        <p:spPr>
          <a:xfrm>
            <a:off x="797463" y="1164754"/>
            <a:ext cx="5419424" cy="5036837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9A264A5-1BE2-4C52-B40E-3FCE16BF80B3}"/>
              </a:ext>
            </a:extLst>
          </p:cNvPr>
          <p:cNvSpPr txBox="1"/>
          <p:nvPr/>
        </p:nvSpPr>
        <p:spPr>
          <a:xfrm>
            <a:off x="8068539" y="1550931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未辦理繼承常見的原因有三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「不知道、有糾紛、價值低」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BD43B4A-D627-4AD8-8B04-3EADE14F02C3}"/>
              </a:ext>
            </a:extLst>
          </p:cNvPr>
          <p:cNvSpPr txBox="1"/>
          <p:nvPr/>
        </p:nvSpPr>
        <p:spPr>
          <a:xfrm>
            <a:off x="7878359" y="4294598"/>
            <a:ext cx="3416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許多繼承者可能在海外，不知道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自身有財產可繼承，繼承者對於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財產分配談不攏，又或是標的較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無價值，使得繼承人選擇放棄。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8724C11-D4CD-4CA1-A623-7BACC25B7131}"/>
              </a:ext>
            </a:extLst>
          </p:cNvPr>
          <p:cNvSpPr txBox="1"/>
          <p:nvPr/>
        </p:nvSpPr>
        <p:spPr>
          <a:xfrm>
            <a:off x="2783391" y="751808"/>
            <a:ext cx="4079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全國有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66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萬筆土地沒人繼承，面積超過一個金門面積。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更新時間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2021/04/14)</a:t>
            </a:r>
            <a:endParaRPr lang="zh-CN" altLang="en-US" sz="1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607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7B257169-96CD-422C-916D-D7FD3CB17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1" y="-20598"/>
            <a:ext cx="12215711" cy="687859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EA51227-71EA-4890-9B04-EA6133641AC0}"/>
              </a:ext>
            </a:extLst>
          </p:cNvPr>
          <p:cNvSpPr/>
          <p:nvPr/>
        </p:nvSpPr>
        <p:spPr>
          <a:xfrm>
            <a:off x="9516979" y="-20598"/>
            <a:ext cx="2675021" cy="6878598"/>
          </a:xfrm>
          <a:prstGeom prst="rect">
            <a:avLst/>
          </a:prstGeom>
          <a:solidFill>
            <a:srgbClr val="FBD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F519C646-EA09-4E18-94D5-356A104B4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20" y="142448"/>
            <a:ext cx="6840725" cy="6715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87C1722E-2DD5-4823-BB8F-9B88527AA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486" y="4963599"/>
            <a:ext cx="2500006" cy="1772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38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9FB143-2161-4498-9EDC-54FC399F8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1" y="-20598"/>
            <a:ext cx="12215711" cy="6878598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E1FAE43-6149-4ABE-A268-419433178EE4}"/>
              </a:ext>
            </a:extLst>
          </p:cNvPr>
          <p:cNvGrpSpPr/>
          <p:nvPr/>
        </p:nvGrpSpPr>
        <p:grpSpPr>
          <a:xfrm>
            <a:off x="4557478" y="1393324"/>
            <a:ext cx="3077058" cy="2440334"/>
            <a:chOff x="4513698" y="1949730"/>
            <a:chExt cx="3164617" cy="2509774"/>
          </a:xfrm>
        </p:grpSpPr>
        <p:sp>
          <p:nvSpPr>
            <p:cNvPr id="10" name="iŝ1íḑe">
              <a:extLst>
                <a:ext uri="{FF2B5EF4-FFF2-40B4-BE49-F238E27FC236}">
                  <a16:creationId xmlns:a16="http://schemas.microsoft.com/office/drawing/2014/main" id="{693A1F1D-52F2-4086-AE06-56DE7185863F}"/>
                </a:ext>
              </a:extLst>
            </p:cNvPr>
            <p:cNvSpPr/>
            <p:nvPr/>
          </p:nvSpPr>
          <p:spPr>
            <a:xfrm>
              <a:off x="4513698" y="1949730"/>
              <a:ext cx="3164617" cy="2509774"/>
            </a:xfrm>
            <a:prstGeom prst="rect">
              <a:avLst/>
            </a:prstGeom>
            <a:solidFill>
              <a:srgbClr val="FBD77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FZHei-B01S" panose="02010601030101010101" pitchFamily="2" charset="-122"/>
              </a:endParaRPr>
            </a:p>
          </p:txBody>
        </p:sp>
        <p:sp>
          <p:nvSpPr>
            <p:cNvPr id="11" name="îsḷiḋè">
              <a:extLst>
                <a:ext uri="{FF2B5EF4-FFF2-40B4-BE49-F238E27FC236}">
                  <a16:creationId xmlns:a16="http://schemas.microsoft.com/office/drawing/2014/main" id="{E362933A-0431-47D1-A5DA-9DE0192DC6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32241" y="2299352"/>
              <a:ext cx="727539" cy="727539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FZHei-B01S" panose="02010601030101010101" pitchFamily="2" charset="-122"/>
              </a:endParaRPr>
            </a:p>
          </p:txBody>
        </p:sp>
        <p:sp>
          <p:nvSpPr>
            <p:cNvPr id="12" name="işḷiḍê">
              <a:extLst>
                <a:ext uri="{FF2B5EF4-FFF2-40B4-BE49-F238E27FC236}">
                  <a16:creationId xmlns:a16="http://schemas.microsoft.com/office/drawing/2014/main" id="{B41DB347-D046-4626-9F4B-5BEFDDE47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5678" y="2539127"/>
              <a:ext cx="326460" cy="247986"/>
            </a:xfrm>
            <a:custGeom>
              <a:avLst/>
              <a:gdLst>
                <a:gd name="T0" fmla="*/ 2664 w 2711"/>
                <a:gd name="T1" fmla="*/ 1581 h 2062"/>
                <a:gd name="T2" fmla="*/ 909 w 2711"/>
                <a:gd name="T3" fmla="*/ 1581 h 2062"/>
                <a:gd name="T4" fmla="*/ 861 w 2711"/>
                <a:gd name="T5" fmla="*/ 1534 h 2062"/>
                <a:gd name="T6" fmla="*/ 861 w 2711"/>
                <a:gd name="T7" fmla="*/ 434 h 2062"/>
                <a:gd name="T8" fmla="*/ 909 w 2711"/>
                <a:gd name="T9" fmla="*/ 386 h 2062"/>
                <a:gd name="T10" fmla="*/ 2664 w 2711"/>
                <a:gd name="T11" fmla="*/ 386 h 2062"/>
                <a:gd name="T12" fmla="*/ 2711 w 2711"/>
                <a:gd name="T13" fmla="*/ 434 h 2062"/>
                <a:gd name="T14" fmla="*/ 2711 w 2711"/>
                <a:gd name="T15" fmla="*/ 1534 h 2062"/>
                <a:gd name="T16" fmla="*/ 2664 w 2711"/>
                <a:gd name="T17" fmla="*/ 1581 h 2062"/>
                <a:gd name="T18" fmla="*/ 2177 w 2711"/>
                <a:gd name="T19" fmla="*/ 1928 h 2062"/>
                <a:gd name="T20" fmla="*/ 2000 w 2711"/>
                <a:gd name="T21" fmla="*/ 1928 h 2062"/>
                <a:gd name="T22" fmla="*/ 2000 w 2711"/>
                <a:gd name="T23" fmla="*/ 1715 h 2062"/>
                <a:gd name="T24" fmla="*/ 1573 w 2711"/>
                <a:gd name="T25" fmla="*/ 1715 h 2062"/>
                <a:gd name="T26" fmla="*/ 1573 w 2711"/>
                <a:gd name="T27" fmla="*/ 1928 h 2062"/>
                <a:gd name="T28" fmla="*/ 1395 w 2711"/>
                <a:gd name="T29" fmla="*/ 1928 h 2062"/>
                <a:gd name="T30" fmla="*/ 1329 w 2711"/>
                <a:gd name="T31" fmla="*/ 1995 h 2062"/>
                <a:gd name="T32" fmla="*/ 1395 w 2711"/>
                <a:gd name="T33" fmla="*/ 2062 h 2062"/>
                <a:gd name="T34" fmla="*/ 1640 w 2711"/>
                <a:gd name="T35" fmla="*/ 2062 h 2062"/>
                <a:gd name="T36" fmla="*/ 1933 w 2711"/>
                <a:gd name="T37" fmla="*/ 2062 h 2062"/>
                <a:gd name="T38" fmla="*/ 2177 w 2711"/>
                <a:gd name="T39" fmla="*/ 2062 h 2062"/>
                <a:gd name="T40" fmla="*/ 2244 w 2711"/>
                <a:gd name="T41" fmla="*/ 1995 h 2062"/>
                <a:gd name="T42" fmla="*/ 2177 w 2711"/>
                <a:gd name="T43" fmla="*/ 1928 h 2062"/>
                <a:gd name="T44" fmla="*/ 1065 w 2711"/>
                <a:gd name="T45" fmla="*/ 253 h 2062"/>
                <a:gd name="T46" fmla="*/ 909 w 2711"/>
                <a:gd name="T47" fmla="*/ 253 h 2062"/>
                <a:gd name="T48" fmla="*/ 880 w 2711"/>
                <a:gd name="T49" fmla="*/ 255 h 2062"/>
                <a:gd name="T50" fmla="*/ 863 w 2711"/>
                <a:gd name="T51" fmla="*/ 253 h 2062"/>
                <a:gd name="T52" fmla="*/ 201 w 2711"/>
                <a:gd name="T53" fmla="*/ 253 h 2062"/>
                <a:gd name="T54" fmla="*/ 135 w 2711"/>
                <a:gd name="T55" fmla="*/ 320 h 2062"/>
                <a:gd name="T56" fmla="*/ 201 w 2711"/>
                <a:gd name="T57" fmla="*/ 386 h 2062"/>
                <a:gd name="T58" fmla="*/ 735 w 2711"/>
                <a:gd name="T59" fmla="*/ 386 h 2062"/>
                <a:gd name="T60" fmla="*/ 728 w 2711"/>
                <a:gd name="T61" fmla="*/ 434 h 2062"/>
                <a:gd name="T62" fmla="*/ 728 w 2711"/>
                <a:gd name="T63" fmla="*/ 558 h 2062"/>
                <a:gd name="T64" fmla="*/ 201 w 2711"/>
                <a:gd name="T65" fmla="*/ 558 h 2062"/>
                <a:gd name="T66" fmla="*/ 135 w 2711"/>
                <a:gd name="T67" fmla="*/ 624 h 2062"/>
                <a:gd name="T68" fmla="*/ 201 w 2711"/>
                <a:gd name="T69" fmla="*/ 691 h 2062"/>
                <a:gd name="T70" fmla="*/ 728 w 2711"/>
                <a:gd name="T71" fmla="*/ 691 h 2062"/>
                <a:gd name="T72" fmla="*/ 728 w 2711"/>
                <a:gd name="T73" fmla="*/ 863 h 2062"/>
                <a:gd name="T74" fmla="*/ 201 w 2711"/>
                <a:gd name="T75" fmla="*/ 863 h 2062"/>
                <a:gd name="T76" fmla="*/ 135 w 2711"/>
                <a:gd name="T77" fmla="*/ 929 h 2062"/>
                <a:gd name="T78" fmla="*/ 201 w 2711"/>
                <a:gd name="T79" fmla="*/ 996 h 2062"/>
                <a:gd name="T80" fmla="*/ 728 w 2711"/>
                <a:gd name="T81" fmla="*/ 996 h 2062"/>
                <a:gd name="T82" fmla="*/ 728 w 2711"/>
                <a:gd name="T83" fmla="*/ 1534 h 2062"/>
                <a:gd name="T84" fmla="*/ 909 w 2711"/>
                <a:gd name="T85" fmla="*/ 1715 h 2062"/>
                <a:gd name="T86" fmla="*/ 1065 w 2711"/>
                <a:gd name="T87" fmla="*/ 1715 h 2062"/>
                <a:gd name="T88" fmla="*/ 1065 w 2711"/>
                <a:gd name="T89" fmla="*/ 1995 h 2062"/>
                <a:gd name="T90" fmla="*/ 998 w 2711"/>
                <a:gd name="T91" fmla="*/ 2062 h 2062"/>
                <a:gd name="T92" fmla="*/ 67 w 2711"/>
                <a:gd name="T93" fmla="*/ 2062 h 2062"/>
                <a:gd name="T94" fmla="*/ 0 w 2711"/>
                <a:gd name="T95" fmla="*/ 1995 h 2062"/>
                <a:gd name="T96" fmla="*/ 0 w 2711"/>
                <a:gd name="T97" fmla="*/ 66 h 2062"/>
                <a:gd name="T98" fmla="*/ 67 w 2711"/>
                <a:gd name="T99" fmla="*/ 0 h 2062"/>
                <a:gd name="T100" fmla="*/ 998 w 2711"/>
                <a:gd name="T101" fmla="*/ 0 h 2062"/>
                <a:gd name="T102" fmla="*/ 1065 w 2711"/>
                <a:gd name="T103" fmla="*/ 66 h 2062"/>
                <a:gd name="T104" fmla="*/ 1065 w 2711"/>
                <a:gd name="T105" fmla="*/ 253 h 2062"/>
                <a:gd name="T106" fmla="*/ 430 w 2711"/>
                <a:gd name="T107" fmla="*/ 1569 h 2062"/>
                <a:gd name="T108" fmla="*/ 532 w 2711"/>
                <a:gd name="T109" fmla="*/ 1672 h 2062"/>
                <a:gd name="T110" fmla="*/ 635 w 2711"/>
                <a:gd name="T111" fmla="*/ 1569 h 2062"/>
                <a:gd name="T112" fmla="*/ 532 w 2711"/>
                <a:gd name="T113" fmla="*/ 1466 h 2062"/>
                <a:gd name="T114" fmla="*/ 430 w 2711"/>
                <a:gd name="T115" fmla="*/ 1569 h 2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11" h="2062">
                  <a:moveTo>
                    <a:pt x="2664" y="1581"/>
                  </a:moveTo>
                  <a:lnTo>
                    <a:pt x="909" y="1581"/>
                  </a:lnTo>
                  <a:cubicBezTo>
                    <a:pt x="883" y="1581"/>
                    <a:pt x="861" y="1560"/>
                    <a:pt x="861" y="1534"/>
                  </a:cubicBezTo>
                  <a:lnTo>
                    <a:pt x="861" y="434"/>
                  </a:lnTo>
                  <a:cubicBezTo>
                    <a:pt x="861" y="407"/>
                    <a:pt x="883" y="386"/>
                    <a:pt x="909" y="386"/>
                  </a:cubicBezTo>
                  <a:lnTo>
                    <a:pt x="2664" y="386"/>
                  </a:lnTo>
                  <a:cubicBezTo>
                    <a:pt x="2690" y="386"/>
                    <a:pt x="2711" y="408"/>
                    <a:pt x="2711" y="434"/>
                  </a:cubicBezTo>
                  <a:lnTo>
                    <a:pt x="2711" y="1534"/>
                  </a:lnTo>
                  <a:cubicBezTo>
                    <a:pt x="2711" y="1560"/>
                    <a:pt x="2690" y="1581"/>
                    <a:pt x="2664" y="1581"/>
                  </a:cubicBezTo>
                  <a:close/>
                  <a:moveTo>
                    <a:pt x="2177" y="1928"/>
                  </a:moveTo>
                  <a:lnTo>
                    <a:pt x="2000" y="1928"/>
                  </a:lnTo>
                  <a:lnTo>
                    <a:pt x="2000" y="1715"/>
                  </a:lnTo>
                  <a:lnTo>
                    <a:pt x="1573" y="1715"/>
                  </a:lnTo>
                  <a:lnTo>
                    <a:pt x="1573" y="1928"/>
                  </a:lnTo>
                  <a:lnTo>
                    <a:pt x="1395" y="1928"/>
                  </a:lnTo>
                  <a:cubicBezTo>
                    <a:pt x="1358" y="1928"/>
                    <a:pt x="1329" y="1958"/>
                    <a:pt x="1329" y="1995"/>
                  </a:cubicBezTo>
                  <a:cubicBezTo>
                    <a:pt x="1329" y="2032"/>
                    <a:pt x="1358" y="2062"/>
                    <a:pt x="1395" y="2062"/>
                  </a:cubicBezTo>
                  <a:lnTo>
                    <a:pt x="1640" y="2062"/>
                  </a:lnTo>
                  <a:lnTo>
                    <a:pt x="1933" y="2062"/>
                  </a:lnTo>
                  <a:lnTo>
                    <a:pt x="2177" y="2062"/>
                  </a:lnTo>
                  <a:cubicBezTo>
                    <a:pt x="2214" y="2062"/>
                    <a:pt x="2244" y="2032"/>
                    <a:pt x="2244" y="1995"/>
                  </a:cubicBezTo>
                  <a:cubicBezTo>
                    <a:pt x="2244" y="1958"/>
                    <a:pt x="2214" y="1928"/>
                    <a:pt x="2177" y="1928"/>
                  </a:cubicBezTo>
                  <a:close/>
                  <a:moveTo>
                    <a:pt x="1065" y="253"/>
                  </a:moveTo>
                  <a:lnTo>
                    <a:pt x="909" y="253"/>
                  </a:lnTo>
                  <a:cubicBezTo>
                    <a:pt x="899" y="253"/>
                    <a:pt x="890" y="254"/>
                    <a:pt x="880" y="255"/>
                  </a:cubicBezTo>
                  <a:cubicBezTo>
                    <a:pt x="875" y="254"/>
                    <a:pt x="869" y="253"/>
                    <a:pt x="863" y="253"/>
                  </a:cubicBezTo>
                  <a:lnTo>
                    <a:pt x="201" y="253"/>
                  </a:lnTo>
                  <a:cubicBezTo>
                    <a:pt x="164" y="253"/>
                    <a:pt x="135" y="283"/>
                    <a:pt x="135" y="320"/>
                  </a:cubicBezTo>
                  <a:cubicBezTo>
                    <a:pt x="135" y="356"/>
                    <a:pt x="164" y="386"/>
                    <a:pt x="201" y="386"/>
                  </a:cubicBezTo>
                  <a:lnTo>
                    <a:pt x="735" y="386"/>
                  </a:lnTo>
                  <a:cubicBezTo>
                    <a:pt x="730" y="401"/>
                    <a:pt x="728" y="417"/>
                    <a:pt x="728" y="434"/>
                  </a:cubicBezTo>
                  <a:lnTo>
                    <a:pt x="728" y="558"/>
                  </a:lnTo>
                  <a:lnTo>
                    <a:pt x="201" y="558"/>
                  </a:lnTo>
                  <a:cubicBezTo>
                    <a:pt x="164" y="558"/>
                    <a:pt x="135" y="588"/>
                    <a:pt x="135" y="624"/>
                  </a:cubicBezTo>
                  <a:cubicBezTo>
                    <a:pt x="135" y="661"/>
                    <a:pt x="164" y="691"/>
                    <a:pt x="201" y="691"/>
                  </a:cubicBezTo>
                  <a:lnTo>
                    <a:pt x="728" y="691"/>
                  </a:lnTo>
                  <a:lnTo>
                    <a:pt x="728" y="863"/>
                  </a:lnTo>
                  <a:lnTo>
                    <a:pt x="201" y="863"/>
                  </a:lnTo>
                  <a:cubicBezTo>
                    <a:pt x="164" y="863"/>
                    <a:pt x="135" y="893"/>
                    <a:pt x="135" y="929"/>
                  </a:cubicBezTo>
                  <a:cubicBezTo>
                    <a:pt x="135" y="966"/>
                    <a:pt x="164" y="996"/>
                    <a:pt x="201" y="996"/>
                  </a:cubicBezTo>
                  <a:lnTo>
                    <a:pt x="728" y="996"/>
                  </a:lnTo>
                  <a:lnTo>
                    <a:pt x="728" y="1534"/>
                  </a:lnTo>
                  <a:cubicBezTo>
                    <a:pt x="728" y="1633"/>
                    <a:pt x="809" y="1715"/>
                    <a:pt x="909" y="1715"/>
                  </a:cubicBezTo>
                  <a:lnTo>
                    <a:pt x="1065" y="1715"/>
                  </a:lnTo>
                  <a:lnTo>
                    <a:pt x="1065" y="1995"/>
                  </a:lnTo>
                  <a:cubicBezTo>
                    <a:pt x="1065" y="2032"/>
                    <a:pt x="1035" y="2062"/>
                    <a:pt x="998" y="2062"/>
                  </a:cubicBezTo>
                  <a:lnTo>
                    <a:pt x="67" y="2062"/>
                  </a:lnTo>
                  <a:cubicBezTo>
                    <a:pt x="30" y="2062"/>
                    <a:pt x="0" y="2032"/>
                    <a:pt x="0" y="1995"/>
                  </a:cubicBezTo>
                  <a:lnTo>
                    <a:pt x="0" y="66"/>
                  </a:lnTo>
                  <a:cubicBezTo>
                    <a:pt x="0" y="29"/>
                    <a:pt x="30" y="0"/>
                    <a:pt x="67" y="0"/>
                  </a:cubicBezTo>
                  <a:lnTo>
                    <a:pt x="998" y="0"/>
                  </a:lnTo>
                  <a:cubicBezTo>
                    <a:pt x="1035" y="0"/>
                    <a:pt x="1065" y="29"/>
                    <a:pt x="1065" y="66"/>
                  </a:cubicBezTo>
                  <a:lnTo>
                    <a:pt x="1065" y="253"/>
                  </a:lnTo>
                  <a:close/>
                  <a:moveTo>
                    <a:pt x="430" y="1569"/>
                  </a:moveTo>
                  <a:cubicBezTo>
                    <a:pt x="430" y="1626"/>
                    <a:pt x="476" y="1672"/>
                    <a:pt x="532" y="1672"/>
                  </a:cubicBezTo>
                  <a:cubicBezTo>
                    <a:pt x="589" y="1672"/>
                    <a:pt x="635" y="1626"/>
                    <a:pt x="635" y="1569"/>
                  </a:cubicBezTo>
                  <a:cubicBezTo>
                    <a:pt x="635" y="1512"/>
                    <a:pt x="589" y="1466"/>
                    <a:pt x="532" y="1466"/>
                  </a:cubicBezTo>
                  <a:cubicBezTo>
                    <a:pt x="476" y="1466"/>
                    <a:pt x="430" y="1512"/>
                    <a:pt x="430" y="1569"/>
                  </a:cubicBezTo>
                  <a:close/>
                </a:path>
              </a:pathLst>
            </a:custGeom>
            <a:solidFill>
              <a:srgbClr val="C4D7D3"/>
            </a:solidFill>
            <a:ln>
              <a:noFill/>
            </a:ln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E5416C2-BB77-4878-A7FF-FB57625BB0C3}"/>
              </a:ext>
            </a:extLst>
          </p:cNvPr>
          <p:cNvGrpSpPr/>
          <p:nvPr/>
        </p:nvGrpSpPr>
        <p:grpSpPr>
          <a:xfrm>
            <a:off x="4939560" y="2584691"/>
            <a:ext cx="2329458" cy="950141"/>
            <a:chOff x="6392346" y="4884738"/>
            <a:chExt cx="2329458" cy="950141"/>
          </a:xfrm>
        </p:grpSpPr>
        <p:sp>
          <p:nvSpPr>
            <p:cNvPr id="14" name="文本框 6">
              <a:extLst>
                <a:ext uri="{FF2B5EF4-FFF2-40B4-BE49-F238E27FC236}">
                  <a16:creationId xmlns:a16="http://schemas.microsoft.com/office/drawing/2014/main" id="{239C755A-FB24-4569-94C4-E58EBF6791DE}"/>
                </a:ext>
              </a:extLst>
            </p:cNvPr>
            <p:cNvSpPr txBox="1"/>
            <p:nvPr/>
          </p:nvSpPr>
          <p:spPr>
            <a:xfrm>
              <a:off x="6392346" y="5206117"/>
              <a:ext cx="2329458" cy="62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defTabSz="91440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00" b="0" i="0" u="none" strike="noStrike" kern="0" cap="none" spc="0" normalizeH="0" baseline="0">
                  <a:ln>
                    <a:noFill/>
                  </a:ln>
                  <a:gradFill>
                    <a:gsLst>
                      <a:gs pos="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ts val="2200"/>
                </a:lnSpc>
                <a:defRPr/>
              </a:pPr>
              <a:r>
                <a:rPr lang="zh-TW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</a:rPr>
                <a:t>人的身體每年都必須</a:t>
              </a:r>
              <a:r>
                <a:rPr lang="zh-TW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</a:rPr>
                <a:t>定期</a:t>
              </a:r>
              <a:endParaRPr lang="en-US" altLang="zh-TW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  <a:p>
              <a:pPr lvl="0" algn="ctr">
                <a:lnSpc>
                  <a:spcPts val="2200"/>
                </a:lnSpc>
                <a:defRPr/>
              </a:pPr>
              <a:r>
                <a:rPr lang="zh-TW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</a:rPr>
                <a:t>健康檢查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</a:rPr>
                <a:t>。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15" name="文本框 7">
              <a:extLst>
                <a:ext uri="{FF2B5EF4-FFF2-40B4-BE49-F238E27FC236}">
                  <a16:creationId xmlns:a16="http://schemas.microsoft.com/office/drawing/2014/main" id="{C0EAD2A1-6E20-4C76-A680-CEEDFE23D5FB}"/>
                </a:ext>
              </a:extLst>
            </p:cNvPr>
            <p:cNvSpPr txBox="1"/>
            <p:nvPr/>
          </p:nvSpPr>
          <p:spPr>
            <a:xfrm>
              <a:off x="6681970" y="4884738"/>
              <a:ext cx="17502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16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  <a:sym typeface="FZHei-B01S" panose="02010601030101010101" pitchFamily="2" charset="-122"/>
                </a:rPr>
                <a:t>健康檢查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仓耳今楷05-6763 W05" panose="02020400000000000000" pitchFamily="18" charset="-122"/>
                <a:ea typeface="仓耳今楷05-6763 W05" panose="02020400000000000000" pitchFamily="18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18" name="文本框 6">
            <a:extLst>
              <a:ext uri="{FF2B5EF4-FFF2-40B4-BE49-F238E27FC236}">
                <a16:creationId xmlns:a16="http://schemas.microsoft.com/office/drawing/2014/main" id="{ADD7A883-CDDF-4C5F-BCCB-154B25B25CAF}"/>
              </a:ext>
            </a:extLst>
          </p:cNvPr>
          <p:cNvSpPr txBox="1"/>
          <p:nvPr/>
        </p:nvSpPr>
        <p:spPr>
          <a:xfrm>
            <a:off x="4557478" y="4636464"/>
            <a:ext cx="5243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文鼎海報體" pitchFamily="49" charset="-120"/>
              </a:rPr>
              <a:t>那一生努力的</a:t>
            </a:r>
            <a:r>
              <a:rPr lang="zh-TW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ea typeface="文鼎海報體" pitchFamily="49" charset="-120"/>
              </a:rPr>
              <a:t>心血</a:t>
            </a:r>
            <a:r>
              <a:rPr lang="zh-TW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文鼎海報體" pitchFamily="49" charset="-120"/>
              </a:rPr>
              <a:t> </a:t>
            </a:r>
            <a:endParaRPr lang="en-US" altLang="zh-TW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文鼎海報體" pitchFamily="49" charset="-120"/>
            </a:endParaRPr>
          </a:p>
          <a:p>
            <a:pPr>
              <a:defRPr/>
            </a:pPr>
            <a:r>
              <a:rPr lang="zh-TW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文鼎海報體" pitchFamily="49" charset="-120"/>
              </a:rPr>
              <a:t>是否也要</a:t>
            </a:r>
            <a:r>
              <a:rPr lang="zh-TW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ea typeface="文鼎海報體" pitchFamily="49" charset="-120"/>
              </a:rPr>
              <a:t>資產健檢</a:t>
            </a:r>
            <a:r>
              <a:rPr lang="zh-TW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文鼎海報體" pitchFamily="49" charset="-120"/>
              </a:rPr>
              <a:t>一下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rPr>
              <a:t>。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pic>
        <p:nvPicPr>
          <p:cNvPr id="19" name="图片占位符 27">
            <a:extLst>
              <a:ext uri="{FF2B5EF4-FFF2-40B4-BE49-F238E27FC236}">
                <a16:creationId xmlns:a16="http://schemas.microsoft.com/office/drawing/2014/main" id="{5A96FF5E-04C1-4580-8647-A59391C00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774" y="1657787"/>
            <a:ext cx="2867110" cy="1911406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0F2EE128-1F71-47E6-8833-F1B9FE219B97}"/>
              </a:ext>
            </a:extLst>
          </p:cNvPr>
          <p:cNvSpPr/>
          <p:nvPr/>
        </p:nvSpPr>
        <p:spPr>
          <a:xfrm>
            <a:off x="4830769" y="1238203"/>
            <a:ext cx="2571517" cy="2753226"/>
          </a:xfrm>
          <a:prstGeom prst="rect">
            <a:avLst/>
          </a:prstGeom>
          <a:noFill/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pic>
        <p:nvPicPr>
          <p:cNvPr id="1026" name="Picture 2" descr="員工健康檢查懶人包】必要的勞工權益之一！員工健檢的規定到底有哪些？-HR好朋友專區">
            <a:extLst>
              <a:ext uri="{FF2B5EF4-FFF2-40B4-BE49-F238E27FC236}">
                <a16:creationId xmlns:a16="http://schemas.microsoft.com/office/drawing/2014/main" id="{D4BBF7A6-A2BD-4CB3-B146-69DD2E013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130" y="1657787"/>
            <a:ext cx="3421663" cy="192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24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9FB143-2161-4498-9EDC-54FC399F8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1" y="-20598"/>
            <a:ext cx="12215711" cy="6878598"/>
          </a:xfrm>
          <a:prstGeom prst="rect">
            <a:avLst/>
          </a:prstGeom>
        </p:spPr>
      </p:pic>
      <p:grpSp>
        <p:nvGrpSpPr>
          <p:cNvPr id="10" name="ís1îḑe">
            <a:extLst>
              <a:ext uri="{FF2B5EF4-FFF2-40B4-BE49-F238E27FC236}">
                <a16:creationId xmlns:a16="http://schemas.microsoft.com/office/drawing/2014/main" id="{AC56463D-5071-487D-A9B6-A63EE6A07168}"/>
              </a:ext>
            </a:extLst>
          </p:cNvPr>
          <p:cNvGrpSpPr/>
          <p:nvPr/>
        </p:nvGrpSpPr>
        <p:grpSpPr>
          <a:xfrm>
            <a:off x="-5771" y="2128487"/>
            <a:ext cx="12228383" cy="1300513"/>
            <a:chOff x="6901" y="3178628"/>
            <a:chExt cx="12228383" cy="1300513"/>
          </a:xfrm>
        </p:grpSpPr>
        <p:sp>
          <p:nvSpPr>
            <p:cNvPr id="20" name="ïs1íḑé">
              <a:extLst>
                <a:ext uri="{FF2B5EF4-FFF2-40B4-BE49-F238E27FC236}">
                  <a16:creationId xmlns:a16="http://schemas.microsoft.com/office/drawing/2014/main" id="{DC6BA29E-737A-406E-BFFE-AB40DEF34272}"/>
                </a:ext>
              </a:extLst>
            </p:cNvPr>
            <p:cNvSpPr/>
            <p:nvPr/>
          </p:nvSpPr>
          <p:spPr>
            <a:xfrm flipH="1" flipV="1">
              <a:off x="22830" y="3666823"/>
              <a:ext cx="12212454" cy="812318"/>
            </a:xfrm>
            <a:custGeom>
              <a:avLst/>
              <a:gdLst>
                <a:gd name="connsiteX0" fmla="*/ 3369945 w 3362325"/>
                <a:gd name="connsiteY0" fmla="*/ 512626 h 542925"/>
                <a:gd name="connsiteX1" fmla="*/ 3369945 w 3362325"/>
                <a:gd name="connsiteY1" fmla="*/ 545963 h 542925"/>
                <a:gd name="connsiteX2" fmla="*/ 0 w 3362325"/>
                <a:gd name="connsiteY2" fmla="*/ 417376 h 542925"/>
                <a:gd name="connsiteX3" fmla="*/ 0 w 3362325"/>
                <a:gd name="connsiteY3" fmla="*/ 284026 h 542925"/>
                <a:gd name="connsiteX4" fmla="*/ 3369945 w 3362325"/>
                <a:gd name="connsiteY4" fmla="*/ 512626 h 542925"/>
                <a:gd name="connsiteX0" fmla="*/ 3369945 w 3369945"/>
                <a:gd name="connsiteY0" fmla="*/ 512626 h 545963"/>
                <a:gd name="connsiteX1" fmla="*/ 3369945 w 3369945"/>
                <a:gd name="connsiteY1" fmla="*/ 545963 h 545963"/>
                <a:gd name="connsiteX2" fmla="*/ 0 w 3369945"/>
                <a:gd name="connsiteY2" fmla="*/ 468590 h 545963"/>
                <a:gd name="connsiteX3" fmla="*/ 0 w 3369945"/>
                <a:gd name="connsiteY3" fmla="*/ 284026 h 545963"/>
                <a:gd name="connsiteX4" fmla="*/ 3369945 w 3369945"/>
                <a:gd name="connsiteY4" fmla="*/ 512626 h 545963"/>
                <a:gd name="connsiteX0" fmla="*/ 3369945 w 3369945"/>
                <a:gd name="connsiteY0" fmla="*/ 512626 h 545963"/>
                <a:gd name="connsiteX1" fmla="*/ 3369945 w 3369945"/>
                <a:gd name="connsiteY1" fmla="*/ 545963 h 545963"/>
                <a:gd name="connsiteX2" fmla="*/ 0 w 3369945"/>
                <a:gd name="connsiteY2" fmla="*/ 468590 h 545963"/>
                <a:gd name="connsiteX3" fmla="*/ 0 w 3369945"/>
                <a:gd name="connsiteY3" fmla="*/ 284026 h 545963"/>
                <a:gd name="connsiteX4" fmla="*/ 3369945 w 3369945"/>
                <a:gd name="connsiteY4" fmla="*/ 512626 h 5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9945" h="545963">
                  <a:moveTo>
                    <a:pt x="3369945" y="512626"/>
                  </a:moveTo>
                  <a:lnTo>
                    <a:pt x="3369945" y="545963"/>
                  </a:lnTo>
                  <a:cubicBezTo>
                    <a:pt x="3369945" y="545963"/>
                    <a:pt x="1883973" y="-346603"/>
                    <a:pt x="0" y="468590"/>
                  </a:cubicBezTo>
                  <a:lnTo>
                    <a:pt x="0" y="284026"/>
                  </a:lnTo>
                  <a:cubicBezTo>
                    <a:pt x="0" y="284026"/>
                    <a:pt x="1654493" y="-487499"/>
                    <a:pt x="3369945" y="512626"/>
                  </a:cubicBezTo>
                  <a:close/>
                </a:path>
              </a:pathLst>
            </a:custGeom>
            <a:solidFill>
              <a:srgbClr val="C4D7D3"/>
            </a:solidFill>
            <a:ln w="9525" cap="flat">
              <a:noFill/>
              <a:prstDash val="solid"/>
              <a:miter/>
            </a:ln>
          </p:spPr>
          <p:txBody>
            <a:bodyPr wrap="square" lIns="91440" tIns="45720" rIns="91440" bIns="45720" rtlCol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/>
                <a:cs typeface="+mn-cs"/>
              </a:endParaRPr>
            </a:p>
          </p:txBody>
        </p:sp>
        <p:sp>
          <p:nvSpPr>
            <p:cNvPr id="21" name="íṧľîḓê">
              <a:extLst>
                <a:ext uri="{FF2B5EF4-FFF2-40B4-BE49-F238E27FC236}">
                  <a16:creationId xmlns:a16="http://schemas.microsoft.com/office/drawing/2014/main" id="{837850A1-403A-41A7-BB8D-452AE1D5B2E5}"/>
                </a:ext>
              </a:extLst>
            </p:cNvPr>
            <p:cNvSpPr/>
            <p:nvPr/>
          </p:nvSpPr>
          <p:spPr>
            <a:xfrm flipV="1">
              <a:off x="6901" y="3632241"/>
              <a:ext cx="12212454" cy="711882"/>
            </a:xfrm>
            <a:custGeom>
              <a:avLst/>
              <a:gdLst>
                <a:gd name="connsiteX0" fmla="*/ 0 w 3362325"/>
                <a:gd name="connsiteY0" fmla="*/ 485505 h 476250"/>
                <a:gd name="connsiteX1" fmla="*/ 0 w 3362325"/>
                <a:gd name="connsiteY1" fmla="*/ 314055 h 476250"/>
                <a:gd name="connsiteX2" fmla="*/ 3369945 w 3362325"/>
                <a:gd name="connsiteY2" fmla="*/ 442643 h 476250"/>
                <a:gd name="connsiteX3" fmla="*/ 3369945 w 3362325"/>
                <a:gd name="connsiteY3" fmla="*/ 485505 h 476250"/>
                <a:gd name="connsiteX4" fmla="*/ 0 w 3362325"/>
                <a:gd name="connsiteY4" fmla="*/ 485505 h 476250"/>
                <a:gd name="connsiteX0" fmla="*/ 0 w 3369945"/>
                <a:gd name="connsiteY0" fmla="*/ 515475 h 515475"/>
                <a:gd name="connsiteX1" fmla="*/ 0 w 3369945"/>
                <a:gd name="connsiteY1" fmla="*/ 344025 h 515475"/>
                <a:gd name="connsiteX2" fmla="*/ 3369945 w 3369945"/>
                <a:gd name="connsiteY2" fmla="*/ 429934 h 515475"/>
                <a:gd name="connsiteX3" fmla="*/ 3369945 w 3369945"/>
                <a:gd name="connsiteY3" fmla="*/ 515475 h 515475"/>
                <a:gd name="connsiteX4" fmla="*/ 0 w 3369945"/>
                <a:gd name="connsiteY4" fmla="*/ 515475 h 515475"/>
                <a:gd name="connsiteX0" fmla="*/ 0 w 3369945"/>
                <a:gd name="connsiteY0" fmla="*/ 489013 h 489013"/>
                <a:gd name="connsiteX1" fmla="*/ 0 w 3369945"/>
                <a:gd name="connsiteY1" fmla="*/ 317563 h 489013"/>
                <a:gd name="connsiteX2" fmla="*/ 3369945 w 3369945"/>
                <a:gd name="connsiteY2" fmla="*/ 403472 h 489013"/>
                <a:gd name="connsiteX3" fmla="*/ 3369945 w 3369945"/>
                <a:gd name="connsiteY3" fmla="*/ 489013 h 489013"/>
                <a:gd name="connsiteX4" fmla="*/ 0 w 3369945"/>
                <a:gd name="connsiteY4" fmla="*/ 489013 h 489013"/>
                <a:gd name="connsiteX0" fmla="*/ 0 w 3369945"/>
                <a:gd name="connsiteY0" fmla="*/ 501163 h 501163"/>
                <a:gd name="connsiteX1" fmla="*/ 0 w 3369945"/>
                <a:gd name="connsiteY1" fmla="*/ 329713 h 501163"/>
                <a:gd name="connsiteX2" fmla="*/ 3362936 w 3369945"/>
                <a:gd name="connsiteY2" fmla="*/ 398551 h 501163"/>
                <a:gd name="connsiteX3" fmla="*/ 3369945 w 3369945"/>
                <a:gd name="connsiteY3" fmla="*/ 501163 h 501163"/>
                <a:gd name="connsiteX4" fmla="*/ 0 w 3369945"/>
                <a:gd name="connsiteY4" fmla="*/ 501163 h 501163"/>
                <a:gd name="connsiteX0" fmla="*/ 0 w 3369945"/>
                <a:gd name="connsiteY0" fmla="*/ 478459 h 478459"/>
                <a:gd name="connsiteX1" fmla="*/ 0 w 3369945"/>
                <a:gd name="connsiteY1" fmla="*/ 307009 h 478459"/>
                <a:gd name="connsiteX2" fmla="*/ 3362936 w 3369945"/>
                <a:gd name="connsiteY2" fmla="*/ 375847 h 478459"/>
                <a:gd name="connsiteX3" fmla="*/ 3369945 w 3369945"/>
                <a:gd name="connsiteY3" fmla="*/ 478459 h 478459"/>
                <a:gd name="connsiteX4" fmla="*/ 0 w 3369945"/>
                <a:gd name="connsiteY4" fmla="*/ 478459 h 478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9945" h="478459">
                  <a:moveTo>
                    <a:pt x="0" y="478459"/>
                  </a:moveTo>
                  <a:lnTo>
                    <a:pt x="0" y="307009"/>
                  </a:lnTo>
                  <a:cubicBezTo>
                    <a:pt x="0" y="307009"/>
                    <a:pt x="1601207" y="-427589"/>
                    <a:pt x="3362936" y="375847"/>
                  </a:cubicBezTo>
                  <a:lnTo>
                    <a:pt x="3369945" y="478459"/>
                  </a:lnTo>
                  <a:cubicBezTo>
                    <a:pt x="3369945" y="478459"/>
                    <a:pt x="1547813" y="-459753"/>
                    <a:pt x="0" y="478459"/>
                  </a:cubicBezTo>
                  <a:close/>
                </a:path>
              </a:pathLst>
            </a:custGeom>
            <a:solidFill>
              <a:srgbClr val="FBD77F"/>
            </a:solidFill>
            <a:ln w="38100">
              <a:noFill/>
            </a:ln>
          </p:spPr>
          <p:txBody>
            <a:bodyPr wrap="square" lIns="91440" tIns="45720" rIns="91440" bIns="45720" rtlCol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 Heavy"/>
                <a:cs typeface="+mn-cs"/>
              </a:endParaRPr>
            </a:p>
          </p:txBody>
        </p:sp>
        <p:sp>
          <p:nvSpPr>
            <p:cNvPr id="22" name="íślïḑé">
              <a:extLst>
                <a:ext uri="{FF2B5EF4-FFF2-40B4-BE49-F238E27FC236}">
                  <a16:creationId xmlns:a16="http://schemas.microsoft.com/office/drawing/2014/main" id="{14CAB62D-8F2E-4ED1-B859-70954818FB87}"/>
                </a:ext>
              </a:extLst>
            </p:cNvPr>
            <p:cNvSpPr/>
            <p:nvPr/>
          </p:nvSpPr>
          <p:spPr>
            <a:xfrm flipH="1" flipV="1">
              <a:off x="5978508" y="3178628"/>
              <a:ext cx="6213233" cy="977861"/>
            </a:xfrm>
            <a:custGeom>
              <a:avLst/>
              <a:gdLst>
                <a:gd name="connsiteX0" fmla="*/ 0 w 1714500"/>
                <a:gd name="connsiteY0" fmla="*/ 448169 h 657225"/>
                <a:gd name="connsiteX1" fmla="*/ 0 w 1714500"/>
                <a:gd name="connsiteY1" fmla="*/ 662482 h 657225"/>
                <a:gd name="connsiteX2" fmla="*/ 1714500 w 1714500"/>
                <a:gd name="connsiteY2" fmla="*/ 494 h 657225"/>
                <a:gd name="connsiteX3" fmla="*/ 0 w 1714500"/>
                <a:gd name="connsiteY3" fmla="*/ 448169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0" h="657225">
                  <a:moveTo>
                    <a:pt x="0" y="448169"/>
                  </a:moveTo>
                  <a:lnTo>
                    <a:pt x="0" y="662482"/>
                  </a:lnTo>
                  <a:cubicBezTo>
                    <a:pt x="0" y="662482"/>
                    <a:pt x="704850" y="62407"/>
                    <a:pt x="1714500" y="494"/>
                  </a:cubicBezTo>
                  <a:cubicBezTo>
                    <a:pt x="1714500" y="494"/>
                    <a:pt x="733425" y="-32843"/>
                    <a:pt x="0" y="448169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29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lIns="91440" tIns="45720" rIns="91440" bIns="45720" rtlCol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/>
                <a:cs typeface="+mn-cs"/>
              </a:endParaRPr>
            </a:p>
          </p:txBody>
        </p:sp>
      </p:grpSp>
      <p:grpSp>
        <p:nvGrpSpPr>
          <p:cNvPr id="11" name="îṥľîḋè">
            <a:extLst>
              <a:ext uri="{FF2B5EF4-FFF2-40B4-BE49-F238E27FC236}">
                <a16:creationId xmlns:a16="http://schemas.microsoft.com/office/drawing/2014/main" id="{648AA3C8-827E-4D95-AA2B-B2CDD53CADD4}"/>
              </a:ext>
            </a:extLst>
          </p:cNvPr>
          <p:cNvGrpSpPr/>
          <p:nvPr/>
        </p:nvGrpSpPr>
        <p:grpSpPr>
          <a:xfrm>
            <a:off x="1650018" y="2025552"/>
            <a:ext cx="1837692" cy="2134691"/>
            <a:chOff x="1708208" y="2746987"/>
            <a:chExt cx="2114492" cy="2456226"/>
          </a:xfrm>
        </p:grpSpPr>
        <p:sp>
          <p:nvSpPr>
            <p:cNvPr id="18" name="iṧľíḍé">
              <a:extLst>
                <a:ext uri="{FF2B5EF4-FFF2-40B4-BE49-F238E27FC236}">
                  <a16:creationId xmlns:a16="http://schemas.microsoft.com/office/drawing/2014/main" id="{9534C6EB-B9B7-4383-85CF-8689606398D2}"/>
                </a:ext>
              </a:extLst>
            </p:cNvPr>
            <p:cNvSpPr/>
            <p:nvPr/>
          </p:nvSpPr>
          <p:spPr bwMode="auto">
            <a:xfrm>
              <a:off x="1708208" y="2746987"/>
              <a:ext cx="2114492" cy="2456226"/>
            </a:xfrm>
            <a:custGeom>
              <a:avLst/>
              <a:gdLst>
                <a:gd name="T0" fmla="*/ 495 w 990"/>
                <a:gd name="T1" fmla="*/ 1150 h 1150"/>
                <a:gd name="T2" fmla="*/ 0 w 990"/>
                <a:gd name="T3" fmla="*/ 903 h 1150"/>
                <a:gd name="T4" fmla="*/ 0 w 990"/>
                <a:gd name="T5" fmla="*/ 247 h 1150"/>
                <a:gd name="T6" fmla="*/ 495 w 990"/>
                <a:gd name="T7" fmla="*/ 0 h 1150"/>
                <a:gd name="T8" fmla="*/ 990 w 990"/>
                <a:gd name="T9" fmla="*/ 247 h 1150"/>
                <a:gd name="T10" fmla="*/ 990 w 990"/>
                <a:gd name="T11" fmla="*/ 903 h 1150"/>
                <a:gd name="T12" fmla="*/ 495 w 990"/>
                <a:gd name="T13" fmla="*/ 1150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0" h="1150">
                  <a:moveTo>
                    <a:pt x="495" y="1150"/>
                  </a:moveTo>
                  <a:lnTo>
                    <a:pt x="0" y="903"/>
                  </a:lnTo>
                  <a:lnTo>
                    <a:pt x="0" y="247"/>
                  </a:lnTo>
                  <a:lnTo>
                    <a:pt x="495" y="0"/>
                  </a:lnTo>
                  <a:lnTo>
                    <a:pt x="990" y="247"/>
                  </a:lnTo>
                  <a:lnTo>
                    <a:pt x="990" y="903"/>
                  </a:lnTo>
                  <a:lnTo>
                    <a:pt x="495" y="1150"/>
                  </a:lnTo>
                  <a:close/>
                </a:path>
              </a:pathLst>
            </a:custGeom>
            <a:solidFill>
              <a:srgbClr val="FBD77F"/>
            </a:solidFill>
            <a:ln w="76200">
              <a:solidFill>
                <a:schemeClr val="bg1">
                  <a:lumMod val="9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/>
                <a:cs typeface="+mn-cs"/>
              </a:endParaRPr>
            </a:p>
          </p:txBody>
        </p:sp>
        <p:sp>
          <p:nvSpPr>
            <p:cNvPr id="19" name="îşļïḋè">
              <a:extLst>
                <a:ext uri="{FF2B5EF4-FFF2-40B4-BE49-F238E27FC236}">
                  <a16:creationId xmlns:a16="http://schemas.microsoft.com/office/drawing/2014/main" id="{6D5DC784-8500-45E2-9101-953BDD6BE2E6}"/>
                </a:ext>
              </a:extLst>
            </p:cNvPr>
            <p:cNvSpPr/>
            <p:nvPr/>
          </p:nvSpPr>
          <p:spPr bwMode="auto">
            <a:xfrm>
              <a:off x="1911407" y="2983026"/>
              <a:ext cx="1708094" cy="1984148"/>
            </a:xfrm>
            <a:custGeom>
              <a:avLst/>
              <a:gdLst>
                <a:gd name="T0" fmla="*/ 495 w 990"/>
                <a:gd name="T1" fmla="*/ 1150 h 1150"/>
                <a:gd name="T2" fmla="*/ 0 w 990"/>
                <a:gd name="T3" fmla="*/ 903 h 1150"/>
                <a:gd name="T4" fmla="*/ 0 w 990"/>
                <a:gd name="T5" fmla="*/ 247 h 1150"/>
                <a:gd name="T6" fmla="*/ 495 w 990"/>
                <a:gd name="T7" fmla="*/ 0 h 1150"/>
                <a:gd name="T8" fmla="*/ 990 w 990"/>
                <a:gd name="T9" fmla="*/ 247 h 1150"/>
                <a:gd name="T10" fmla="*/ 990 w 990"/>
                <a:gd name="T11" fmla="*/ 903 h 1150"/>
                <a:gd name="T12" fmla="*/ 495 w 990"/>
                <a:gd name="T13" fmla="*/ 1150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0" h="1150">
                  <a:moveTo>
                    <a:pt x="495" y="1150"/>
                  </a:moveTo>
                  <a:lnTo>
                    <a:pt x="0" y="903"/>
                  </a:lnTo>
                  <a:lnTo>
                    <a:pt x="0" y="247"/>
                  </a:lnTo>
                  <a:lnTo>
                    <a:pt x="495" y="0"/>
                  </a:lnTo>
                  <a:lnTo>
                    <a:pt x="990" y="247"/>
                  </a:lnTo>
                  <a:lnTo>
                    <a:pt x="990" y="903"/>
                  </a:lnTo>
                  <a:lnTo>
                    <a:pt x="495" y="1150"/>
                  </a:lnTo>
                  <a:close/>
                </a:path>
              </a:pathLst>
            </a:custGeom>
            <a:solidFill>
              <a:srgbClr val="FBD77F"/>
            </a:solidFill>
            <a:ln w="76200">
              <a:solidFill>
                <a:srgbClr val="262626"/>
              </a:solidFill>
              <a:prstDash val="solid"/>
              <a:miter lim="800000"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/>
                <a:cs typeface="+mn-cs"/>
              </a:endParaRPr>
            </a:p>
          </p:txBody>
        </p:sp>
      </p:grpSp>
      <p:grpSp>
        <p:nvGrpSpPr>
          <p:cNvPr id="12" name="ïš1îḑê">
            <a:extLst>
              <a:ext uri="{FF2B5EF4-FFF2-40B4-BE49-F238E27FC236}">
                <a16:creationId xmlns:a16="http://schemas.microsoft.com/office/drawing/2014/main" id="{24007E1E-7F4D-40D4-9D44-A22E1487AD6A}"/>
              </a:ext>
            </a:extLst>
          </p:cNvPr>
          <p:cNvGrpSpPr/>
          <p:nvPr/>
        </p:nvGrpSpPr>
        <p:grpSpPr>
          <a:xfrm>
            <a:off x="4744785" y="1735221"/>
            <a:ext cx="2326639" cy="2702659"/>
            <a:chOff x="1708208" y="2746987"/>
            <a:chExt cx="2114492" cy="2456226"/>
          </a:xfrm>
        </p:grpSpPr>
        <p:sp>
          <p:nvSpPr>
            <p:cNvPr id="16" name="íṣľíḑé">
              <a:extLst>
                <a:ext uri="{FF2B5EF4-FFF2-40B4-BE49-F238E27FC236}">
                  <a16:creationId xmlns:a16="http://schemas.microsoft.com/office/drawing/2014/main" id="{C07B387F-EB7C-4AFF-9AB3-36AE78607E3E}"/>
                </a:ext>
              </a:extLst>
            </p:cNvPr>
            <p:cNvSpPr/>
            <p:nvPr/>
          </p:nvSpPr>
          <p:spPr bwMode="auto">
            <a:xfrm>
              <a:off x="1708208" y="2746987"/>
              <a:ext cx="2114492" cy="2456226"/>
            </a:xfrm>
            <a:custGeom>
              <a:avLst/>
              <a:gdLst>
                <a:gd name="T0" fmla="*/ 495 w 990"/>
                <a:gd name="T1" fmla="*/ 1150 h 1150"/>
                <a:gd name="T2" fmla="*/ 0 w 990"/>
                <a:gd name="T3" fmla="*/ 903 h 1150"/>
                <a:gd name="T4" fmla="*/ 0 w 990"/>
                <a:gd name="T5" fmla="*/ 247 h 1150"/>
                <a:gd name="T6" fmla="*/ 495 w 990"/>
                <a:gd name="T7" fmla="*/ 0 h 1150"/>
                <a:gd name="T8" fmla="*/ 990 w 990"/>
                <a:gd name="T9" fmla="*/ 247 h 1150"/>
                <a:gd name="T10" fmla="*/ 990 w 990"/>
                <a:gd name="T11" fmla="*/ 903 h 1150"/>
                <a:gd name="T12" fmla="*/ 495 w 990"/>
                <a:gd name="T13" fmla="*/ 1150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0" h="1150">
                  <a:moveTo>
                    <a:pt x="495" y="1150"/>
                  </a:moveTo>
                  <a:lnTo>
                    <a:pt x="0" y="903"/>
                  </a:lnTo>
                  <a:lnTo>
                    <a:pt x="0" y="247"/>
                  </a:lnTo>
                  <a:lnTo>
                    <a:pt x="495" y="0"/>
                  </a:lnTo>
                  <a:lnTo>
                    <a:pt x="990" y="247"/>
                  </a:lnTo>
                  <a:lnTo>
                    <a:pt x="990" y="903"/>
                  </a:lnTo>
                  <a:lnTo>
                    <a:pt x="495" y="1150"/>
                  </a:lnTo>
                  <a:close/>
                </a:path>
              </a:pathLst>
            </a:custGeom>
            <a:solidFill>
              <a:srgbClr val="C4D7D3"/>
            </a:solidFill>
            <a:ln w="76200">
              <a:solidFill>
                <a:schemeClr val="bg1">
                  <a:lumMod val="9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/>
                <a:cs typeface="+mn-cs"/>
              </a:endParaRPr>
            </a:p>
          </p:txBody>
        </p:sp>
        <p:sp>
          <p:nvSpPr>
            <p:cNvPr id="17" name="î$ḷïḋê">
              <a:extLst>
                <a:ext uri="{FF2B5EF4-FFF2-40B4-BE49-F238E27FC236}">
                  <a16:creationId xmlns:a16="http://schemas.microsoft.com/office/drawing/2014/main" id="{4495C482-A346-4636-8721-A5C34374CAA4}"/>
                </a:ext>
              </a:extLst>
            </p:cNvPr>
            <p:cNvSpPr/>
            <p:nvPr/>
          </p:nvSpPr>
          <p:spPr bwMode="auto">
            <a:xfrm>
              <a:off x="1911407" y="2983026"/>
              <a:ext cx="1708094" cy="1984148"/>
            </a:xfrm>
            <a:custGeom>
              <a:avLst/>
              <a:gdLst>
                <a:gd name="T0" fmla="*/ 495 w 990"/>
                <a:gd name="T1" fmla="*/ 1150 h 1150"/>
                <a:gd name="T2" fmla="*/ 0 w 990"/>
                <a:gd name="T3" fmla="*/ 903 h 1150"/>
                <a:gd name="T4" fmla="*/ 0 w 990"/>
                <a:gd name="T5" fmla="*/ 247 h 1150"/>
                <a:gd name="T6" fmla="*/ 495 w 990"/>
                <a:gd name="T7" fmla="*/ 0 h 1150"/>
                <a:gd name="T8" fmla="*/ 990 w 990"/>
                <a:gd name="T9" fmla="*/ 247 h 1150"/>
                <a:gd name="T10" fmla="*/ 990 w 990"/>
                <a:gd name="T11" fmla="*/ 903 h 1150"/>
                <a:gd name="T12" fmla="*/ 495 w 990"/>
                <a:gd name="T13" fmla="*/ 1150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0" h="1150">
                  <a:moveTo>
                    <a:pt x="495" y="1150"/>
                  </a:moveTo>
                  <a:lnTo>
                    <a:pt x="0" y="903"/>
                  </a:lnTo>
                  <a:lnTo>
                    <a:pt x="0" y="247"/>
                  </a:lnTo>
                  <a:lnTo>
                    <a:pt x="495" y="0"/>
                  </a:lnTo>
                  <a:lnTo>
                    <a:pt x="990" y="247"/>
                  </a:lnTo>
                  <a:lnTo>
                    <a:pt x="990" y="903"/>
                  </a:lnTo>
                  <a:lnTo>
                    <a:pt x="495" y="1150"/>
                  </a:lnTo>
                  <a:close/>
                </a:path>
              </a:pathLst>
            </a:custGeom>
            <a:solidFill>
              <a:srgbClr val="C4D7D3"/>
            </a:solidFill>
            <a:ln w="76200">
              <a:solidFill>
                <a:srgbClr val="262626"/>
              </a:solidFill>
              <a:prstDash val="solid"/>
              <a:miter lim="800000"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/>
                <a:cs typeface="+mn-cs"/>
              </a:endParaRPr>
            </a:p>
          </p:txBody>
        </p:sp>
      </p:grpSp>
      <p:grpSp>
        <p:nvGrpSpPr>
          <p:cNvPr id="13" name="ïṧľïḋé">
            <a:extLst>
              <a:ext uri="{FF2B5EF4-FFF2-40B4-BE49-F238E27FC236}">
                <a16:creationId xmlns:a16="http://schemas.microsoft.com/office/drawing/2014/main" id="{014BACC9-943B-4C87-B3DE-C4D3EB4CEB32}"/>
              </a:ext>
            </a:extLst>
          </p:cNvPr>
          <p:cNvGrpSpPr/>
          <p:nvPr/>
        </p:nvGrpSpPr>
        <p:grpSpPr>
          <a:xfrm>
            <a:off x="8527691" y="1985727"/>
            <a:ext cx="1837692" cy="2134691"/>
            <a:chOff x="1708208" y="2746987"/>
            <a:chExt cx="2114492" cy="2456226"/>
          </a:xfrm>
        </p:grpSpPr>
        <p:sp>
          <p:nvSpPr>
            <p:cNvPr id="14" name="ïśḷíďê">
              <a:extLst>
                <a:ext uri="{FF2B5EF4-FFF2-40B4-BE49-F238E27FC236}">
                  <a16:creationId xmlns:a16="http://schemas.microsoft.com/office/drawing/2014/main" id="{5DBD7E69-776B-4592-A465-E81586C34154}"/>
                </a:ext>
              </a:extLst>
            </p:cNvPr>
            <p:cNvSpPr/>
            <p:nvPr/>
          </p:nvSpPr>
          <p:spPr bwMode="auto">
            <a:xfrm>
              <a:off x="1708208" y="2746987"/>
              <a:ext cx="2114492" cy="2456226"/>
            </a:xfrm>
            <a:custGeom>
              <a:avLst/>
              <a:gdLst>
                <a:gd name="T0" fmla="*/ 495 w 990"/>
                <a:gd name="T1" fmla="*/ 1150 h 1150"/>
                <a:gd name="T2" fmla="*/ 0 w 990"/>
                <a:gd name="T3" fmla="*/ 903 h 1150"/>
                <a:gd name="T4" fmla="*/ 0 w 990"/>
                <a:gd name="T5" fmla="*/ 247 h 1150"/>
                <a:gd name="T6" fmla="*/ 495 w 990"/>
                <a:gd name="T7" fmla="*/ 0 h 1150"/>
                <a:gd name="T8" fmla="*/ 990 w 990"/>
                <a:gd name="T9" fmla="*/ 247 h 1150"/>
                <a:gd name="T10" fmla="*/ 990 w 990"/>
                <a:gd name="T11" fmla="*/ 903 h 1150"/>
                <a:gd name="T12" fmla="*/ 495 w 990"/>
                <a:gd name="T13" fmla="*/ 1150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0" h="1150">
                  <a:moveTo>
                    <a:pt x="495" y="1150"/>
                  </a:moveTo>
                  <a:lnTo>
                    <a:pt x="0" y="903"/>
                  </a:lnTo>
                  <a:lnTo>
                    <a:pt x="0" y="247"/>
                  </a:lnTo>
                  <a:lnTo>
                    <a:pt x="495" y="0"/>
                  </a:lnTo>
                  <a:lnTo>
                    <a:pt x="990" y="247"/>
                  </a:lnTo>
                  <a:lnTo>
                    <a:pt x="990" y="903"/>
                  </a:lnTo>
                  <a:lnTo>
                    <a:pt x="495" y="1150"/>
                  </a:lnTo>
                  <a:close/>
                </a:path>
              </a:pathLst>
            </a:custGeom>
            <a:solidFill>
              <a:srgbClr val="FBD77F"/>
            </a:solidFill>
            <a:ln w="76200">
              <a:solidFill>
                <a:schemeClr val="bg1">
                  <a:lumMod val="9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/>
                <a:cs typeface="+mn-cs"/>
              </a:endParaRPr>
            </a:p>
          </p:txBody>
        </p:sp>
        <p:sp>
          <p:nvSpPr>
            <p:cNvPr id="15" name="îsļîḋê">
              <a:extLst>
                <a:ext uri="{FF2B5EF4-FFF2-40B4-BE49-F238E27FC236}">
                  <a16:creationId xmlns:a16="http://schemas.microsoft.com/office/drawing/2014/main" id="{8CE74CD0-3270-4A51-BBCE-BE059E69ACFB}"/>
                </a:ext>
              </a:extLst>
            </p:cNvPr>
            <p:cNvSpPr/>
            <p:nvPr/>
          </p:nvSpPr>
          <p:spPr bwMode="auto">
            <a:xfrm>
              <a:off x="1911407" y="2983026"/>
              <a:ext cx="1708094" cy="1984148"/>
            </a:xfrm>
            <a:custGeom>
              <a:avLst/>
              <a:gdLst>
                <a:gd name="T0" fmla="*/ 495 w 990"/>
                <a:gd name="T1" fmla="*/ 1150 h 1150"/>
                <a:gd name="T2" fmla="*/ 0 w 990"/>
                <a:gd name="T3" fmla="*/ 903 h 1150"/>
                <a:gd name="T4" fmla="*/ 0 w 990"/>
                <a:gd name="T5" fmla="*/ 247 h 1150"/>
                <a:gd name="T6" fmla="*/ 495 w 990"/>
                <a:gd name="T7" fmla="*/ 0 h 1150"/>
                <a:gd name="T8" fmla="*/ 990 w 990"/>
                <a:gd name="T9" fmla="*/ 247 h 1150"/>
                <a:gd name="T10" fmla="*/ 990 w 990"/>
                <a:gd name="T11" fmla="*/ 903 h 1150"/>
                <a:gd name="T12" fmla="*/ 495 w 990"/>
                <a:gd name="T13" fmla="*/ 1150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0" h="1150">
                  <a:moveTo>
                    <a:pt x="495" y="1150"/>
                  </a:moveTo>
                  <a:lnTo>
                    <a:pt x="0" y="903"/>
                  </a:lnTo>
                  <a:lnTo>
                    <a:pt x="0" y="247"/>
                  </a:lnTo>
                  <a:lnTo>
                    <a:pt x="495" y="0"/>
                  </a:lnTo>
                  <a:lnTo>
                    <a:pt x="990" y="247"/>
                  </a:lnTo>
                  <a:lnTo>
                    <a:pt x="990" y="903"/>
                  </a:lnTo>
                  <a:lnTo>
                    <a:pt x="495" y="1150"/>
                  </a:lnTo>
                  <a:close/>
                </a:path>
              </a:pathLst>
            </a:custGeom>
            <a:solidFill>
              <a:srgbClr val="FBD77F"/>
            </a:solidFill>
            <a:ln w="76200">
              <a:solidFill>
                <a:srgbClr val="262626"/>
              </a:solidFill>
              <a:prstDash val="solid"/>
              <a:miter lim="800000"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/>
                <a:cs typeface="+mn-cs"/>
              </a:endParaRPr>
            </a:p>
          </p:txBody>
        </p:sp>
      </p:grpSp>
      <p:sp>
        <p:nvSpPr>
          <p:cNvPr id="31" name="文本框 22">
            <a:extLst>
              <a:ext uri="{FF2B5EF4-FFF2-40B4-BE49-F238E27FC236}">
                <a16:creationId xmlns:a16="http://schemas.microsoft.com/office/drawing/2014/main" id="{6575FDD1-4004-4C26-89C3-5BA9FE5C1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9555" y="4578211"/>
            <a:ext cx="20762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思源宋体 CN Medium" pitchFamily="18" charset="-122"/>
                <a:ea typeface="思源宋体 CN Medium" pitchFamily="18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思源宋体 CN Medium" pitchFamily="18" charset="-122"/>
                <a:ea typeface="思源宋体 CN Medium" pitchFamily="18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思源宋体 CN Medium" pitchFamily="18" charset="-122"/>
                <a:ea typeface="思源宋体 CN Medium" pitchFamily="18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思源宋体 CN Medium" pitchFamily="18" charset="-122"/>
                <a:ea typeface="思源宋体 CN Medium" pitchFamily="18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思源宋体 CN Medium" pitchFamily="18" charset="-122"/>
                <a:ea typeface="思源宋体 CN Medium" pitchFamily="18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思源宋体 CN Medium" pitchFamily="18" charset="-122"/>
                <a:ea typeface="思源宋体 CN Medium" pitchFamily="18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思源宋体 CN Medium" pitchFamily="18" charset="-122"/>
                <a:ea typeface="思源宋体 CN Medium" pitchFamily="18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思源宋体 CN Medium" pitchFamily="18" charset="-122"/>
                <a:ea typeface="思源宋体 CN Medium" pitchFamily="18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思源宋体 CN Medium" pitchFamily="18" charset="-122"/>
                <a:ea typeface="思源宋体 CN Medium" pitchFamily="18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rPr>
              <a:t>遺產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34" name="文本框 22">
            <a:extLst>
              <a:ext uri="{FF2B5EF4-FFF2-40B4-BE49-F238E27FC236}">
                <a16:creationId xmlns:a16="http://schemas.microsoft.com/office/drawing/2014/main" id="{21496A75-6DEA-4161-B567-1799DD555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8191" y="4674101"/>
            <a:ext cx="20762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思源宋体 CN Medium" pitchFamily="18" charset="-122"/>
                <a:ea typeface="思源宋体 CN Medium" pitchFamily="18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思源宋体 CN Medium" pitchFamily="18" charset="-122"/>
                <a:ea typeface="思源宋体 CN Medium" pitchFamily="18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思源宋体 CN Medium" pitchFamily="18" charset="-122"/>
                <a:ea typeface="思源宋体 CN Medium" pitchFamily="18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思源宋体 CN Medium" pitchFamily="18" charset="-122"/>
                <a:ea typeface="思源宋体 CN Medium" pitchFamily="18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思源宋体 CN Medium" pitchFamily="18" charset="-122"/>
                <a:ea typeface="思源宋体 CN Medium" pitchFamily="18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思源宋体 CN Medium" pitchFamily="18" charset="-122"/>
                <a:ea typeface="思源宋体 CN Medium" pitchFamily="18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思源宋体 CN Medium" pitchFamily="18" charset="-122"/>
                <a:ea typeface="思源宋体 CN Medium" pitchFamily="18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思源宋体 CN Medium" pitchFamily="18" charset="-122"/>
                <a:ea typeface="思源宋体 CN Medium" pitchFamily="18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思源宋体 CN Medium" pitchFamily="18" charset="-122"/>
                <a:ea typeface="思源宋体 CN Medium" pitchFamily="18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rPr>
              <a:t>稅金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37" name="文本框 22">
            <a:extLst>
              <a:ext uri="{FF2B5EF4-FFF2-40B4-BE49-F238E27FC236}">
                <a16:creationId xmlns:a16="http://schemas.microsoft.com/office/drawing/2014/main" id="{AA661FE0-2120-436D-82DF-0C4287B32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7179" y="4651953"/>
            <a:ext cx="20762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思源宋体 CN Medium" pitchFamily="18" charset="-122"/>
                <a:ea typeface="思源宋体 CN Medium" pitchFamily="18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思源宋体 CN Medium" pitchFamily="18" charset="-122"/>
                <a:ea typeface="思源宋体 CN Medium" pitchFamily="18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思源宋体 CN Medium" pitchFamily="18" charset="-122"/>
                <a:ea typeface="思源宋体 CN Medium" pitchFamily="18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思源宋体 CN Medium" pitchFamily="18" charset="-122"/>
                <a:ea typeface="思源宋体 CN Medium" pitchFamily="18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思源宋体 CN Medium" pitchFamily="18" charset="-122"/>
                <a:ea typeface="思源宋体 CN Medium" pitchFamily="18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思源宋体 CN Medium" pitchFamily="18" charset="-122"/>
                <a:ea typeface="思源宋体 CN Medium" pitchFamily="18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思源宋体 CN Medium" pitchFamily="18" charset="-122"/>
                <a:ea typeface="思源宋体 CN Medium" pitchFamily="18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思源宋体 CN Medium" pitchFamily="18" charset="-122"/>
                <a:ea typeface="思源宋体 CN Medium" pitchFamily="18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思源宋体 CN Medium" pitchFamily="18" charset="-122"/>
                <a:ea typeface="思源宋体 CN Medium" pitchFamily="18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rPr>
              <a:t>遺產稅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1344083-D654-4D31-A2A5-EF87EA876684}"/>
              </a:ext>
            </a:extLst>
          </p:cNvPr>
          <p:cNvSpPr/>
          <p:nvPr/>
        </p:nvSpPr>
        <p:spPr>
          <a:xfrm>
            <a:off x="1940225" y="2624885"/>
            <a:ext cx="1242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zh-TW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億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5C2728B-92D7-4538-9951-3F981966AAB1}"/>
              </a:ext>
            </a:extLst>
          </p:cNvPr>
          <p:cNvSpPr/>
          <p:nvPr/>
        </p:nvSpPr>
        <p:spPr>
          <a:xfrm>
            <a:off x="8815594" y="2561176"/>
            <a:ext cx="12618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50%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CFF8CE9E-D506-461D-A208-DE6CBD283312}"/>
              </a:ext>
            </a:extLst>
          </p:cNvPr>
          <p:cNvSpPr/>
          <p:nvPr/>
        </p:nvSpPr>
        <p:spPr>
          <a:xfrm>
            <a:off x="4908471" y="2732602"/>
            <a:ext cx="19992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4000</a:t>
            </a:r>
            <a:r>
              <a:rPr lang="zh-TW" alt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萬</a:t>
            </a:r>
          </a:p>
        </p:txBody>
      </p:sp>
    </p:spTree>
    <p:extLst>
      <p:ext uri="{BB962C8B-B14F-4D97-AF65-F5344CB8AC3E}">
        <p14:creationId xmlns:p14="http://schemas.microsoft.com/office/powerpoint/2010/main" val="309183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0"/>
                            </p:stCondLst>
                            <p:childTnLst>
                              <p:par>
                                <p:cTn id="3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25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7B257169-96CD-422C-916D-D7FD3CB17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1" y="-20598"/>
            <a:ext cx="12215711" cy="6878598"/>
          </a:xfrm>
          <a:prstGeom prst="rect">
            <a:avLst/>
          </a:prstGeom>
        </p:spPr>
      </p:pic>
      <p:pic>
        <p:nvPicPr>
          <p:cNvPr id="5122" name="Picture 2" descr="片片起舞x 兔庭軒手繪地圖明信片-台北市信義區] @ 【我的畫。剛剛好】 :: 痞客邦::">
            <a:extLst>
              <a:ext uri="{FF2B5EF4-FFF2-40B4-BE49-F238E27FC236}">
                <a16:creationId xmlns:a16="http://schemas.microsoft.com/office/drawing/2014/main" id="{788B7479-2A1C-4D50-AC7D-8B8E9F06C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88" y="704202"/>
            <a:ext cx="7540275" cy="542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EA51227-71EA-4890-9B04-EA6133641AC0}"/>
              </a:ext>
            </a:extLst>
          </p:cNvPr>
          <p:cNvSpPr/>
          <p:nvPr/>
        </p:nvSpPr>
        <p:spPr>
          <a:xfrm>
            <a:off x="9516979" y="-20598"/>
            <a:ext cx="2675021" cy="6878598"/>
          </a:xfrm>
          <a:prstGeom prst="rect">
            <a:avLst/>
          </a:prstGeom>
          <a:solidFill>
            <a:srgbClr val="FBD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279CC180-B58E-42A0-A742-49FA28E897C3}"/>
              </a:ext>
            </a:extLst>
          </p:cNvPr>
          <p:cNvGrpSpPr/>
          <p:nvPr/>
        </p:nvGrpSpPr>
        <p:grpSpPr>
          <a:xfrm>
            <a:off x="7772400" y="1479884"/>
            <a:ext cx="3645568" cy="3946358"/>
            <a:chOff x="7772400" y="1479884"/>
            <a:chExt cx="3645568" cy="3946358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DAA9740-3368-4BBF-A67F-F2D7336E559C}"/>
                </a:ext>
              </a:extLst>
            </p:cNvPr>
            <p:cNvSpPr/>
            <p:nvPr/>
          </p:nvSpPr>
          <p:spPr>
            <a:xfrm>
              <a:off x="7772400" y="1479884"/>
              <a:ext cx="3645568" cy="3946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937E19EE-359F-4D9B-8224-878CC362391A}"/>
                </a:ext>
              </a:extLst>
            </p:cNvPr>
            <p:cNvSpPr/>
            <p:nvPr/>
          </p:nvSpPr>
          <p:spPr>
            <a:xfrm>
              <a:off x="8155361" y="3005812"/>
              <a:ext cx="2373273" cy="52339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/>
            <a:p>
              <a:pPr>
                <a:lnSpc>
                  <a:spcPts val="6000"/>
                </a:lnSpc>
                <a:spcBef>
                  <a:spcPct val="0"/>
                </a:spcBef>
              </a:pPr>
              <a:endParaRPr lang="en-US" altLang="zh-CN" sz="4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  <a:cs typeface="+mj-cs"/>
              </a:endParaRPr>
            </a:p>
            <a:p>
              <a:pPr>
                <a:lnSpc>
                  <a:spcPts val="6000"/>
                </a:lnSpc>
                <a:spcBef>
                  <a:spcPct val="0"/>
                </a:spcBef>
              </a:pPr>
              <a:r>
                <a:rPr lang="zh-TW" altLang="en-US" sz="280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rPr>
                <a:t>變賣</a:t>
              </a:r>
              <a:r>
                <a:rPr lang="en-US" altLang="zh-TW" sz="4800" spc="300" dirty="0">
                  <a:solidFill>
                    <a:srgbClr val="FF0000"/>
                  </a:solidFill>
                  <a:latin typeface="仓耳今楷05-6763 W05" panose="02020400000000000000" pitchFamily="18" charset="-122"/>
                  <a:ea typeface="仓耳今楷05-6763 W05" panose="02020400000000000000" pitchFamily="18" charset="-122"/>
                  <a:cs typeface="+mj-cs"/>
                </a:rPr>
                <a:t>1.5</a:t>
              </a:r>
              <a:r>
                <a:rPr lang="zh-TW" altLang="en-US" sz="280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rPr>
                <a:t>億</a:t>
              </a:r>
              <a:endParaRPr lang="zh-CN" altLang="en-US" sz="2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A23DD510-2D33-4C71-BACE-C273A02D289F}"/>
                </a:ext>
              </a:extLst>
            </p:cNvPr>
            <p:cNvSpPr/>
            <p:nvPr/>
          </p:nvSpPr>
          <p:spPr>
            <a:xfrm>
              <a:off x="8157966" y="3638506"/>
              <a:ext cx="2373273" cy="3671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zh-TW" altLang="en-US" sz="2800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黃金土地</a:t>
              </a:r>
              <a:endParaRPr lang="zh-CN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331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活动策划案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2900</TotalTime>
  <Words>1616</Words>
  <Application>Microsoft Office PowerPoint</Application>
  <PresentationFormat>寬螢幕</PresentationFormat>
  <Paragraphs>361</Paragraphs>
  <Slides>44</Slides>
  <Notes>31</Notes>
  <HiddenSlides>0</HiddenSlides>
  <MMClips>3</MMClips>
  <ScaleCrop>false</ScaleCrop>
  <HeadingPairs>
    <vt:vector size="8" baseType="variant">
      <vt:variant>
        <vt:lpstr>使用字型</vt:lpstr>
      </vt:variant>
      <vt:variant>
        <vt:i4>28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74" baseType="lpstr">
      <vt:lpstr>等线</vt:lpstr>
      <vt:lpstr>等线 Light</vt:lpstr>
      <vt:lpstr>FZHei-B01S</vt:lpstr>
      <vt:lpstr>Gen Jyuu Gothic Monospace Regul</vt:lpstr>
      <vt:lpstr>Montserrat Semi</vt:lpstr>
      <vt:lpstr>PangMenZhengDao</vt:lpstr>
      <vt:lpstr>Source Han Sans HW SC</vt:lpstr>
      <vt:lpstr>Source Han Serif SC</vt:lpstr>
      <vt:lpstr>Yu Gothic Medium</vt:lpstr>
      <vt:lpstr>仓耳今楷05-6763 W05</vt:lpstr>
      <vt:lpstr>仓耳玄三M W05</vt:lpstr>
      <vt:lpstr>文鼎海報體</vt:lpstr>
      <vt:lpstr>方正黑体简体</vt:lpstr>
      <vt:lpstr>字魂35号-经典雅黑</vt:lpstr>
      <vt:lpstr>字魂59号-创粗黑</vt:lpstr>
      <vt:lpstr>思源宋体 CN Heavy</vt:lpstr>
      <vt:lpstr>思源黑体旧字形 Normal</vt:lpstr>
      <vt:lpstr>華康正顏楷體W5</vt:lpstr>
      <vt:lpstr>華康流隸體</vt:lpstr>
      <vt:lpstr>微軟正黑體</vt:lpstr>
      <vt:lpstr>新細明體</vt:lpstr>
      <vt:lpstr>標楷體</vt:lpstr>
      <vt:lpstr>Arial</vt:lpstr>
      <vt:lpstr>Calibri</vt:lpstr>
      <vt:lpstr>Droid Serif</vt:lpstr>
      <vt:lpstr>Times New Roman</vt:lpstr>
      <vt:lpstr>Wingdings</vt:lpstr>
      <vt:lpstr>Wingdings 2</vt:lpstr>
      <vt:lpstr>Office 主题​​</vt:lpstr>
      <vt:lpstr>封裝程式殼層物件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USER</cp:lastModifiedBy>
  <cp:revision>87</cp:revision>
  <dcterms:created xsi:type="dcterms:W3CDTF">2019-10-08T04:53:49Z</dcterms:created>
  <dcterms:modified xsi:type="dcterms:W3CDTF">2022-03-29T05:20:40Z</dcterms:modified>
</cp:coreProperties>
</file>