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80" r:id="rId2"/>
    <p:sldId id="256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263" r:id="rId13"/>
    <p:sldId id="266" r:id="rId14"/>
    <p:sldId id="267" r:id="rId15"/>
    <p:sldId id="270" r:id="rId16"/>
    <p:sldId id="271" r:id="rId17"/>
    <p:sldId id="265" r:id="rId18"/>
    <p:sldId id="276" r:id="rId19"/>
    <p:sldId id="272" r:id="rId20"/>
    <p:sldId id="273" r:id="rId21"/>
    <p:sldId id="274" r:id="rId22"/>
    <p:sldId id="282" r:id="rId23"/>
    <p:sldId id="279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292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15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232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669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1674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667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265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01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37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38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64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693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344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37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83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872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2544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EBB316-D588-4A3A-8CB8-D9021B7E9439}" type="datetimeFigureOut">
              <a:rPr lang="zh-TW" altLang="en-US" smtClean="0"/>
              <a:pPr/>
              <a:t>2021/12/24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7051-1241-4CE6-B465-2FA6A6107B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8711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 </a:t>
            </a:r>
            <a:r>
              <a:rPr lang="zh-TW" altLang="en-US" dirty="0" smtClean="0"/>
              <a:t>午</a:t>
            </a:r>
            <a:r>
              <a:rPr lang="zh-TW" altLang="en-US" dirty="0"/>
              <a:t>安</a:t>
            </a:r>
            <a:r>
              <a:rPr lang="zh-TW" altLang="en-US" dirty="0" smtClean="0"/>
              <a:t>平安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443" y="2052638"/>
            <a:ext cx="7534889" cy="4195762"/>
          </a:xfrm>
        </p:spPr>
      </p:pic>
    </p:spTree>
    <p:extLst>
      <p:ext uri="{BB962C8B-B14F-4D97-AF65-F5344CB8AC3E}">
        <p14:creationId xmlns:p14="http://schemas.microsoft.com/office/powerpoint/2010/main" xmlns="" val="13488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61" y="452718"/>
            <a:ext cx="9456474" cy="854874"/>
          </a:xfrm>
        </p:spPr>
        <p:txBody>
          <a:bodyPr/>
          <a:lstStyle/>
          <a:p>
            <a:r>
              <a:rPr lang="zh-TW" altLang="en-US" dirty="0" smtClean="0"/>
              <a:t>肩痛的原因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6696" y="1444752"/>
            <a:ext cx="9053157" cy="48036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TW" altLang="en-US" sz="3800" dirty="0"/>
              <a:t>旋轉韌帶肌腱炎   </a:t>
            </a:r>
            <a:r>
              <a:rPr lang="zh-TW" altLang="en-US" sz="3800" dirty="0" smtClean="0"/>
              <a:t>                                            夾</a:t>
            </a:r>
            <a:r>
              <a:rPr lang="zh-TW" altLang="en-US" sz="3800" dirty="0"/>
              <a:t>擠</a:t>
            </a:r>
            <a:r>
              <a:rPr lang="zh-TW" altLang="en-US" sz="3800" dirty="0" smtClean="0"/>
              <a:t>症候群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頸椎問題  </a:t>
            </a:r>
            <a:r>
              <a:rPr lang="zh-TW" altLang="en-US" sz="3800" dirty="0"/>
              <a:t> </a:t>
            </a:r>
            <a:r>
              <a:rPr lang="zh-TW" altLang="en-US" sz="3800" dirty="0" smtClean="0"/>
              <a:t>                                                       二頭肌肌腱炎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關節炎  </a:t>
            </a:r>
            <a:r>
              <a:rPr lang="zh-TW" altLang="en-US" sz="3800" dirty="0"/>
              <a:t> </a:t>
            </a:r>
            <a:r>
              <a:rPr lang="zh-TW" altLang="en-US" sz="3800" dirty="0" smtClean="0"/>
              <a:t>                                                           撕裂的軟骨 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撕裂的旋轉韌帶</a:t>
            </a:r>
            <a:r>
              <a:rPr lang="zh-TW" altLang="en-US" sz="3800" dirty="0"/>
              <a:t> </a:t>
            </a:r>
            <a:r>
              <a:rPr lang="zh-TW" altLang="en-US" sz="3800" dirty="0" smtClean="0"/>
              <a:t>                                               肩峰滑囊炎 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腫脹的肌腱  </a:t>
            </a:r>
            <a:r>
              <a:rPr lang="zh-TW" altLang="en-US" sz="3800" dirty="0"/>
              <a:t> </a:t>
            </a:r>
            <a:r>
              <a:rPr lang="zh-TW" altLang="en-US" sz="3800" dirty="0" smtClean="0"/>
              <a:t>                                                    邊緣骨刺 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頸部或肩部的神經壓迫</a:t>
            </a:r>
            <a:r>
              <a:rPr lang="zh-TW" altLang="en-US" sz="3800" dirty="0"/>
              <a:t> </a:t>
            </a:r>
            <a:r>
              <a:rPr lang="zh-TW" altLang="en-US" sz="3800" dirty="0" smtClean="0"/>
              <a:t>                                    肩膀或手臂骨折 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沾連性關節囊炎</a:t>
            </a:r>
            <a:r>
              <a:rPr lang="en-US" altLang="zh-TW" sz="3800" dirty="0" smtClean="0"/>
              <a:t>(</a:t>
            </a:r>
            <a:r>
              <a:rPr lang="zh-TW" altLang="en-US" sz="3800" dirty="0" smtClean="0"/>
              <a:t>五十肩</a:t>
            </a:r>
            <a:r>
              <a:rPr lang="en-US" altLang="zh-TW" sz="3800" dirty="0" smtClean="0"/>
              <a:t>)</a:t>
            </a:r>
            <a:r>
              <a:rPr lang="zh-TW" altLang="en-US" sz="3800" dirty="0" smtClean="0"/>
              <a:t>                                  肩膀脫臼 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過度或重複使用的傷害</a:t>
            </a:r>
            <a:r>
              <a:rPr lang="zh-TW" altLang="en-US" sz="3800" dirty="0"/>
              <a:t> </a:t>
            </a:r>
            <a:r>
              <a:rPr lang="zh-TW" altLang="en-US" sz="3800" dirty="0" smtClean="0"/>
              <a:t>                                    旋轉</a:t>
            </a:r>
            <a:r>
              <a:rPr lang="zh-TW" altLang="en-US" sz="3800" dirty="0"/>
              <a:t>韌帶鈣化變異 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脊髓</a:t>
            </a:r>
            <a:r>
              <a:rPr lang="zh-TW" altLang="en-US" sz="3800" dirty="0"/>
              <a:t>損傷  </a:t>
            </a:r>
            <a:r>
              <a:rPr lang="zh-TW" altLang="en-US" sz="3800" dirty="0" smtClean="0"/>
              <a:t>                                                        心臟病</a:t>
            </a:r>
            <a:r>
              <a:rPr lang="zh-TW" altLang="en-US" sz="3800" dirty="0"/>
              <a:t>發作  </a:t>
            </a:r>
            <a:endParaRPr lang="en-US" altLang="zh-TW" sz="3800" dirty="0" smtClean="0"/>
          </a:p>
          <a:p>
            <a:pPr marL="0" indent="0">
              <a:buNone/>
            </a:pPr>
            <a:r>
              <a:rPr lang="zh-TW" altLang="en-US" sz="3800" dirty="0" smtClean="0"/>
              <a:t>肝臟</a:t>
            </a:r>
            <a:r>
              <a:rPr lang="zh-TW" altLang="en-US" sz="3800" dirty="0"/>
              <a:t>膽囊疾病</a:t>
            </a:r>
            <a:r>
              <a:rPr lang="en-US" altLang="zh-TW" sz="3800" dirty="0" smtClean="0"/>
              <a:t>  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3800" dirty="0" err="1" smtClean="0"/>
              <a:t>ortho</a:t>
            </a:r>
            <a:r>
              <a:rPr lang="zh-TW" altLang="en-US" sz="3800" dirty="0" smtClean="0"/>
              <a:t>立誠骨科診所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xmlns="" val="30144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肩痛的最主要原因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2" y="1481328"/>
            <a:ext cx="9403742" cy="47670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sz="16000" b="1" dirty="0" smtClean="0">
                <a:solidFill>
                  <a:schemeClr val="accent3"/>
                </a:solidFill>
              </a:rPr>
              <a:t>“</a:t>
            </a:r>
            <a:r>
              <a:rPr lang="zh-TW" altLang="en-US" sz="16000" b="1" dirty="0" smtClean="0">
                <a:solidFill>
                  <a:schemeClr val="accent3"/>
                </a:solidFill>
              </a:rPr>
              <a:t>反覆旋轉韌帶肌腱炎併撕裂傷</a:t>
            </a:r>
            <a:r>
              <a:rPr lang="en-US" altLang="zh-TW" sz="16000" b="1" dirty="0" smtClean="0">
                <a:solidFill>
                  <a:schemeClr val="accent3"/>
                </a:solidFill>
              </a:rPr>
              <a:t>”</a:t>
            </a:r>
            <a:endParaRPr lang="en-US" altLang="zh-TW" sz="160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altLang="zh-TW" sz="12800" dirty="0" smtClean="0"/>
          </a:p>
          <a:p>
            <a:pPr marL="0" indent="0">
              <a:buNone/>
            </a:pPr>
            <a:r>
              <a:rPr lang="zh-TW" altLang="en-US" sz="12800" dirty="0" smtClean="0"/>
              <a:t>旋轉韌帶撕裂傷的最大原因 </a:t>
            </a:r>
            <a:r>
              <a:rPr lang="en-US" altLang="zh-TW" sz="12800" dirty="0" smtClean="0"/>
              <a:t>–</a:t>
            </a:r>
          </a:p>
          <a:p>
            <a:pPr marL="0" indent="0">
              <a:buNone/>
            </a:pPr>
            <a:r>
              <a:rPr lang="zh-TW" altLang="en-US" sz="12800" dirty="0" smtClean="0"/>
              <a:t> </a:t>
            </a:r>
            <a:endParaRPr lang="en-US" altLang="zh-TW" sz="12800" dirty="0" smtClean="0"/>
          </a:p>
          <a:p>
            <a:pPr marL="0" indent="0">
              <a:buNone/>
            </a:pPr>
            <a:r>
              <a:rPr lang="en-US" altLang="zh-TW" sz="16000" b="1" dirty="0" smtClean="0">
                <a:solidFill>
                  <a:schemeClr val="accent3"/>
                </a:solidFill>
              </a:rPr>
              <a:t>”</a:t>
            </a:r>
            <a:r>
              <a:rPr lang="zh-TW" altLang="en-US" sz="16000" b="1" dirty="0" smtClean="0">
                <a:solidFill>
                  <a:schemeClr val="accent3"/>
                </a:solidFill>
              </a:rPr>
              <a:t>老化因素</a:t>
            </a:r>
            <a:r>
              <a:rPr lang="en-US" altLang="zh-TW" sz="16000" b="1" dirty="0" smtClean="0">
                <a:solidFill>
                  <a:schemeClr val="accent3"/>
                </a:solidFill>
              </a:rPr>
              <a:t>”40</a:t>
            </a:r>
            <a:r>
              <a:rPr lang="zh-TW" altLang="en-US" sz="16000" b="1" dirty="0" smtClean="0">
                <a:solidFill>
                  <a:schemeClr val="accent3"/>
                </a:solidFill>
              </a:rPr>
              <a:t>歲開始，</a:t>
            </a:r>
            <a:r>
              <a:rPr lang="en-US" altLang="zh-TW" sz="16000" b="1" dirty="0" smtClean="0">
                <a:solidFill>
                  <a:schemeClr val="accent3"/>
                </a:solidFill>
              </a:rPr>
              <a:t>50-60</a:t>
            </a:r>
            <a:r>
              <a:rPr lang="zh-TW" altLang="en-US" sz="16000" b="1" dirty="0" smtClean="0">
                <a:solidFill>
                  <a:schemeClr val="accent3"/>
                </a:solidFill>
              </a:rPr>
              <a:t>歲最多</a:t>
            </a:r>
            <a:endParaRPr lang="en-US" altLang="zh-TW" sz="16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altLang="zh-TW" sz="16000" b="1" dirty="0" smtClean="0">
                <a:solidFill>
                  <a:schemeClr val="accent3"/>
                </a:solidFill>
              </a:rPr>
              <a:t>……</a:t>
            </a:r>
            <a:r>
              <a:rPr lang="zh-TW" altLang="en-US" sz="16000" b="1" dirty="0" smtClean="0">
                <a:solidFill>
                  <a:schemeClr val="accent3"/>
                </a:solidFill>
              </a:rPr>
              <a:t>地心引力的作用</a:t>
            </a:r>
            <a:endParaRPr lang="en-US" altLang="zh-TW" sz="16000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zh-TW" altLang="en-US" sz="16000" b="1" dirty="0" smtClean="0">
                <a:solidFill>
                  <a:schemeClr val="accent3"/>
                </a:solidFill>
              </a:rPr>
              <a:t>而且</a:t>
            </a:r>
            <a:r>
              <a:rPr lang="en-US" altLang="zh-TW" sz="16000" b="1" dirty="0" smtClean="0">
                <a:solidFill>
                  <a:schemeClr val="accent3"/>
                </a:solidFill>
              </a:rPr>
              <a:t>”</a:t>
            </a:r>
            <a:r>
              <a:rPr lang="zh-TW" altLang="en-US" sz="16000" b="1" dirty="0" smtClean="0">
                <a:solidFill>
                  <a:schemeClr val="accent3"/>
                </a:solidFill>
              </a:rPr>
              <a:t>癒合需要很長的時間</a:t>
            </a:r>
            <a:r>
              <a:rPr lang="en-US" altLang="zh-TW" sz="16000" b="1" dirty="0" smtClean="0">
                <a:solidFill>
                  <a:schemeClr val="accent3"/>
                </a:solidFill>
              </a:rPr>
              <a:t>”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11200" dirty="0" smtClean="0"/>
              <a:t> </a:t>
            </a:r>
            <a:r>
              <a:rPr lang="en-US" altLang="zh-TW" sz="11200" dirty="0" err="1" smtClean="0"/>
              <a:t>ortho</a:t>
            </a:r>
            <a:r>
              <a:rPr lang="zh-TW" altLang="en-US" sz="11200" dirty="0" smtClean="0"/>
              <a:t>立誠骨科診所</a:t>
            </a:r>
            <a:endParaRPr lang="zh-TW" altLang="en-US" sz="11200" dirty="0"/>
          </a:p>
        </p:txBody>
      </p:sp>
    </p:spTree>
    <p:extLst>
      <p:ext uri="{BB962C8B-B14F-4D97-AF65-F5344CB8AC3E}">
        <p14:creationId xmlns:p14="http://schemas.microsoft.com/office/powerpoint/2010/main" xmlns="" val="42089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745" y="2175916"/>
            <a:ext cx="5714286" cy="3949206"/>
          </a:xfrm>
        </p:spPr>
      </p:pic>
    </p:spTree>
    <p:extLst>
      <p:ext uri="{BB962C8B-B14F-4D97-AF65-F5344CB8AC3E}">
        <p14:creationId xmlns:p14="http://schemas.microsoft.com/office/powerpoint/2010/main" xmlns="" val="15705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916" y="1990408"/>
            <a:ext cx="4968028" cy="3726021"/>
          </a:xfrm>
        </p:spPr>
      </p:pic>
    </p:spTree>
    <p:extLst>
      <p:ext uri="{BB962C8B-B14F-4D97-AF65-F5344CB8AC3E}">
        <p14:creationId xmlns:p14="http://schemas.microsoft.com/office/powerpoint/2010/main" xmlns="" val="839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真的是地心引力害的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759" y="1500453"/>
            <a:ext cx="4527043" cy="4527043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083" y="1500453"/>
            <a:ext cx="4946214" cy="45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8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旋轉韌帶肌腱炎與五十肩</a:t>
            </a:r>
            <a:r>
              <a:rPr lang="en-US" altLang="zh-TW" dirty="0" smtClean="0"/>
              <a:t>(</a:t>
            </a:r>
            <a:r>
              <a:rPr lang="zh-TW" altLang="en-US" dirty="0" smtClean="0"/>
              <a:t>沾連性肩關節囊炎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的關聯性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8408" y="2034630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是相關但完全不同的病症</a:t>
            </a:r>
            <a:endParaRPr lang="en-US" altLang="zh-TW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sz="35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旋轉韌帶的肌腱發炎</a:t>
            </a:r>
            <a:r>
              <a:rPr lang="zh-TW" altLang="en-US" sz="3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倂肌腱撕裂</a:t>
            </a:r>
            <a:r>
              <a:rPr lang="en-US" altLang="zh-TW" sz="35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//</a:t>
            </a:r>
          </a:p>
          <a:p>
            <a:pPr marL="0" indent="0">
              <a:buNone/>
            </a:pPr>
            <a:endParaRPr lang="en-US" altLang="zh-TW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5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五十肩是肩關節囊</a:t>
            </a:r>
            <a:r>
              <a:rPr lang="zh-TW" altLang="en-US" sz="35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炎</a:t>
            </a:r>
            <a:r>
              <a:rPr lang="en-US" altLang="zh-TW" sz="35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//</a:t>
            </a:r>
            <a:endParaRPr lang="en-US" altLang="zh-TW" sz="35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altLang="zh-TW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2800" dirty="0" err="1" smtClean="0"/>
              <a:t>ortho</a:t>
            </a:r>
            <a:r>
              <a:rPr lang="zh-TW" altLang="en-US" sz="2800" dirty="0" smtClean="0"/>
              <a:t>立誠骨科診所</a:t>
            </a:r>
            <a:endParaRPr lang="en-US" altLang="zh-TW" sz="28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4230" y="1673352"/>
            <a:ext cx="3612838" cy="37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4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旋轉韌帶撕裂傷的治療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 smtClean="0"/>
              <a:t>藥物治療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局部</a:t>
            </a:r>
            <a:r>
              <a:rPr lang="zh-TW" altLang="en-US" sz="3600" dirty="0" smtClean="0"/>
              <a:t>治療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復健治療含運動</a:t>
            </a:r>
            <a:r>
              <a:rPr lang="zh-TW" altLang="en-US" sz="3600" dirty="0" smtClean="0"/>
              <a:t>訓練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手術治療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2800" dirty="0" err="1" smtClean="0"/>
              <a:t>ortho</a:t>
            </a:r>
            <a:r>
              <a:rPr lang="zh-TW" altLang="en-US" sz="2800" dirty="0" smtClean="0"/>
              <a:t>立誠骨科診所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2102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xmlns="" val="34148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39056"/>
            <a:ext cx="5985228" cy="296147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528" y="3696599"/>
            <a:ext cx="6493954" cy="28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4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旋轉韌帶受傷多久會好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544" y="1609344"/>
            <a:ext cx="9126309" cy="46390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600" dirty="0" smtClean="0"/>
              <a:t>旋轉韌帶拉傷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大約需二到六週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旋轉韌帶撕裂</a:t>
            </a:r>
            <a:r>
              <a:rPr lang="en-US" altLang="zh-TW" sz="3600" dirty="0"/>
              <a:t>:</a:t>
            </a:r>
            <a:r>
              <a:rPr lang="zh-TW" altLang="en-US" sz="3600" dirty="0" smtClean="0"/>
              <a:t>大約需</a:t>
            </a:r>
            <a:r>
              <a:rPr lang="zh-TW" altLang="en-US" sz="3600" dirty="0"/>
              <a:t>三到六個</a:t>
            </a:r>
            <a:r>
              <a:rPr lang="zh-TW" altLang="en-US" sz="3600" dirty="0" smtClean="0"/>
              <a:t>月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急性期二到六週加上修復期三到六個月</a:t>
            </a:r>
            <a:r>
              <a:rPr lang="en-US" altLang="zh-TW" sz="3600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5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….</a:t>
            </a:r>
            <a:r>
              <a:rPr lang="zh-TW" altLang="en-US" sz="5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幾乎不會百分之百復原</a:t>
            </a:r>
            <a:endParaRPr lang="en-US" altLang="zh-TW" sz="5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3000" dirty="0" err="1" smtClean="0"/>
              <a:t>ortho</a:t>
            </a:r>
            <a:r>
              <a:rPr lang="zh-TW" altLang="en-US" sz="3000" dirty="0" smtClean="0"/>
              <a:t>立誠骨科診所</a:t>
            </a:r>
            <a:endParaRPr lang="en-US" altLang="zh-TW" sz="30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971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9848" y="676656"/>
            <a:ext cx="10186416" cy="410072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顧好咱ㄟ骨頭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系列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一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b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困擾的肩膀疼痛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z="12800" dirty="0" smtClean="0"/>
              <a:t>              </a:t>
            </a:r>
            <a:r>
              <a:rPr lang="en-US" altLang="zh-TW" sz="12800" dirty="0" err="1" smtClean="0"/>
              <a:t>ortho</a:t>
            </a:r>
            <a:r>
              <a:rPr lang="zh-TW" altLang="en-US" sz="12800" dirty="0" smtClean="0"/>
              <a:t>立誠骨科診所</a:t>
            </a:r>
            <a:r>
              <a:rPr lang="en-US" altLang="zh-TW" sz="12800" dirty="0" smtClean="0"/>
              <a:t>2021-07-29</a:t>
            </a:r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7372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旋轉韌帶撕裂傷的局部治療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6384" y="1536192"/>
            <a:ext cx="9263469" cy="47122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12800" dirty="0" smtClean="0"/>
              <a:t>急性期</a:t>
            </a:r>
            <a:r>
              <a:rPr lang="en-US" altLang="zh-TW" sz="12800" dirty="0" smtClean="0"/>
              <a:t>(2-6wk)</a:t>
            </a:r>
            <a:r>
              <a:rPr lang="zh-TW" altLang="en-US" sz="12800" dirty="0" smtClean="0"/>
              <a:t> </a:t>
            </a:r>
            <a:r>
              <a:rPr lang="en-US" altLang="zh-TW" sz="12800" dirty="0" smtClean="0"/>
              <a:t>:</a:t>
            </a:r>
            <a:r>
              <a:rPr lang="zh-TW" altLang="en-US" sz="12800" dirty="0" smtClean="0"/>
              <a:t> </a:t>
            </a:r>
            <a:r>
              <a:rPr lang="en-US" altLang="zh-TW" sz="1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ICE, ICE, ICE</a:t>
            </a:r>
            <a:r>
              <a:rPr lang="zh-TW" altLang="en-US" sz="1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冰敷 冰敷 冰敷</a:t>
            </a:r>
            <a:endParaRPr lang="en-US" altLang="zh-TW" sz="128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2800" dirty="0" smtClean="0"/>
              <a:t>1.</a:t>
            </a:r>
            <a:r>
              <a:rPr lang="zh-TW" altLang="en-US" sz="12800" dirty="0" smtClean="0"/>
              <a:t>冰敷休息</a:t>
            </a:r>
            <a:endParaRPr lang="en-US" altLang="zh-TW" sz="12800" dirty="0" smtClean="0"/>
          </a:p>
          <a:p>
            <a:pPr marL="0" indent="0">
              <a:buNone/>
            </a:pPr>
            <a:r>
              <a:rPr lang="en-US" altLang="zh-TW" sz="12800" dirty="0" smtClean="0"/>
              <a:t>2.</a:t>
            </a:r>
            <a:r>
              <a:rPr lang="zh-TW" altLang="en-US" sz="12800" dirty="0" smtClean="0"/>
              <a:t>局部類固醇注射</a:t>
            </a:r>
            <a:endParaRPr lang="en-US" altLang="zh-TW" sz="12800" dirty="0" smtClean="0"/>
          </a:p>
          <a:p>
            <a:pPr marL="0" indent="0">
              <a:buNone/>
            </a:pPr>
            <a:endParaRPr lang="en-US" altLang="zh-TW" sz="12800" dirty="0" smtClean="0"/>
          </a:p>
          <a:p>
            <a:pPr marL="0" indent="0">
              <a:buNone/>
            </a:pPr>
            <a:r>
              <a:rPr lang="zh-TW" altLang="en-US" sz="12800" dirty="0"/>
              <a:t>修復</a:t>
            </a:r>
            <a:r>
              <a:rPr lang="zh-TW" altLang="en-US" sz="12800" dirty="0" smtClean="0"/>
              <a:t>期</a:t>
            </a:r>
            <a:r>
              <a:rPr lang="en-US" altLang="zh-TW" sz="12800" dirty="0" smtClean="0"/>
              <a:t>(2-6 month)</a:t>
            </a:r>
            <a:r>
              <a:rPr lang="zh-TW" altLang="en-US" sz="12800" dirty="0" smtClean="0"/>
              <a:t> </a:t>
            </a:r>
            <a:r>
              <a:rPr lang="en-US" altLang="zh-TW" sz="12800" dirty="0" smtClean="0"/>
              <a:t>:</a:t>
            </a:r>
            <a:r>
              <a:rPr lang="zh-TW" altLang="en-US" sz="12800" dirty="0" smtClean="0"/>
              <a:t> </a:t>
            </a:r>
            <a:endParaRPr lang="en-US" altLang="zh-TW" sz="12800" dirty="0" smtClean="0"/>
          </a:p>
          <a:p>
            <a:pPr marL="0" indent="0">
              <a:buNone/>
            </a:pPr>
            <a:r>
              <a:rPr lang="en-US" altLang="zh-TW" sz="12800" dirty="0" smtClean="0"/>
              <a:t>1</a:t>
            </a:r>
            <a:r>
              <a:rPr lang="en-US" altLang="zh-TW" sz="12800" dirty="0"/>
              <a:t>.</a:t>
            </a:r>
            <a:r>
              <a:rPr lang="zh-TW" altLang="en-US" sz="12800" dirty="0"/>
              <a:t>增生</a:t>
            </a:r>
            <a:r>
              <a:rPr lang="zh-TW" altLang="en-US" sz="12800" dirty="0" smtClean="0"/>
              <a:t>療法</a:t>
            </a:r>
            <a:r>
              <a:rPr lang="en-US" altLang="zh-TW" sz="12800" dirty="0"/>
              <a:t>:</a:t>
            </a:r>
            <a:r>
              <a:rPr lang="zh-TW" altLang="en-US" sz="12800" dirty="0" smtClean="0"/>
              <a:t>高</a:t>
            </a:r>
            <a:r>
              <a:rPr lang="zh-TW" altLang="en-US" sz="12800" dirty="0"/>
              <a:t>濃度葡萄糖水</a:t>
            </a:r>
            <a:r>
              <a:rPr lang="zh-TW" altLang="en-US" sz="12800" dirty="0" smtClean="0"/>
              <a:t>，</a:t>
            </a:r>
            <a:r>
              <a:rPr lang="zh-TW" altLang="en-US" sz="12800" dirty="0"/>
              <a:t>自</a:t>
            </a:r>
            <a:r>
              <a:rPr lang="zh-TW" altLang="en-US" sz="12800" dirty="0" smtClean="0"/>
              <a:t>體血小板</a:t>
            </a:r>
            <a:r>
              <a:rPr lang="zh-TW" altLang="en-US" sz="12800" dirty="0"/>
              <a:t>生長</a:t>
            </a:r>
            <a:r>
              <a:rPr lang="zh-TW" altLang="en-US" sz="12800" dirty="0" smtClean="0"/>
              <a:t>因子</a:t>
            </a:r>
            <a:endParaRPr lang="en-US" altLang="zh-TW" sz="12800" dirty="0" smtClean="0"/>
          </a:p>
          <a:p>
            <a:pPr marL="0" indent="0">
              <a:buNone/>
            </a:pPr>
            <a:r>
              <a:rPr lang="en-US" altLang="zh-TW" sz="12800" dirty="0" smtClean="0"/>
              <a:t>2.</a:t>
            </a:r>
            <a:r>
              <a:rPr lang="zh-TW" altLang="en-US" sz="12800" dirty="0" smtClean="0"/>
              <a:t>保護增生法</a:t>
            </a:r>
            <a:r>
              <a:rPr lang="en-US" altLang="zh-TW" sz="12800" dirty="0"/>
              <a:t>:</a:t>
            </a:r>
            <a:r>
              <a:rPr lang="zh-TW" altLang="en-US" sz="12800" dirty="0" smtClean="0"/>
              <a:t>高分子玻尿酸</a:t>
            </a:r>
            <a:endParaRPr lang="en-US" altLang="zh-TW" sz="128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11200" dirty="0" err="1" smtClean="0"/>
              <a:t>ortho</a:t>
            </a:r>
            <a:r>
              <a:rPr lang="zh-TW" altLang="en-US" sz="11200" dirty="0" smtClean="0"/>
              <a:t>立誠骨科診</a:t>
            </a:r>
            <a:r>
              <a:rPr lang="zh-TW" altLang="en-US" sz="11200" dirty="0"/>
              <a:t>所</a:t>
            </a:r>
          </a:p>
        </p:txBody>
      </p:sp>
    </p:spTree>
    <p:extLst>
      <p:ext uri="{BB962C8B-B14F-4D97-AF65-F5344CB8AC3E}">
        <p14:creationId xmlns:p14="http://schemas.microsoft.com/office/powerpoint/2010/main" xmlns="" val="15417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旋轉韌帶撕裂傷的後續復健與運動治療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8096" y="1362456"/>
            <a:ext cx="9281757" cy="48859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sz="14400" dirty="0" smtClean="0"/>
              <a:t>1.</a:t>
            </a:r>
            <a:r>
              <a:rPr lang="zh-TW" altLang="en-US" sz="1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傳統復健與兩手共用的運動</a:t>
            </a:r>
            <a:endParaRPr lang="en-US" altLang="zh-TW" sz="14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14400" dirty="0"/>
              <a:t> </a:t>
            </a:r>
            <a:r>
              <a:rPr lang="zh-TW" altLang="en-US" sz="14400" dirty="0" smtClean="0"/>
              <a:t>  電療，超音波，徒手治療</a:t>
            </a:r>
            <a:endParaRPr lang="en-US" altLang="zh-TW" sz="14400" dirty="0" smtClean="0"/>
          </a:p>
          <a:p>
            <a:pPr marL="0" indent="0">
              <a:buNone/>
            </a:pPr>
            <a:r>
              <a:rPr lang="zh-TW" altLang="en-US" sz="14400" dirty="0" smtClean="0"/>
              <a:t>   兩手的運動，毛巾操，擀麵棍運動</a:t>
            </a:r>
            <a:endParaRPr lang="en-US" altLang="zh-TW" sz="14400" dirty="0" smtClean="0"/>
          </a:p>
          <a:p>
            <a:pPr marL="0" indent="0">
              <a:buNone/>
            </a:pPr>
            <a:r>
              <a:rPr lang="en-US" altLang="zh-TW" sz="14400" dirty="0" smtClean="0"/>
              <a:t>2.</a:t>
            </a:r>
            <a:r>
              <a:rPr lang="zh-TW" altLang="en-US" sz="14400" dirty="0" smtClean="0"/>
              <a:t>避免提拿重物</a:t>
            </a:r>
            <a:endParaRPr lang="en-US" altLang="zh-TW" sz="14400" dirty="0" smtClean="0"/>
          </a:p>
          <a:p>
            <a:pPr marL="0" indent="0">
              <a:buNone/>
            </a:pPr>
            <a:r>
              <a:rPr lang="zh-TW" altLang="en-US" sz="14400" dirty="0"/>
              <a:t> </a:t>
            </a:r>
            <a:r>
              <a:rPr lang="zh-TW" altLang="en-US" sz="14400" dirty="0" smtClean="0"/>
              <a:t>  避免長時間手舉過高或抬過遠</a:t>
            </a:r>
            <a:endParaRPr lang="en-US" altLang="zh-TW" sz="14400" dirty="0" smtClean="0"/>
          </a:p>
          <a:p>
            <a:pPr marL="0" indent="0">
              <a:buNone/>
            </a:pPr>
            <a:r>
              <a:rPr lang="zh-TW" altLang="en-US" sz="14400" dirty="0"/>
              <a:t> </a:t>
            </a:r>
            <a:r>
              <a:rPr lang="zh-TW" altLang="en-US" sz="14400" dirty="0" smtClean="0"/>
              <a:t>  避免急速旋轉肩膀</a:t>
            </a:r>
            <a:endParaRPr lang="en-US" altLang="zh-TW" sz="14400" dirty="0" smtClean="0"/>
          </a:p>
          <a:p>
            <a:pPr marL="0" indent="0">
              <a:buNone/>
            </a:pPr>
            <a:r>
              <a:rPr lang="zh-TW" altLang="en-US" sz="14400" dirty="0"/>
              <a:t> </a:t>
            </a:r>
            <a:r>
              <a:rPr lang="zh-TW" altLang="en-US" sz="14400" dirty="0" smtClean="0"/>
              <a:t>  運動前確實暖身</a:t>
            </a:r>
            <a:endParaRPr lang="en-US" altLang="zh-TW" sz="14400" dirty="0" smtClean="0"/>
          </a:p>
          <a:p>
            <a:pPr marL="0" indent="0">
              <a:buNone/>
            </a:pPr>
            <a:r>
              <a:rPr lang="zh-TW" altLang="en-US" sz="14400" dirty="0"/>
              <a:t> </a:t>
            </a:r>
            <a:r>
              <a:rPr lang="zh-TW" altLang="en-US" sz="14400" dirty="0" smtClean="0"/>
              <a:t>  正確的運動技巧</a:t>
            </a:r>
            <a:endParaRPr lang="en-US" altLang="zh-TW" sz="144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sz="11200" dirty="0" err="1" smtClean="0"/>
              <a:t>ortho</a:t>
            </a:r>
            <a:r>
              <a:rPr lang="zh-TW" altLang="en-US" sz="11200" dirty="0" smtClean="0"/>
              <a:t>立誠骨科診所</a:t>
            </a:r>
            <a:endParaRPr lang="en-US" altLang="zh-TW" sz="112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521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A… +bonus</a:t>
            </a:r>
            <a:br>
              <a:rPr lang="en-US" altLang="zh-TW" dirty="0" smtClean="0"/>
            </a:br>
            <a:r>
              <a:rPr lang="en-US" altLang="zh-TW" dirty="0" smtClean="0"/>
              <a:t>( </a:t>
            </a:r>
            <a:r>
              <a:rPr lang="en-US" altLang="zh-TW" dirty="0" err="1" smtClean="0"/>
              <a:t>haagen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dazs</a:t>
            </a:r>
            <a:r>
              <a:rPr lang="en-US" altLang="zh-TW" dirty="0" smtClean="0"/>
              <a:t> </a:t>
            </a:r>
            <a:r>
              <a:rPr lang="zh-TW" altLang="en-US" dirty="0"/>
              <a:t>冰淇淋</a:t>
            </a:r>
            <a:r>
              <a:rPr lang="zh-TW" altLang="en-US" dirty="0" smtClean="0"/>
              <a:t>卷 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3761" y="1952334"/>
            <a:ext cx="8946541" cy="4195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r>
              <a:rPr lang="zh-TW" altLang="en-US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肩膀的旋轉韌帶有幾條</a:t>
            </a:r>
            <a:endParaRPr lang="en-US" altLang="zh-TW" sz="1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A.</a:t>
            </a:r>
            <a:r>
              <a:rPr lang="zh-TW" altLang="en-US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三條    </a:t>
            </a:r>
            <a:r>
              <a:rPr lang="en-US" altLang="zh-TW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B.</a:t>
            </a:r>
            <a:r>
              <a:rPr lang="zh-TW" altLang="en-US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四條    </a:t>
            </a:r>
            <a:r>
              <a:rPr lang="en-US" altLang="zh-TW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C.</a:t>
            </a:r>
            <a:r>
              <a:rPr lang="zh-TW" altLang="en-US" sz="1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五條</a:t>
            </a:r>
            <a:endParaRPr lang="en-US" altLang="zh-TW" sz="1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TW" sz="12800" dirty="0" smtClean="0"/>
          </a:p>
          <a:p>
            <a:pPr marL="0" indent="0">
              <a:buNone/>
            </a:pPr>
            <a:r>
              <a:rPr lang="en-US" altLang="zh-TW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</a:t>
            </a:r>
            <a:r>
              <a:rPr lang="zh-TW" altLang="en-US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旋轉韌帶受損最常發生的年紀</a:t>
            </a:r>
            <a:endParaRPr lang="en-US" altLang="zh-TW" sz="1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A.30-40</a:t>
            </a:r>
            <a:r>
              <a:rPr lang="zh-TW" altLang="en-US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歲  </a:t>
            </a:r>
            <a:r>
              <a:rPr lang="en-US" altLang="zh-TW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B.40-50</a:t>
            </a:r>
            <a:r>
              <a:rPr lang="zh-TW" altLang="en-US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歲   </a:t>
            </a:r>
            <a:r>
              <a:rPr lang="en-US" altLang="zh-TW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C.50-60</a:t>
            </a:r>
            <a:r>
              <a:rPr lang="zh-TW" altLang="en-US" sz="1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歲</a:t>
            </a:r>
            <a:endParaRPr lang="en-US" altLang="zh-TW" sz="1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altLang="zh-TW" sz="12800" dirty="0"/>
          </a:p>
          <a:p>
            <a:pPr marL="0" indent="0">
              <a:buNone/>
            </a:pPr>
            <a:r>
              <a:rPr lang="en-US" altLang="zh-TW" sz="12800" dirty="0" smtClean="0"/>
              <a:t>3.</a:t>
            </a:r>
            <a:r>
              <a:rPr lang="zh-TW" altLang="en-US" sz="12800" dirty="0" smtClean="0"/>
              <a:t>郭婞淳參加東京奧運舉重項目是哪一級距為台灣贏得金牌</a:t>
            </a:r>
            <a:endParaRPr lang="en-US" altLang="zh-TW" sz="12800" dirty="0" smtClean="0"/>
          </a:p>
          <a:p>
            <a:pPr marL="0" indent="0">
              <a:buNone/>
            </a:pPr>
            <a:r>
              <a:rPr lang="en-US" altLang="zh-TW" sz="12800" dirty="0" smtClean="0"/>
              <a:t>A.55</a:t>
            </a:r>
            <a:r>
              <a:rPr lang="zh-TW" altLang="en-US" sz="12800" dirty="0" smtClean="0"/>
              <a:t>公斤級  </a:t>
            </a:r>
            <a:r>
              <a:rPr lang="en-US" altLang="zh-TW" sz="12800" dirty="0" smtClean="0"/>
              <a:t>B.59</a:t>
            </a:r>
            <a:r>
              <a:rPr lang="zh-TW" altLang="en-US" sz="12800" dirty="0" smtClean="0"/>
              <a:t>公斤級   </a:t>
            </a:r>
            <a:r>
              <a:rPr lang="en-US" altLang="zh-TW" sz="12800" dirty="0" smtClean="0"/>
              <a:t>C.64</a:t>
            </a:r>
            <a:r>
              <a:rPr lang="zh-TW" altLang="en-US" sz="12800" dirty="0" smtClean="0"/>
              <a:t>公斤級</a:t>
            </a:r>
            <a:endParaRPr lang="en-US" altLang="zh-TW" sz="12800" dirty="0" smtClean="0"/>
          </a:p>
          <a:p>
            <a:pPr marL="0" indent="0">
              <a:buNone/>
            </a:pPr>
            <a:endParaRPr lang="en-US" altLang="zh-TW" sz="12800" dirty="0"/>
          </a:p>
          <a:p>
            <a:pPr marL="0" indent="0">
              <a:buNone/>
            </a:pPr>
            <a:endParaRPr lang="en-US" altLang="zh-TW" sz="128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1721943"/>
            <a:ext cx="4639818" cy="30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 for your attention.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056" y="1152983"/>
            <a:ext cx="8321040" cy="5547360"/>
          </a:xfrm>
        </p:spPr>
      </p:pic>
    </p:spTree>
    <p:extLst>
      <p:ext uri="{BB962C8B-B14F-4D97-AF65-F5344CB8AC3E}">
        <p14:creationId xmlns:p14="http://schemas.microsoft.com/office/powerpoint/2010/main" xmlns="" val="25701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35" y="568615"/>
            <a:ext cx="9404723" cy="140053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091" y="3773126"/>
            <a:ext cx="4164171" cy="277611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4910" y="712824"/>
            <a:ext cx="4189348" cy="27463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091" y="712824"/>
            <a:ext cx="4143105" cy="27620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1299" y="3773126"/>
            <a:ext cx="4112959" cy="27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8368" y="368808"/>
            <a:ext cx="8825659" cy="1981200"/>
          </a:xfrm>
        </p:spPr>
        <p:txBody>
          <a:bodyPr/>
          <a:lstStyle/>
          <a:p>
            <a:r>
              <a:rPr lang="zh-TW" altLang="en-US" dirty="0" smtClean="0"/>
              <a:t>肩膀的構造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body" sz="half" idx="2"/>
          </p:nvPr>
        </p:nvSpPr>
        <p:spPr>
          <a:xfrm>
            <a:off x="411480" y="0"/>
            <a:ext cx="9651429" cy="744321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三個主要的骨骼 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肱骨，鎖骨，肩胛骨</a:t>
            </a:r>
            <a:endParaRPr lang="en-US" altLang="zh-TW" sz="3200" dirty="0"/>
          </a:p>
          <a:p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                       </a:t>
            </a:r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err="1" smtClean="0"/>
              <a:t>ortho</a:t>
            </a:r>
            <a:r>
              <a:rPr lang="zh-TW" altLang="en-US" sz="2800" dirty="0" smtClean="0"/>
              <a:t>立誠骨科診所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379" y="1810512"/>
            <a:ext cx="3466286" cy="34564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628" y="1824705"/>
            <a:ext cx="4406068" cy="34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4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肩膀的構造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616" y="1243584"/>
            <a:ext cx="9693237" cy="5004815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兩個主要關節 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肩鎖關節，肩關節</a:t>
            </a:r>
            <a:endParaRPr lang="en-US" altLang="zh-TW" sz="3200" dirty="0" smtClean="0"/>
          </a:p>
          <a:p>
            <a:endParaRPr lang="en-US" altLang="zh-TW" sz="4400" dirty="0" smtClean="0"/>
          </a:p>
          <a:p>
            <a:pPr marL="0" indent="0">
              <a:buNone/>
            </a:pPr>
            <a:endParaRPr lang="en-US" altLang="zh-TW" sz="4400" dirty="0" smtClean="0"/>
          </a:p>
          <a:p>
            <a:endParaRPr lang="en-US" altLang="zh-TW" sz="44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2800" dirty="0" err="1" smtClean="0"/>
              <a:t>ortho</a:t>
            </a:r>
            <a:r>
              <a:rPr lang="zh-TW" altLang="en-US" sz="2800" dirty="0"/>
              <a:t>立誠骨科</a:t>
            </a:r>
            <a:r>
              <a:rPr lang="zh-TW" altLang="en-US" sz="2800" dirty="0" smtClean="0"/>
              <a:t>診所</a:t>
            </a:r>
            <a:endParaRPr lang="zh-TW" altLang="en-US" sz="28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1102464"/>
              </p:ext>
            </p:extLst>
          </p:nvPr>
        </p:nvGraphicFramePr>
        <p:xfrm>
          <a:off x="92075" y="92075"/>
          <a:ext cx="1031875" cy="466725"/>
        </p:xfrm>
        <a:graphic>
          <a:graphicData uri="http://schemas.openxmlformats.org/presentationml/2006/ole">
            <p:oleObj spid="_x0000_s1088" name="封裝程式殼層物件" showAsIcon="1" r:id="rId3" imgW="1031400" imgH="467280" progId="Package">
              <p:embed/>
            </p:oleObj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380" y="1788597"/>
            <a:ext cx="3743647" cy="39147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592" y="1999770"/>
            <a:ext cx="6208776" cy="34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1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肩膀的構造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2" y="1243584"/>
            <a:ext cx="9403742" cy="5004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 smtClean="0"/>
              <a:t>四條旋轉韌帶 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棘上肌，棘下肌，肩胛下肌，小圓肌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/>
              <a:t> </a:t>
            </a:r>
            <a:endParaRPr lang="en-US" altLang="zh-TW" sz="4400" dirty="0" smtClean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endParaRPr lang="en-US" altLang="zh-TW" sz="44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err="1" smtClean="0"/>
              <a:t>ortho</a:t>
            </a:r>
            <a:r>
              <a:rPr lang="zh-TW" altLang="en-US" sz="2800" dirty="0"/>
              <a:t>立誠骨科診所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423" y="1853248"/>
            <a:ext cx="4402353" cy="39753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008" y="1853248"/>
            <a:ext cx="4370080" cy="39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1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肩膀的構造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2" y="1408176"/>
            <a:ext cx="9403742" cy="4840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800" dirty="0" smtClean="0"/>
              <a:t>像個大爪子的穩定構造</a:t>
            </a:r>
            <a:endParaRPr lang="en-US" altLang="zh-TW" sz="3800" dirty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3300" dirty="0" err="1" smtClean="0"/>
              <a:t>ortho</a:t>
            </a:r>
            <a:r>
              <a:rPr lang="zh-TW" altLang="en-US" sz="3300" dirty="0" smtClean="0"/>
              <a:t>立誠骨科診所</a:t>
            </a:r>
            <a:endParaRPr lang="zh-TW" altLang="en-US" sz="33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1448" y="2112835"/>
            <a:ext cx="3534918" cy="31904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854" y="2004754"/>
            <a:ext cx="3326511" cy="36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3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肩膀的構造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9808" y="1353312"/>
            <a:ext cx="9300045" cy="4895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肩關節囊與肩關節唇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                          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err="1" smtClean="0"/>
              <a:t>ortho</a:t>
            </a:r>
            <a:r>
              <a:rPr lang="zh-TW" altLang="en-US" sz="2800" dirty="0" smtClean="0"/>
              <a:t>立誠骨科診所</a:t>
            </a:r>
            <a:endParaRPr lang="en-US" altLang="zh-TW" sz="2800" dirty="0"/>
          </a:p>
          <a:p>
            <a:pPr marL="0" indent="0">
              <a:buNone/>
            </a:pP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184" y="1998871"/>
            <a:ext cx="5420868" cy="34528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6353" y="2350651"/>
            <a:ext cx="4037234" cy="30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6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1947673"/>
            <a:ext cx="10554957" cy="3553502"/>
          </a:xfrm>
        </p:spPr>
      </p:pic>
    </p:spTree>
    <p:extLst>
      <p:ext uri="{BB962C8B-B14F-4D97-AF65-F5344CB8AC3E}">
        <p14:creationId xmlns:p14="http://schemas.microsoft.com/office/powerpoint/2010/main" xmlns="" val="19098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TM02836342[[fn=離子]]</Template>
  <TotalTime>463</TotalTime>
  <Words>616</Words>
  <Application>Microsoft Office PowerPoint</Application>
  <PresentationFormat>自訂</PresentationFormat>
  <Paragraphs>158</Paragraphs>
  <Slides>23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離子</vt:lpstr>
      <vt:lpstr>封裝程式殼層物件</vt:lpstr>
      <vt:lpstr>                        午安平安!</vt:lpstr>
      <vt:lpstr> 顧好咱ㄟ骨頭系列(一) 困擾的肩膀疼痛</vt:lpstr>
      <vt:lpstr>投影片 3</vt:lpstr>
      <vt:lpstr>肩膀的構造(一)</vt:lpstr>
      <vt:lpstr>肩膀的構造(二) </vt:lpstr>
      <vt:lpstr>肩膀的構造(三)</vt:lpstr>
      <vt:lpstr>肩膀的構造(四)</vt:lpstr>
      <vt:lpstr>肩膀的構造(五)</vt:lpstr>
      <vt:lpstr>投影片 9</vt:lpstr>
      <vt:lpstr>肩痛的原因:   </vt:lpstr>
      <vt:lpstr>肩痛的最主要原因:</vt:lpstr>
      <vt:lpstr>投影片 12</vt:lpstr>
      <vt:lpstr>投影片 13</vt:lpstr>
      <vt:lpstr>真的是地心引力害的!</vt:lpstr>
      <vt:lpstr>旋轉韌帶肌腱炎與五十肩(沾連性肩關節囊炎)的關聯性…</vt:lpstr>
      <vt:lpstr>旋轉韌帶撕裂傷的治療:</vt:lpstr>
      <vt:lpstr>投影片 17</vt:lpstr>
      <vt:lpstr>投影片 18</vt:lpstr>
      <vt:lpstr>旋轉韌帶受傷多久會好</vt:lpstr>
      <vt:lpstr>旋轉韌帶撕裂傷的局部治療</vt:lpstr>
      <vt:lpstr>旋轉韌帶撕裂傷的後續復健與運動治療</vt:lpstr>
      <vt:lpstr>Q &amp; A… +bonus ( haagen dazs 冰淇淋卷 ) </vt:lpstr>
      <vt:lpstr>Thank you for your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2021-2022板橋扶輪社地2838次例會 顧好咱ㄟ骨頭系列(一) 困擾的肩膀疼痛</dc:title>
  <dc:creator>婉平 吳</dc:creator>
  <cp:lastModifiedBy>user</cp:lastModifiedBy>
  <cp:revision>63</cp:revision>
  <dcterms:created xsi:type="dcterms:W3CDTF">2021-07-26T09:58:19Z</dcterms:created>
  <dcterms:modified xsi:type="dcterms:W3CDTF">2021-12-24T05:17:13Z</dcterms:modified>
</cp:coreProperties>
</file>