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 id="2147483751" r:id="rId3"/>
    <p:sldMasterId id="2147483749" r:id="rId4"/>
  </p:sldMasterIdLst>
  <p:notesMasterIdLst>
    <p:notesMasterId r:id="rId50"/>
  </p:notesMasterIdLst>
  <p:sldIdLst>
    <p:sldId id="256" r:id="rId5"/>
    <p:sldId id="260" r:id="rId6"/>
    <p:sldId id="264" r:id="rId7"/>
    <p:sldId id="263" r:id="rId8"/>
    <p:sldId id="461" r:id="rId9"/>
    <p:sldId id="265" r:id="rId10"/>
    <p:sldId id="462" r:id="rId11"/>
    <p:sldId id="465" r:id="rId12"/>
    <p:sldId id="589" r:id="rId13"/>
    <p:sldId id="464" r:id="rId14"/>
    <p:sldId id="467" r:id="rId15"/>
    <p:sldId id="445" r:id="rId16"/>
    <p:sldId id="446" r:id="rId17"/>
    <p:sldId id="447" r:id="rId18"/>
    <p:sldId id="454" r:id="rId19"/>
    <p:sldId id="455" r:id="rId20"/>
    <p:sldId id="456" r:id="rId21"/>
    <p:sldId id="267" r:id="rId22"/>
    <p:sldId id="459" r:id="rId23"/>
    <p:sldId id="460" r:id="rId24"/>
    <p:sldId id="270" r:id="rId25"/>
    <p:sldId id="470" r:id="rId26"/>
    <p:sldId id="468" r:id="rId27"/>
    <p:sldId id="472" r:id="rId28"/>
    <p:sldId id="471" r:id="rId29"/>
    <p:sldId id="474" r:id="rId30"/>
    <p:sldId id="475" r:id="rId31"/>
    <p:sldId id="473" r:id="rId32"/>
    <p:sldId id="469" r:id="rId33"/>
    <p:sldId id="476" r:id="rId34"/>
    <p:sldId id="271" r:id="rId35"/>
    <p:sldId id="477" r:id="rId36"/>
    <p:sldId id="478" r:id="rId37"/>
    <p:sldId id="480" r:id="rId38"/>
    <p:sldId id="479" r:id="rId39"/>
    <p:sldId id="481" r:id="rId40"/>
    <p:sldId id="483" r:id="rId41"/>
    <p:sldId id="586" r:id="rId42"/>
    <p:sldId id="484" r:id="rId43"/>
    <p:sldId id="587" r:id="rId44"/>
    <p:sldId id="588" r:id="rId45"/>
    <p:sldId id="542" r:id="rId46"/>
    <p:sldId id="485" r:id="rId47"/>
    <p:sldId id="482" r:id="rId48"/>
    <p:sldId id="262" r:id="rId49"/>
  </p:sldIdLst>
  <p:sldSz cx="6858000" cy="51435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F96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671" autoAdjust="0"/>
  </p:normalViewPr>
  <p:slideViewPr>
    <p:cSldViewPr>
      <p:cViewPr varScale="1">
        <p:scale>
          <a:sx n="105" d="100"/>
          <a:sy n="105" d="100"/>
        </p:scale>
        <p:origin x="1483" y="72"/>
      </p:cViewPr>
      <p:guideLst>
        <p:guide orient="horz" pos="162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ADA789-9A26-4766-AF5D-0E1E737C95A2}" type="doc">
      <dgm:prSet loTypeId="urn:microsoft.com/office/officeart/2005/8/layout/hierarchy3" loCatId="list" qsTypeId="urn:microsoft.com/office/officeart/2005/8/quickstyle/3d1" qsCatId="3D" csTypeId="urn:microsoft.com/office/officeart/2005/8/colors/colorful1" csCatId="colorful" phldr="1"/>
      <dgm:spPr/>
      <dgm:t>
        <a:bodyPr/>
        <a:lstStyle/>
        <a:p>
          <a:endParaRPr lang="en-US"/>
        </a:p>
      </dgm:t>
    </dgm:pt>
    <dgm:pt modelId="{FB5D5C58-26F5-4126-ABCB-EA691227EAAE}">
      <dgm:prSet phldrT="[Text]" custT="1"/>
      <dgm:spPr/>
      <dgm:t>
        <a:bodyPr/>
        <a:lstStyle/>
        <a:p>
          <a:r>
            <a:rPr lang="en-US" sz="2800" dirty="0"/>
            <a:t>Mind</a:t>
          </a:r>
        </a:p>
      </dgm:t>
    </dgm:pt>
    <dgm:pt modelId="{54CCCF5A-F00B-4D2B-A597-A5A151D2D190}" type="parTrans" cxnId="{580DCD76-1D0E-416D-A58F-5FE5978D5575}">
      <dgm:prSet/>
      <dgm:spPr/>
      <dgm:t>
        <a:bodyPr/>
        <a:lstStyle/>
        <a:p>
          <a:endParaRPr lang="en-US"/>
        </a:p>
      </dgm:t>
    </dgm:pt>
    <dgm:pt modelId="{2348C459-E11A-4332-BF76-484EE868A152}" type="sibTrans" cxnId="{580DCD76-1D0E-416D-A58F-5FE5978D5575}">
      <dgm:prSet/>
      <dgm:spPr/>
      <dgm:t>
        <a:bodyPr/>
        <a:lstStyle/>
        <a:p>
          <a:endParaRPr lang="en-US"/>
        </a:p>
      </dgm:t>
    </dgm:pt>
    <dgm:pt modelId="{95CE1A98-C41A-41F6-B8A2-DB4BC0AFD079}">
      <dgm:prSet phldrT="[Text]" custT="1"/>
      <dgm:spPr/>
      <dgm:t>
        <a:bodyPr/>
        <a:lstStyle/>
        <a:p>
          <a:r>
            <a:rPr lang="zh-TW" sz="1400" dirty="0"/>
            <a:t>易怒、焦慮</a:t>
          </a:r>
          <a:endParaRPr lang="en-US" sz="1400" dirty="0"/>
        </a:p>
      </dgm:t>
    </dgm:pt>
    <dgm:pt modelId="{C547998B-7B42-4A77-9C6E-C35C039922AA}" type="parTrans" cxnId="{CC496707-8964-4E2B-97E4-150C6B1A9EB0}">
      <dgm:prSet/>
      <dgm:spPr/>
      <dgm:t>
        <a:bodyPr/>
        <a:lstStyle/>
        <a:p>
          <a:endParaRPr lang="en-US"/>
        </a:p>
      </dgm:t>
    </dgm:pt>
    <dgm:pt modelId="{5FE19DF2-2012-4910-8256-8D3003F305C1}" type="sibTrans" cxnId="{CC496707-8964-4E2B-97E4-150C6B1A9EB0}">
      <dgm:prSet/>
      <dgm:spPr/>
      <dgm:t>
        <a:bodyPr/>
        <a:lstStyle/>
        <a:p>
          <a:endParaRPr lang="en-US"/>
        </a:p>
      </dgm:t>
    </dgm:pt>
    <dgm:pt modelId="{C62C4D8E-D287-43FA-A31D-0EB7B656155F}">
      <dgm:prSet phldrT="[Text]" custT="1"/>
      <dgm:spPr/>
      <dgm:t>
        <a:bodyPr/>
        <a:lstStyle/>
        <a:p>
          <a:r>
            <a:rPr lang="zh-TW" sz="1400" dirty="0"/>
            <a:t>記憶力及注意力不佳</a:t>
          </a:r>
          <a:endParaRPr lang="en-US" sz="1400" dirty="0"/>
        </a:p>
      </dgm:t>
    </dgm:pt>
    <dgm:pt modelId="{417750D8-BC64-46E6-AEFD-08597A71BF2F}" type="parTrans" cxnId="{1C11AA40-744C-4B56-81C2-CFBECA16E838}">
      <dgm:prSet/>
      <dgm:spPr/>
      <dgm:t>
        <a:bodyPr/>
        <a:lstStyle/>
        <a:p>
          <a:endParaRPr lang="en-US"/>
        </a:p>
      </dgm:t>
    </dgm:pt>
    <dgm:pt modelId="{5EB5067E-8F8C-42E6-A99E-4D6EE69A0A85}" type="sibTrans" cxnId="{1C11AA40-744C-4B56-81C2-CFBECA16E838}">
      <dgm:prSet/>
      <dgm:spPr/>
      <dgm:t>
        <a:bodyPr/>
        <a:lstStyle/>
        <a:p>
          <a:endParaRPr lang="en-US"/>
        </a:p>
      </dgm:t>
    </dgm:pt>
    <dgm:pt modelId="{11646916-9D02-4785-9617-D08BDCB75634}">
      <dgm:prSet phldrT="[Text]" custT="1"/>
      <dgm:spPr/>
      <dgm:t>
        <a:bodyPr/>
        <a:lstStyle/>
        <a:p>
          <a:r>
            <a:rPr lang="en-US" sz="2800" dirty="0"/>
            <a:t>Body</a:t>
          </a:r>
        </a:p>
      </dgm:t>
    </dgm:pt>
    <dgm:pt modelId="{9DBF55DF-2533-4060-ADB1-4397EDE9D820}" type="parTrans" cxnId="{8B9C48A9-9538-48F3-977A-A5FF2B3EC9A4}">
      <dgm:prSet/>
      <dgm:spPr/>
      <dgm:t>
        <a:bodyPr/>
        <a:lstStyle/>
        <a:p>
          <a:endParaRPr lang="en-US"/>
        </a:p>
      </dgm:t>
    </dgm:pt>
    <dgm:pt modelId="{BD616AFF-57FB-4160-8CD0-7F322FCE9991}" type="sibTrans" cxnId="{8B9C48A9-9538-48F3-977A-A5FF2B3EC9A4}">
      <dgm:prSet/>
      <dgm:spPr/>
      <dgm:t>
        <a:bodyPr/>
        <a:lstStyle/>
        <a:p>
          <a:endParaRPr lang="en-US"/>
        </a:p>
      </dgm:t>
    </dgm:pt>
    <dgm:pt modelId="{ABA95B0A-779C-4FEA-91C3-A7470493A4DF}">
      <dgm:prSet phldrT="[Text]" custT="1"/>
      <dgm:spPr/>
      <dgm:t>
        <a:bodyPr/>
        <a:lstStyle/>
        <a:p>
          <a:r>
            <a:rPr lang="zh-TW" sz="1200" dirty="0"/>
            <a:t>心血管疾病—熱潮紅、盜汗</a:t>
          </a:r>
          <a:r>
            <a:rPr lang="en-US" sz="1200" dirty="0"/>
            <a:t>(</a:t>
          </a:r>
          <a:r>
            <a:rPr lang="zh-TW" sz="1200" dirty="0"/>
            <a:t>尤其是夜間</a:t>
          </a:r>
          <a:r>
            <a:rPr lang="en-US" sz="1200" dirty="0"/>
            <a:t>) </a:t>
          </a:r>
        </a:p>
      </dgm:t>
    </dgm:pt>
    <dgm:pt modelId="{D2B58E51-A9E3-4634-91A7-35E284974193}" type="parTrans" cxnId="{216ABB47-0758-4C2C-94CC-D1C5A1349641}">
      <dgm:prSet/>
      <dgm:spPr/>
      <dgm:t>
        <a:bodyPr/>
        <a:lstStyle/>
        <a:p>
          <a:endParaRPr lang="en-US"/>
        </a:p>
      </dgm:t>
    </dgm:pt>
    <dgm:pt modelId="{7BEDAD78-9E8E-4796-A5B1-7B5CBFC281EF}" type="sibTrans" cxnId="{216ABB47-0758-4C2C-94CC-D1C5A1349641}">
      <dgm:prSet/>
      <dgm:spPr/>
      <dgm:t>
        <a:bodyPr/>
        <a:lstStyle/>
        <a:p>
          <a:endParaRPr lang="en-US"/>
        </a:p>
      </dgm:t>
    </dgm:pt>
    <dgm:pt modelId="{A46D1C0E-8488-45BC-8F64-DE461AE6C23F}">
      <dgm:prSet phldrT="[Text]" custT="1"/>
      <dgm:spPr/>
      <dgm:t>
        <a:bodyPr/>
        <a:lstStyle/>
        <a:p>
          <a:r>
            <a:rPr lang="zh-TW" sz="1200" dirty="0"/>
            <a:t>肌肉和關節疼痛肌肉鬆弛</a:t>
          </a:r>
          <a:endParaRPr lang="en-US" sz="1200" dirty="0"/>
        </a:p>
      </dgm:t>
    </dgm:pt>
    <dgm:pt modelId="{6F6458E6-6F9A-4768-80BA-3FFE9ED3574C}" type="parTrans" cxnId="{D9631A39-8417-4F7D-9701-5C3F6C33FA30}">
      <dgm:prSet/>
      <dgm:spPr/>
      <dgm:t>
        <a:bodyPr/>
        <a:lstStyle/>
        <a:p>
          <a:endParaRPr lang="en-US"/>
        </a:p>
      </dgm:t>
    </dgm:pt>
    <dgm:pt modelId="{FC567743-6407-4E14-BAE2-772182FBAD1E}" type="sibTrans" cxnId="{D9631A39-8417-4F7D-9701-5C3F6C33FA30}">
      <dgm:prSet/>
      <dgm:spPr/>
      <dgm:t>
        <a:bodyPr/>
        <a:lstStyle/>
        <a:p>
          <a:endParaRPr lang="en-US"/>
        </a:p>
      </dgm:t>
    </dgm:pt>
    <dgm:pt modelId="{16FCFFE7-C22D-4C6A-B964-2719F9490214}">
      <dgm:prSet phldrT="[Text]" custT="1"/>
      <dgm:spPr/>
      <dgm:t>
        <a:bodyPr/>
        <a:lstStyle/>
        <a:p>
          <a:r>
            <a:rPr lang="en-US" sz="2400" dirty="0"/>
            <a:t>Sexual Function</a:t>
          </a:r>
        </a:p>
      </dgm:t>
    </dgm:pt>
    <dgm:pt modelId="{B425D4ED-58FF-4318-B7CD-337EB9ED9C87}" type="parTrans" cxnId="{8B1C9229-6C1F-445A-972A-D68FF5BDB965}">
      <dgm:prSet/>
      <dgm:spPr/>
      <dgm:t>
        <a:bodyPr/>
        <a:lstStyle/>
        <a:p>
          <a:endParaRPr lang="en-US"/>
        </a:p>
      </dgm:t>
    </dgm:pt>
    <dgm:pt modelId="{17438222-9CC2-450E-8B60-08AF3340017F}" type="sibTrans" cxnId="{8B1C9229-6C1F-445A-972A-D68FF5BDB965}">
      <dgm:prSet/>
      <dgm:spPr/>
      <dgm:t>
        <a:bodyPr/>
        <a:lstStyle/>
        <a:p>
          <a:endParaRPr lang="en-US"/>
        </a:p>
      </dgm:t>
    </dgm:pt>
    <dgm:pt modelId="{16ED0AC3-D43F-45E0-9A46-79F29030BBCA}">
      <dgm:prSet phldrT="[Text]" custT="1"/>
      <dgm:spPr/>
      <dgm:t>
        <a:bodyPr/>
        <a:lstStyle/>
        <a:p>
          <a:r>
            <a:rPr lang="zh-TW" sz="1400" dirty="0"/>
            <a:t>性趣缺缺、性慾降低</a:t>
          </a:r>
          <a:endParaRPr lang="en-US" sz="1400" dirty="0"/>
        </a:p>
      </dgm:t>
    </dgm:pt>
    <dgm:pt modelId="{95E63A14-4A23-4143-918F-5669862940ED}" type="parTrans" cxnId="{6C400731-83D2-4EA3-8B0E-494AE2EB451B}">
      <dgm:prSet/>
      <dgm:spPr/>
      <dgm:t>
        <a:bodyPr/>
        <a:lstStyle/>
        <a:p>
          <a:endParaRPr lang="en-US"/>
        </a:p>
      </dgm:t>
    </dgm:pt>
    <dgm:pt modelId="{9F4FC4AA-DA17-483D-BC5B-29F7AD73EA4E}" type="sibTrans" cxnId="{6C400731-83D2-4EA3-8B0E-494AE2EB451B}">
      <dgm:prSet/>
      <dgm:spPr/>
      <dgm:t>
        <a:bodyPr/>
        <a:lstStyle/>
        <a:p>
          <a:endParaRPr lang="en-US"/>
        </a:p>
      </dgm:t>
    </dgm:pt>
    <dgm:pt modelId="{E5DA6101-A165-42ED-924E-45541106980C}">
      <dgm:prSet phldrT="[Text]" custT="1"/>
      <dgm:spPr/>
      <dgm:t>
        <a:bodyPr/>
        <a:lstStyle/>
        <a:p>
          <a:r>
            <a:rPr lang="zh-TW" sz="1400" dirty="0"/>
            <a:t>勃起功能障礙</a:t>
          </a:r>
          <a:r>
            <a:rPr lang="en-US" sz="1400" dirty="0"/>
            <a:t> </a:t>
          </a:r>
        </a:p>
      </dgm:t>
    </dgm:pt>
    <dgm:pt modelId="{46B5B7EB-8A27-48E6-9C08-A872D0F0518B}" type="parTrans" cxnId="{13FC3557-C29D-4507-BA93-398F9CE8708C}">
      <dgm:prSet/>
      <dgm:spPr/>
      <dgm:t>
        <a:bodyPr/>
        <a:lstStyle/>
        <a:p>
          <a:endParaRPr lang="en-US"/>
        </a:p>
      </dgm:t>
    </dgm:pt>
    <dgm:pt modelId="{5532A2D4-A0EF-4558-94F1-C2BF525F7798}" type="sibTrans" cxnId="{13FC3557-C29D-4507-BA93-398F9CE8708C}">
      <dgm:prSet/>
      <dgm:spPr/>
      <dgm:t>
        <a:bodyPr/>
        <a:lstStyle/>
        <a:p>
          <a:endParaRPr lang="en-US"/>
        </a:p>
      </dgm:t>
    </dgm:pt>
    <dgm:pt modelId="{987877A8-44E3-4D28-A79C-A86025C1CBD1}">
      <dgm:prSet phldrT="[Text]" custT="1"/>
      <dgm:spPr/>
      <dgm:t>
        <a:bodyPr/>
        <a:lstStyle/>
        <a:p>
          <a:r>
            <a:rPr lang="zh-TW" sz="1400" dirty="0"/>
            <a:t>憂鬱、失眠、容易疲勞 </a:t>
          </a:r>
          <a:endParaRPr lang="en-US" sz="1400" dirty="0"/>
        </a:p>
      </dgm:t>
    </dgm:pt>
    <dgm:pt modelId="{7F807EC3-BFCF-4747-BC67-D131248A806D}" type="parTrans" cxnId="{E64AE5B3-35C4-4A6E-A06D-98B9678447F1}">
      <dgm:prSet/>
      <dgm:spPr/>
      <dgm:t>
        <a:bodyPr/>
        <a:lstStyle/>
        <a:p>
          <a:endParaRPr lang="en-US"/>
        </a:p>
      </dgm:t>
    </dgm:pt>
    <dgm:pt modelId="{A3401763-76AE-4B2D-9420-49968C00D1BB}" type="sibTrans" cxnId="{E64AE5B3-35C4-4A6E-A06D-98B9678447F1}">
      <dgm:prSet/>
      <dgm:spPr/>
      <dgm:t>
        <a:bodyPr/>
        <a:lstStyle/>
        <a:p>
          <a:endParaRPr lang="en-US"/>
        </a:p>
      </dgm:t>
    </dgm:pt>
    <dgm:pt modelId="{9957E6D4-E17E-4716-9A0A-8B13A25ED6B9}">
      <dgm:prSet phldrT="[Text]" custT="1"/>
      <dgm:spPr/>
      <dgm:t>
        <a:bodyPr/>
        <a:lstStyle/>
        <a:p>
          <a:r>
            <a:rPr lang="zh-TW" sz="1400" dirty="0"/>
            <a:t>體重增加、骨質疏鬆 </a:t>
          </a:r>
          <a:endParaRPr lang="en-US" sz="1400" dirty="0"/>
        </a:p>
      </dgm:t>
    </dgm:pt>
    <dgm:pt modelId="{E771173F-4B50-4F17-BC5F-4E218DC31ABE}" type="parTrans" cxnId="{4885FEE5-D939-4E7E-9600-222C969AAC01}">
      <dgm:prSet/>
      <dgm:spPr/>
      <dgm:t>
        <a:bodyPr/>
        <a:lstStyle/>
        <a:p>
          <a:endParaRPr lang="en-US"/>
        </a:p>
      </dgm:t>
    </dgm:pt>
    <dgm:pt modelId="{73E175E0-B1FC-4D08-ABBA-CDF0904B411F}" type="sibTrans" cxnId="{4885FEE5-D939-4E7E-9600-222C969AAC01}">
      <dgm:prSet/>
      <dgm:spPr/>
      <dgm:t>
        <a:bodyPr/>
        <a:lstStyle/>
        <a:p>
          <a:endParaRPr lang="en-US"/>
        </a:p>
      </dgm:t>
    </dgm:pt>
    <dgm:pt modelId="{F742BBE8-D490-48BF-9A20-685159C0A9A4}">
      <dgm:prSet phldrT="[Text]" custT="1"/>
      <dgm:spPr/>
      <dgm:t>
        <a:bodyPr/>
        <a:lstStyle/>
        <a:p>
          <a:r>
            <a:rPr lang="zh-TW" sz="1400" dirty="0"/>
            <a:t>早晨勃起次數降低</a:t>
          </a:r>
          <a:r>
            <a:rPr lang="en-US" sz="1400" dirty="0"/>
            <a:t> </a:t>
          </a:r>
        </a:p>
      </dgm:t>
    </dgm:pt>
    <dgm:pt modelId="{2AFF20FC-3DB5-4843-AF52-14AE242FBBA8}" type="parTrans" cxnId="{80C88B0A-2703-429D-964C-79B7177D4960}">
      <dgm:prSet/>
      <dgm:spPr/>
      <dgm:t>
        <a:bodyPr/>
        <a:lstStyle/>
        <a:p>
          <a:endParaRPr lang="en-US"/>
        </a:p>
      </dgm:t>
    </dgm:pt>
    <dgm:pt modelId="{5A3CDEA2-3457-4409-9534-3E3CC6688592}" type="sibTrans" cxnId="{80C88B0A-2703-429D-964C-79B7177D4960}">
      <dgm:prSet/>
      <dgm:spPr/>
      <dgm:t>
        <a:bodyPr/>
        <a:lstStyle/>
        <a:p>
          <a:endParaRPr lang="en-US"/>
        </a:p>
      </dgm:t>
    </dgm:pt>
    <dgm:pt modelId="{5BCEC821-350D-40D0-A25D-F23B305B23AF}" type="pres">
      <dgm:prSet presAssocID="{B8ADA789-9A26-4766-AF5D-0E1E737C95A2}" presName="diagram" presStyleCnt="0">
        <dgm:presLayoutVars>
          <dgm:chPref val="1"/>
          <dgm:dir/>
          <dgm:animOne val="branch"/>
          <dgm:animLvl val="lvl"/>
          <dgm:resizeHandles/>
        </dgm:presLayoutVars>
      </dgm:prSet>
      <dgm:spPr/>
      <dgm:t>
        <a:bodyPr/>
        <a:lstStyle/>
        <a:p>
          <a:endParaRPr lang="zh-TW" altLang="en-US"/>
        </a:p>
      </dgm:t>
    </dgm:pt>
    <dgm:pt modelId="{02A408AD-EF4C-436B-9173-56BA5B03CD36}" type="pres">
      <dgm:prSet presAssocID="{FB5D5C58-26F5-4126-ABCB-EA691227EAAE}" presName="root" presStyleCnt="0"/>
      <dgm:spPr/>
    </dgm:pt>
    <dgm:pt modelId="{FB8315D9-A744-4897-87DF-A0FD6233F50F}" type="pres">
      <dgm:prSet presAssocID="{FB5D5C58-26F5-4126-ABCB-EA691227EAAE}" presName="rootComposite" presStyleCnt="0"/>
      <dgm:spPr/>
    </dgm:pt>
    <dgm:pt modelId="{DCC155FE-1075-4362-9AF2-4F56F1162634}" type="pres">
      <dgm:prSet presAssocID="{FB5D5C58-26F5-4126-ABCB-EA691227EAAE}" presName="rootText" presStyleLbl="node1" presStyleIdx="0" presStyleCnt="3"/>
      <dgm:spPr/>
      <dgm:t>
        <a:bodyPr/>
        <a:lstStyle/>
        <a:p>
          <a:endParaRPr lang="zh-TW" altLang="en-US"/>
        </a:p>
      </dgm:t>
    </dgm:pt>
    <dgm:pt modelId="{54C13C65-5B17-4738-A860-EB0BA9BC1AE0}" type="pres">
      <dgm:prSet presAssocID="{FB5D5C58-26F5-4126-ABCB-EA691227EAAE}" presName="rootConnector" presStyleLbl="node1" presStyleIdx="0" presStyleCnt="3"/>
      <dgm:spPr/>
      <dgm:t>
        <a:bodyPr/>
        <a:lstStyle/>
        <a:p>
          <a:endParaRPr lang="zh-TW" altLang="en-US"/>
        </a:p>
      </dgm:t>
    </dgm:pt>
    <dgm:pt modelId="{F2DAD8C1-9162-46DC-AECA-CC1E48698811}" type="pres">
      <dgm:prSet presAssocID="{FB5D5C58-26F5-4126-ABCB-EA691227EAAE}" presName="childShape" presStyleCnt="0"/>
      <dgm:spPr/>
    </dgm:pt>
    <dgm:pt modelId="{F554F4DC-6BE0-4E72-81C9-ED431AD30BE2}" type="pres">
      <dgm:prSet presAssocID="{C547998B-7B42-4A77-9C6E-C35C039922AA}" presName="Name13" presStyleLbl="parChTrans1D2" presStyleIdx="0" presStyleCnt="9"/>
      <dgm:spPr/>
      <dgm:t>
        <a:bodyPr/>
        <a:lstStyle/>
        <a:p>
          <a:endParaRPr lang="zh-TW" altLang="en-US"/>
        </a:p>
      </dgm:t>
    </dgm:pt>
    <dgm:pt modelId="{0D05F8F8-8031-4633-907C-7ECEAD74262C}" type="pres">
      <dgm:prSet presAssocID="{95CE1A98-C41A-41F6-B8A2-DB4BC0AFD079}" presName="childText" presStyleLbl="bgAcc1" presStyleIdx="0" presStyleCnt="9">
        <dgm:presLayoutVars>
          <dgm:bulletEnabled val="1"/>
        </dgm:presLayoutVars>
      </dgm:prSet>
      <dgm:spPr/>
      <dgm:t>
        <a:bodyPr/>
        <a:lstStyle/>
        <a:p>
          <a:endParaRPr lang="zh-TW" altLang="en-US"/>
        </a:p>
      </dgm:t>
    </dgm:pt>
    <dgm:pt modelId="{7322043E-7886-4937-BED9-479A7785F9A2}" type="pres">
      <dgm:prSet presAssocID="{417750D8-BC64-46E6-AEFD-08597A71BF2F}" presName="Name13" presStyleLbl="parChTrans1D2" presStyleIdx="1" presStyleCnt="9"/>
      <dgm:spPr/>
      <dgm:t>
        <a:bodyPr/>
        <a:lstStyle/>
        <a:p>
          <a:endParaRPr lang="zh-TW" altLang="en-US"/>
        </a:p>
      </dgm:t>
    </dgm:pt>
    <dgm:pt modelId="{302F2219-0862-4C19-B723-FA6EFC1B4CF1}" type="pres">
      <dgm:prSet presAssocID="{C62C4D8E-D287-43FA-A31D-0EB7B656155F}" presName="childText" presStyleLbl="bgAcc1" presStyleIdx="1" presStyleCnt="9">
        <dgm:presLayoutVars>
          <dgm:bulletEnabled val="1"/>
        </dgm:presLayoutVars>
      </dgm:prSet>
      <dgm:spPr/>
      <dgm:t>
        <a:bodyPr/>
        <a:lstStyle/>
        <a:p>
          <a:endParaRPr lang="zh-TW" altLang="en-US"/>
        </a:p>
      </dgm:t>
    </dgm:pt>
    <dgm:pt modelId="{524147F3-F1C3-4B64-BBA2-EF11F0376164}" type="pres">
      <dgm:prSet presAssocID="{7F807EC3-BFCF-4747-BC67-D131248A806D}" presName="Name13" presStyleLbl="parChTrans1D2" presStyleIdx="2" presStyleCnt="9"/>
      <dgm:spPr/>
      <dgm:t>
        <a:bodyPr/>
        <a:lstStyle/>
        <a:p>
          <a:endParaRPr lang="zh-TW" altLang="en-US"/>
        </a:p>
      </dgm:t>
    </dgm:pt>
    <dgm:pt modelId="{658668A3-9B51-400B-B1E9-EB43B07BAE56}" type="pres">
      <dgm:prSet presAssocID="{987877A8-44E3-4D28-A79C-A86025C1CBD1}" presName="childText" presStyleLbl="bgAcc1" presStyleIdx="2" presStyleCnt="9">
        <dgm:presLayoutVars>
          <dgm:bulletEnabled val="1"/>
        </dgm:presLayoutVars>
      </dgm:prSet>
      <dgm:spPr/>
      <dgm:t>
        <a:bodyPr/>
        <a:lstStyle/>
        <a:p>
          <a:endParaRPr lang="zh-TW" altLang="en-US"/>
        </a:p>
      </dgm:t>
    </dgm:pt>
    <dgm:pt modelId="{A6017271-DA41-4C14-B739-0C8819E2FE77}" type="pres">
      <dgm:prSet presAssocID="{11646916-9D02-4785-9617-D08BDCB75634}" presName="root" presStyleCnt="0"/>
      <dgm:spPr/>
    </dgm:pt>
    <dgm:pt modelId="{57CE5859-2550-4C65-98E2-D8609F3C4C58}" type="pres">
      <dgm:prSet presAssocID="{11646916-9D02-4785-9617-D08BDCB75634}" presName="rootComposite" presStyleCnt="0"/>
      <dgm:spPr/>
    </dgm:pt>
    <dgm:pt modelId="{09D6CD54-68E2-4E9D-B705-ADB7223E6C76}" type="pres">
      <dgm:prSet presAssocID="{11646916-9D02-4785-9617-D08BDCB75634}" presName="rootText" presStyleLbl="node1" presStyleIdx="1" presStyleCnt="3"/>
      <dgm:spPr/>
      <dgm:t>
        <a:bodyPr/>
        <a:lstStyle/>
        <a:p>
          <a:endParaRPr lang="zh-TW" altLang="en-US"/>
        </a:p>
      </dgm:t>
    </dgm:pt>
    <dgm:pt modelId="{B4EDD714-FBB9-4737-A3A0-82B995D6D442}" type="pres">
      <dgm:prSet presAssocID="{11646916-9D02-4785-9617-D08BDCB75634}" presName="rootConnector" presStyleLbl="node1" presStyleIdx="1" presStyleCnt="3"/>
      <dgm:spPr/>
      <dgm:t>
        <a:bodyPr/>
        <a:lstStyle/>
        <a:p>
          <a:endParaRPr lang="zh-TW" altLang="en-US"/>
        </a:p>
      </dgm:t>
    </dgm:pt>
    <dgm:pt modelId="{F0947F42-8496-4BA2-AB2A-5E45AFAFA1B4}" type="pres">
      <dgm:prSet presAssocID="{11646916-9D02-4785-9617-D08BDCB75634}" presName="childShape" presStyleCnt="0"/>
      <dgm:spPr/>
    </dgm:pt>
    <dgm:pt modelId="{1DF38502-070B-4C4D-9870-0CE2EF34EB44}" type="pres">
      <dgm:prSet presAssocID="{D2B58E51-A9E3-4634-91A7-35E284974193}" presName="Name13" presStyleLbl="parChTrans1D2" presStyleIdx="3" presStyleCnt="9"/>
      <dgm:spPr/>
      <dgm:t>
        <a:bodyPr/>
        <a:lstStyle/>
        <a:p>
          <a:endParaRPr lang="zh-TW" altLang="en-US"/>
        </a:p>
      </dgm:t>
    </dgm:pt>
    <dgm:pt modelId="{C04A8D3E-4CA8-426C-872C-8A349B047721}" type="pres">
      <dgm:prSet presAssocID="{ABA95B0A-779C-4FEA-91C3-A7470493A4DF}" presName="childText" presStyleLbl="bgAcc1" presStyleIdx="3" presStyleCnt="9">
        <dgm:presLayoutVars>
          <dgm:bulletEnabled val="1"/>
        </dgm:presLayoutVars>
      </dgm:prSet>
      <dgm:spPr/>
      <dgm:t>
        <a:bodyPr/>
        <a:lstStyle/>
        <a:p>
          <a:endParaRPr lang="zh-TW" altLang="en-US"/>
        </a:p>
      </dgm:t>
    </dgm:pt>
    <dgm:pt modelId="{81637149-3142-4D4F-AC5B-53097038A044}" type="pres">
      <dgm:prSet presAssocID="{E771173F-4B50-4F17-BC5F-4E218DC31ABE}" presName="Name13" presStyleLbl="parChTrans1D2" presStyleIdx="4" presStyleCnt="9"/>
      <dgm:spPr/>
      <dgm:t>
        <a:bodyPr/>
        <a:lstStyle/>
        <a:p>
          <a:endParaRPr lang="zh-TW" altLang="en-US"/>
        </a:p>
      </dgm:t>
    </dgm:pt>
    <dgm:pt modelId="{2FE7313B-CFBC-4808-9F1E-833ABD42C937}" type="pres">
      <dgm:prSet presAssocID="{9957E6D4-E17E-4716-9A0A-8B13A25ED6B9}" presName="childText" presStyleLbl="bgAcc1" presStyleIdx="4" presStyleCnt="9">
        <dgm:presLayoutVars>
          <dgm:bulletEnabled val="1"/>
        </dgm:presLayoutVars>
      </dgm:prSet>
      <dgm:spPr/>
      <dgm:t>
        <a:bodyPr/>
        <a:lstStyle/>
        <a:p>
          <a:endParaRPr lang="zh-TW" altLang="en-US"/>
        </a:p>
      </dgm:t>
    </dgm:pt>
    <dgm:pt modelId="{8B2274C6-0A7E-494D-980C-A4BDE89C9936}" type="pres">
      <dgm:prSet presAssocID="{6F6458E6-6F9A-4768-80BA-3FFE9ED3574C}" presName="Name13" presStyleLbl="parChTrans1D2" presStyleIdx="5" presStyleCnt="9"/>
      <dgm:spPr/>
      <dgm:t>
        <a:bodyPr/>
        <a:lstStyle/>
        <a:p>
          <a:endParaRPr lang="zh-TW" altLang="en-US"/>
        </a:p>
      </dgm:t>
    </dgm:pt>
    <dgm:pt modelId="{7F3FA403-6ECD-40EA-A8BF-7549B8BD5D4E}" type="pres">
      <dgm:prSet presAssocID="{A46D1C0E-8488-45BC-8F64-DE461AE6C23F}" presName="childText" presStyleLbl="bgAcc1" presStyleIdx="5" presStyleCnt="9">
        <dgm:presLayoutVars>
          <dgm:bulletEnabled val="1"/>
        </dgm:presLayoutVars>
      </dgm:prSet>
      <dgm:spPr/>
      <dgm:t>
        <a:bodyPr/>
        <a:lstStyle/>
        <a:p>
          <a:endParaRPr lang="zh-TW" altLang="en-US"/>
        </a:p>
      </dgm:t>
    </dgm:pt>
    <dgm:pt modelId="{D64C3653-DC11-4425-84B8-A93742CBB3D9}" type="pres">
      <dgm:prSet presAssocID="{16FCFFE7-C22D-4C6A-B964-2719F9490214}" presName="root" presStyleCnt="0"/>
      <dgm:spPr/>
    </dgm:pt>
    <dgm:pt modelId="{E9CF7518-2FAA-401E-ACB4-BD59515460DC}" type="pres">
      <dgm:prSet presAssocID="{16FCFFE7-C22D-4C6A-B964-2719F9490214}" presName="rootComposite" presStyleCnt="0"/>
      <dgm:spPr/>
    </dgm:pt>
    <dgm:pt modelId="{E81DEBE8-A022-4EDD-91A8-D24D8F2C3112}" type="pres">
      <dgm:prSet presAssocID="{16FCFFE7-C22D-4C6A-B964-2719F9490214}" presName="rootText" presStyleLbl="node1" presStyleIdx="2" presStyleCnt="3"/>
      <dgm:spPr/>
      <dgm:t>
        <a:bodyPr/>
        <a:lstStyle/>
        <a:p>
          <a:endParaRPr lang="zh-TW" altLang="en-US"/>
        </a:p>
      </dgm:t>
    </dgm:pt>
    <dgm:pt modelId="{494DDF70-65FF-4EA5-9D9F-EA92E09AB515}" type="pres">
      <dgm:prSet presAssocID="{16FCFFE7-C22D-4C6A-B964-2719F9490214}" presName="rootConnector" presStyleLbl="node1" presStyleIdx="2" presStyleCnt="3"/>
      <dgm:spPr/>
      <dgm:t>
        <a:bodyPr/>
        <a:lstStyle/>
        <a:p>
          <a:endParaRPr lang="zh-TW" altLang="en-US"/>
        </a:p>
      </dgm:t>
    </dgm:pt>
    <dgm:pt modelId="{D66CC8A2-4325-4690-96D4-0149DBC390D2}" type="pres">
      <dgm:prSet presAssocID="{16FCFFE7-C22D-4C6A-B964-2719F9490214}" presName="childShape" presStyleCnt="0"/>
      <dgm:spPr/>
    </dgm:pt>
    <dgm:pt modelId="{DC0535CF-706B-410A-9C42-981DC4B883D3}" type="pres">
      <dgm:prSet presAssocID="{95E63A14-4A23-4143-918F-5669862940ED}" presName="Name13" presStyleLbl="parChTrans1D2" presStyleIdx="6" presStyleCnt="9"/>
      <dgm:spPr/>
      <dgm:t>
        <a:bodyPr/>
        <a:lstStyle/>
        <a:p>
          <a:endParaRPr lang="zh-TW" altLang="en-US"/>
        </a:p>
      </dgm:t>
    </dgm:pt>
    <dgm:pt modelId="{5F28B699-6E3F-47EF-9C54-D8DDAF520670}" type="pres">
      <dgm:prSet presAssocID="{16ED0AC3-D43F-45E0-9A46-79F29030BBCA}" presName="childText" presStyleLbl="bgAcc1" presStyleIdx="6" presStyleCnt="9">
        <dgm:presLayoutVars>
          <dgm:bulletEnabled val="1"/>
        </dgm:presLayoutVars>
      </dgm:prSet>
      <dgm:spPr/>
      <dgm:t>
        <a:bodyPr/>
        <a:lstStyle/>
        <a:p>
          <a:endParaRPr lang="zh-TW" altLang="en-US"/>
        </a:p>
      </dgm:t>
    </dgm:pt>
    <dgm:pt modelId="{8F780EC0-7025-401D-8B19-AC20231323B5}" type="pres">
      <dgm:prSet presAssocID="{46B5B7EB-8A27-48E6-9C08-A872D0F0518B}" presName="Name13" presStyleLbl="parChTrans1D2" presStyleIdx="7" presStyleCnt="9"/>
      <dgm:spPr/>
      <dgm:t>
        <a:bodyPr/>
        <a:lstStyle/>
        <a:p>
          <a:endParaRPr lang="zh-TW" altLang="en-US"/>
        </a:p>
      </dgm:t>
    </dgm:pt>
    <dgm:pt modelId="{AA2FA62C-2278-442F-8BE0-67F933AFF1C3}" type="pres">
      <dgm:prSet presAssocID="{E5DA6101-A165-42ED-924E-45541106980C}" presName="childText" presStyleLbl="bgAcc1" presStyleIdx="7" presStyleCnt="9">
        <dgm:presLayoutVars>
          <dgm:bulletEnabled val="1"/>
        </dgm:presLayoutVars>
      </dgm:prSet>
      <dgm:spPr/>
      <dgm:t>
        <a:bodyPr/>
        <a:lstStyle/>
        <a:p>
          <a:endParaRPr lang="zh-TW" altLang="en-US"/>
        </a:p>
      </dgm:t>
    </dgm:pt>
    <dgm:pt modelId="{B5D1C153-AE1E-4410-91B4-A577FF8F15AB}" type="pres">
      <dgm:prSet presAssocID="{2AFF20FC-3DB5-4843-AF52-14AE242FBBA8}" presName="Name13" presStyleLbl="parChTrans1D2" presStyleIdx="8" presStyleCnt="9"/>
      <dgm:spPr/>
      <dgm:t>
        <a:bodyPr/>
        <a:lstStyle/>
        <a:p>
          <a:endParaRPr lang="zh-TW" altLang="en-US"/>
        </a:p>
      </dgm:t>
    </dgm:pt>
    <dgm:pt modelId="{5F838F3D-0EAF-4BB4-A61C-56A807EA6251}" type="pres">
      <dgm:prSet presAssocID="{F742BBE8-D490-48BF-9A20-685159C0A9A4}" presName="childText" presStyleLbl="bgAcc1" presStyleIdx="8" presStyleCnt="9">
        <dgm:presLayoutVars>
          <dgm:bulletEnabled val="1"/>
        </dgm:presLayoutVars>
      </dgm:prSet>
      <dgm:spPr/>
      <dgm:t>
        <a:bodyPr/>
        <a:lstStyle/>
        <a:p>
          <a:endParaRPr lang="zh-TW" altLang="en-US"/>
        </a:p>
      </dgm:t>
    </dgm:pt>
  </dgm:ptLst>
  <dgm:cxnLst>
    <dgm:cxn modelId="{47F6268F-6A4F-421C-8F38-4CA094342F9F}" type="presOf" srcId="{95CE1A98-C41A-41F6-B8A2-DB4BC0AFD079}" destId="{0D05F8F8-8031-4633-907C-7ECEAD74262C}" srcOrd="0" destOrd="0" presId="urn:microsoft.com/office/officeart/2005/8/layout/hierarchy3"/>
    <dgm:cxn modelId="{845EF5C9-42C0-4D35-B8F0-19015E85B08E}" type="presOf" srcId="{95E63A14-4A23-4143-918F-5669862940ED}" destId="{DC0535CF-706B-410A-9C42-981DC4B883D3}" srcOrd="0" destOrd="0" presId="urn:microsoft.com/office/officeart/2005/8/layout/hierarchy3"/>
    <dgm:cxn modelId="{ADFB43AD-7E60-479F-BA91-17CA81456C4A}" type="presOf" srcId="{46B5B7EB-8A27-48E6-9C08-A872D0F0518B}" destId="{8F780EC0-7025-401D-8B19-AC20231323B5}" srcOrd="0" destOrd="0" presId="urn:microsoft.com/office/officeart/2005/8/layout/hierarchy3"/>
    <dgm:cxn modelId="{9331DDDD-C3F0-42E5-94B4-C4738781190B}" type="presOf" srcId="{9957E6D4-E17E-4716-9A0A-8B13A25ED6B9}" destId="{2FE7313B-CFBC-4808-9F1E-833ABD42C937}" srcOrd="0" destOrd="0" presId="urn:microsoft.com/office/officeart/2005/8/layout/hierarchy3"/>
    <dgm:cxn modelId="{580DCD76-1D0E-416D-A58F-5FE5978D5575}" srcId="{B8ADA789-9A26-4766-AF5D-0E1E737C95A2}" destId="{FB5D5C58-26F5-4126-ABCB-EA691227EAAE}" srcOrd="0" destOrd="0" parTransId="{54CCCF5A-F00B-4D2B-A597-A5A151D2D190}" sibTransId="{2348C459-E11A-4332-BF76-484EE868A152}"/>
    <dgm:cxn modelId="{D9631A39-8417-4F7D-9701-5C3F6C33FA30}" srcId="{11646916-9D02-4785-9617-D08BDCB75634}" destId="{A46D1C0E-8488-45BC-8F64-DE461AE6C23F}" srcOrd="2" destOrd="0" parTransId="{6F6458E6-6F9A-4768-80BA-3FFE9ED3574C}" sibTransId="{FC567743-6407-4E14-BAE2-772182FBAD1E}"/>
    <dgm:cxn modelId="{4885FEE5-D939-4E7E-9600-222C969AAC01}" srcId="{11646916-9D02-4785-9617-D08BDCB75634}" destId="{9957E6D4-E17E-4716-9A0A-8B13A25ED6B9}" srcOrd="1" destOrd="0" parTransId="{E771173F-4B50-4F17-BC5F-4E218DC31ABE}" sibTransId="{73E175E0-B1FC-4D08-ABBA-CDF0904B411F}"/>
    <dgm:cxn modelId="{CA46E074-576B-4B7B-B011-99056A77CD23}" type="presOf" srcId="{E5DA6101-A165-42ED-924E-45541106980C}" destId="{AA2FA62C-2278-442F-8BE0-67F933AFF1C3}" srcOrd="0" destOrd="0" presId="urn:microsoft.com/office/officeart/2005/8/layout/hierarchy3"/>
    <dgm:cxn modelId="{E64AE5B3-35C4-4A6E-A06D-98B9678447F1}" srcId="{FB5D5C58-26F5-4126-ABCB-EA691227EAAE}" destId="{987877A8-44E3-4D28-A79C-A86025C1CBD1}" srcOrd="2" destOrd="0" parTransId="{7F807EC3-BFCF-4747-BC67-D131248A806D}" sibTransId="{A3401763-76AE-4B2D-9420-49968C00D1BB}"/>
    <dgm:cxn modelId="{1C11AA40-744C-4B56-81C2-CFBECA16E838}" srcId="{FB5D5C58-26F5-4126-ABCB-EA691227EAAE}" destId="{C62C4D8E-D287-43FA-A31D-0EB7B656155F}" srcOrd="1" destOrd="0" parTransId="{417750D8-BC64-46E6-AEFD-08597A71BF2F}" sibTransId="{5EB5067E-8F8C-42E6-A99E-4D6EE69A0A85}"/>
    <dgm:cxn modelId="{9D311D25-D4D5-4252-B19F-2D4797AFF32D}" type="presOf" srcId="{FB5D5C58-26F5-4126-ABCB-EA691227EAAE}" destId="{54C13C65-5B17-4738-A860-EB0BA9BC1AE0}" srcOrd="1" destOrd="0" presId="urn:microsoft.com/office/officeart/2005/8/layout/hierarchy3"/>
    <dgm:cxn modelId="{2FB19BCE-FF53-4D56-AB05-E5B2EC8FB6F7}" type="presOf" srcId="{417750D8-BC64-46E6-AEFD-08597A71BF2F}" destId="{7322043E-7886-4937-BED9-479A7785F9A2}" srcOrd="0" destOrd="0" presId="urn:microsoft.com/office/officeart/2005/8/layout/hierarchy3"/>
    <dgm:cxn modelId="{9DB67C9A-B8E5-4591-B299-E150F538AF41}" type="presOf" srcId="{16ED0AC3-D43F-45E0-9A46-79F29030BBCA}" destId="{5F28B699-6E3F-47EF-9C54-D8DDAF520670}" srcOrd="0" destOrd="0" presId="urn:microsoft.com/office/officeart/2005/8/layout/hierarchy3"/>
    <dgm:cxn modelId="{D38BB8AB-DAC2-405B-9551-B69AAE2DA8CA}" type="presOf" srcId="{7F807EC3-BFCF-4747-BC67-D131248A806D}" destId="{524147F3-F1C3-4B64-BBA2-EF11F0376164}" srcOrd="0" destOrd="0" presId="urn:microsoft.com/office/officeart/2005/8/layout/hierarchy3"/>
    <dgm:cxn modelId="{216ABB47-0758-4C2C-94CC-D1C5A1349641}" srcId="{11646916-9D02-4785-9617-D08BDCB75634}" destId="{ABA95B0A-779C-4FEA-91C3-A7470493A4DF}" srcOrd="0" destOrd="0" parTransId="{D2B58E51-A9E3-4634-91A7-35E284974193}" sibTransId="{7BEDAD78-9E8E-4796-A5B1-7B5CBFC281EF}"/>
    <dgm:cxn modelId="{4C682C78-A969-4297-A358-AD8C7F502CB4}" type="presOf" srcId="{987877A8-44E3-4D28-A79C-A86025C1CBD1}" destId="{658668A3-9B51-400B-B1E9-EB43B07BAE56}" srcOrd="0" destOrd="0" presId="urn:microsoft.com/office/officeart/2005/8/layout/hierarchy3"/>
    <dgm:cxn modelId="{50A0D927-A418-43A4-A76C-EB9DEEE6A6AF}" type="presOf" srcId="{F742BBE8-D490-48BF-9A20-685159C0A9A4}" destId="{5F838F3D-0EAF-4BB4-A61C-56A807EA6251}" srcOrd="0" destOrd="0" presId="urn:microsoft.com/office/officeart/2005/8/layout/hierarchy3"/>
    <dgm:cxn modelId="{D725EE2D-3471-4601-8E2C-F797830675DE}" type="presOf" srcId="{16FCFFE7-C22D-4C6A-B964-2719F9490214}" destId="{494DDF70-65FF-4EA5-9D9F-EA92E09AB515}" srcOrd="1" destOrd="0" presId="urn:microsoft.com/office/officeart/2005/8/layout/hierarchy3"/>
    <dgm:cxn modelId="{BD0D6AAC-7782-4BC4-94BA-3B304CEE9E49}" type="presOf" srcId="{B8ADA789-9A26-4766-AF5D-0E1E737C95A2}" destId="{5BCEC821-350D-40D0-A25D-F23B305B23AF}" srcOrd="0" destOrd="0" presId="urn:microsoft.com/office/officeart/2005/8/layout/hierarchy3"/>
    <dgm:cxn modelId="{57C5B40A-724E-408D-9A28-34D990C21FE8}" type="presOf" srcId="{D2B58E51-A9E3-4634-91A7-35E284974193}" destId="{1DF38502-070B-4C4D-9870-0CE2EF34EB44}" srcOrd="0" destOrd="0" presId="urn:microsoft.com/office/officeart/2005/8/layout/hierarchy3"/>
    <dgm:cxn modelId="{26C320FD-1986-4C3B-A3C5-6E6A2A275672}" type="presOf" srcId="{C62C4D8E-D287-43FA-A31D-0EB7B656155F}" destId="{302F2219-0862-4C19-B723-FA6EFC1B4CF1}" srcOrd="0" destOrd="0" presId="urn:microsoft.com/office/officeart/2005/8/layout/hierarchy3"/>
    <dgm:cxn modelId="{E5EE0F49-8A30-4739-AF68-EAF72DBC1DC6}" type="presOf" srcId="{E771173F-4B50-4F17-BC5F-4E218DC31ABE}" destId="{81637149-3142-4D4F-AC5B-53097038A044}" srcOrd="0" destOrd="0" presId="urn:microsoft.com/office/officeart/2005/8/layout/hierarchy3"/>
    <dgm:cxn modelId="{4473F958-F56C-49EC-AF9E-85E4FDB2DC7E}" type="presOf" srcId="{6F6458E6-6F9A-4768-80BA-3FFE9ED3574C}" destId="{8B2274C6-0A7E-494D-980C-A4BDE89C9936}" srcOrd="0" destOrd="0" presId="urn:microsoft.com/office/officeart/2005/8/layout/hierarchy3"/>
    <dgm:cxn modelId="{F48BDCE9-72AB-42A5-9DAF-1DDE5AE6DD07}" type="presOf" srcId="{C547998B-7B42-4A77-9C6E-C35C039922AA}" destId="{F554F4DC-6BE0-4E72-81C9-ED431AD30BE2}" srcOrd="0" destOrd="0" presId="urn:microsoft.com/office/officeart/2005/8/layout/hierarchy3"/>
    <dgm:cxn modelId="{8B1C9229-6C1F-445A-972A-D68FF5BDB965}" srcId="{B8ADA789-9A26-4766-AF5D-0E1E737C95A2}" destId="{16FCFFE7-C22D-4C6A-B964-2719F9490214}" srcOrd="2" destOrd="0" parTransId="{B425D4ED-58FF-4318-B7CD-337EB9ED9C87}" sibTransId="{17438222-9CC2-450E-8B60-08AF3340017F}"/>
    <dgm:cxn modelId="{4C3C90A6-23FE-4AB1-A97A-7AE88546E235}" type="presOf" srcId="{ABA95B0A-779C-4FEA-91C3-A7470493A4DF}" destId="{C04A8D3E-4CA8-426C-872C-8A349B047721}" srcOrd="0" destOrd="0" presId="urn:microsoft.com/office/officeart/2005/8/layout/hierarchy3"/>
    <dgm:cxn modelId="{80C88B0A-2703-429D-964C-79B7177D4960}" srcId="{16FCFFE7-C22D-4C6A-B964-2719F9490214}" destId="{F742BBE8-D490-48BF-9A20-685159C0A9A4}" srcOrd="2" destOrd="0" parTransId="{2AFF20FC-3DB5-4843-AF52-14AE242FBBA8}" sibTransId="{5A3CDEA2-3457-4409-9534-3E3CC6688592}"/>
    <dgm:cxn modelId="{F2BCE4E6-96A6-4829-B9C4-E2A5EA1C885B}" type="presOf" srcId="{2AFF20FC-3DB5-4843-AF52-14AE242FBBA8}" destId="{B5D1C153-AE1E-4410-91B4-A577FF8F15AB}" srcOrd="0" destOrd="0" presId="urn:microsoft.com/office/officeart/2005/8/layout/hierarchy3"/>
    <dgm:cxn modelId="{B4800452-2AE7-40FA-837F-3E8B7BDA8AB1}" type="presOf" srcId="{FB5D5C58-26F5-4126-ABCB-EA691227EAAE}" destId="{DCC155FE-1075-4362-9AF2-4F56F1162634}" srcOrd="0" destOrd="0" presId="urn:microsoft.com/office/officeart/2005/8/layout/hierarchy3"/>
    <dgm:cxn modelId="{6E9CA4EA-5B95-46E6-9B3F-0DD9928AD107}" type="presOf" srcId="{A46D1C0E-8488-45BC-8F64-DE461AE6C23F}" destId="{7F3FA403-6ECD-40EA-A8BF-7549B8BD5D4E}" srcOrd="0" destOrd="0" presId="urn:microsoft.com/office/officeart/2005/8/layout/hierarchy3"/>
    <dgm:cxn modelId="{A4BB7749-B4D9-4189-A4B1-5809822864FC}" type="presOf" srcId="{11646916-9D02-4785-9617-D08BDCB75634}" destId="{B4EDD714-FBB9-4737-A3A0-82B995D6D442}" srcOrd="1" destOrd="0" presId="urn:microsoft.com/office/officeart/2005/8/layout/hierarchy3"/>
    <dgm:cxn modelId="{6C400731-83D2-4EA3-8B0E-494AE2EB451B}" srcId="{16FCFFE7-C22D-4C6A-B964-2719F9490214}" destId="{16ED0AC3-D43F-45E0-9A46-79F29030BBCA}" srcOrd="0" destOrd="0" parTransId="{95E63A14-4A23-4143-918F-5669862940ED}" sibTransId="{9F4FC4AA-DA17-483D-BC5B-29F7AD73EA4E}"/>
    <dgm:cxn modelId="{8B9C48A9-9538-48F3-977A-A5FF2B3EC9A4}" srcId="{B8ADA789-9A26-4766-AF5D-0E1E737C95A2}" destId="{11646916-9D02-4785-9617-D08BDCB75634}" srcOrd="1" destOrd="0" parTransId="{9DBF55DF-2533-4060-ADB1-4397EDE9D820}" sibTransId="{BD616AFF-57FB-4160-8CD0-7F322FCE9991}"/>
    <dgm:cxn modelId="{6A39CA88-7D0B-4A58-B40B-8E2019FCB850}" type="presOf" srcId="{16FCFFE7-C22D-4C6A-B964-2719F9490214}" destId="{E81DEBE8-A022-4EDD-91A8-D24D8F2C3112}" srcOrd="0" destOrd="0" presId="urn:microsoft.com/office/officeart/2005/8/layout/hierarchy3"/>
    <dgm:cxn modelId="{CC496707-8964-4E2B-97E4-150C6B1A9EB0}" srcId="{FB5D5C58-26F5-4126-ABCB-EA691227EAAE}" destId="{95CE1A98-C41A-41F6-B8A2-DB4BC0AFD079}" srcOrd="0" destOrd="0" parTransId="{C547998B-7B42-4A77-9C6E-C35C039922AA}" sibTransId="{5FE19DF2-2012-4910-8256-8D3003F305C1}"/>
    <dgm:cxn modelId="{13FC3557-C29D-4507-BA93-398F9CE8708C}" srcId="{16FCFFE7-C22D-4C6A-B964-2719F9490214}" destId="{E5DA6101-A165-42ED-924E-45541106980C}" srcOrd="1" destOrd="0" parTransId="{46B5B7EB-8A27-48E6-9C08-A872D0F0518B}" sibTransId="{5532A2D4-A0EF-4558-94F1-C2BF525F7798}"/>
    <dgm:cxn modelId="{65503FC2-9851-4D78-A64F-BE1D4E49F227}" type="presOf" srcId="{11646916-9D02-4785-9617-D08BDCB75634}" destId="{09D6CD54-68E2-4E9D-B705-ADB7223E6C76}" srcOrd="0" destOrd="0" presId="urn:microsoft.com/office/officeart/2005/8/layout/hierarchy3"/>
    <dgm:cxn modelId="{4DAF1958-EC9B-4C62-9B21-556B30DAFE1C}" type="presParOf" srcId="{5BCEC821-350D-40D0-A25D-F23B305B23AF}" destId="{02A408AD-EF4C-436B-9173-56BA5B03CD36}" srcOrd="0" destOrd="0" presId="urn:microsoft.com/office/officeart/2005/8/layout/hierarchy3"/>
    <dgm:cxn modelId="{C058DF86-7D56-4D5E-A685-D6139FE91501}" type="presParOf" srcId="{02A408AD-EF4C-436B-9173-56BA5B03CD36}" destId="{FB8315D9-A744-4897-87DF-A0FD6233F50F}" srcOrd="0" destOrd="0" presId="urn:microsoft.com/office/officeart/2005/8/layout/hierarchy3"/>
    <dgm:cxn modelId="{ABEF5C16-6BCE-49E6-96B6-59468C45DEA3}" type="presParOf" srcId="{FB8315D9-A744-4897-87DF-A0FD6233F50F}" destId="{DCC155FE-1075-4362-9AF2-4F56F1162634}" srcOrd="0" destOrd="0" presId="urn:microsoft.com/office/officeart/2005/8/layout/hierarchy3"/>
    <dgm:cxn modelId="{4F51AF5D-32D3-4EA2-B025-E5D83A45E521}" type="presParOf" srcId="{FB8315D9-A744-4897-87DF-A0FD6233F50F}" destId="{54C13C65-5B17-4738-A860-EB0BA9BC1AE0}" srcOrd="1" destOrd="0" presId="urn:microsoft.com/office/officeart/2005/8/layout/hierarchy3"/>
    <dgm:cxn modelId="{C76E4700-50E3-4175-A261-D1E49DDD3920}" type="presParOf" srcId="{02A408AD-EF4C-436B-9173-56BA5B03CD36}" destId="{F2DAD8C1-9162-46DC-AECA-CC1E48698811}" srcOrd="1" destOrd="0" presId="urn:microsoft.com/office/officeart/2005/8/layout/hierarchy3"/>
    <dgm:cxn modelId="{F726AEBE-72C0-434F-8785-3CCE2828FD7C}" type="presParOf" srcId="{F2DAD8C1-9162-46DC-AECA-CC1E48698811}" destId="{F554F4DC-6BE0-4E72-81C9-ED431AD30BE2}" srcOrd="0" destOrd="0" presId="urn:microsoft.com/office/officeart/2005/8/layout/hierarchy3"/>
    <dgm:cxn modelId="{C81D6412-331E-4621-9974-22FE2AF982E5}" type="presParOf" srcId="{F2DAD8C1-9162-46DC-AECA-CC1E48698811}" destId="{0D05F8F8-8031-4633-907C-7ECEAD74262C}" srcOrd="1" destOrd="0" presId="urn:microsoft.com/office/officeart/2005/8/layout/hierarchy3"/>
    <dgm:cxn modelId="{25FEAC0A-ABF5-4557-BBFE-62C8E1C585F2}" type="presParOf" srcId="{F2DAD8C1-9162-46DC-AECA-CC1E48698811}" destId="{7322043E-7886-4937-BED9-479A7785F9A2}" srcOrd="2" destOrd="0" presId="urn:microsoft.com/office/officeart/2005/8/layout/hierarchy3"/>
    <dgm:cxn modelId="{9DEDF122-1FA2-4F43-9E65-7A93304C6751}" type="presParOf" srcId="{F2DAD8C1-9162-46DC-AECA-CC1E48698811}" destId="{302F2219-0862-4C19-B723-FA6EFC1B4CF1}" srcOrd="3" destOrd="0" presId="urn:microsoft.com/office/officeart/2005/8/layout/hierarchy3"/>
    <dgm:cxn modelId="{20975D5D-686A-4238-9F48-3BFDD77EF14A}" type="presParOf" srcId="{F2DAD8C1-9162-46DC-AECA-CC1E48698811}" destId="{524147F3-F1C3-4B64-BBA2-EF11F0376164}" srcOrd="4" destOrd="0" presId="urn:microsoft.com/office/officeart/2005/8/layout/hierarchy3"/>
    <dgm:cxn modelId="{F9078CF8-957A-4BE0-B826-6640F04183D6}" type="presParOf" srcId="{F2DAD8C1-9162-46DC-AECA-CC1E48698811}" destId="{658668A3-9B51-400B-B1E9-EB43B07BAE56}" srcOrd="5" destOrd="0" presId="urn:microsoft.com/office/officeart/2005/8/layout/hierarchy3"/>
    <dgm:cxn modelId="{444442BD-D9A4-417B-A21A-C7658D9D244A}" type="presParOf" srcId="{5BCEC821-350D-40D0-A25D-F23B305B23AF}" destId="{A6017271-DA41-4C14-B739-0C8819E2FE77}" srcOrd="1" destOrd="0" presId="urn:microsoft.com/office/officeart/2005/8/layout/hierarchy3"/>
    <dgm:cxn modelId="{C48F3ED1-AC4F-4D58-80A1-C9942B5E3CD5}" type="presParOf" srcId="{A6017271-DA41-4C14-B739-0C8819E2FE77}" destId="{57CE5859-2550-4C65-98E2-D8609F3C4C58}" srcOrd="0" destOrd="0" presId="urn:microsoft.com/office/officeart/2005/8/layout/hierarchy3"/>
    <dgm:cxn modelId="{39FE371F-8ABB-43E7-B969-E7DD4C84AE5E}" type="presParOf" srcId="{57CE5859-2550-4C65-98E2-D8609F3C4C58}" destId="{09D6CD54-68E2-4E9D-B705-ADB7223E6C76}" srcOrd="0" destOrd="0" presId="urn:microsoft.com/office/officeart/2005/8/layout/hierarchy3"/>
    <dgm:cxn modelId="{76F0C960-8628-4F0F-8FBF-D6EFAB3A6E25}" type="presParOf" srcId="{57CE5859-2550-4C65-98E2-D8609F3C4C58}" destId="{B4EDD714-FBB9-4737-A3A0-82B995D6D442}" srcOrd="1" destOrd="0" presId="urn:microsoft.com/office/officeart/2005/8/layout/hierarchy3"/>
    <dgm:cxn modelId="{9D694EB0-EEF7-461A-A1B3-E6867CE24E4A}" type="presParOf" srcId="{A6017271-DA41-4C14-B739-0C8819E2FE77}" destId="{F0947F42-8496-4BA2-AB2A-5E45AFAFA1B4}" srcOrd="1" destOrd="0" presId="urn:microsoft.com/office/officeart/2005/8/layout/hierarchy3"/>
    <dgm:cxn modelId="{2C7939C7-F818-415A-875F-026E06322D5E}" type="presParOf" srcId="{F0947F42-8496-4BA2-AB2A-5E45AFAFA1B4}" destId="{1DF38502-070B-4C4D-9870-0CE2EF34EB44}" srcOrd="0" destOrd="0" presId="urn:microsoft.com/office/officeart/2005/8/layout/hierarchy3"/>
    <dgm:cxn modelId="{C23A944F-1F0F-4DD0-943F-47326DFE94AE}" type="presParOf" srcId="{F0947F42-8496-4BA2-AB2A-5E45AFAFA1B4}" destId="{C04A8D3E-4CA8-426C-872C-8A349B047721}" srcOrd="1" destOrd="0" presId="urn:microsoft.com/office/officeart/2005/8/layout/hierarchy3"/>
    <dgm:cxn modelId="{58E64E85-F320-4EDF-B24C-D9031A8F53AC}" type="presParOf" srcId="{F0947F42-8496-4BA2-AB2A-5E45AFAFA1B4}" destId="{81637149-3142-4D4F-AC5B-53097038A044}" srcOrd="2" destOrd="0" presId="urn:microsoft.com/office/officeart/2005/8/layout/hierarchy3"/>
    <dgm:cxn modelId="{29798F6A-04F7-4F31-89D5-82D3360C781D}" type="presParOf" srcId="{F0947F42-8496-4BA2-AB2A-5E45AFAFA1B4}" destId="{2FE7313B-CFBC-4808-9F1E-833ABD42C937}" srcOrd="3" destOrd="0" presId="urn:microsoft.com/office/officeart/2005/8/layout/hierarchy3"/>
    <dgm:cxn modelId="{F55DE5EC-D3D1-4820-962C-809A68B75D38}" type="presParOf" srcId="{F0947F42-8496-4BA2-AB2A-5E45AFAFA1B4}" destId="{8B2274C6-0A7E-494D-980C-A4BDE89C9936}" srcOrd="4" destOrd="0" presId="urn:microsoft.com/office/officeart/2005/8/layout/hierarchy3"/>
    <dgm:cxn modelId="{CE4AB33A-1FC2-4188-A0B8-94389103FDEF}" type="presParOf" srcId="{F0947F42-8496-4BA2-AB2A-5E45AFAFA1B4}" destId="{7F3FA403-6ECD-40EA-A8BF-7549B8BD5D4E}" srcOrd="5" destOrd="0" presId="urn:microsoft.com/office/officeart/2005/8/layout/hierarchy3"/>
    <dgm:cxn modelId="{82392BD2-81B5-4439-99D4-F0589ADCF9ED}" type="presParOf" srcId="{5BCEC821-350D-40D0-A25D-F23B305B23AF}" destId="{D64C3653-DC11-4425-84B8-A93742CBB3D9}" srcOrd="2" destOrd="0" presId="urn:microsoft.com/office/officeart/2005/8/layout/hierarchy3"/>
    <dgm:cxn modelId="{4D689CD5-D358-46B3-8CF4-76362418EC1D}" type="presParOf" srcId="{D64C3653-DC11-4425-84B8-A93742CBB3D9}" destId="{E9CF7518-2FAA-401E-ACB4-BD59515460DC}" srcOrd="0" destOrd="0" presId="urn:microsoft.com/office/officeart/2005/8/layout/hierarchy3"/>
    <dgm:cxn modelId="{9B2F17FE-4C05-47FA-BE6E-EBC40B245650}" type="presParOf" srcId="{E9CF7518-2FAA-401E-ACB4-BD59515460DC}" destId="{E81DEBE8-A022-4EDD-91A8-D24D8F2C3112}" srcOrd="0" destOrd="0" presId="urn:microsoft.com/office/officeart/2005/8/layout/hierarchy3"/>
    <dgm:cxn modelId="{F24E6FBF-85E1-4D8B-9E16-811C511CDA18}" type="presParOf" srcId="{E9CF7518-2FAA-401E-ACB4-BD59515460DC}" destId="{494DDF70-65FF-4EA5-9D9F-EA92E09AB515}" srcOrd="1" destOrd="0" presId="urn:microsoft.com/office/officeart/2005/8/layout/hierarchy3"/>
    <dgm:cxn modelId="{653DD027-94BC-4B31-9865-05BF9ED876B1}" type="presParOf" srcId="{D64C3653-DC11-4425-84B8-A93742CBB3D9}" destId="{D66CC8A2-4325-4690-96D4-0149DBC390D2}" srcOrd="1" destOrd="0" presId="urn:microsoft.com/office/officeart/2005/8/layout/hierarchy3"/>
    <dgm:cxn modelId="{A7BD5D8B-6C5B-48CD-B8FC-6080D41A720A}" type="presParOf" srcId="{D66CC8A2-4325-4690-96D4-0149DBC390D2}" destId="{DC0535CF-706B-410A-9C42-981DC4B883D3}" srcOrd="0" destOrd="0" presId="urn:microsoft.com/office/officeart/2005/8/layout/hierarchy3"/>
    <dgm:cxn modelId="{53DF0200-5CAE-43F2-970D-05ACD5D7D86F}" type="presParOf" srcId="{D66CC8A2-4325-4690-96D4-0149DBC390D2}" destId="{5F28B699-6E3F-47EF-9C54-D8DDAF520670}" srcOrd="1" destOrd="0" presId="urn:microsoft.com/office/officeart/2005/8/layout/hierarchy3"/>
    <dgm:cxn modelId="{1AF4EFBD-EAED-4036-8400-2B2373BEE9F1}" type="presParOf" srcId="{D66CC8A2-4325-4690-96D4-0149DBC390D2}" destId="{8F780EC0-7025-401D-8B19-AC20231323B5}" srcOrd="2" destOrd="0" presId="urn:microsoft.com/office/officeart/2005/8/layout/hierarchy3"/>
    <dgm:cxn modelId="{8C76A7D9-52DD-4678-ADD8-96BBA19F8675}" type="presParOf" srcId="{D66CC8A2-4325-4690-96D4-0149DBC390D2}" destId="{AA2FA62C-2278-442F-8BE0-67F933AFF1C3}" srcOrd="3" destOrd="0" presId="urn:microsoft.com/office/officeart/2005/8/layout/hierarchy3"/>
    <dgm:cxn modelId="{4A6887B3-9D4B-4CF4-AB7B-57ACAD415B48}" type="presParOf" srcId="{D66CC8A2-4325-4690-96D4-0149DBC390D2}" destId="{B5D1C153-AE1E-4410-91B4-A577FF8F15AB}" srcOrd="4" destOrd="0" presId="urn:microsoft.com/office/officeart/2005/8/layout/hierarchy3"/>
    <dgm:cxn modelId="{0909BB53-393B-4777-8CF7-D7326EAFFB5D}" type="presParOf" srcId="{D66CC8A2-4325-4690-96D4-0149DBC390D2}" destId="{5F838F3D-0EAF-4BB4-A61C-56A807EA625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155FE-1075-4362-9AF2-4F56F1162634}">
      <dsp:nvSpPr>
        <dsp:cNvPr id="0" name=""/>
        <dsp:cNvSpPr/>
      </dsp:nvSpPr>
      <dsp:spPr>
        <a:xfrm>
          <a:off x="599" y="196178"/>
          <a:ext cx="1403813" cy="70190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a:t>Mind</a:t>
          </a:r>
        </a:p>
      </dsp:txBody>
      <dsp:txXfrm>
        <a:off x="21157" y="216736"/>
        <a:ext cx="1362697" cy="660790"/>
      </dsp:txXfrm>
    </dsp:sp>
    <dsp:sp modelId="{F554F4DC-6BE0-4E72-81C9-ED431AD30BE2}">
      <dsp:nvSpPr>
        <dsp:cNvPr id="0" name=""/>
        <dsp:cNvSpPr/>
      </dsp:nvSpPr>
      <dsp:spPr>
        <a:xfrm>
          <a:off x="140981" y="898085"/>
          <a:ext cx="140381" cy="526429"/>
        </a:xfrm>
        <a:custGeom>
          <a:avLst/>
          <a:gdLst/>
          <a:ahLst/>
          <a:cxnLst/>
          <a:rect l="0" t="0" r="0" b="0"/>
          <a:pathLst>
            <a:path>
              <a:moveTo>
                <a:pt x="0" y="0"/>
              </a:moveTo>
              <a:lnTo>
                <a:pt x="0" y="526429"/>
              </a:lnTo>
              <a:lnTo>
                <a:pt x="140381" y="52642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D05F8F8-8031-4633-907C-7ECEAD74262C}">
      <dsp:nvSpPr>
        <dsp:cNvPr id="0" name=""/>
        <dsp:cNvSpPr/>
      </dsp:nvSpPr>
      <dsp:spPr>
        <a:xfrm>
          <a:off x="281362" y="1073562"/>
          <a:ext cx="1123050" cy="70190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TW" sz="1400" kern="1200" dirty="0"/>
            <a:t>易怒、焦慮</a:t>
          </a:r>
          <a:endParaRPr lang="en-US" sz="1400" kern="1200" dirty="0"/>
        </a:p>
      </dsp:txBody>
      <dsp:txXfrm>
        <a:off x="301920" y="1094120"/>
        <a:ext cx="1081934" cy="660790"/>
      </dsp:txXfrm>
    </dsp:sp>
    <dsp:sp modelId="{7322043E-7886-4937-BED9-479A7785F9A2}">
      <dsp:nvSpPr>
        <dsp:cNvPr id="0" name=""/>
        <dsp:cNvSpPr/>
      </dsp:nvSpPr>
      <dsp:spPr>
        <a:xfrm>
          <a:off x="140981" y="898085"/>
          <a:ext cx="140381" cy="1403813"/>
        </a:xfrm>
        <a:custGeom>
          <a:avLst/>
          <a:gdLst/>
          <a:ahLst/>
          <a:cxnLst/>
          <a:rect l="0" t="0" r="0" b="0"/>
          <a:pathLst>
            <a:path>
              <a:moveTo>
                <a:pt x="0" y="0"/>
              </a:moveTo>
              <a:lnTo>
                <a:pt x="0" y="1403813"/>
              </a:lnTo>
              <a:lnTo>
                <a:pt x="140381" y="140381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02F2219-0862-4C19-B723-FA6EFC1B4CF1}">
      <dsp:nvSpPr>
        <dsp:cNvPr id="0" name=""/>
        <dsp:cNvSpPr/>
      </dsp:nvSpPr>
      <dsp:spPr>
        <a:xfrm>
          <a:off x="281362" y="1950945"/>
          <a:ext cx="1123050" cy="70190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TW" sz="1400" kern="1200" dirty="0"/>
            <a:t>記憶力及注意力不佳</a:t>
          </a:r>
          <a:endParaRPr lang="en-US" sz="1400" kern="1200" dirty="0"/>
        </a:p>
      </dsp:txBody>
      <dsp:txXfrm>
        <a:off x="301920" y="1971503"/>
        <a:ext cx="1081934" cy="660790"/>
      </dsp:txXfrm>
    </dsp:sp>
    <dsp:sp modelId="{524147F3-F1C3-4B64-BBA2-EF11F0376164}">
      <dsp:nvSpPr>
        <dsp:cNvPr id="0" name=""/>
        <dsp:cNvSpPr/>
      </dsp:nvSpPr>
      <dsp:spPr>
        <a:xfrm>
          <a:off x="140981" y="898085"/>
          <a:ext cx="140381" cy="2281196"/>
        </a:xfrm>
        <a:custGeom>
          <a:avLst/>
          <a:gdLst/>
          <a:ahLst/>
          <a:cxnLst/>
          <a:rect l="0" t="0" r="0" b="0"/>
          <a:pathLst>
            <a:path>
              <a:moveTo>
                <a:pt x="0" y="0"/>
              </a:moveTo>
              <a:lnTo>
                <a:pt x="0" y="2281196"/>
              </a:lnTo>
              <a:lnTo>
                <a:pt x="140381" y="2281196"/>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58668A3-9B51-400B-B1E9-EB43B07BAE56}">
      <dsp:nvSpPr>
        <dsp:cNvPr id="0" name=""/>
        <dsp:cNvSpPr/>
      </dsp:nvSpPr>
      <dsp:spPr>
        <a:xfrm>
          <a:off x="281362" y="2828328"/>
          <a:ext cx="1123050" cy="70190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TW" sz="1400" kern="1200" dirty="0"/>
            <a:t>憂鬱、失眠、容易疲勞 </a:t>
          </a:r>
          <a:endParaRPr lang="en-US" sz="1400" kern="1200" dirty="0"/>
        </a:p>
      </dsp:txBody>
      <dsp:txXfrm>
        <a:off x="301920" y="2848886"/>
        <a:ext cx="1081934" cy="660790"/>
      </dsp:txXfrm>
    </dsp:sp>
    <dsp:sp modelId="{09D6CD54-68E2-4E9D-B705-ADB7223E6C76}">
      <dsp:nvSpPr>
        <dsp:cNvPr id="0" name=""/>
        <dsp:cNvSpPr/>
      </dsp:nvSpPr>
      <dsp:spPr>
        <a:xfrm>
          <a:off x="1755366" y="196178"/>
          <a:ext cx="1403813" cy="70190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a:t>Body</a:t>
          </a:r>
        </a:p>
      </dsp:txBody>
      <dsp:txXfrm>
        <a:off x="1775924" y="216736"/>
        <a:ext cx="1362697" cy="660790"/>
      </dsp:txXfrm>
    </dsp:sp>
    <dsp:sp modelId="{1DF38502-070B-4C4D-9870-0CE2EF34EB44}">
      <dsp:nvSpPr>
        <dsp:cNvPr id="0" name=""/>
        <dsp:cNvSpPr/>
      </dsp:nvSpPr>
      <dsp:spPr>
        <a:xfrm>
          <a:off x="1895747" y="898085"/>
          <a:ext cx="140381" cy="526429"/>
        </a:xfrm>
        <a:custGeom>
          <a:avLst/>
          <a:gdLst/>
          <a:ahLst/>
          <a:cxnLst/>
          <a:rect l="0" t="0" r="0" b="0"/>
          <a:pathLst>
            <a:path>
              <a:moveTo>
                <a:pt x="0" y="0"/>
              </a:moveTo>
              <a:lnTo>
                <a:pt x="0" y="526429"/>
              </a:lnTo>
              <a:lnTo>
                <a:pt x="140381" y="52642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04A8D3E-4CA8-426C-872C-8A349B047721}">
      <dsp:nvSpPr>
        <dsp:cNvPr id="0" name=""/>
        <dsp:cNvSpPr/>
      </dsp:nvSpPr>
      <dsp:spPr>
        <a:xfrm>
          <a:off x="2036129" y="1073562"/>
          <a:ext cx="1123050" cy="70190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zh-TW" sz="1200" kern="1200" dirty="0"/>
            <a:t>心血管疾病—熱潮紅、盜汗</a:t>
          </a:r>
          <a:r>
            <a:rPr lang="en-US" sz="1200" kern="1200" dirty="0"/>
            <a:t>(</a:t>
          </a:r>
          <a:r>
            <a:rPr lang="zh-TW" sz="1200" kern="1200" dirty="0"/>
            <a:t>尤其是夜間</a:t>
          </a:r>
          <a:r>
            <a:rPr lang="en-US" sz="1200" kern="1200" dirty="0"/>
            <a:t>) </a:t>
          </a:r>
        </a:p>
      </dsp:txBody>
      <dsp:txXfrm>
        <a:off x="2056687" y="1094120"/>
        <a:ext cx="1081934" cy="660790"/>
      </dsp:txXfrm>
    </dsp:sp>
    <dsp:sp modelId="{81637149-3142-4D4F-AC5B-53097038A044}">
      <dsp:nvSpPr>
        <dsp:cNvPr id="0" name=""/>
        <dsp:cNvSpPr/>
      </dsp:nvSpPr>
      <dsp:spPr>
        <a:xfrm>
          <a:off x="1895747" y="898085"/>
          <a:ext cx="140381" cy="1403813"/>
        </a:xfrm>
        <a:custGeom>
          <a:avLst/>
          <a:gdLst/>
          <a:ahLst/>
          <a:cxnLst/>
          <a:rect l="0" t="0" r="0" b="0"/>
          <a:pathLst>
            <a:path>
              <a:moveTo>
                <a:pt x="0" y="0"/>
              </a:moveTo>
              <a:lnTo>
                <a:pt x="0" y="1403813"/>
              </a:lnTo>
              <a:lnTo>
                <a:pt x="140381" y="140381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FE7313B-CFBC-4808-9F1E-833ABD42C937}">
      <dsp:nvSpPr>
        <dsp:cNvPr id="0" name=""/>
        <dsp:cNvSpPr/>
      </dsp:nvSpPr>
      <dsp:spPr>
        <a:xfrm>
          <a:off x="2036129" y="1950945"/>
          <a:ext cx="1123050" cy="70190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TW" sz="1400" kern="1200" dirty="0"/>
            <a:t>體重增加、骨質疏鬆 </a:t>
          </a:r>
          <a:endParaRPr lang="en-US" sz="1400" kern="1200" dirty="0"/>
        </a:p>
      </dsp:txBody>
      <dsp:txXfrm>
        <a:off x="2056687" y="1971503"/>
        <a:ext cx="1081934" cy="660790"/>
      </dsp:txXfrm>
    </dsp:sp>
    <dsp:sp modelId="{8B2274C6-0A7E-494D-980C-A4BDE89C9936}">
      <dsp:nvSpPr>
        <dsp:cNvPr id="0" name=""/>
        <dsp:cNvSpPr/>
      </dsp:nvSpPr>
      <dsp:spPr>
        <a:xfrm>
          <a:off x="1895747" y="898085"/>
          <a:ext cx="140381" cy="2281196"/>
        </a:xfrm>
        <a:custGeom>
          <a:avLst/>
          <a:gdLst/>
          <a:ahLst/>
          <a:cxnLst/>
          <a:rect l="0" t="0" r="0" b="0"/>
          <a:pathLst>
            <a:path>
              <a:moveTo>
                <a:pt x="0" y="0"/>
              </a:moveTo>
              <a:lnTo>
                <a:pt x="0" y="2281196"/>
              </a:lnTo>
              <a:lnTo>
                <a:pt x="140381" y="2281196"/>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F3FA403-6ECD-40EA-A8BF-7549B8BD5D4E}">
      <dsp:nvSpPr>
        <dsp:cNvPr id="0" name=""/>
        <dsp:cNvSpPr/>
      </dsp:nvSpPr>
      <dsp:spPr>
        <a:xfrm>
          <a:off x="2036129" y="2828328"/>
          <a:ext cx="1123050" cy="70190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zh-TW" sz="1200" kern="1200" dirty="0"/>
            <a:t>肌肉和關節疼痛肌肉鬆弛</a:t>
          </a:r>
          <a:endParaRPr lang="en-US" sz="1200" kern="1200" dirty="0"/>
        </a:p>
      </dsp:txBody>
      <dsp:txXfrm>
        <a:off x="2056687" y="2848886"/>
        <a:ext cx="1081934" cy="660790"/>
      </dsp:txXfrm>
    </dsp:sp>
    <dsp:sp modelId="{E81DEBE8-A022-4EDD-91A8-D24D8F2C3112}">
      <dsp:nvSpPr>
        <dsp:cNvPr id="0" name=""/>
        <dsp:cNvSpPr/>
      </dsp:nvSpPr>
      <dsp:spPr>
        <a:xfrm>
          <a:off x="3510132" y="196178"/>
          <a:ext cx="1403813" cy="70190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t>Sexual Function</a:t>
          </a:r>
        </a:p>
      </dsp:txBody>
      <dsp:txXfrm>
        <a:off x="3530690" y="216736"/>
        <a:ext cx="1362697" cy="660790"/>
      </dsp:txXfrm>
    </dsp:sp>
    <dsp:sp modelId="{DC0535CF-706B-410A-9C42-981DC4B883D3}">
      <dsp:nvSpPr>
        <dsp:cNvPr id="0" name=""/>
        <dsp:cNvSpPr/>
      </dsp:nvSpPr>
      <dsp:spPr>
        <a:xfrm>
          <a:off x="3650514" y="898085"/>
          <a:ext cx="140381" cy="526429"/>
        </a:xfrm>
        <a:custGeom>
          <a:avLst/>
          <a:gdLst/>
          <a:ahLst/>
          <a:cxnLst/>
          <a:rect l="0" t="0" r="0" b="0"/>
          <a:pathLst>
            <a:path>
              <a:moveTo>
                <a:pt x="0" y="0"/>
              </a:moveTo>
              <a:lnTo>
                <a:pt x="0" y="526429"/>
              </a:lnTo>
              <a:lnTo>
                <a:pt x="140381" y="52642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F28B699-6E3F-47EF-9C54-D8DDAF520670}">
      <dsp:nvSpPr>
        <dsp:cNvPr id="0" name=""/>
        <dsp:cNvSpPr/>
      </dsp:nvSpPr>
      <dsp:spPr>
        <a:xfrm>
          <a:off x="3790895" y="1073562"/>
          <a:ext cx="1123050" cy="70190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TW" sz="1400" kern="1200" dirty="0"/>
            <a:t>性趣缺缺、性慾降低</a:t>
          </a:r>
          <a:endParaRPr lang="en-US" sz="1400" kern="1200" dirty="0"/>
        </a:p>
      </dsp:txBody>
      <dsp:txXfrm>
        <a:off x="3811453" y="1094120"/>
        <a:ext cx="1081934" cy="660790"/>
      </dsp:txXfrm>
    </dsp:sp>
    <dsp:sp modelId="{8F780EC0-7025-401D-8B19-AC20231323B5}">
      <dsp:nvSpPr>
        <dsp:cNvPr id="0" name=""/>
        <dsp:cNvSpPr/>
      </dsp:nvSpPr>
      <dsp:spPr>
        <a:xfrm>
          <a:off x="3650514" y="898085"/>
          <a:ext cx="140381" cy="1403813"/>
        </a:xfrm>
        <a:custGeom>
          <a:avLst/>
          <a:gdLst/>
          <a:ahLst/>
          <a:cxnLst/>
          <a:rect l="0" t="0" r="0" b="0"/>
          <a:pathLst>
            <a:path>
              <a:moveTo>
                <a:pt x="0" y="0"/>
              </a:moveTo>
              <a:lnTo>
                <a:pt x="0" y="1403813"/>
              </a:lnTo>
              <a:lnTo>
                <a:pt x="140381" y="140381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A2FA62C-2278-442F-8BE0-67F933AFF1C3}">
      <dsp:nvSpPr>
        <dsp:cNvPr id="0" name=""/>
        <dsp:cNvSpPr/>
      </dsp:nvSpPr>
      <dsp:spPr>
        <a:xfrm>
          <a:off x="3790895" y="1950945"/>
          <a:ext cx="1123050" cy="70190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TW" sz="1400" kern="1200" dirty="0"/>
            <a:t>勃起功能障礙</a:t>
          </a:r>
          <a:r>
            <a:rPr lang="en-US" sz="1400" kern="1200" dirty="0"/>
            <a:t> </a:t>
          </a:r>
        </a:p>
      </dsp:txBody>
      <dsp:txXfrm>
        <a:off x="3811453" y="1971503"/>
        <a:ext cx="1081934" cy="660790"/>
      </dsp:txXfrm>
    </dsp:sp>
    <dsp:sp modelId="{B5D1C153-AE1E-4410-91B4-A577FF8F15AB}">
      <dsp:nvSpPr>
        <dsp:cNvPr id="0" name=""/>
        <dsp:cNvSpPr/>
      </dsp:nvSpPr>
      <dsp:spPr>
        <a:xfrm>
          <a:off x="3650514" y="898085"/>
          <a:ext cx="140381" cy="2281196"/>
        </a:xfrm>
        <a:custGeom>
          <a:avLst/>
          <a:gdLst/>
          <a:ahLst/>
          <a:cxnLst/>
          <a:rect l="0" t="0" r="0" b="0"/>
          <a:pathLst>
            <a:path>
              <a:moveTo>
                <a:pt x="0" y="0"/>
              </a:moveTo>
              <a:lnTo>
                <a:pt x="0" y="2281196"/>
              </a:lnTo>
              <a:lnTo>
                <a:pt x="140381" y="2281196"/>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F838F3D-0EAF-4BB4-A61C-56A807EA6251}">
      <dsp:nvSpPr>
        <dsp:cNvPr id="0" name=""/>
        <dsp:cNvSpPr/>
      </dsp:nvSpPr>
      <dsp:spPr>
        <a:xfrm>
          <a:off x="3790895" y="2828328"/>
          <a:ext cx="1123050" cy="70190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TW" sz="1400" kern="1200" dirty="0"/>
            <a:t>早晨勃起次數降低</a:t>
          </a:r>
          <a:r>
            <a:rPr lang="en-US" sz="1400" kern="1200" dirty="0"/>
            <a:t> </a:t>
          </a:r>
        </a:p>
      </dsp:txBody>
      <dsp:txXfrm>
        <a:off x="3811453" y="2848886"/>
        <a:ext cx="1081934" cy="6607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85155-A8C1-42F6-B379-5DFE5EB4C237}" type="datetimeFigureOut">
              <a:rPr lang="zh-TW" altLang="en-US" smtClean="0"/>
              <a:t>2020/10/7</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D25B01-3AFE-4CC0-9FAB-8DF9928AAD3D}" type="slidenum">
              <a:rPr lang="zh-TW" altLang="en-US" smtClean="0"/>
              <a:t>‹#›</a:t>
            </a:fld>
            <a:endParaRPr lang="zh-TW" altLang="en-US"/>
          </a:p>
        </p:txBody>
      </p:sp>
    </p:spTree>
    <p:extLst>
      <p:ext uri="{BB962C8B-B14F-4D97-AF65-F5344CB8AC3E}">
        <p14:creationId xmlns:p14="http://schemas.microsoft.com/office/powerpoint/2010/main" val="1594176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514350" y="2067694"/>
            <a:ext cx="5829300" cy="776660"/>
          </a:xfrm>
          <a:prstGeom prst="rect">
            <a:avLst/>
          </a:prstGeom>
        </p:spPr>
        <p:txBody>
          <a:bodyPr/>
          <a:lstStyle>
            <a:lvl1pPr>
              <a:defRPr sz="2700">
                <a:latin typeface="Adobe 繁黑體 Std B" pitchFamily="34" charset="-120"/>
                <a:ea typeface="Adobe 繁黑體 Std B" pitchFamily="34" charset="-120"/>
              </a:defRPr>
            </a:lvl1pPr>
          </a:lstStyle>
          <a:p>
            <a:r>
              <a:rPr lang="zh-TW" altLang="en-US" dirty="0"/>
              <a:t>按一下以編輯母片標題樣式</a:t>
            </a:r>
          </a:p>
        </p:txBody>
      </p:sp>
      <p:sp>
        <p:nvSpPr>
          <p:cNvPr id="3" name="副標題 2"/>
          <p:cNvSpPr>
            <a:spLocks noGrp="1"/>
          </p:cNvSpPr>
          <p:nvPr>
            <p:ph type="subTitle" idx="1"/>
          </p:nvPr>
        </p:nvSpPr>
        <p:spPr>
          <a:xfrm>
            <a:off x="1028700" y="3147814"/>
            <a:ext cx="4800600" cy="1081286"/>
          </a:xfrm>
        </p:spPr>
        <p:txBody>
          <a:bodyPr>
            <a:normAutofit/>
          </a:bodyPr>
          <a:lstStyle>
            <a:lvl1pPr marL="0" indent="0" algn="ctr">
              <a:buNone/>
              <a:defRPr sz="21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按一下以編輯母片副標題樣式</a:t>
            </a:r>
          </a:p>
        </p:txBody>
      </p:sp>
    </p:spTree>
    <p:extLst>
      <p:ext uri="{BB962C8B-B14F-4D97-AF65-F5344CB8AC3E}">
        <p14:creationId xmlns:p14="http://schemas.microsoft.com/office/powerpoint/2010/main" val="176375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a:xfrm>
            <a:off x="342900" y="4767264"/>
            <a:ext cx="1600200" cy="274637"/>
          </a:xfrm>
          <a:prstGeom prst="rect">
            <a:avLst/>
          </a:prstGeom>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9E8BE8E-4064-4FFD-B885-98B25EDCC551}" type="slidenum">
              <a:rPr lang="zh-TW" altLang="en-US" smtClean="0"/>
              <a:t>‹#›</a:t>
            </a:fld>
            <a:endParaRPr lang="zh-TW" altLang="en-US"/>
          </a:p>
        </p:txBody>
      </p:sp>
    </p:spTree>
    <p:extLst>
      <p:ext uri="{BB962C8B-B14F-4D97-AF65-F5344CB8AC3E}">
        <p14:creationId xmlns:p14="http://schemas.microsoft.com/office/powerpoint/2010/main" val="248829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342900" y="4767264"/>
            <a:ext cx="1600200" cy="274637"/>
          </a:xfrm>
          <a:prstGeom prst="rect">
            <a:avLst/>
          </a:prstGeom>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9E8BE8E-4064-4FFD-B885-98B25EDCC551}" type="slidenum">
              <a:rPr lang="zh-TW" altLang="en-US" smtClean="0"/>
              <a:t>‹#›</a:t>
            </a:fld>
            <a:endParaRPr lang="zh-TW" altLang="en-US"/>
          </a:p>
        </p:txBody>
      </p:sp>
    </p:spTree>
    <p:extLst>
      <p:ext uri="{BB962C8B-B14F-4D97-AF65-F5344CB8AC3E}">
        <p14:creationId xmlns:p14="http://schemas.microsoft.com/office/powerpoint/2010/main" val="3814065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342900" y="204789"/>
            <a:ext cx="2256235" cy="871537"/>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2681287" y="204789"/>
            <a:ext cx="3833813" cy="438943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342900" y="1076325"/>
            <a:ext cx="2256235" cy="35179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a:xfrm>
            <a:off x="342900" y="4767264"/>
            <a:ext cx="1600200" cy="274637"/>
          </a:xfrm>
          <a:prstGeom prst="rect">
            <a:avLst/>
          </a:prstGeom>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9E8BE8E-4064-4FFD-B885-98B25EDCC551}" type="slidenum">
              <a:rPr lang="zh-TW" altLang="en-US" smtClean="0"/>
              <a:t>‹#›</a:t>
            </a:fld>
            <a:endParaRPr lang="zh-TW" altLang="en-US"/>
          </a:p>
        </p:txBody>
      </p:sp>
    </p:spTree>
    <p:extLst>
      <p:ext uri="{BB962C8B-B14F-4D97-AF65-F5344CB8AC3E}">
        <p14:creationId xmlns:p14="http://schemas.microsoft.com/office/powerpoint/2010/main" val="350568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344216" y="3600450"/>
            <a:ext cx="4114800" cy="425450"/>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344216" y="460375"/>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1344216" y="4025900"/>
            <a:ext cx="4114800" cy="60325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日期版面配置區 4"/>
          <p:cNvSpPr>
            <a:spLocks noGrp="1"/>
          </p:cNvSpPr>
          <p:nvPr>
            <p:ph type="dt" sz="half" idx="10"/>
          </p:nvPr>
        </p:nvSpPr>
        <p:spPr>
          <a:xfrm>
            <a:off x="342900" y="4767264"/>
            <a:ext cx="1600200" cy="274637"/>
          </a:xfrm>
          <a:prstGeom prst="rect">
            <a:avLst/>
          </a:prstGeom>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9E8BE8E-4064-4FFD-B885-98B25EDCC551}" type="slidenum">
              <a:rPr lang="zh-TW" altLang="en-US" smtClean="0"/>
              <a:t>‹#›</a:t>
            </a:fld>
            <a:endParaRPr lang="zh-TW" altLang="en-US"/>
          </a:p>
        </p:txBody>
      </p:sp>
    </p:spTree>
    <p:extLst>
      <p:ext uri="{BB962C8B-B14F-4D97-AF65-F5344CB8AC3E}">
        <p14:creationId xmlns:p14="http://schemas.microsoft.com/office/powerpoint/2010/main" val="2112964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342900" y="4767264"/>
            <a:ext cx="1600200" cy="274637"/>
          </a:xfrm>
          <a:prstGeom prst="rect">
            <a:avLst/>
          </a:prstGeom>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9E8BE8E-4064-4FFD-B885-98B25EDCC551}" type="slidenum">
              <a:rPr lang="zh-TW" altLang="en-US" smtClean="0"/>
              <a:t>‹#›</a:t>
            </a:fld>
            <a:endParaRPr lang="zh-TW" altLang="en-US"/>
          </a:p>
        </p:txBody>
      </p:sp>
    </p:spTree>
    <p:extLst>
      <p:ext uri="{BB962C8B-B14F-4D97-AF65-F5344CB8AC3E}">
        <p14:creationId xmlns:p14="http://schemas.microsoft.com/office/powerpoint/2010/main" val="1633456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4972050" y="206375"/>
            <a:ext cx="1543050" cy="43878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342900" y="206375"/>
            <a:ext cx="4514850" cy="43878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342900" y="4767264"/>
            <a:ext cx="1600200" cy="274637"/>
          </a:xfrm>
          <a:prstGeom prst="rect">
            <a:avLst/>
          </a:prstGeom>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9E8BE8E-4064-4FFD-B885-98B25EDCC551}" type="slidenum">
              <a:rPr lang="zh-TW" altLang="en-US" smtClean="0"/>
              <a:t>‹#›</a:t>
            </a:fld>
            <a:endParaRPr lang="zh-TW" altLang="en-US"/>
          </a:p>
        </p:txBody>
      </p:sp>
    </p:spTree>
    <p:extLst>
      <p:ext uri="{BB962C8B-B14F-4D97-AF65-F5344CB8AC3E}">
        <p14:creationId xmlns:p14="http://schemas.microsoft.com/office/powerpoint/2010/main" val="90205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latin typeface="Adobe 繁黑體 Std B" pitchFamily="34" charset="-120"/>
                <a:ea typeface="Adobe 繁黑體 Std B"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按一下以編輯母片副標題樣式</a:t>
            </a:r>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62B59C0-7342-4F59-AED5-8F358EB20F09}" type="slidenum">
              <a:rPr lang="zh-TW" altLang="en-US" smtClean="0"/>
              <a:t>‹#›</a:t>
            </a:fld>
            <a:endParaRPr lang="zh-TW" altLang="en-US"/>
          </a:p>
        </p:txBody>
      </p:sp>
    </p:spTree>
    <p:extLst>
      <p:ext uri="{BB962C8B-B14F-4D97-AF65-F5344CB8AC3E}">
        <p14:creationId xmlns:p14="http://schemas.microsoft.com/office/powerpoint/2010/main" val="281641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hasCustomPrompt="1"/>
          </p:nvPr>
        </p:nvSpPr>
        <p:spPr>
          <a:xfrm>
            <a:off x="1028700" y="2914650"/>
            <a:ext cx="4800600" cy="1314450"/>
          </a:xfrm>
        </p:spPr>
        <p:txBody>
          <a:bodyPr>
            <a:normAutofit/>
          </a:bodyPr>
          <a:lstStyle>
            <a:lvl1pPr marL="0" indent="0" algn="ctr">
              <a:buNone/>
              <a:defRPr sz="2800" b="1">
                <a:solidFill>
                  <a:srgbClr val="002060"/>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按一下以編輯母片標題樣式</a:t>
            </a:r>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5157192" y="4767264"/>
            <a:ext cx="1600200" cy="274637"/>
          </a:xfrm>
        </p:spPr>
        <p:txBody>
          <a:bodyPr/>
          <a:lstStyle>
            <a:lvl1pPr>
              <a:defRPr sz="1400" b="1">
                <a:solidFill>
                  <a:schemeClr val="tx1"/>
                </a:solidFill>
                <a:latin typeface="Arial" panose="020B0604020202020204" pitchFamily="34" charset="0"/>
                <a:cs typeface="Arial" panose="020B0604020202020204" pitchFamily="34" charset="0"/>
              </a:defRPr>
            </a:lvl1pPr>
          </a:lstStyle>
          <a:p>
            <a:fld id="{39E8BE8E-4064-4FFD-B885-98B25EDCC551}" type="slidenum">
              <a:rPr lang="zh-TW" altLang="en-US" smtClean="0"/>
              <a:pPr/>
              <a:t>‹#›</a:t>
            </a:fld>
            <a:endParaRPr lang="zh-TW" altLang="en-US" dirty="0"/>
          </a:p>
        </p:txBody>
      </p:sp>
    </p:spTree>
    <p:extLst>
      <p:ext uri="{BB962C8B-B14F-4D97-AF65-F5344CB8AC3E}">
        <p14:creationId xmlns:p14="http://schemas.microsoft.com/office/powerpoint/2010/main" val="79273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A6C1544-16F4-4534-AE26-D0CEE27386C7}" type="slidenum">
              <a:rPr lang="zh-TW" altLang="en-US" smtClean="0"/>
              <a:t>‹#›</a:t>
            </a:fld>
            <a:endParaRPr lang="zh-TW" altLang="en-US"/>
          </a:p>
        </p:txBody>
      </p:sp>
    </p:spTree>
    <p:extLst>
      <p:ext uri="{BB962C8B-B14F-4D97-AF65-F5344CB8AC3E}">
        <p14:creationId xmlns:p14="http://schemas.microsoft.com/office/powerpoint/2010/main" val="366480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訂版面配置">
    <p:spTree>
      <p:nvGrpSpPr>
        <p:cNvPr id="1" name=""/>
        <p:cNvGrpSpPr/>
        <p:nvPr/>
      </p:nvGrpSpPr>
      <p:grpSpPr>
        <a:xfrm>
          <a:off x="0" y="0"/>
          <a:ext cx="0" cy="0"/>
          <a:chOff x="0" y="0"/>
          <a:chExt cx="0" cy="0"/>
        </a:xfrm>
      </p:grpSpPr>
      <p:sp>
        <p:nvSpPr>
          <p:cNvPr id="3" name="頁尾版面配置區 2"/>
          <p:cNvSpPr>
            <a:spLocks noGrp="1"/>
          </p:cNvSpPr>
          <p:nvPr>
            <p:ph type="ftr" sz="quarter" idx="10"/>
          </p:nvPr>
        </p:nvSpPr>
        <p:spPr/>
        <p:txBody>
          <a:bodyPr/>
          <a:lstStyle/>
          <a:p>
            <a:endParaRPr lang="zh-TW" altLang="en-US"/>
          </a:p>
        </p:txBody>
      </p:sp>
      <p:sp>
        <p:nvSpPr>
          <p:cNvPr id="4" name="投影片編號版面配置區 3"/>
          <p:cNvSpPr>
            <a:spLocks noGrp="1"/>
          </p:cNvSpPr>
          <p:nvPr>
            <p:ph type="sldNum" sz="quarter" idx="11"/>
          </p:nvPr>
        </p:nvSpPr>
        <p:spPr/>
        <p:txBody>
          <a:bodyPr/>
          <a:lstStyle/>
          <a:p>
            <a:fld id="{032C3EF1-AA3E-42CA-8F78-25E135860F94}" type="slidenum">
              <a:rPr lang="zh-TW" altLang="en-US" smtClean="0"/>
              <a:t>‹#›</a:t>
            </a:fld>
            <a:endParaRPr lang="zh-TW" altLang="en-US"/>
          </a:p>
        </p:txBody>
      </p:sp>
    </p:spTree>
    <p:extLst>
      <p:ext uri="{BB962C8B-B14F-4D97-AF65-F5344CB8AC3E}">
        <p14:creationId xmlns:p14="http://schemas.microsoft.com/office/powerpoint/2010/main" val="318654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A1CE757-BDF6-4893-B78F-6E11CCBBFA35}" type="slidenum">
              <a:rPr lang="zh-TW" altLang="en-US" smtClean="0"/>
              <a:t>‹#›</a:t>
            </a:fld>
            <a:endParaRPr lang="zh-TW" altLang="en-US"/>
          </a:p>
        </p:txBody>
      </p:sp>
      <p:sp>
        <p:nvSpPr>
          <p:cNvPr id="7" name="標題 1"/>
          <p:cNvSpPr>
            <a:spLocks noGrp="1"/>
          </p:cNvSpPr>
          <p:nvPr>
            <p:ph type="ctrTitle"/>
          </p:nvPr>
        </p:nvSpPr>
        <p:spPr>
          <a:xfrm>
            <a:off x="514350" y="3147815"/>
            <a:ext cx="5829300" cy="1101725"/>
          </a:xfrm>
          <a:prstGeom prst="rect">
            <a:avLst/>
          </a:prstGeom>
        </p:spPr>
        <p:txBody>
          <a:bodyPr/>
          <a:lstStyle>
            <a:lvl1pPr>
              <a:defRPr sz="2400">
                <a:solidFill>
                  <a:schemeClr val="tx1">
                    <a:lumMod val="65000"/>
                    <a:lumOff val="35000"/>
                  </a:schemeClr>
                </a:solidFill>
                <a:latin typeface="Adobe 繁黑體 Std B" pitchFamily="34" charset="-120"/>
                <a:ea typeface="Adobe 繁黑體 Std B" pitchFamily="34" charset="-120"/>
              </a:defRPr>
            </a:lvl1pPr>
          </a:lstStyle>
          <a:p>
            <a:r>
              <a:rPr lang="zh-TW" altLang="en-US" dirty="0"/>
              <a:t>按一下以編輯母片標題樣式</a:t>
            </a:r>
          </a:p>
        </p:txBody>
      </p:sp>
    </p:spTree>
    <p:extLst>
      <p:ext uri="{BB962C8B-B14F-4D97-AF65-F5344CB8AC3E}">
        <p14:creationId xmlns:p14="http://schemas.microsoft.com/office/powerpoint/2010/main" val="110842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514350" y="1598614"/>
            <a:ext cx="5829300" cy="1101725"/>
          </a:xfrm>
        </p:spPr>
        <p:txBody>
          <a:bodyPr/>
          <a:lstStyle/>
          <a:p>
            <a:r>
              <a:rPr lang="zh-TW" altLang="en-US"/>
              <a:t>按一下以編輯母片標題樣式</a:t>
            </a:r>
          </a:p>
        </p:txBody>
      </p:sp>
      <p:sp>
        <p:nvSpPr>
          <p:cNvPr id="3" name="副標題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9E8BE8E-4064-4FFD-B885-98B25EDCC551}" type="slidenum">
              <a:rPr lang="zh-TW" altLang="en-US" smtClean="0"/>
              <a:t>‹#›</a:t>
            </a:fld>
            <a:endParaRPr lang="zh-TW" altLang="en-US"/>
          </a:p>
        </p:txBody>
      </p:sp>
    </p:spTree>
    <p:extLst>
      <p:ext uri="{BB962C8B-B14F-4D97-AF65-F5344CB8AC3E}">
        <p14:creationId xmlns:p14="http://schemas.microsoft.com/office/powerpoint/2010/main" val="1911254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42900" y="206376"/>
            <a:ext cx="6172200" cy="781199"/>
          </a:xfrm>
        </p:spPr>
        <p:txBody>
          <a:bodyPr>
            <a:normAutofit/>
          </a:bodyPr>
          <a:lstStyle>
            <a:lvl1pPr>
              <a:defRPr sz="2800" b="1">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a:xfrm>
            <a:off x="342900" y="1059582"/>
            <a:ext cx="6172200" cy="3394075"/>
          </a:xfrm>
        </p:spPr>
        <p:txBody>
          <a:bodyPr/>
          <a:lstStyle>
            <a:lvl1pPr>
              <a:defRPr>
                <a:latin typeface="微軟正黑體" panose="020B0604030504040204" pitchFamily="34" charset="-120"/>
                <a:ea typeface="微軟正黑體" panose="020B0604030504040204" pitchFamily="34" charset="-120"/>
              </a:defRPr>
            </a:lvl1pPr>
            <a:lvl2pPr>
              <a:defRPr sz="2000">
                <a:latin typeface="微軟正黑體" panose="020B0604030504040204" pitchFamily="34" charset="-120"/>
                <a:ea typeface="微軟正黑體" panose="020B0604030504040204" pitchFamily="34" charset="-120"/>
              </a:defRPr>
            </a:lvl2pPr>
            <a:lvl3pPr>
              <a:defRPr sz="1800">
                <a:latin typeface="微軟正黑體" panose="020B0604030504040204" pitchFamily="34" charset="-120"/>
                <a:ea typeface="微軟正黑體" panose="020B0604030504040204" pitchFamily="34" charset="-120"/>
              </a:defRPr>
            </a:lvl3pPr>
            <a:lvl4pPr>
              <a:defRPr sz="1600">
                <a:latin typeface="微軟正黑體" panose="020B0604030504040204" pitchFamily="34" charset="-120"/>
                <a:ea typeface="微軟正黑體" panose="020B0604030504040204" pitchFamily="34" charset="-120"/>
              </a:defRPr>
            </a:lvl4pPr>
            <a:lvl5pPr>
              <a:defRPr sz="1600">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5157192" y="4767264"/>
            <a:ext cx="1600200" cy="274637"/>
          </a:xfrm>
        </p:spPr>
        <p:txBody>
          <a:bodyPr/>
          <a:lstStyle>
            <a:lvl1pPr>
              <a:defRPr sz="1400" b="1">
                <a:solidFill>
                  <a:schemeClr val="tx1"/>
                </a:solidFill>
                <a:latin typeface="微軟正黑體" panose="020B0604030504040204" pitchFamily="34" charset="-120"/>
                <a:ea typeface="微軟正黑體" panose="020B0604030504040204" pitchFamily="34" charset="-120"/>
                <a:cs typeface="Arial" panose="020B0604020202020204" pitchFamily="34" charset="0"/>
              </a:defRPr>
            </a:lvl1pPr>
          </a:lstStyle>
          <a:p>
            <a:fld id="{39E8BE8E-4064-4FFD-B885-98B25EDCC551}" type="slidenum">
              <a:rPr lang="zh-TW" altLang="en-US" smtClean="0"/>
              <a:pPr/>
              <a:t>‹#›</a:t>
            </a:fld>
            <a:endParaRPr lang="zh-TW" altLang="en-US" dirty="0"/>
          </a:p>
        </p:txBody>
      </p:sp>
    </p:spTree>
    <p:extLst>
      <p:ext uri="{BB962C8B-B14F-4D97-AF65-F5344CB8AC3E}">
        <p14:creationId xmlns:p14="http://schemas.microsoft.com/office/powerpoint/2010/main" val="402610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541735" y="3305175"/>
            <a:ext cx="5829300" cy="1022350"/>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541735" y="2179639"/>
            <a:ext cx="5829300" cy="112553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a:xfrm>
            <a:off x="342900" y="4767264"/>
            <a:ext cx="1600200" cy="274637"/>
          </a:xfrm>
          <a:prstGeom prst="rect">
            <a:avLst/>
          </a:prstGeom>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9E8BE8E-4064-4FFD-B885-98B25EDCC551}" type="slidenum">
              <a:rPr lang="zh-TW" altLang="en-US" smtClean="0"/>
              <a:t>‹#›</a:t>
            </a:fld>
            <a:endParaRPr lang="zh-TW" altLang="en-US"/>
          </a:p>
        </p:txBody>
      </p:sp>
    </p:spTree>
    <p:extLst>
      <p:ext uri="{BB962C8B-B14F-4D97-AF65-F5344CB8AC3E}">
        <p14:creationId xmlns:p14="http://schemas.microsoft.com/office/powerpoint/2010/main" val="323189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342900" y="1200151"/>
            <a:ext cx="302895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3486150" y="1200151"/>
            <a:ext cx="302895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342900" y="4767264"/>
            <a:ext cx="1600200" cy="274637"/>
          </a:xfrm>
          <a:prstGeom prst="rect">
            <a:avLst/>
          </a:prstGeom>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9E8BE8E-4064-4FFD-B885-98B25EDCC551}" type="slidenum">
              <a:rPr lang="zh-TW" altLang="en-US" smtClean="0"/>
              <a:t>‹#›</a:t>
            </a:fld>
            <a:endParaRPr lang="zh-TW" altLang="en-US"/>
          </a:p>
        </p:txBody>
      </p:sp>
    </p:spTree>
    <p:extLst>
      <p:ext uri="{BB962C8B-B14F-4D97-AF65-F5344CB8AC3E}">
        <p14:creationId xmlns:p14="http://schemas.microsoft.com/office/powerpoint/2010/main" val="751498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342900" y="1150938"/>
            <a:ext cx="3030141" cy="4810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342900" y="1631951"/>
            <a:ext cx="3030141" cy="2962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3483769" y="1150938"/>
            <a:ext cx="3031331" cy="4810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3483769" y="1631951"/>
            <a:ext cx="3031331" cy="2962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a:xfrm>
            <a:off x="342900" y="4767264"/>
            <a:ext cx="1600200" cy="274637"/>
          </a:xfrm>
          <a:prstGeom prst="rect">
            <a:avLst/>
          </a:prstGeom>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9E8BE8E-4064-4FFD-B885-98B25EDCC551}" type="slidenum">
              <a:rPr lang="zh-TW" altLang="en-US" smtClean="0"/>
              <a:t>‹#›</a:t>
            </a:fld>
            <a:endParaRPr lang="zh-TW" altLang="en-US"/>
          </a:p>
        </p:txBody>
      </p:sp>
    </p:spTree>
    <p:extLst>
      <p:ext uri="{BB962C8B-B14F-4D97-AF65-F5344CB8AC3E}">
        <p14:creationId xmlns:p14="http://schemas.microsoft.com/office/powerpoint/2010/main" val="3497655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42900" y="1995687"/>
            <a:ext cx="6172200" cy="2310905"/>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5141168" y="4767263"/>
            <a:ext cx="1600200" cy="273844"/>
          </a:xfrm>
          <a:prstGeom prst="rect">
            <a:avLst/>
          </a:prstGeom>
        </p:spPr>
        <p:txBody>
          <a:bodyPr vert="horz" lIns="91440" tIns="45720" rIns="91440" bIns="45720" rtlCol="0" anchor="ctr"/>
          <a:lstStyle>
            <a:lvl1pPr algn="r">
              <a:defRPr sz="1400" b="1">
                <a:solidFill>
                  <a:schemeClr val="tx1"/>
                </a:solidFill>
                <a:latin typeface="Arial" panose="020B0604020202020204" pitchFamily="34" charset="0"/>
                <a:cs typeface="Arial" panose="020B0604020202020204" pitchFamily="34" charset="0"/>
              </a:defRPr>
            </a:lvl1pPr>
          </a:lstStyle>
          <a:p>
            <a:fld id="{3A6C1544-16F4-4534-AE26-D0CEE27386C7}" type="slidenum">
              <a:rPr lang="zh-TW" altLang="en-US" smtClean="0"/>
              <a:pPr/>
              <a:t>‹#›</a:t>
            </a:fld>
            <a:endParaRPr lang="zh-TW" altLang="en-US"/>
          </a:p>
        </p:txBody>
      </p:sp>
    </p:spTree>
    <p:extLst>
      <p:ext uri="{BB962C8B-B14F-4D97-AF65-F5344CB8AC3E}">
        <p14:creationId xmlns:p14="http://schemas.microsoft.com/office/powerpoint/2010/main" val="212172945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748" r:id="rId3"/>
    <p:sldLayoutId id="2147483753" r:id="rId4"/>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42900" y="206375"/>
            <a:ext cx="6172200" cy="857250"/>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342900" y="1200151"/>
            <a:ext cx="6172200" cy="3394075"/>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p:cNvSpPr>
            <a:spLocks noGrp="1"/>
          </p:cNvSpPr>
          <p:nvPr>
            <p:ph type="ftr" sz="quarter" idx="3"/>
          </p:nvPr>
        </p:nvSpPr>
        <p:spPr>
          <a:xfrm>
            <a:off x="2343150" y="4767264"/>
            <a:ext cx="21717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4914900" y="4767264"/>
            <a:ext cx="1600200" cy="274637"/>
          </a:xfrm>
          <a:prstGeom prst="rect">
            <a:avLst/>
          </a:prstGeom>
        </p:spPr>
        <p:txBody>
          <a:bodyPr vert="horz" lIns="91440" tIns="45720" rIns="91440" bIns="45720" rtlCol="0" anchor="ctr"/>
          <a:lstStyle>
            <a:lvl1pPr algn="r">
              <a:defRPr sz="900">
                <a:solidFill>
                  <a:schemeClr val="tx1">
                    <a:tint val="75000"/>
                  </a:schemeClr>
                </a:solidFill>
              </a:defRPr>
            </a:lvl1pPr>
          </a:lstStyle>
          <a:p>
            <a:fld id="{39E8BE8E-4064-4FFD-B885-98B25EDCC551}" type="slidenum">
              <a:rPr lang="zh-TW" altLang="en-US" smtClean="0"/>
              <a:t>‹#›</a:t>
            </a:fld>
            <a:endParaRPr lang="zh-TW" altLang="en-US" dirty="0"/>
          </a:p>
        </p:txBody>
      </p:sp>
    </p:spTree>
    <p:extLst>
      <p:ext uri="{BB962C8B-B14F-4D97-AF65-F5344CB8AC3E}">
        <p14:creationId xmlns:p14="http://schemas.microsoft.com/office/powerpoint/2010/main" val="38226221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685800" rtl="0" eaLnBrk="1" latinLnBrk="0" hangingPunct="1">
        <a:spcBef>
          <a:spcPct val="0"/>
        </a:spcBef>
        <a:buNone/>
        <a:defRPr sz="30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42900" y="206375"/>
            <a:ext cx="61722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342900" y="1200151"/>
            <a:ext cx="6172200" cy="3394075"/>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p:cNvSpPr>
            <a:spLocks noGrp="1"/>
          </p:cNvSpPr>
          <p:nvPr>
            <p:ph type="ftr" sz="quarter" idx="3"/>
          </p:nvPr>
        </p:nvSpPr>
        <p:spPr>
          <a:xfrm>
            <a:off x="2343150" y="4767264"/>
            <a:ext cx="21717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4914900" y="4767264"/>
            <a:ext cx="1600200" cy="274637"/>
          </a:xfrm>
          <a:prstGeom prst="rect">
            <a:avLst/>
          </a:prstGeom>
        </p:spPr>
        <p:txBody>
          <a:bodyPr vert="horz" lIns="91440" tIns="45720" rIns="91440" bIns="45720" rtlCol="0" anchor="ctr"/>
          <a:lstStyle>
            <a:lvl1pPr algn="r">
              <a:defRPr sz="900">
                <a:solidFill>
                  <a:schemeClr val="tx1">
                    <a:tint val="75000"/>
                  </a:schemeClr>
                </a:solidFill>
              </a:defRPr>
            </a:lvl1pPr>
          </a:lstStyle>
          <a:p>
            <a:fld id="{462B59C0-7342-4F59-AED5-8F358EB20F09}" type="slidenum">
              <a:rPr lang="zh-TW" altLang="en-US" smtClean="0"/>
              <a:t>‹#›</a:t>
            </a:fld>
            <a:endParaRPr lang="zh-TW" altLang="en-US"/>
          </a:p>
        </p:txBody>
      </p:sp>
    </p:spTree>
    <p:extLst>
      <p:ext uri="{BB962C8B-B14F-4D97-AF65-F5344CB8AC3E}">
        <p14:creationId xmlns:p14="http://schemas.microsoft.com/office/powerpoint/2010/main" val="1191119938"/>
      </p:ext>
    </p:extLst>
  </p:cSld>
  <p:clrMap bg1="lt1" tx1="dk1" bg2="lt2" tx2="dk2" accent1="accent1" accent2="accent2" accent3="accent3" accent4="accent4" accent5="accent5" accent6="accent6" hlink="hlink" folHlink="folHlink"/>
  <p:sldLayoutIdLst>
    <p:sldLayoutId id="2147483752" r:id="rId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42900" y="206375"/>
            <a:ext cx="61722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342900" y="1200151"/>
            <a:ext cx="6172200" cy="3394075"/>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342900" y="4767264"/>
            <a:ext cx="1600200" cy="274637"/>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2343150" y="4767264"/>
            <a:ext cx="21717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4914900" y="4767264"/>
            <a:ext cx="1600200" cy="274637"/>
          </a:xfrm>
          <a:prstGeom prst="rect">
            <a:avLst/>
          </a:prstGeom>
        </p:spPr>
        <p:txBody>
          <a:bodyPr vert="horz" lIns="91440" tIns="45720" rIns="91440" bIns="45720" rtlCol="0" anchor="ctr"/>
          <a:lstStyle>
            <a:lvl1pPr algn="r">
              <a:defRPr sz="900">
                <a:solidFill>
                  <a:schemeClr val="tx1">
                    <a:tint val="75000"/>
                  </a:schemeClr>
                </a:solidFill>
              </a:defRPr>
            </a:lvl1pPr>
          </a:lstStyle>
          <a:p>
            <a:fld id="{15523AAA-F0BD-42BF-BFC8-F8716A533AEB}" type="slidenum">
              <a:rPr lang="zh-TW" altLang="en-US" smtClean="0"/>
              <a:t>‹#›</a:t>
            </a:fld>
            <a:endParaRPr lang="zh-TW" altLang="en-US"/>
          </a:p>
        </p:txBody>
      </p:sp>
    </p:spTree>
    <p:extLst>
      <p:ext uri="{BB962C8B-B14F-4D97-AF65-F5344CB8AC3E}">
        <p14:creationId xmlns:p14="http://schemas.microsoft.com/office/powerpoint/2010/main" val="1842630517"/>
      </p:ext>
    </p:extLst>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3.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2.gif"/><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51.jpeg"/><Relationship Id="rId2" Type="http://schemas.openxmlformats.org/officeDocument/2006/relationships/video" Target="file:///F:\1051%20URO%20Andrology\&#20154;&#24037;&#38512;&#33686;.mpg.mpg" TargetMode="External"/><Relationship Id="rId1" Type="http://schemas.microsoft.com/office/2007/relationships/media" Target="file:///F:\1051%20URO%20Andrology\&#20154;&#24037;&#38512;&#33686;.mpg.mpg" TargetMode="Externa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51.jpeg"/><Relationship Id="rId2" Type="http://schemas.openxmlformats.org/officeDocument/2006/relationships/video" Target="file:///F:\1051%20URO%20Andrology\&#20154;&#24037;&#38512;&#33686;.mpg.mpg" TargetMode="External"/><Relationship Id="rId1" Type="http://schemas.microsoft.com/office/2007/relationships/media" Target="file:///F:\1051%20URO%20Andrology\&#20154;&#24037;&#38512;&#33686;.mpg.mpg" TargetMode="Externa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lang="zh-TW" altLang="en-US" b="1" dirty="0">
                <a:latin typeface="微軟正黑體" panose="020B0604030504040204" pitchFamily="34" charset="-120"/>
                <a:ea typeface="微軟正黑體" panose="020B0604030504040204" pitchFamily="34" charset="-120"/>
              </a:rPr>
              <a:t>中老年人常見疾病的保健之道</a:t>
            </a:r>
          </a:p>
        </p:txBody>
      </p:sp>
      <p:sp>
        <p:nvSpPr>
          <p:cNvPr id="6" name="副標題 5"/>
          <p:cNvSpPr>
            <a:spLocks noGrp="1"/>
          </p:cNvSpPr>
          <p:nvPr>
            <p:ph type="subTitle" idx="1"/>
          </p:nvPr>
        </p:nvSpPr>
        <p:spPr/>
        <p:txBody>
          <a:bodyPr/>
          <a:lstStyle/>
          <a:p>
            <a:r>
              <a:rPr lang="zh-TW" altLang="en-US" b="1" dirty="0">
                <a:solidFill>
                  <a:srgbClr val="002060"/>
                </a:solidFill>
                <a:latin typeface="微軟正黑體" panose="020B0604030504040204" pitchFamily="34" charset="-120"/>
                <a:ea typeface="微軟正黑體" panose="020B0604030504040204" pitchFamily="34" charset="-120"/>
              </a:rPr>
              <a:t>臺北醫學大學附設醫院</a:t>
            </a:r>
            <a:endParaRPr lang="en-US" altLang="zh-TW" b="1" dirty="0">
              <a:solidFill>
                <a:srgbClr val="002060"/>
              </a:solidFill>
              <a:latin typeface="微軟正黑體" panose="020B0604030504040204" pitchFamily="34" charset="-120"/>
              <a:ea typeface="微軟正黑體" panose="020B0604030504040204" pitchFamily="34" charset="-120"/>
            </a:endParaRPr>
          </a:p>
          <a:p>
            <a:r>
              <a:rPr lang="zh-TW" altLang="en-US" b="1" dirty="0">
                <a:solidFill>
                  <a:srgbClr val="002060"/>
                </a:solidFill>
                <a:latin typeface="微軟正黑體" panose="020B0604030504040204" pitchFamily="34" charset="-120"/>
                <a:ea typeface="微軟正黑體" panose="020B0604030504040204" pitchFamily="34" charset="-120"/>
              </a:rPr>
              <a:t>泌尿科    吳建志    醫師</a:t>
            </a:r>
          </a:p>
        </p:txBody>
      </p:sp>
    </p:spTree>
    <p:extLst>
      <p:ext uri="{BB962C8B-B14F-4D97-AF65-F5344CB8AC3E}">
        <p14:creationId xmlns:p14="http://schemas.microsoft.com/office/powerpoint/2010/main" val="789591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75CBBD-204C-2C48-8575-F2773724F08C}"/>
              </a:ext>
            </a:extLst>
          </p:cNvPr>
          <p:cNvSpPr>
            <a:spLocks noGrp="1"/>
          </p:cNvSpPr>
          <p:nvPr>
            <p:ph type="title"/>
          </p:nvPr>
        </p:nvSpPr>
        <p:spPr/>
        <p:txBody>
          <a:bodyPr/>
          <a:lstStyle/>
          <a:p>
            <a:r>
              <a:rPr kumimoji="1" lang="zh-TW" altLang="en-US" dirty="0"/>
              <a:t>尿系統平日保健之道</a:t>
            </a:r>
          </a:p>
        </p:txBody>
      </p:sp>
      <p:sp>
        <p:nvSpPr>
          <p:cNvPr id="3" name="內容版面配置區 2">
            <a:extLst>
              <a:ext uri="{FF2B5EF4-FFF2-40B4-BE49-F238E27FC236}">
                <a16:creationId xmlns:a16="http://schemas.microsoft.com/office/drawing/2014/main" id="{1B29CF1F-6E16-CB4B-B55C-AB967AAF929A}"/>
              </a:ext>
            </a:extLst>
          </p:cNvPr>
          <p:cNvSpPr>
            <a:spLocks noGrp="1"/>
          </p:cNvSpPr>
          <p:nvPr>
            <p:ph idx="1"/>
          </p:nvPr>
        </p:nvSpPr>
        <p:spPr/>
        <p:txBody>
          <a:bodyPr>
            <a:normAutofit fontScale="92500"/>
          </a:bodyPr>
          <a:lstStyle/>
          <a:p>
            <a:pPr>
              <a:spcBef>
                <a:spcPts val="600"/>
              </a:spcBef>
              <a:buFont typeface="Wingdings" pitchFamily="2" charset="2"/>
              <a:buChar char="l"/>
            </a:pPr>
            <a:r>
              <a:rPr kumimoji="1" lang="zh-TW" altLang="en-US" dirty="0"/>
              <a:t>適量飲水，以幫助消化吸收、排除毒素及保持酸鹼平衡。</a:t>
            </a:r>
            <a:r>
              <a:rPr kumimoji="1" lang="zh-TW" altLang="en-US" sz="2200" dirty="0">
                <a:solidFill>
                  <a:srgbClr val="0000FF"/>
                </a:solidFill>
              </a:rPr>
              <a:t>（適量飲水視個人出汗狀況，維持每日尿液達 </a:t>
            </a:r>
            <a:r>
              <a:rPr kumimoji="1" lang="en-US" altLang="zh-TW" sz="2200" dirty="0">
                <a:solidFill>
                  <a:srgbClr val="0000FF"/>
                </a:solidFill>
              </a:rPr>
              <a:t>2000 ㏄</a:t>
            </a:r>
            <a:r>
              <a:rPr kumimoji="1" lang="zh-TW" altLang="en-US" sz="2200" dirty="0">
                <a:solidFill>
                  <a:srgbClr val="0000FF"/>
                </a:solidFill>
              </a:rPr>
              <a:t>）</a:t>
            </a:r>
            <a:endParaRPr kumimoji="1" lang="en-US" altLang="zh-TW" dirty="0"/>
          </a:p>
          <a:p>
            <a:pPr>
              <a:spcBef>
                <a:spcPts val="600"/>
              </a:spcBef>
              <a:buFont typeface="Wingdings" pitchFamily="2" charset="2"/>
              <a:buChar char="l"/>
            </a:pPr>
            <a:r>
              <a:rPr kumimoji="1" lang="zh-TW" altLang="en-US" dirty="0"/>
              <a:t>養成良好排便習慣，避免便秘，以利於膀胱內尿液的排空。</a:t>
            </a:r>
            <a:endParaRPr kumimoji="1" lang="en-US" altLang="zh-TW" dirty="0"/>
          </a:p>
          <a:p>
            <a:pPr>
              <a:spcBef>
                <a:spcPts val="600"/>
              </a:spcBef>
              <a:buFont typeface="Wingdings" pitchFamily="2" charset="2"/>
              <a:buChar char="l"/>
            </a:pPr>
            <a:r>
              <a:rPr kumimoji="1" lang="zh-TW" altLang="en-US" dirty="0"/>
              <a:t>每天勤作凱格爾運動，強化骨盆腔底部的肌肉群，以改善症狀或完全治癒。</a:t>
            </a:r>
            <a:endParaRPr kumimoji="1" lang="en-US" altLang="zh-TW" dirty="0"/>
          </a:p>
          <a:p>
            <a:pPr>
              <a:spcBef>
                <a:spcPts val="600"/>
              </a:spcBef>
              <a:buFont typeface="Wingdings" pitchFamily="2" charset="2"/>
              <a:buChar char="l"/>
            </a:pPr>
            <a:r>
              <a:rPr kumimoji="1" lang="zh-TW" altLang="en-US" dirty="0"/>
              <a:t>規則運動，有益健康，也能間接強化骨盆肌。</a:t>
            </a:r>
            <a:endParaRPr kumimoji="1" lang="en-US" altLang="zh-TW" dirty="0"/>
          </a:p>
          <a:p>
            <a:pPr>
              <a:spcBef>
                <a:spcPts val="600"/>
              </a:spcBef>
              <a:buFont typeface="Wingdings" pitchFamily="2" charset="2"/>
              <a:buChar char="l"/>
            </a:pPr>
            <a:r>
              <a:rPr kumimoji="1" lang="zh-TW" altLang="en-US" dirty="0"/>
              <a:t>充分的休息、增加抵抗力</a:t>
            </a:r>
          </a:p>
        </p:txBody>
      </p:sp>
      <p:sp>
        <p:nvSpPr>
          <p:cNvPr id="4" name="投影片編號版面配置區 3">
            <a:extLst>
              <a:ext uri="{FF2B5EF4-FFF2-40B4-BE49-F238E27FC236}">
                <a16:creationId xmlns:a16="http://schemas.microsoft.com/office/drawing/2014/main" id="{1B85DE0F-4C90-834B-932E-3D27E8B2FF81}"/>
              </a:ext>
            </a:extLst>
          </p:cNvPr>
          <p:cNvSpPr>
            <a:spLocks noGrp="1"/>
          </p:cNvSpPr>
          <p:nvPr>
            <p:ph type="sldNum" sz="quarter" idx="12"/>
          </p:nvPr>
        </p:nvSpPr>
        <p:spPr/>
        <p:txBody>
          <a:bodyPr/>
          <a:lstStyle/>
          <a:p>
            <a:fld id="{39E8BE8E-4064-4FFD-B885-98B25EDCC551}" type="slidenum">
              <a:rPr lang="zh-TW" altLang="en-US" smtClean="0"/>
              <a:pPr/>
              <a:t>10</a:t>
            </a:fld>
            <a:endParaRPr lang="zh-TW" altLang="en-US" dirty="0"/>
          </a:p>
        </p:txBody>
      </p:sp>
    </p:spTree>
    <p:extLst>
      <p:ext uri="{BB962C8B-B14F-4D97-AF65-F5344CB8AC3E}">
        <p14:creationId xmlns:p14="http://schemas.microsoft.com/office/powerpoint/2010/main" val="3170521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EC5482-C799-8D4C-A3E2-FE15EBCEBB1F}"/>
              </a:ext>
            </a:extLst>
          </p:cNvPr>
          <p:cNvSpPr>
            <a:spLocks noGrp="1"/>
          </p:cNvSpPr>
          <p:nvPr>
            <p:ph type="title"/>
          </p:nvPr>
        </p:nvSpPr>
        <p:spPr/>
        <p:txBody>
          <a:bodyPr/>
          <a:lstStyle/>
          <a:p>
            <a:r>
              <a:rPr kumimoji="1" lang="zh-TW" altLang="en-US" dirty="0"/>
              <a:t>如何避免應力性尿失禁的發生</a:t>
            </a:r>
          </a:p>
        </p:txBody>
      </p:sp>
      <p:sp>
        <p:nvSpPr>
          <p:cNvPr id="3" name="內容版面配置區 2">
            <a:extLst>
              <a:ext uri="{FF2B5EF4-FFF2-40B4-BE49-F238E27FC236}">
                <a16:creationId xmlns:a16="http://schemas.microsoft.com/office/drawing/2014/main" id="{A93894DD-36CC-D742-ACAA-132FC2003DAE}"/>
              </a:ext>
            </a:extLst>
          </p:cNvPr>
          <p:cNvSpPr>
            <a:spLocks noGrp="1"/>
          </p:cNvSpPr>
          <p:nvPr>
            <p:ph idx="1"/>
          </p:nvPr>
        </p:nvSpPr>
        <p:spPr/>
        <p:txBody>
          <a:bodyPr>
            <a:normAutofit/>
          </a:bodyPr>
          <a:lstStyle/>
          <a:p>
            <a:pPr>
              <a:spcBef>
                <a:spcPts val="1200"/>
              </a:spcBef>
            </a:pPr>
            <a:r>
              <a:rPr kumimoji="1" lang="en-US" altLang="zh-TW" sz="1800" dirty="0"/>
              <a:t>(1) </a:t>
            </a:r>
            <a:r>
              <a:rPr kumimoji="1" lang="zh-TW" altLang="en-US" sz="1800" dirty="0"/>
              <a:t>學習並且規則的練習正確的骨盆腔底肌肉收縮運動</a:t>
            </a:r>
          </a:p>
          <a:p>
            <a:pPr>
              <a:spcBef>
                <a:spcPts val="1200"/>
              </a:spcBef>
            </a:pPr>
            <a:r>
              <a:rPr kumimoji="1" lang="en-US" altLang="zh-TW" sz="1800" dirty="0"/>
              <a:t>(2) </a:t>
            </a:r>
            <a:r>
              <a:rPr kumimoji="1" lang="zh-TW" altLang="en-US" sz="1800" dirty="0"/>
              <a:t>排便時避免肚子用力或向下擠壓。如此會減弱骨盆</a:t>
            </a:r>
            <a:r>
              <a:rPr kumimoji="1" lang="en-US" altLang="zh-TW" sz="1800" dirty="0"/>
              <a:t/>
            </a:r>
            <a:br>
              <a:rPr kumimoji="1" lang="en-US" altLang="zh-TW" sz="1800" dirty="0"/>
            </a:br>
            <a:r>
              <a:rPr kumimoji="1" lang="zh-TW" altLang="en-US" sz="1800" dirty="0"/>
              <a:t>      腔肌肉的強度</a:t>
            </a:r>
          </a:p>
          <a:p>
            <a:pPr>
              <a:spcBef>
                <a:spcPts val="1200"/>
              </a:spcBef>
            </a:pPr>
            <a:r>
              <a:rPr kumimoji="1" lang="en-US" altLang="zh-TW" sz="1800" dirty="0"/>
              <a:t>(3) </a:t>
            </a:r>
            <a:r>
              <a:rPr kumimoji="1" lang="zh-TW" altLang="en-US" sz="1800" dirty="0"/>
              <a:t>養成規則如廁的習慣，而不要只是“偶爾去上廁所”</a:t>
            </a:r>
          </a:p>
          <a:p>
            <a:pPr>
              <a:spcBef>
                <a:spcPts val="1200"/>
              </a:spcBef>
            </a:pPr>
            <a:r>
              <a:rPr kumimoji="1" lang="en-US" altLang="zh-TW" sz="1800" dirty="0"/>
              <a:t>(4) </a:t>
            </a:r>
            <a:r>
              <a:rPr kumimoji="1" lang="zh-TW" altLang="en-US" sz="1800" dirty="0"/>
              <a:t>每天飲水</a:t>
            </a:r>
            <a:r>
              <a:rPr kumimoji="1" lang="en-US" altLang="zh-TW" sz="1800" dirty="0"/>
              <a:t>1500~2000 </a:t>
            </a:r>
            <a:r>
              <a:rPr kumimoji="1" lang="en" altLang="zh-TW" sz="1800" dirty="0"/>
              <a:t>CC</a:t>
            </a:r>
            <a:r>
              <a:rPr kumimoji="1" lang="zh-TW" altLang="en" sz="1800" dirty="0"/>
              <a:t>，</a:t>
            </a:r>
            <a:r>
              <a:rPr kumimoji="1" lang="zh-TW" altLang="en-US" sz="1800" dirty="0"/>
              <a:t>幫助膀胱維持良好張力</a:t>
            </a:r>
          </a:p>
          <a:p>
            <a:pPr>
              <a:spcBef>
                <a:spcPts val="1200"/>
              </a:spcBef>
            </a:pPr>
            <a:r>
              <a:rPr kumimoji="1" lang="en-US" altLang="zh-TW" sz="1800" dirty="0"/>
              <a:t>(5) </a:t>
            </a:r>
            <a:r>
              <a:rPr kumimoji="1" lang="zh-TW" altLang="en-US" sz="1800" dirty="0"/>
              <a:t>避免增加太多體重</a:t>
            </a:r>
          </a:p>
          <a:p>
            <a:pPr>
              <a:spcBef>
                <a:spcPts val="1200"/>
              </a:spcBef>
            </a:pPr>
            <a:r>
              <a:rPr kumimoji="1" lang="en-US" altLang="zh-TW" sz="1800" dirty="0"/>
              <a:t>(6) </a:t>
            </a:r>
            <a:r>
              <a:rPr kumimoji="1" lang="zh-TW" altLang="en-US" sz="1800" dirty="0"/>
              <a:t>尿失禁發生時即刻求醫，不要等到嚴重時才要治療</a:t>
            </a:r>
          </a:p>
        </p:txBody>
      </p:sp>
      <p:sp>
        <p:nvSpPr>
          <p:cNvPr id="4" name="投影片編號版面配置區 3">
            <a:extLst>
              <a:ext uri="{FF2B5EF4-FFF2-40B4-BE49-F238E27FC236}">
                <a16:creationId xmlns:a16="http://schemas.microsoft.com/office/drawing/2014/main" id="{D3DC9FA6-E615-ED49-B6E6-B9C8ECF2464C}"/>
              </a:ext>
            </a:extLst>
          </p:cNvPr>
          <p:cNvSpPr>
            <a:spLocks noGrp="1"/>
          </p:cNvSpPr>
          <p:nvPr>
            <p:ph type="sldNum" sz="quarter" idx="12"/>
          </p:nvPr>
        </p:nvSpPr>
        <p:spPr/>
        <p:txBody>
          <a:bodyPr/>
          <a:lstStyle/>
          <a:p>
            <a:fld id="{39E8BE8E-4064-4FFD-B885-98B25EDCC551}" type="slidenum">
              <a:rPr lang="zh-TW" altLang="en-US" smtClean="0"/>
              <a:pPr/>
              <a:t>11</a:t>
            </a:fld>
            <a:endParaRPr lang="zh-TW" altLang="en-US" dirty="0"/>
          </a:p>
        </p:txBody>
      </p:sp>
    </p:spTree>
    <p:extLst>
      <p:ext uri="{BB962C8B-B14F-4D97-AF65-F5344CB8AC3E}">
        <p14:creationId xmlns:p14="http://schemas.microsoft.com/office/powerpoint/2010/main" val="2007438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排尿障礙</a:t>
            </a:r>
            <a:r>
              <a:rPr lang="en-US" altLang="zh-TW" dirty="0"/>
              <a:t> (</a:t>
            </a:r>
            <a:r>
              <a:rPr lang="zh-TW" altLang="en-US" dirty="0"/>
              <a:t>下泌尿道症狀</a:t>
            </a:r>
            <a:r>
              <a:rPr lang="en-US" altLang="zh-TW" dirty="0"/>
              <a:t>)</a:t>
            </a:r>
            <a:endParaRPr lang="zh-TW" altLang="en-US" dirty="0"/>
          </a:p>
        </p:txBody>
      </p:sp>
      <p:sp>
        <p:nvSpPr>
          <p:cNvPr id="7" name="橢圓 6"/>
          <p:cNvSpPr/>
          <p:nvPr/>
        </p:nvSpPr>
        <p:spPr>
          <a:xfrm>
            <a:off x="1541148" y="1275606"/>
            <a:ext cx="2052228" cy="2106234"/>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8" name="橢圓 7"/>
          <p:cNvSpPr/>
          <p:nvPr/>
        </p:nvSpPr>
        <p:spPr>
          <a:xfrm>
            <a:off x="3107322" y="1275606"/>
            <a:ext cx="2052228" cy="2106234"/>
          </a:xfrm>
          <a:prstGeom prst="ellipse">
            <a:avLst/>
          </a:prstGeom>
          <a:solidFill>
            <a:srgbClr val="CCFFFF">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9" name="橢圓 8"/>
          <p:cNvSpPr/>
          <p:nvPr/>
        </p:nvSpPr>
        <p:spPr>
          <a:xfrm>
            <a:off x="2591184" y="2531246"/>
            <a:ext cx="1701189" cy="1701189"/>
          </a:xfrm>
          <a:prstGeom prst="ellipse">
            <a:avLst/>
          </a:prstGeom>
          <a:solidFill>
            <a:srgbClr val="CCFFCC">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6" name="橢圓 15"/>
          <p:cNvSpPr/>
          <p:nvPr/>
        </p:nvSpPr>
        <p:spPr>
          <a:xfrm>
            <a:off x="2772029" y="2074373"/>
            <a:ext cx="1243507" cy="1188132"/>
          </a:xfrm>
          <a:prstGeom prst="ellipse">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cxnSp>
        <p:nvCxnSpPr>
          <p:cNvPr id="19" name="直線單箭頭接點 18"/>
          <p:cNvCxnSpPr/>
          <p:nvPr/>
        </p:nvCxnSpPr>
        <p:spPr>
          <a:xfrm flipH="1">
            <a:off x="1852974" y="2895786"/>
            <a:ext cx="1254348" cy="8235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850298" y="3692593"/>
            <a:ext cx="1693527" cy="400110"/>
          </a:xfrm>
          <a:prstGeom prst="rect">
            <a:avLst/>
          </a:prstGeom>
          <a:noFill/>
        </p:spPr>
        <p:txBody>
          <a:bodyPr wrap="square" rtlCol="0">
            <a:spAutoFit/>
          </a:bodyPr>
          <a:lstStyle/>
          <a:p>
            <a:r>
              <a:rPr lang="zh-TW" altLang="en-US" sz="2000" b="1" dirty="0">
                <a:solidFill>
                  <a:srgbClr val="FF0000"/>
                </a:solidFill>
                <a:latin typeface="微軟正黑體" panose="020B0604030504040204" pitchFamily="34" charset="-120"/>
                <a:ea typeface="微軟正黑體" panose="020B0604030504040204" pitchFamily="34" charset="-120"/>
              </a:rPr>
              <a:t>攝護腺肥大</a:t>
            </a:r>
          </a:p>
        </p:txBody>
      </p:sp>
      <p:sp>
        <p:nvSpPr>
          <p:cNvPr id="22" name="文字方塊 21"/>
          <p:cNvSpPr txBox="1"/>
          <p:nvPr/>
        </p:nvSpPr>
        <p:spPr>
          <a:xfrm>
            <a:off x="5438196" y="1491630"/>
            <a:ext cx="1239855" cy="400110"/>
          </a:xfrm>
          <a:prstGeom prst="rect">
            <a:avLst/>
          </a:prstGeom>
          <a:solidFill>
            <a:schemeClr val="bg1"/>
          </a:solidFill>
        </p:spPr>
        <p:txBody>
          <a:bodyPr wrap="square" rtlCol="0">
            <a:spAutoFit/>
          </a:bodyPr>
          <a:lstStyle/>
          <a:p>
            <a:r>
              <a:rPr lang="zh-TW" altLang="en-US" sz="2000" b="1" dirty="0">
                <a:solidFill>
                  <a:srgbClr val="0000FF"/>
                </a:solidFill>
                <a:latin typeface="微軟正黑體" panose="020B0604030504040204" pitchFamily="34" charset="-120"/>
                <a:ea typeface="微軟正黑體" panose="020B0604030504040204" pitchFamily="34" charset="-120"/>
              </a:rPr>
              <a:t>膀胱過動</a:t>
            </a:r>
          </a:p>
        </p:txBody>
      </p:sp>
      <p:sp>
        <p:nvSpPr>
          <p:cNvPr id="4" name="文字方塊 3"/>
          <p:cNvSpPr txBox="1"/>
          <p:nvPr/>
        </p:nvSpPr>
        <p:spPr>
          <a:xfrm>
            <a:off x="1680448" y="1707654"/>
            <a:ext cx="1244496" cy="677108"/>
          </a:xfrm>
          <a:prstGeom prst="rect">
            <a:avLst/>
          </a:prstGeom>
          <a:noFill/>
        </p:spPr>
        <p:txBody>
          <a:bodyPr wrap="square" rtlCol="0">
            <a:spAutoFit/>
          </a:bodyPr>
          <a:lstStyle/>
          <a:p>
            <a:pPr algn="ctr"/>
            <a:r>
              <a:rPr lang="zh-TW" altLang="en-US" sz="2000" b="1" dirty="0">
                <a:latin typeface="微軟正黑體" panose="020B0604030504040204" pitchFamily="34" charset="-120"/>
                <a:ea typeface="微軟正黑體" panose="020B0604030504040204" pitchFamily="34" charset="-120"/>
              </a:rPr>
              <a:t>排尿障礙</a:t>
            </a:r>
            <a:endParaRPr lang="en-US" altLang="zh-TW" sz="2000" b="1" dirty="0">
              <a:latin typeface="微軟正黑體" panose="020B0604030504040204" pitchFamily="34" charset="-120"/>
              <a:ea typeface="微軟正黑體" panose="020B0604030504040204" pitchFamily="34" charset="-120"/>
            </a:endParaRPr>
          </a:p>
          <a:p>
            <a:pPr algn="ct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阻塞症狀</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3789040" y="1747724"/>
            <a:ext cx="1244496" cy="677108"/>
          </a:xfrm>
          <a:prstGeom prst="rect">
            <a:avLst/>
          </a:prstGeom>
          <a:noFill/>
        </p:spPr>
        <p:txBody>
          <a:bodyPr wrap="square" rtlCol="0">
            <a:spAutoFit/>
          </a:bodyPr>
          <a:lstStyle/>
          <a:p>
            <a:pPr algn="ctr"/>
            <a:r>
              <a:rPr lang="zh-TW" altLang="en-US" sz="2000" b="1" dirty="0">
                <a:latin typeface="微軟正黑體" panose="020B0604030504040204" pitchFamily="34" charset="-120"/>
                <a:ea typeface="微軟正黑體" panose="020B0604030504040204" pitchFamily="34" charset="-120"/>
              </a:rPr>
              <a:t>儲尿障礙</a:t>
            </a:r>
            <a:endParaRPr lang="en-US" altLang="zh-TW" sz="2000" b="1" dirty="0">
              <a:latin typeface="微軟正黑體" panose="020B0604030504040204" pitchFamily="34" charset="-120"/>
              <a:ea typeface="微軟正黑體" panose="020B0604030504040204" pitchFamily="34" charset="-120"/>
            </a:endParaRPr>
          </a:p>
          <a:p>
            <a:pPr algn="ct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刺激症狀</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2708920" y="3435846"/>
            <a:ext cx="1485888" cy="400110"/>
          </a:xfrm>
          <a:prstGeom prst="rect">
            <a:avLst/>
          </a:prstGeom>
          <a:noFill/>
        </p:spPr>
        <p:txBody>
          <a:bodyPr wrap="square" rtlCol="0">
            <a:spAutoFit/>
          </a:bodyPr>
          <a:lstStyle/>
          <a:p>
            <a:pPr algn="ctr"/>
            <a:r>
              <a:rPr lang="zh-TW" altLang="en-US" sz="2000" b="1" dirty="0">
                <a:latin typeface="微軟正黑體" panose="020B0604030504040204" pitchFamily="34" charset="-120"/>
                <a:ea typeface="微軟正黑體" panose="020B0604030504040204" pitchFamily="34" charset="-120"/>
              </a:rPr>
              <a:t>排尿後滴尿</a:t>
            </a:r>
          </a:p>
        </p:txBody>
      </p:sp>
      <p:sp>
        <p:nvSpPr>
          <p:cNvPr id="23" name="投影片編號版面配置區 3">
            <a:extLst>
              <a:ext uri="{FF2B5EF4-FFF2-40B4-BE49-F238E27FC236}">
                <a16:creationId xmlns:a16="http://schemas.microsoft.com/office/drawing/2014/main" id="{9B5D6774-6ACF-4783-AC6C-5185155C3C25}"/>
              </a:ext>
            </a:extLst>
          </p:cNvPr>
          <p:cNvSpPr>
            <a:spLocks noGrp="1"/>
          </p:cNvSpPr>
          <p:nvPr>
            <p:ph type="sldNum" sz="quarter" idx="12"/>
          </p:nvPr>
        </p:nvSpPr>
        <p:spPr>
          <a:xfrm>
            <a:off x="5157192" y="4767264"/>
            <a:ext cx="1600200" cy="274637"/>
          </a:xfrm>
        </p:spPr>
        <p:txBody>
          <a:bodyPr/>
          <a:lstStyle/>
          <a:p>
            <a:fld id="{39E8BE8E-4064-4FFD-B885-98B25EDCC551}" type="slidenum">
              <a:rPr lang="zh-TW" altLang="en-US" smtClean="0"/>
              <a:pPr/>
              <a:t>12</a:t>
            </a:fld>
            <a:endParaRPr lang="zh-TW" altLang="en-US" dirty="0"/>
          </a:p>
        </p:txBody>
      </p:sp>
      <p:sp>
        <p:nvSpPr>
          <p:cNvPr id="5" name="箭號: 向右 4">
            <a:extLst>
              <a:ext uri="{FF2B5EF4-FFF2-40B4-BE49-F238E27FC236}">
                <a16:creationId xmlns:a16="http://schemas.microsoft.com/office/drawing/2014/main" id="{461EBBE4-2EB2-43C8-B385-9E3CB63FB9F8}"/>
              </a:ext>
            </a:extLst>
          </p:cNvPr>
          <p:cNvSpPr/>
          <p:nvPr/>
        </p:nvSpPr>
        <p:spPr>
          <a:xfrm rot="20243246">
            <a:off x="5103907" y="1681674"/>
            <a:ext cx="344321" cy="166229"/>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2904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1" grpId="0"/>
      <p:bldP spid="21" grpId="1"/>
      <p:bldP spid="2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膀胱過動症 </a:t>
            </a:r>
            <a:r>
              <a:rPr lang="en-US" altLang="zh-TW" sz="2000" dirty="0"/>
              <a:t>(</a:t>
            </a:r>
            <a:r>
              <a:rPr lang="zh-TW" altLang="en-US" sz="2000" dirty="0"/>
              <a:t>過度活動或敏感的膀胱</a:t>
            </a:r>
            <a:r>
              <a:rPr lang="en-US" altLang="zh-TW" sz="2000" dirty="0"/>
              <a:t>)</a:t>
            </a:r>
            <a:endParaRPr lang="zh-TW" altLang="en-US" dirty="0"/>
          </a:p>
        </p:txBody>
      </p:sp>
      <p:sp>
        <p:nvSpPr>
          <p:cNvPr id="5" name="Oval 4"/>
          <p:cNvSpPr>
            <a:spLocks noChangeArrowheads="1"/>
          </p:cNvSpPr>
          <p:nvPr/>
        </p:nvSpPr>
        <p:spPr bwMode="auto">
          <a:xfrm>
            <a:off x="2062163" y="1433513"/>
            <a:ext cx="4010025" cy="3009900"/>
          </a:xfrm>
          <a:prstGeom prst="ellipse">
            <a:avLst/>
          </a:prstGeom>
          <a:solidFill>
            <a:srgbClr val="FFCC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6" name="Oval 5"/>
          <p:cNvSpPr>
            <a:spLocks noChangeArrowheads="1"/>
          </p:cNvSpPr>
          <p:nvPr/>
        </p:nvSpPr>
        <p:spPr bwMode="auto">
          <a:xfrm>
            <a:off x="1924050" y="1844279"/>
            <a:ext cx="2189560" cy="2189559"/>
          </a:xfrm>
          <a:prstGeom prst="ellipse">
            <a:avLst/>
          </a:prstGeom>
          <a:solidFill>
            <a:srgbClr val="CCCC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7" name="Oval 6"/>
          <p:cNvSpPr>
            <a:spLocks noChangeArrowheads="1"/>
          </p:cNvSpPr>
          <p:nvPr/>
        </p:nvSpPr>
        <p:spPr bwMode="auto">
          <a:xfrm>
            <a:off x="773907" y="1845469"/>
            <a:ext cx="2189560" cy="2189560"/>
          </a:xfrm>
          <a:prstGeom prst="ellipse">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8" name="Rectangle 7"/>
          <p:cNvSpPr>
            <a:spLocks noChangeAspect="1" noChangeArrowheads="1"/>
          </p:cNvSpPr>
          <p:nvPr/>
        </p:nvSpPr>
        <p:spPr bwMode="auto">
          <a:xfrm>
            <a:off x="3123010" y="2738438"/>
            <a:ext cx="747025" cy="6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000" tIns="27000" rIns="27000" bIns="2700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ja-JP" altLang="en-US" sz="1800">
                <a:latin typeface="微軟正黑體" panose="020B0604030504040204" pitchFamily="34" charset="-120"/>
                <a:ea typeface="微軟正黑體" panose="020B0604030504040204" pitchFamily="34" charset="-120"/>
              </a:rPr>
              <a:t>急迫性</a:t>
            </a:r>
          </a:p>
          <a:p>
            <a:pPr eaLnBrk="1" hangingPunct="1"/>
            <a:r>
              <a:rPr kumimoji="1" lang="ja-JP" altLang="en-US" sz="1800">
                <a:latin typeface="微軟正黑體" panose="020B0604030504040204" pitchFamily="34" charset="-120"/>
                <a:ea typeface="微軟正黑體" panose="020B0604030504040204" pitchFamily="34" charset="-120"/>
              </a:rPr>
              <a:t>尿失禁</a:t>
            </a:r>
          </a:p>
        </p:txBody>
      </p:sp>
      <p:sp>
        <p:nvSpPr>
          <p:cNvPr id="9" name="Rectangle 8"/>
          <p:cNvSpPr>
            <a:spLocks noChangeAspect="1" noChangeArrowheads="1"/>
          </p:cNvSpPr>
          <p:nvPr/>
        </p:nvSpPr>
        <p:spPr bwMode="auto">
          <a:xfrm>
            <a:off x="1066800" y="2738438"/>
            <a:ext cx="747025" cy="6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000" tIns="27000" rIns="27000" bIns="2700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zh-TW" altLang="en-US" sz="1800" dirty="0">
                <a:latin typeface="微軟正黑體" panose="020B0604030504040204" pitchFamily="34" charset="-120"/>
                <a:ea typeface="微軟正黑體" panose="020B0604030504040204" pitchFamily="34" charset="-120"/>
              </a:rPr>
              <a:t>應力</a:t>
            </a:r>
            <a:r>
              <a:rPr kumimoji="1" lang="ja-JP" altLang="en-US" sz="1800" dirty="0">
                <a:latin typeface="微軟正黑體" panose="020B0604030504040204" pitchFamily="34" charset="-120"/>
                <a:ea typeface="微軟正黑體" panose="020B0604030504040204" pitchFamily="34" charset="-120"/>
              </a:rPr>
              <a:t>性</a:t>
            </a:r>
          </a:p>
          <a:p>
            <a:pPr eaLnBrk="1" hangingPunct="1"/>
            <a:r>
              <a:rPr kumimoji="1" lang="ja-JP" altLang="en-US" sz="1800" dirty="0">
                <a:latin typeface="微軟正黑體" panose="020B0604030504040204" pitchFamily="34" charset="-120"/>
                <a:ea typeface="微軟正黑體" panose="020B0604030504040204" pitchFamily="34" charset="-120"/>
              </a:rPr>
              <a:t>尿失禁</a:t>
            </a:r>
          </a:p>
        </p:txBody>
      </p:sp>
      <p:sp>
        <p:nvSpPr>
          <p:cNvPr id="10" name="Freeform 9"/>
          <p:cNvSpPr>
            <a:spLocks/>
          </p:cNvSpPr>
          <p:nvPr/>
        </p:nvSpPr>
        <p:spPr bwMode="auto">
          <a:xfrm>
            <a:off x="1909763" y="2007394"/>
            <a:ext cx="1057275" cy="1863329"/>
          </a:xfrm>
          <a:custGeom>
            <a:avLst/>
            <a:gdLst>
              <a:gd name="T0" fmla="*/ 714375 w 888"/>
              <a:gd name="T1" fmla="*/ 0 h 1565"/>
              <a:gd name="T2" fmla="*/ 211138 w 888"/>
              <a:gd name="T3" fmla="*/ 517525 h 1565"/>
              <a:gd name="T4" fmla="*/ 19050 w 888"/>
              <a:gd name="T5" fmla="*/ 1284288 h 1565"/>
              <a:gd name="T6" fmla="*/ 215900 w 888"/>
              <a:gd name="T7" fmla="*/ 1970088 h 1565"/>
              <a:gd name="T8" fmla="*/ 706438 w 888"/>
              <a:gd name="T9" fmla="*/ 2484438 h 1565"/>
              <a:gd name="T10" fmla="*/ 1266825 w 888"/>
              <a:gd name="T11" fmla="*/ 1866900 h 1565"/>
              <a:gd name="T12" fmla="*/ 1404938 w 888"/>
              <a:gd name="T13" fmla="*/ 1285875 h 1565"/>
              <a:gd name="T14" fmla="*/ 1230313 w 888"/>
              <a:gd name="T15" fmla="*/ 552450 h 1565"/>
              <a:gd name="T16" fmla="*/ 714375 w 888"/>
              <a:gd name="T17" fmla="*/ 0 h 15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8" h="1565">
                <a:moveTo>
                  <a:pt x="450" y="0"/>
                </a:moveTo>
                <a:cubicBezTo>
                  <a:pt x="336" y="68"/>
                  <a:pt x="206" y="191"/>
                  <a:pt x="133" y="326"/>
                </a:cubicBezTo>
                <a:cubicBezTo>
                  <a:pt x="60" y="461"/>
                  <a:pt x="0" y="642"/>
                  <a:pt x="12" y="809"/>
                </a:cubicBezTo>
                <a:cubicBezTo>
                  <a:pt x="12" y="959"/>
                  <a:pt x="64" y="1115"/>
                  <a:pt x="136" y="1241"/>
                </a:cubicBezTo>
                <a:cubicBezTo>
                  <a:pt x="208" y="1367"/>
                  <a:pt x="354" y="1520"/>
                  <a:pt x="445" y="1565"/>
                </a:cubicBezTo>
                <a:cubicBezTo>
                  <a:pt x="600" y="1503"/>
                  <a:pt x="729" y="1304"/>
                  <a:pt x="798" y="1176"/>
                </a:cubicBezTo>
                <a:cubicBezTo>
                  <a:pt x="864" y="1049"/>
                  <a:pt x="882" y="884"/>
                  <a:pt x="885" y="810"/>
                </a:cubicBezTo>
                <a:cubicBezTo>
                  <a:pt x="888" y="647"/>
                  <a:pt x="848" y="483"/>
                  <a:pt x="775" y="348"/>
                </a:cubicBezTo>
                <a:cubicBezTo>
                  <a:pt x="702" y="213"/>
                  <a:pt x="577" y="78"/>
                  <a:pt x="450" y="0"/>
                </a:cubicBezTo>
                <a:close/>
              </a:path>
            </a:pathLst>
          </a:custGeom>
          <a:solidFill>
            <a:schemeClr val="hlink"/>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 name="Rectangle 10"/>
          <p:cNvSpPr>
            <a:spLocks noChangeAspect="1" noChangeArrowheads="1"/>
          </p:cNvSpPr>
          <p:nvPr/>
        </p:nvSpPr>
        <p:spPr bwMode="auto">
          <a:xfrm>
            <a:off x="2091929" y="2738438"/>
            <a:ext cx="747025" cy="6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000" tIns="27000" rIns="27000" bIns="2700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ja-JP" altLang="en-US" sz="1800" dirty="0">
                <a:solidFill>
                  <a:schemeClr val="bg1"/>
                </a:solidFill>
                <a:latin typeface="微軟正黑體" panose="020B0604030504040204" pitchFamily="34" charset="-120"/>
                <a:ea typeface="微軟正黑體" panose="020B0604030504040204" pitchFamily="34" charset="-120"/>
              </a:rPr>
              <a:t>混合性</a:t>
            </a:r>
          </a:p>
          <a:p>
            <a:pPr eaLnBrk="1" hangingPunct="1"/>
            <a:r>
              <a:rPr kumimoji="1" lang="ja-JP" altLang="en-US" sz="1800" dirty="0">
                <a:solidFill>
                  <a:schemeClr val="bg1"/>
                </a:solidFill>
                <a:latin typeface="微軟正黑體" panose="020B0604030504040204" pitchFamily="34" charset="-120"/>
                <a:ea typeface="微軟正黑體" panose="020B0604030504040204" pitchFamily="34" charset="-120"/>
              </a:rPr>
              <a:t>尿失禁</a:t>
            </a:r>
          </a:p>
        </p:txBody>
      </p:sp>
      <p:sp>
        <p:nvSpPr>
          <p:cNvPr id="12" name="AutoShape 11"/>
          <p:cNvSpPr>
            <a:spLocks noChangeArrowheads="1"/>
          </p:cNvSpPr>
          <p:nvPr/>
        </p:nvSpPr>
        <p:spPr bwMode="auto">
          <a:xfrm>
            <a:off x="2402682" y="3436144"/>
            <a:ext cx="3259931" cy="729854"/>
          </a:xfrm>
          <a:prstGeom prst="leftRightArrow">
            <a:avLst>
              <a:gd name="adj1" fmla="val 50000"/>
              <a:gd name="adj2" fmla="val 56163"/>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000" tIns="27000" rIns="27000" bIns="27000"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13" name="Rectangle 12"/>
          <p:cNvSpPr>
            <a:spLocks noChangeArrowheads="1"/>
          </p:cNvSpPr>
          <p:nvPr/>
        </p:nvSpPr>
        <p:spPr bwMode="auto">
          <a:xfrm>
            <a:off x="3473054" y="3664744"/>
            <a:ext cx="1208689" cy="33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000" tIns="27000" rIns="27000" bIns="2700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ja-JP" altLang="en-US" sz="1800" b="1" dirty="0">
                <a:solidFill>
                  <a:schemeClr val="bg1"/>
                </a:solidFill>
                <a:latin typeface="微軟正黑體" panose="020B0604030504040204" pitchFamily="34" charset="-120"/>
                <a:ea typeface="微軟正黑體" panose="020B0604030504040204" pitchFamily="34" charset="-120"/>
              </a:rPr>
              <a:t>膀胱過動症</a:t>
            </a:r>
          </a:p>
        </p:txBody>
      </p:sp>
      <p:sp>
        <p:nvSpPr>
          <p:cNvPr id="14" name="Rectangle 14"/>
          <p:cNvSpPr>
            <a:spLocks noChangeArrowheads="1"/>
          </p:cNvSpPr>
          <p:nvPr/>
        </p:nvSpPr>
        <p:spPr bwMode="auto">
          <a:xfrm>
            <a:off x="4209767" y="2733676"/>
            <a:ext cx="13388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kumimoji="1" lang="ja-JP" altLang="en-US" sz="1800">
                <a:latin typeface="微軟正黑體" panose="020B0604030504040204" pitchFamily="34" charset="-120"/>
                <a:ea typeface="微軟正黑體" panose="020B0604030504040204" pitchFamily="34" charset="-120"/>
              </a:rPr>
              <a:t>尿</a:t>
            </a:r>
            <a:r>
              <a:rPr kumimoji="1" lang="zh-TW" altLang="en-US" sz="1800">
                <a:latin typeface="微軟正黑體" panose="020B0604030504040204" pitchFamily="34" charset="-120"/>
                <a:ea typeface="微軟正黑體" panose="020B0604030504040204" pitchFamily="34" charset="-120"/>
              </a:rPr>
              <a:t>急</a:t>
            </a:r>
            <a:endParaRPr kumimoji="1" lang="ja-JP" altLang="zh-TW" sz="1800">
              <a:latin typeface="微軟正黑體" panose="020B0604030504040204" pitchFamily="34" charset="-120"/>
              <a:ea typeface="微軟正黑體" panose="020B0604030504040204" pitchFamily="34" charset="-120"/>
            </a:endParaRPr>
          </a:p>
          <a:p>
            <a:pPr algn="ctr" eaLnBrk="1" hangingPunct="1"/>
            <a:r>
              <a:rPr kumimoji="1" lang="ja-JP" altLang="en-US" sz="1800">
                <a:latin typeface="微軟正黑體" panose="020B0604030504040204" pitchFamily="34" charset="-120"/>
                <a:ea typeface="微軟正黑體" panose="020B0604030504040204" pitchFamily="34" charset="-120"/>
              </a:rPr>
              <a:t>頻尿</a:t>
            </a:r>
            <a:r>
              <a:rPr kumimoji="1" lang="zh-TW" altLang="en-US" sz="1800">
                <a:latin typeface="微軟正黑體" panose="020B0604030504040204" pitchFamily="34" charset="-120"/>
                <a:ea typeface="微軟正黑體" panose="020B0604030504040204" pitchFamily="34" charset="-120"/>
              </a:rPr>
              <a:t>、夜尿</a:t>
            </a:r>
          </a:p>
        </p:txBody>
      </p:sp>
      <p:sp>
        <p:nvSpPr>
          <p:cNvPr id="15" name="Text Box 3"/>
          <p:cNvSpPr txBox="1">
            <a:spLocks noChangeArrowheads="1"/>
          </p:cNvSpPr>
          <p:nvPr/>
        </p:nvSpPr>
        <p:spPr bwMode="auto">
          <a:xfrm>
            <a:off x="604629" y="1259141"/>
            <a:ext cx="2208964" cy="377693"/>
          </a:xfrm>
          <a:prstGeom prst="rect">
            <a:avLst/>
          </a:prstGeom>
          <a:noFill/>
          <a:ln w="19050">
            <a:solidFill>
              <a:srgbClr val="ED0D6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000" tIns="27000" rIns="27000" bIns="2700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kumimoji="1" lang="ja-JP" altLang="en-US" sz="2100">
                <a:solidFill>
                  <a:srgbClr val="ED0D68"/>
                </a:solidFill>
                <a:latin typeface="微軟正黑體" panose="020B0604030504040204" pitchFamily="34" charset="-120"/>
                <a:ea typeface="微軟正黑體" panose="020B0604030504040204" pitchFamily="34" charset="-120"/>
              </a:rPr>
              <a:t>膀胱過動症</a:t>
            </a:r>
            <a:r>
              <a:rPr kumimoji="1" lang="zh-TW" altLang="en-US" sz="2100">
                <a:solidFill>
                  <a:srgbClr val="ED0D68"/>
                </a:solidFill>
                <a:latin typeface="微軟正黑體" panose="020B0604030504040204" pitchFamily="34" charset="-120"/>
                <a:ea typeface="微軟正黑體" panose="020B0604030504040204" pitchFamily="34" charset="-120"/>
              </a:rPr>
              <a:t>的</a:t>
            </a:r>
            <a:r>
              <a:rPr kumimoji="1" lang="ja-JP" altLang="en-US" sz="2100">
                <a:solidFill>
                  <a:srgbClr val="ED0D68"/>
                </a:solidFill>
                <a:latin typeface="微軟正黑體" panose="020B0604030504040204" pitchFamily="34" charset="-120"/>
                <a:ea typeface="微軟正黑體" panose="020B0604030504040204" pitchFamily="34" charset="-120"/>
              </a:rPr>
              <a:t>症狀</a:t>
            </a:r>
          </a:p>
        </p:txBody>
      </p:sp>
      <p:sp>
        <p:nvSpPr>
          <p:cNvPr id="16" name="投影片編號版面配置區 3">
            <a:extLst>
              <a:ext uri="{FF2B5EF4-FFF2-40B4-BE49-F238E27FC236}">
                <a16:creationId xmlns:a16="http://schemas.microsoft.com/office/drawing/2014/main" id="{DFB78873-4C68-4754-B877-60F8D4EF669A}"/>
              </a:ext>
            </a:extLst>
          </p:cNvPr>
          <p:cNvSpPr>
            <a:spLocks noGrp="1"/>
          </p:cNvSpPr>
          <p:nvPr>
            <p:ph type="sldNum" sz="quarter" idx="12"/>
          </p:nvPr>
        </p:nvSpPr>
        <p:spPr>
          <a:xfrm>
            <a:off x="5157192" y="4767264"/>
            <a:ext cx="1600200" cy="274637"/>
          </a:xfrm>
        </p:spPr>
        <p:txBody>
          <a:bodyPr/>
          <a:lstStyle/>
          <a:p>
            <a:fld id="{39E8BE8E-4064-4FFD-B885-98B25EDCC551}" type="slidenum">
              <a:rPr lang="zh-TW" altLang="en-US" smtClean="0"/>
              <a:pPr/>
              <a:t>13</a:t>
            </a:fld>
            <a:endParaRPr lang="zh-TW" altLang="en-US" dirty="0"/>
          </a:p>
        </p:txBody>
      </p:sp>
    </p:spTree>
    <p:extLst>
      <p:ext uri="{BB962C8B-B14F-4D97-AF65-F5344CB8AC3E}">
        <p14:creationId xmlns:p14="http://schemas.microsoft.com/office/powerpoint/2010/main" val="2337395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膀胱過動症</a:t>
            </a:r>
          </a:p>
        </p:txBody>
      </p:sp>
      <p:sp>
        <p:nvSpPr>
          <p:cNvPr id="5" name="Oval 2"/>
          <p:cNvSpPr>
            <a:spLocks noChangeArrowheads="1"/>
          </p:cNvSpPr>
          <p:nvPr/>
        </p:nvSpPr>
        <p:spPr bwMode="auto">
          <a:xfrm>
            <a:off x="4832747" y="2016919"/>
            <a:ext cx="2025253" cy="2066925"/>
          </a:xfrm>
          <a:prstGeom prst="ellipse">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6" name="Oval 3"/>
          <p:cNvSpPr>
            <a:spLocks noChangeArrowheads="1"/>
          </p:cNvSpPr>
          <p:nvPr/>
        </p:nvSpPr>
        <p:spPr bwMode="auto">
          <a:xfrm>
            <a:off x="138544" y="2016993"/>
            <a:ext cx="2187179" cy="2066925"/>
          </a:xfrm>
          <a:prstGeom prst="ellipse">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7" name="Oval 4"/>
          <p:cNvSpPr>
            <a:spLocks noChangeArrowheads="1"/>
          </p:cNvSpPr>
          <p:nvPr/>
        </p:nvSpPr>
        <p:spPr bwMode="auto">
          <a:xfrm>
            <a:off x="2430272" y="2042221"/>
            <a:ext cx="2316956" cy="2066925"/>
          </a:xfrm>
          <a:prstGeom prst="ellipse">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pic>
        <p:nvPicPr>
          <p:cNvPr id="8" name="Picture 10" descr="2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644" y="1437159"/>
            <a:ext cx="2094310" cy="215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6"/>
          <p:cNvSpPr>
            <a:spLocks noChangeArrowheads="1"/>
          </p:cNvSpPr>
          <p:nvPr/>
        </p:nvSpPr>
        <p:spPr bwMode="auto">
          <a:xfrm>
            <a:off x="652023" y="3620765"/>
            <a:ext cx="1080450" cy="36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000" tIns="27000" rIns="27000" bIns="2700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kumimoji="1" lang="ja-JP" altLang="en-US" sz="2000" b="1" dirty="0">
                <a:solidFill>
                  <a:srgbClr val="0000CC"/>
                </a:solidFill>
                <a:latin typeface="微軟正黑體" panose="020B0604030504040204" pitchFamily="34" charset="-120"/>
                <a:ea typeface="微軟正黑體" panose="020B0604030504040204" pitchFamily="34" charset="-120"/>
              </a:rPr>
              <a:t>「頻尿」</a:t>
            </a:r>
          </a:p>
        </p:txBody>
      </p:sp>
      <p:sp>
        <p:nvSpPr>
          <p:cNvPr id="10" name="Rectangle 17"/>
          <p:cNvSpPr>
            <a:spLocks noChangeArrowheads="1"/>
          </p:cNvSpPr>
          <p:nvPr/>
        </p:nvSpPr>
        <p:spPr bwMode="auto">
          <a:xfrm>
            <a:off x="2988994" y="3645993"/>
            <a:ext cx="1080450" cy="36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000" tIns="27000" rIns="27000" bIns="2700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kumimoji="1" lang="ja-JP" altLang="en-US" sz="2000" b="1" dirty="0">
                <a:solidFill>
                  <a:srgbClr val="0000CC"/>
                </a:solidFill>
                <a:latin typeface="微軟正黑體" panose="020B0604030504040204" pitchFamily="34" charset="-120"/>
                <a:ea typeface="微軟正黑體" panose="020B0604030504040204" pitchFamily="34" charset="-120"/>
              </a:rPr>
              <a:t>「尿</a:t>
            </a:r>
            <a:r>
              <a:rPr kumimoji="1" lang="zh-TW" altLang="en-US" sz="2000" b="1" dirty="0">
                <a:solidFill>
                  <a:srgbClr val="0000CC"/>
                </a:solidFill>
                <a:latin typeface="微軟正黑體" panose="020B0604030504040204" pitchFamily="34" charset="-120"/>
                <a:ea typeface="微軟正黑體" panose="020B0604030504040204" pitchFamily="34" charset="-120"/>
              </a:rPr>
              <a:t>急</a:t>
            </a:r>
            <a:r>
              <a:rPr kumimoji="1" lang="ja-JP" altLang="en-US" sz="2000" b="1" dirty="0">
                <a:solidFill>
                  <a:srgbClr val="0000CC"/>
                </a:solidFill>
                <a:latin typeface="微軟正黑體" panose="020B0604030504040204" pitchFamily="34" charset="-120"/>
                <a:ea typeface="微軟正黑體" panose="020B0604030504040204" pitchFamily="34" charset="-120"/>
              </a:rPr>
              <a:t>」</a:t>
            </a:r>
          </a:p>
        </p:txBody>
      </p:sp>
      <p:sp>
        <p:nvSpPr>
          <p:cNvPr id="11" name="Rectangle 18"/>
          <p:cNvSpPr>
            <a:spLocks noChangeArrowheads="1"/>
          </p:cNvSpPr>
          <p:nvPr/>
        </p:nvSpPr>
        <p:spPr bwMode="auto">
          <a:xfrm>
            <a:off x="4722519" y="3590374"/>
            <a:ext cx="2106371" cy="36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000" tIns="27000" rIns="27000" bIns="2700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kumimoji="1" lang="ja-JP" altLang="en-US" sz="2000" b="1" dirty="0">
                <a:solidFill>
                  <a:srgbClr val="0000CC"/>
                </a:solidFill>
                <a:latin typeface="微軟正黑體" panose="020B0604030504040204" pitchFamily="34" charset="-120"/>
                <a:ea typeface="微軟正黑體" panose="020B0604030504040204" pitchFamily="34" charset="-120"/>
              </a:rPr>
              <a:t>「</a:t>
            </a:r>
            <a:r>
              <a:rPr kumimoji="1" lang="zh-TW" altLang="en-US" sz="2000" b="1" dirty="0">
                <a:solidFill>
                  <a:srgbClr val="0000CC"/>
                </a:solidFill>
                <a:latin typeface="微軟正黑體" panose="020B0604030504040204" pitchFamily="34" charset="-120"/>
                <a:ea typeface="微軟正黑體" panose="020B0604030504040204" pitchFamily="34" charset="-120"/>
              </a:rPr>
              <a:t>急迫性</a:t>
            </a:r>
            <a:r>
              <a:rPr kumimoji="1" lang="ja-JP" altLang="en-US" sz="2000" b="1" dirty="0">
                <a:solidFill>
                  <a:srgbClr val="0000CC"/>
                </a:solidFill>
                <a:latin typeface="微軟正黑體" panose="020B0604030504040204" pitchFamily="34" charset="-120"/>
                <a:ea typeface="微軟正黑體" panose="020B0604030504040204" pitchFamily="34" charset="-120"/>
              </a:rPr>
              <a:t>尿</a:t>
            </a:r>
            <a:r>
              <a:rPr kumimoji="1" lang="zh-TW" altLang="en-US" sz="2000" b="1" dirty="0">
                <a:solidFill>
                  <a:srgbClr val="0000CC"/>
                </a:solidFill>
                <a:latin typeface="微軟正黑體" panose="020B0604030504040204" pitchFamily="34" charset="-120"/>
                <a:ea typeface="微軟正黑體" panose="020B0604030504040204" pitchFamily="34" charset="-120"/>
              </a:rPr>
              <a:t>失禁</a:t>
            </a:r>
            <a:r>
              <a:rPr kumimoji="1" lang="ja-JP" altLang="en-US" sz="2000" b="1" dirty="0">
                <a:solidFill>
                  <a:srgbClr val="0000CC"/>
                </a:solidFill>
                <a:latin typeface="微軟正黑體" panose="020B0604030504040204" pitchFamily="34" charset="-120"/>
                <a:ea typeface="微軟正黑體" panose="020B0604030504040204" pitchFamily="34" charset="-120"/>
              </a:rPr>
              <a:t>」</a:t>
            </a:r>
            <a:endParaRPr kumimoji="1" lang="ja-JP" altLang="zh-TW" sz="2000" b="1" dirty="0">
              <a:solidFill>
                <a:srgbClr val="0000CC"/>
              </a:solidFill>
              <a:latin typeface="微軟正黑體" panose="020B0604030504040204" pitchFamily="34" charset="-120"/>
              <a:ea typeface="微軟正黑體" panose="020B0604030504040204" pitchFamily="34" charset="-120"/>
            </a:endParaRPr>
          </a:p>
        </p:txBody>
      </p:sp>
      <p:pic>
        <p:nvPicPr>
          <p:cNvPr id="12" name="Picture 20" descr="2-1のコピー"/>
          <p:cNvPicPr>
            <a:picLocks noChangeAspect="1" noChangeArrowheads="1"/>
          </p:cNvPicPr>
          <p:nvPr/>
        </p:nvPicPr>
        <p:blipFill>
          <a:blip r:embed="rId3" cstate="print">
            <a:extLst>
              <a:ext uri="{28A0092B-C50C-407E-A947-70E740481C1C}">
                <a14:useLocalDpi xmlns:a14="http://schemas.microsoft.com/office/drawing/2010/main" val="0"/>
              </a:ext>
            </a:extLst>
          </a:blip>
          <a:srcRect t="7224"/>
          <a:stretch>
            <a:fillRect/>
          </a:stretch>
        </p:blipFill>
        <p:spPr bwMode="auto">
          <a:xfrm>
            <a:off x="2357644" y="1408809"/>
            <a:ext cx="2351484" cy="229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7-左右"/>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9150" y="1275160"/>
            <a:ext cx="2044303" cy="221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投影片編號版面配置區 3">
            <a:extLst>
              <a:ext uri="{FF2B5EF4-FFF2-40B4-BE49-F238E27FC236}">
                <a16:creationId xmlns:a16="http://schemas.microsoft.com/office/drawing/2014/main" id="{BB8E0B4F-E19D-47C3-BB04-73DBF8094392}"/>
              </a:ext>
            </a:extLst>
          </p:cNvPr>
          <p:cNvSpPr>
            <a:spLocks noGrp="1"/>
          </p:cNvSpPr>
          <p:nvPr>
            <p:ph type="sldNum" sz="quarter" idx="12"/>
          </p:nvPr>
        </p:nvSpPr>
        <p:spPr>
          <a:xfrm>
            <a:off x="5157192" y="4767264"/>
            <a:ext cx="1600200" cy="274637"/>
          </a:xfrm>
        </p:spPr>
        <p:txBody>
          <a:bodyPr/>
          <a:lstStyle/>
          <a:p>
            <a:fld id="{39E8BE8E-4064-4FFD-B885-98B25EDCC551}" type="slidenum">
              <a:rPr lang="zh-TW" altLang="en-US" smtClean="0"/>
              <a:pPr/>
              <a:t>14</a:t>
            </a:fld>
            <a:endParaRPr lang="zh-TW" altLang="en-US" dirty="0"/>
          </a:p>
        </p:txBody>
      </p:sp>
    </p:spTree>
    <p:extLst>
      <p:ext uri="{BB962C8B-B14F-4D97-AF65-F5344CB8AC3E}">
        <p14:creationId xmlns:p14="http://schemas.microsoft.com/office/powerpoint/2010/main" val="72394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常見膀胱過動症的發生原因</a:t>
            </a:r>
          </a:p>
        </p:txBody>
      </p:sp>
      <p:sp>
        <p:nvSpPr>
          <p:cNvPr id="5" name="Rectangle 18"/>
          <p:cNvSpPr>
            <a:spLocks noChangeArrowheads="1"/>
          </p:cNvSpPr>
          <p:nvPr/>
        </p:nvSpPr>
        <p:spPr bwMode="auto">
          <a:xfrm>
            <a:off x="447526" y="3139901"/>
            <a:ext cx="5843588" cy="516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000" tIns="27000" rIns="27000" bIns="2700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zh-TW" altLang="en-US" sz="1500" dirty="0">
                <a:latin typeface="微軟正黑體" panose="020B0604030504040204" pitchFamily="34" charset="-120"/>
                <a:ea typeface="微軟正黑體" panose="020B0604030504040204" pitchFamily="34" charset="-120"/>
              </a:rPr>
              <a:t>由於腦中風或脊髓</a:t>
            </a:r>
            <a:r>
              <a:rPr kumimoji="1" lang="ja-JP" altLang="en-US" sz="1500" dirty="0">
                <a:latin typeface="微軟正黑體" panose="020B0604030504040204" pitchFamily="34" charset="-120"/>
                <a:ea typeface="微軟正黑體" panose="020B0604030504040204" pitchFamily="34" charset="-120"/>
              </a:rPr>
              <a:t>損傷</a:t>
            </a:r>
            <a:r>
              <a:rPr kumimoji="1" lang="zh-TW" altLang="en-US" sz="1500" dirty="0">
                <a:latin typeface="微軟正黑體" panose="020B0604030504040204" pitchFamily="34" charset="-120"/>
                <a:ea typeface="微軟正黑體" panose="020B0604030504040204" pitchFamily="34" charset="-120"/>
              </a:rPr>
              <a:t>的</a:t>
            </a:r>
            <a:r>
              <a:rPr kumimoji="1" lang="ja-JP" altLang="en-US" sz="1500" dirty="0">
                <a:latin typeface="微軟正黑體" panose="020B0604030504040204" pitchFamily="34" charset="-120"/>
                <a:ea typeface="微軟正黑體" panose="020B0604030504040204" pitchFamily="34" charset="-120"/>
              </a:rPr>
              <a:t>後遺症</a:t>
            </a:r>
            <a:r>
              <a:rPr kumimoji="1" lang="zh-TW" altLang="en-US" sz="1500" dirty="0">
                <a:latin typeface="微軟正黑體" panose="020B0604030504040204" pitchFamily="34" charset="-120"/>
                <a:ea typeface="微軟正黑體" panose="020B0604030504040204" pitchFamily="34" charset="-120"/>
              </a:rPr>
              <a:t>，造成連結腦部與膀胱肌肉的神經回路出現障礙 </a:t>
            </a:r>
            <a:r>
              <a:rPr kumimoji="1" lang="en-US" altLang="zh-TW" sz="1500" dirty="0">
                <a:latin typeface="微軟正黑體" panose="020B0604030504040204" pitchFamily="34" charset="-120"/>
                <a:ea typeface="微軟正黑體" panose="020B0604030504040204" pitchFamily="34" charset="-120"/>
              </a:rPr>
              <a:t>(</a:t>
            </a:r>
            <a:r>
              <a:rPr kumimoji="1" lang="zh-TW" altLang="en-US" sz="1500" dirty="0">
                <a:latin typeface="微軟正黑體" panose="020B0604030504040204" pitchFamily="34" charset="-120"/>
                <a:ea typeface="微軟正黑體" panose="020B0604030504040204" pitchFamily="34" charset="-120"/>
              </a:rPr>
              <a:t>上運動神經元神經性膀胱</a:t>
            </a:r>
            <a:r>
              <a:rPr kumimoji="1" lang="en-US" altLang="zh-TW" sz="1500" dirty="0">
                <a:latin typeface="微軟正黑體" panose="020B0604030504040204" pitchFamily="34" charset="-120"/>
                <a:ea typeface="微軟正黑體" panose="020B0604030504040204" pitchFamily="34" charset="-120"/>
              </a:rPr>
              <a:t>)</a:t>
            </a:r>
            <a:r>
              <a:rPr kumimoji="1" lang="zh-TW" altLang="en-US" sz="1500" dirty="0">
                <a:latin typeface="微軟正黑體" panose="020B0604030504040204" pitchFamily="34" charset="-120"/>
                <a:ea typeface="微軟正黑體" panose="020B0604030504040204" pitchFamily="34" charset="-120"/>
              </a:rPr>
              <a:t>。</a:t>
            </a:r>
            <a:endParaRPr kumimoji="1" lang="ja-JP" altLang="en-US" sz="1500" dirty="0">
              <a:latin typeface="微軟正黑體" panose="020B0604030504040204" pitchFamily="34" charset="-120"/>
              <a:ea typeface="微軟正黑體" panose="020B0604030504040204" pitchFamily="34" charset="-120"/>
            </a:endParaRPr>
          </a:p>
        </p:txBody>
      </p:sp>
      <p:sp>
        <p:nvSpPr>
          <p:cNvPr id="6" name="AutoShape 19"/>
          <p:cNvSpPr>
            <a:spLocks noChangeArrowheads="1"/>
          </p:cNvSpPr>
          <p:nvPr/>
        </p:nvSpPr>
        <p:spPr bwMode="auto">
          <a:xfrm>
            <a:off x="404664" y="951570"/>
            <a:ext cx="3456384" cy="428625"/>
          </a:xfrm>
          <a:prstGeom prst="homePlate">
            <a:avLst>
              <a:gd name="adj" fmla="val 54083"/>
            </a:avLst>
          </a:prstGeom>
          <a:solidFill>
            <a:srgbClr val="CCCCFF"/>
          </a:solidFill>
          <a:ln w="19050">
            <a:solidFill>
              <a:srgbClr val="99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latin typeface="微軟正黑體" panose="020B0604030504040204" pitchFamily="34" charset="-120"/>
              <a:ea typeface="微軟正黑體" panose="020B0604030504040204" pitchFamily="34" charset="-120"/>
            </a:endParaRPr>
          </a:p>
        </p:txBody>
      </p:sp>
      <p:sp>
        <p:nvSpPr>
          <p:cNvPr id="7" name="Rectangle 20"/>
          <p:cNvSpPr>
            <a:spLocks noChangeArrowheads="1"/>
          </p:cNvSpPr>
          <p:nvPr/>
        </p:nvSpPr>
        <p:spPr bwMode="auto">
          <a:xfrm>
            <a:off x="458670" y="1001576"/>
            <a:ext cx="747025" cy="3315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000" tIns="27000" rIns="27000" bIns="27000" anchor="t">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ja-JP" altLang="en-US" sz="1800" dirty="0">
                <a:latin typeface="微軟正黑體" panose="020B0604030504040204" pitchFamily="34" charset="-120"/>
                <a:ea typeface="微軟正黑體" panose="020B0604030504040204" pitchFamily="34" charset="-120"/>
              </a:rPr>
              <a:t>原因①</a:t>
            </a:r>
          </a:p>
        </p:txBody>
      </p:sp>
      <p:sp>
        <p:nvSpPr>
          <p:cNvPr id="9" name="Rectangle 23"/>
          <p:cNvSpPr>
            <a:spLocks noChangeArrowheads="1"/>
          </p:cNvSpPr>
          <p:nvPr/>
        </p:nvSpPr>
        <p:spPr bwMode="auto">
          <a:xfrm>
            <a:off x="458670" y="4191930"/>
            <a:ext cx="5843588" cy="516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000" tIns="27000" rIns="27000" bIns="2700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kumimoji="1" lang="zh-TW" altLang="en-US" sz="1500" dirty="0">
                <a:latin typeface="微軟正黑體" panose="020B0604030504040204" pitchFamily="34" charset="-120"/>
                <a:ea typeface="微軟正黑體" panose="020B0604030504040204" pitchFamily="34" charset="-120"/>
              </a:rPr>
              <a:t>前列腺肥大造成膀胱出口阻塞，膀胱逼尿肌纖維病變，膀胱容積減小</a:t>
            </a:r>
            <a:endParaRPr kumimoji="1" lang="en-US" altLang="zh-TW" sz="1500" dirty="0">
              <a:latin typeface="微軟正黑體" panose="020B0604030504040204" pitchFamily="34" charset="-120"/>
              <a:ea typeface="微軟正黑體" panose="020B0604030504040204" pitchFamily="34" charset="-120"/>
            </a:endParaRPr>
          </a:p>
          <a:p>
            <a:pPr algn="just" eaLnBrk="1" hangingPunct="1"/>
            <a:r>
              <a:rPr kumimoji="1" lang="zh-TW" altLang="en-US" sz="1500" dirty="0">
                <a:latin typeface="微軟正黑體" panose="020B0604030504040204" pitchFamily="34" charset="-120"/>
                <a:ea typeface="微軟正黑體" panose="020B0604030504040204" pitchFamily="34" charset="-120"/>
              </a:rPr>
              <a:t>前列腺刺激膀胱收縮</a:t>
            </a:r>
            <a:endParaRPr kumimoji="1" lang="ja-JP" altLang="en-US" sz="1500" dirty="0">
              <a:latin typeface="微軟正黑體" panose="020B0604030504040204" pitchFamily="34" charset="-120"/>
              <a:ea typeface="微軟正黑體" panose="020B0604030504040204" pitchFamily="34" charset="-120"/>
            </a:endParaRPr>
          </a:p>
        </p:txBody>
      </p:sp>
      <p:sp>
        <p:nvSpPr>
          <p:cNvPr id="10" name="AutoShape 24"/>
          <p:cNvSpPr>
            <a:spLocks noChangeArrowheads="1"/>
          </p:cNvSpPr>
          <p:nvPr/>
        </p:nvSpPr>
        <p:spPr bwMode="auto">
          <a:xfrm>
            <a:off x="404664" y="2682701"/>
            <a:ext cx="3564396" cy="428625"/>
          </a:xfrm>
          <a:prstGeom prst="homePlate">
            <a:avLst>
              <a:gd name="adj" fmla="val 54083"/>
            </a:avLst>
          </a:prstGeom>
          <a:solidFill>
            <a:srgbClr val="CCCCFF"/>
          </a:solidFill>
          <a:ln w="19050">
            <a:solidFill>
              <a:srgbClr val="99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latin typeface="微軟正黑體" panose="020B0604030504040204" pitchFamily="34" charset="-120"/>
              <a:ea typeface="微軟正黑體" panose="020B0604030504040204" pitchFamily="34" charset="-120"/>
            </a:endParaRPr>
          </a:p>
        </p:txBody>
      </p:sp>
      <p:sp>
        <p:nvSpPr>
          <p:cNvPr id="11" name="Rectangle 25"/>
          <p:cNvSpPr>
            <a:spLocks noChangeArrowheads="1"/>
          </p:cNvSpPr>
          <p:nvPr/>
        </p:nvSpPr>
        <p:spPr bwMode="auto">
          <a:xfrm>
            <a:off x="451098" y="2749376"/>
            <a:ext cx="747025" cy="3315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000" tIns="27000" rIns="27000" bIns="2700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ja-JP" altLang="en-US" sz="1800">
                <a:latin typeface="微軟正黑體" panose="020B0604030504040204" pitchFamily="34" charset="-120"/>
                <a:ea typeface="微軟正黑體" panose="020B0604030504040204" pitchFamily="34" charset="-120"/>
              </a:rPr>
              <a:t>原因③</a:t>
            </a:r>
          </a:p>
        </p:txBody>
      </p:sp>
      <p:sp>
        <p:nvSpPr>
          <p:cNvPr id="12" name="Rectangle 26"/>
          <p:cNvSpPr>
            <a:spLocks noChangeArrowheads="1"/>
          </p:cNvSpPr>
          <p:nvPr/>
        </p:nvSpPr>
        <p:spPr bwMode="auto">
          <a:xfrm>
            <a:off x="1239292" y="2749376"/>
            <a:ext cx="1670354" cy="3315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000" tIns="27000" rIns="27000" bIns="2700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zh-TW" altLang="en-US" sz="1800">
                <a:latin typeface="微軟正黑體" panose="020B0604030504040204" pitchFamily="34" charset="-120"/>
                <a:ea typeface="微軟正黑體" panose="020B0604030504040204" pitchFamily="34" charset="-120"/>
              </a:rPr>
              <a:t>神經系統</a:t>
            </a:r>
            <a:r>
              <a:rPr kumimoji="1" lang="ja-JP" altLang="en-US" sz="1800">
                <a:latin typeface="微軟正黑體" panose="020B0604030504040204" pitchFamily="34" charset="-120"/>
                <a:ea typeface="微軟正黑體" panose="020B0604030504040204" pitchFamily="34" charset="-120"/>
              </a:rPr>
              <a:t>的問題</a:t>
            </a:r>
            <a:endParaRPr kumimoji="1" lang="en-US" altLang="zh-TW" sz="1800">
              <a:latin typeface="微軟正黑體" panose="020B0604030504040204" pitchFamily="34" charset="-120"/>
              <a:ea typeface="微軟正黑體" panose="020B0604030504040204" pitchFamily="34" charset="-120"/>
            </a:endParaRPr>
          </a:p>
        </p:txBody>
      </p:sp>
      <p:sp>
        <p:nvSpPr>
          <p:cNvPr id="13" name="Rectangle 27"/>
          <p:cNvSpPr>
            <a:spLocks noChangeArrowheads="1"/>
          </p:cNvSpPr>
          <p:nvPr/>
        </p:nvSpPr>
        <p:spPr bwMode="auto">
          <a:xfrm>
            <a:off x="458670" y="1422294"/>
            <a:ext cx="6207919" cy="28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000" tIns="27000" rIns="27000" bIns="2700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kumimoji="1" lang="zh-TW" altLang="en-US" sz="1500" dirty="0">
                <a:latin typeface="微軟正黑體" panose="020B0604030504040204" pitchFamily="34" charset="-120"/>
                <a:ea typeface="微軟正黑體" panose="020B0604030504040204" pitchFamily="34" charset="-120"/>
              </a:rPr>
              <a:t>緊張、壓力、焦慮、煩惱</a:t>
            </a:r>
            <a:r>
              <a:rPr kumimoji="1" lang="en-US" altLang="zh-TW" sz="1500" dirty="0">
                <a:latin typeface="微軟正黑體" panose="020B0604030504040204" pitchFamily="34" charset="-120"/>
                <a:ea typeface="微軟正黑體" panose="020B0604030504040204" pitchFamily="34" charset="-120"/>
              </a:rPr>
              <a:t>……</a:t>
            </a:r>
            <a:r>
              <a:rPr kumimoji="1" lang="zh-TW" altLang="en-US" sz="1500" dirty="0">
                <a:latin typeface="微軟正黑體" panose="020B0604030504040204" pitchFamily="34" charset="-120"/>
                <a:ea typeface="微軟正黑體" panose="020B0604030504040204" pitchFamily="34" charset="-120"/>
              </a:rPr>
              <a:t>等</a:t>
            </a:r>
            <a:endParaRPr kumimoji="1" lang="en-US" altLang="zh-TW" sz="1500" dirty="0">
              <a:latin typeface="微軟正黑體" panose="020B0604030504040204" pitchFamily="34" charset="-120"/>
              <a:ea typeface="微軟正黑體" panose="020B0604030504040204" pitchFamily="34" charset="-120"/>
            </a:endParaRPr>
          </a:p>
        </p:txBody>
      </p:sp>
      <p:sp>
        <p:nvSpPr>
          <p:cNvPr id="14" name="AutoShape 28"/>
          <p:cNvSpPr>
            <a:spLocks noChangeArrowheads="1"/>
          </p:cNvSpPr>
          <p:nvPr/>
        </p:nvSpPr>
        <p:spPr bwMode="auto">
          <a:xfrm>
            <a:off x="404664" y="3709299"/>
            <a:ext cx="3564396" cy="428625"/>
          </a:xfrm>
          <a:prstGeom prst="homePlate">
            <a:avLst>
              <a:gd name="adj" fmla="val 54083"/>
            </a:avLst>
          </a:prstGeom>
          <a:solidFill>
            <a:srgbClr val="CCCCFF"/>
          </a:solidFill>
          <a:ln w="19050">
            <a:solidFill>
              <a:srgbClr val="99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latin typeface="微軟正黑體" panose="020B0604030504040204" pitchFamily="34" charset="-120"/>
              <a:ea typeface="微軟正黑體" panose="020B0604030504040204" pitchFamily="34" charset="-120"/>
            </a:endParaRPr>
          </a:p>
        </p:txBody>
      </p:sp>
      <p:sp>
        <p:nvSpPr>
          <p:cNvPr id="15" name="Rectangle 29"/>
          <p:cNvSpPr>
            <a:spLocks noChangeArrowheads="1"/>
          </p:cNvSpPr>
          <p:nvPr/>
        </p:nvSpPr>
        <p:spPr bwMode="auto">
          <a:xfrm>
            <a:off x="451098" y="3775974"/>
            <a:ext cx="747025" cy="3315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000" tIns="27000" rIns="27000" bIns="2700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ja-JP" altLang="en-US" sz="1800">
                <a:latin typeface="微軟正黑體" panose="020B0604030504040204" pitchFamily="34" charset="-120"/>
                <a:ea typeface="微軟正黑體" panose="020B0604030504040204" pitchFamily="34" charset="-120"/>
              </a:rPr>
              <a:t>原因④</a:t>
            </a:r>
          </a:p>
        </p:txBody>
      </p:sp>
      <p:sp>
        <p:nvSpPr>
          <p:cNvPr id="16" name="Rectangle 30"/>
          <p:cNvSpPr>
            <a:spLocks noChangeArrowheads="1"/>
          </p:cNvSpPr>
          <p:nvPr/>
        </p:nvSpPr>
        <p:spPr bwMode="auto">
          <a:xfrm>
            <a:off x="1268760" y="1005576"/>
            <a:ext cx="1016329" cy="2853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000" tIns="27000" rIns="27000" bIns="2700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zh-TW" altLang="en-US" sz="1500" dirty="0">
                <a:latin typeface="微軟正黑體" panose="020B0604030504040204" pitchFamily="34" charset="-120"/>
                <a:ea typeface="微軟正黑體" panose="020B0604030504040204" pitchFamily="34" charset="-120"/>
              </a:rPr>
              <a:t>心因性反射</a:t>
            </a:r>
            <a:endParaRPr kumimoji="1" lang="ja-JP" altLang="en-US" sz="1500" dirty="0">
              <a:latin typeface="微軟正黑體" panose="020B0604030504040204" pitchFamily="34" charset="-120"/>
              <a:ea typeface="微軟正黑體" panose="020B0604030504040204" pitchFamily="34" charset="-120"/>
            </a:endParaRPr>
          </a:p>
        </p:txBody>
      </p:sp>
      <p:sp>
        <p:nvSpPr>
          <p:cNvPr id="17" name="AutoShape 31"/>
          <p:cNvSpPr>
            <a:spLocks noChangeArrowheads="1"/>
          </p:cNvSpPr>
          <p:nvPr/>
        </p:nvSpPr>
        <p:spPr bwMode="auto">
          <a:xfrm>
            <a:off x="404664" y="1707654"/>
            <a:ext cx="3510390" cy="428625"/>
          </a:xfrm>
          <a:prstGeom prst="homePlate">
            <a:avLst>
              <a:gd name="adj" fmla="val 54083"/>
            </a:avLst>
          </a:prstGeom>
          <a:solidFill>
            <a:srgbClr val="CCCCFF"/>
          </a:solidFill>
          <a:ln w="19050">
            <a:solidFill>
              <a:srgbClr val="99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latin typeface="微軟正黑體" panose="020B0604030504040204" pitchFamily="34" charset="-120"/>
              <a:ea typeface="微軟正黑體" panose="020B0604030504040204" pitchFamily="34" charset="-120"/>
            </a:endParaRPr>
          </a:p>
        </p:txBody>
      </p:sp>
      <p:sp>
        <p:nvSpPr>
          <p:cNvPr id="18" name="Rectangle 32"/>
          <p:cNvSpPr>
            <a:spLocks noChangeArrowheads="1"/>
          </p:cNvSpPr>
          <p:nvPr/>
        </p:nvSpPr>
        <p:spPr bwMode="auto">
          <a:xfrm>
            <a:off x="451098" y="1770682"/>
            <a:ext cx="747025" cy="3315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000" tIns="27000" rIns="27000" bIns="2700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ja-JP" altLang="en-US" sz="1800">
                <a:latin typeface="微軟正黑體" panose="020B0604030504040204" pitchFamily="34" charset="-120"/>
                <a:ea typeface="微軟正黑體" panose="020B0604030504040204" pitchFamily="34" charset="-120"/>
              </a:rPr>
              <a:t>原因②</a:t>
            </a:r>
          </a:p>
        </p:txBody>
      </p:sp>
      <p:sp>
        <p:nvSpPr>
          <p:cNvPr id="19" name="Rectangle 33"/>
          <p:cNvSpPr>
            <a:spLocks noChangeArrowheads="1"/>
          </p:cNvSpPr>
          <p:nvPr/>
        </p:nvSpPr>
        <p:spPr bwMode="auto">
          <a:xfrm>
            <a:off x="1239292" y="1770682"/>
            <a:ext cx="2362852" cy="3315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000" tIns="27000" rIns="27000" bIns="2700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zh-TW" altLang="en-US" sz="1800" dirty="0">
                <a:latin typeface="微軟正黑體" panose="020B0604030504040204" pitchFamily="34" charset="-120"/>
                <a:ea typeface="微軟正黑體" panose="020B0604030504040204" pitchFamily="34" charset="-120"/>
              </a:rPr>
              <a:t>膀胱逼尿肌適應性不良</a:t>
            </a:r>
            <a:endParaRPr kumimoji="1" lang="en-US" altLang="zh-TW" sz="1500" dirty="0">
              <a:latin typeface="微軟正黑體" panose="020B0604030504040204" pitchFamily="34" charset="-120"/>
              <a:ea typeface="微軟正黑體" panose="020B0604030504040204" pitchFamily="34" charset="-120"/>
            </a:endParaRPr>
          </a:p>
        </p:txBody>
      </p:sp>
      <p:sp>
        <p:nvSpPr>
          <p:cNvPr id="20" name="Rectangle 34"/>
          <p:cNvSpPr>
            <a:spLocks noChangeArrowheads="1"/>
          </p:cNvSpPr>
          <p:nvPr/>
        </p:nvSpPr>
        <p:spPr bwMode="auto">
          <a:xfrm>
            <a:off x="447527" y="2162399"/>
            <a:ext cx="5790009" cy="516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000" tIns="27000" rIns="27000" bIns="2700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kumimoji="1" lang="zh-TW" altLang="en-US" sz="1500" dirty="0">
                <a:latin typeface="微軟正黑體" panose="020B0604030504040204" pitchFamily="34" charset="-120"/>
                <a:ea typeface="微軟正黑體" panose="020B0604030504040204" pitchFamily="34" charset="-120"/>
              </a:rPr>
              <a:t>年紀增長，或疾病因素等</a:t>
            </a:r>
            <a:r>
              <a:rPr kumimoji="1" lang="en-US" altLang="zh-TW" sz="1500" dirty="0">
                <a:latin typeface="微軟正黑體" panose="020B0604030504040204" pitchFamily="34" charset="-120"/>
                <a:ea typeface="微軟正黑體" panose="020B0604030504040204" pitchFamily="34" charset="-120"/>
              </a:rPr>
              <a:t>(</a:t>
            </a:r>
            <a:r>
              <a:rPr kumimoji="1" lang="zh-TW" altLang="en-US" sz="1500" dirty="0">
                <a:latin typeface="微軟正黑體" panose="020B0604030504040204" pitchFamily="34" charset="-120"/>
                <a:ea typeface="微軟正黑體" panose="020B0604030504040204" pitchFamily="34" charset="-120"/>
              </a:rPr>
              <a:t>如糖尿病</a:t>
            </a:r>
            <a:r>
              <a:rPr kumimoji="1" lang="en-US" altLang="zh-TW" sz="1500" dirty="0">
                <a:latin typeface="微軟正黑體" panose="020B0604030504040204" pitchFamily="34" charset="-120"/>
                <a:ea typeface="微軟正黑體" panose="020B0604030504040204" pitchFamily="34" charset="-120"/>
              </a:rPr>
              <a:t>…)</a:t>
            </a:r>
            <a:r>
              <a:rPr kumimoji="1" lang="zh-TW" altLang="en-US" sz="1500" dirty="0">
                <a:latin typeface="微軟正黑體" panose="020B0604030504040204" pitchFamily="34" charset="-120"/>
                <a:ea typeface="微軟正黑體" panose="020B0604030504040204" pitchFamily="34" charset="-120"/>
              </a:rPr>
              <a:t>致膀胱血流供應不足，逼尿肌纖維病變，膀胱容積減小。</a:t>
            </a:r>
            <a:endParaRPr kumimoji="1" lang="ja-JP" altLang="en-US" sz="1500" dirty="0">
              <a:latin typeface="微軟正黑體" panose="020B0604030504040204" pitchFamily="34" charset="-120"/>
              <a:ea typeface="微軟正黑體" panose="020B0604030504040204" pitchFamily="34" charset="-120"/>
            </a:endParaRPr>
          </a:p>
        </p:txBody>
      </p:sp>
      <p:sp>
        <p:nvSpPr>
          <p:cNvPr id="8" name="Rectangle 21"/>
          <p:cNvSpPr>
            <a:spLocks noChangeArrowheads="1"/>
          </p:cNvSpPr>
          <p:nvPr/>
        </p:nvSpPr>
        <p:spPr bwMode="auto">
          <a:xfrm>
            <a:off x="1268760" y="3763119"/>
            <a:ext cx="1439522" cy="3315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000" tIns="27000" rIns="27000" bIns="2700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zh-TW" altLang="en-US" sz="1800" dirty="0">
                <a:latin typeface="微軟正黑體" panose="020B0604030504040204" pitchFamily="34" charset="-120"/>
                <a:ea typeface="微軟正黑體" panose="020B0604030504040204" pitchFamily="34" charset="-120"/>
              </a:rPr>
              <a:t>前列腺肥大症</a:t>
            </a:r>
            <a:endParaRPr kumimoji="1" lang="ja-JP" altLang="en-US" sz="1800" dirty="0">
              <a:latin typeface="微軟正黑體" panose="020B0604030504040204" pitchFamily="34" charset="-120"/>
              <a:ea typeface="微軟正黑體" panose="020B0604030504040204" pitchFamily="34" charset="-120"/>
            </a:endParaRPr>
          </a:p>
        </p:txBody>
      </p:sp>
      <p:sp>
        <p:nvSpPr>
          <p:cNvPr id="21" name="投影片編號版面配置區 3">
            <a:extLst>
              <a:ext uri="{FF2B5EF4-FFF2-40B4-BE49-F238E27FC236}">
                <a16:creationId xmlns:a16="http://schemas.microsoft.com/office/drawing/2014/main" id="{D66B7CD3-B4FD-4E83-910B-EDBFE1410592}"/>
              </a:ext>
            </a:extLst>
          </p:cNvPr>
          <p:cNvSpPr>
            <a:spLocks noGrp="1"/>
          </p:cNvSpPr>
          <p:nvPr>
            <p:ph type="sldNum" sz="quarter" idx="12"/>
          </p:nvPr>
        </p:nvSpPr>
        <p:spPr>
          <a:xfrm>
            <a:off x="5157192" y="4767264"/>
            <a:ext cx="1600200" cy="274637"/>
          </a:xfrm>
        </p:spPr>
        <p:txBody>
          <a:bodyPr/>
          <a:lstStyle/>
          <a:p>
            <a:fld id="{39E8BE8E-4064-4FFD-B885-98B25EDCC551}" type="slidenum">
              <a:rPr lang="zh-TW" altLang="en-US" smtClean="0"/>
              <a:pPr/>
              <a:t>15</a:t>
            </a:fld>
            <a:endParaRPr lang="zh-TW" altLang="en-US" dirty="0"/>
          </a:p>
        </p:txBody>
      </p:sp>
    </p:spTree>
    <p:extLst>
      <p:ext uri="{BB962C8B-B14F-4D97-AF65-F5344CB8AC3E}">
        <p14:creationId xmlns:p14="http://schemas.microsoft.com/office/powerpoint/2010/main" val="319057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膀胱過動症診斷前應排除：</a:t>
            </a:r>
          </a:p>
        </p:txBody>
      </p:sp>
      <p:sp>
        <p:nvSpPr>
          <p:cNvPr id="6" name="內容版面配置區 5">
            <a:extLst>
              <a:ext uri="{FF2B5EF4-FFF2-40B4-BE49-F238E27FC236}">
                <a16:creationId xmlns:a16="http://schemas.microsoft.com/office/drawing/2014/main" id="{8429716C-2F69-4FB5-AE57-EEA7EC04364F}"/>
              </a:ext>
            </a:extLst>
          </p:cNvPr>
          <p:cNvSpPr>
            <a:spLocks noGrp="1"/>
          </p:cNvSpPr>
          <p:nvPr>
            <p:ph idx="1"/>
          </p:nvPr>
        </p:nvSpPr>
        <p:spPr/>
        <p:txBody>
          <a:bodyPr>
            <a:normAutofit/>
          </a:bodyPr>
          <a:lstStyle/>
          <a:p>
            <a:r>
              <a:rPr lang="zh-TW" altLang="en-US" dirty="0"/>
              <a:t>尿路感染、炎症反應 </a:t>
            </a:r>
            <a:r>
              <a:rPr lang="en-US" altLang="zh-TW" sz="2000" dirty="0">
                <a:solidFill>
                  <a:srgbClr val="0000FF"/>
                </a:solidFill>
              </a:rPr>
              <a:t>(</a:t>
            </a:r>
            <a:r>
              <a:rPr lang="zh-TW" altLang="en-US" sz="2000" dirty="0">
                <a:solidFill>
                  <a:srgbClr val="0000FF"/>
                </a:solidFill>
              </a:rPr>
              <a:t>間質性膀胱炎</a:t>
            </a:r>
            <a:r>
              <a:rPr lang="en-US" altLang="zh-TW" sz="2000" dirty="0">
                <a:solidFill>
                  <a:srgbClr val="0000FF"/>
                </a:solidFill>
              </a:rPr>
              <a:t>)</a:t>
            </a:r>
          </a:p>
          <a:p>
            <a:r>
              <a:rPr lang="zh-TW" altLang="en-US" dirty="0"/>
              <a:t>尿滯留</a:t>
            </a:r>
            <a:r>
              <a:rPr lang="zh-TW" altLang="en-US" sz="2000" dirty="0">
                <a:solidFill>
                  <a:srgbClr val="FF0000"/>
                </a:solidFill>
              </a:rPr>
              <a:t>→溢滿型尿失禁</a:t>
            </a:r>
            <a:endParaRPr lang="en-US" altLang="zh-TW" dirty="0">
              <a:solidFill>
                <a:srgbClr val="FF0000"/>
              </a:solidFill>
            </a:endParaRPr>
          </a:p>
          <a:p>
            <a:r>
              <a:rPr lang="zh-TW" altLang="en-US" dirty="0"/>
              <a:t>夜間多尿症</a:t>
            </a:r>
            <a:r>
              <a:rPr lang="en-US" altLang="zh-TW" sz="2000" dirty="0">
                <a:solidFill>
                  <a:srgbClr val="FF0000"/>
                </a:solidFill>
              </a:rPr>
              <a:t>→</a:t>
            </a:r>
            <a:r>
              <a:rPr lang="zh-TW" altLang="en-US" sz="2000" dirty="0">
                <a:solidFill>
                  <a:srgbClr val="FF0000"/>
                </a:solidFill>
              </a:rPr>
              <a:t>鬱血性心臟病</a:t>
            </a:r>
            <a:r>
              <a:rPr lang="en-US" altLang="zh-TW" sz="2000" dirty="0">
                <a:solidFill>
                  <a:srgbClr val="FF0000"/>
                </a:solidFill>
              </a:rPr>
              <a:t>?</a:t>
            </a:r>
          </a:p>
          <a:p>
            <a:r>
              <a:rPr lang="zh-TW" altLang="en-US" dirty="0"/>
              <a:t>其他疾病的徵兆 </a:t>
            </a:r>
            <a:r>
              <a:rPr lang="en-US" altLang="zh-TW" sz="2000" dirty="0">
                <a:solidFill>
                  <a:srgbClr val="0000FF"/>
                </a:solidFill>
              </a:rPr>
              <a:t>(</a:t>
            </a:r>
            <a:r>
              <a:rPr lang="zh-TW" altLang="en-US" sz="2000" dirty="0">
                <a:solidFill>
                  <a:srgbClr val="0000FF"/>
                </a:solidFill>
              </a:rPr>
              <a:t>糖尿病</a:t>
            </a:r>
            <a:r>
              <a:rPr lang="en-US" altLang="zh-TW" sz="2000" dirty="0">
                <a:solidFill>
                  <a:srgbClr val="0000FF"/>
                </a:solidFill>
              </a:rPr>
              <a:t>?)</a:t>
            </a:r>
            <a:endParaRPr lang="en-US" altLang="zh-TW" dirty="0">
              <a:solidFill>
                <a:srgbClr val="0000FF"/>
              </a:solidFill>
            </a:endParaRPr>
          </a:p>
          <a:p>
            <a:r>
              <a:rPr lang="zh-TW" altLang="en-US" dirty="0"/>
              <a:t>泌尿道內異物 </a:t>
            </a:r>
            <a:r>
              <a:rPr lang="en-US" altLang="zh-TW" sz="2000" dirty="0">
                <a:solidFill>
                  <a:srgbClr val="0000FF"/>
                </a:solidFill>
              </a:rPr>
              <a:t>(</a:t>
            </a:r>
            <a:r>
              <a:rPr lang="zh-TW" altLang="en-US" sz="2000" dirty="0">
                <a:solidFill>
                  <a:srgbClr val="0000FF"/>
                </a:solidFill>
              </a:rPr>
              <a:t>結石</a:t>
            </a:r>
            <a:r>
              <a:rPr lang="en-US" altLang="zh-TW" sz="2000" dirty="0">
                <a:solidFill>
                  <a:srgbClr val="0000FF"/>
                </a:solidFill>
              </a:rPr>
              <a:t>, </a:t>
            </a:r>
            <a:r>
              <a:rPr lang="zh-TW" altLang="en-US" sz="2000" dirty="0">
                <a:solidFill>
                  <a:srgbClr val="0000FF"/>
                </a:solidFill>
              </a:rPr>
              <a:t>腫瘤</a:t>
            </a:r>
            <a:r>
              <a:rPr lang="en-US" altLang="zh-TW" sz="2000" dirty="0">
                <a:solidFill>
                  <a:srgbClr val="0000FF"/>
                </a:solidFill>
              </a:rPr>
              <a:t>……)</a:t>
            </a:r>
            <a:endParaRPr lang="en-US" altLang="zh-TW" dirty="0">
              <a:solidFill>
                <a:srgbClr val="0000FF"/>
              </a:solidFill>
            </a:endParaRPr>
          </a:p>
          <a:p>
            <a:r>
              <a:rPr lang="zh-TW" altLang="en-US" dirty="0"/>
              <a:t>藥物</a:t>
            </a:r>
            <a:r>
              <a:rPr lang="en-US" altLang="zh-TW" dirty="0"/>
              <a:t> </a:t>
            </a:r>
            <a:r>
              <a:rPr lang="en-US" altLang="zh-TW" sz="2000" dirty="0">
                <a:solidFill>
                  <a:srgbClr val="0000FF"/>
                </a:solidFill>
              </a:rPr>
              <a:t>(</a:t>
            </a:r>
            <a:r>
              <a:rPr lang="zh-TW" altLang="en-US" sz="2000" dirty="0">
                <a:solidFill>
                  <a:srgbClr val="0000FF"/>
                </a:solidFill>
              </a:rPr>
              <a:t>利尿劑</a:t>
            </a:r>
            <a:r>
              <a:rPr lang="en-US" altLang="zh-TW" sz="2000" dirty="0">
                <a:solidFill>
                  <a:srgbClr val="0000FF"/>
                </a:solidFill>
              </a:rPr>
              <a:t>)</a:t>
            </a:r>
          </a:p>
          <a:p>
            <a:r>
              <a:rPr lang="zh-TW" altLang="en-US" dirty="0"/>
              <a:t>攝取過多水分</a:t>
            </a:r>
            <a:endParaRPr lang="en-US" altLang="zh-TW" dirty="0"/>
          </a:p>
          <a:p>
            <a:endParaRPr lang="zh-TW" altLang="en-US" dirty="0"/>
          </a:p>
        </p:txBody>
      </p:sp>
      <p:sp>
        <p:nvSpPr>
          <p:cNvPr id="5" name="投影片編號版面配置區 3">
            <a:extLst>
              <a:ext uri="{FF2B5EF4-FFF2-40B4-BE49-F238E27FC236}">
                <a16:creationId xmlns:a16="http://schemas.microsoft.com/office/drawing/2014/main" id="{3F506405-0224-48D3-806B-1A5DA682974B}"/>
              </a:ext>
            </a:extLst>
          </p:cNvPr>
          <p:cNvSpPr>
            <a:spLocks noGrp="1"/>
          </p:cNvSpPr>
          <p:nvPr>
            <p:ph type="sldNum" sz="quarter" idx="12"/>
          </p:nvPr>
        </p:nvSpPr>
        <p:spPr/>
        <p:txBody>
          <a:bodyPr/>
          <a:lstStyle/>
          <a:p>
            <a:fld id="{39E8BE8E-4064-4FFD-B885-98B25EDCC551}" type="slidenum">
              <a:rPr lang="zh-TW" altLang="en-US" smtClean="0"/>
              <a:pPr/>
              <a:t>16</a:t>
            </a:fld>
            <a:endParaRPr lang="zh-TW" altLang="en-US" dirty="0"/>
          </a:p>
        </p:txBody>
      </p:sp>
    </p:spTree>
    <p:extLst>
      <p:ext uri="{BB962C8B-B14F-4D97-AF65-F5344CB8AC3E}">
        <p14:creationId xmlns:p14="http://schemas.microsoft.com/office/powerpoint/2010/main" val="4288603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0276" y="165017"/>
            <a:ext cx="4760785" cy="990600"/>
          </a:xfrm>
        </p:spPr>
        <p:txBody>
          <a:bodyPr/>
          <a:lstStyle/>
          <a:p>
            <a:r>
              <a:rPr lang="zh-TW" altLang="en-US" dirty="0"/>
              <a:t>治療膀胱過動症的藥物選擇</a:t>
            </a:r>
            <a:endParaRPr lang="en-US" dirty="0"/>
          </a:p>
        </p:txBody>
      </p:sp>
      <p:sp>
        <p:nvSpPr>
          <p:cNvPr id="3" name="內容版面配置區 2"/>
          <p:cNvSpPr>
            <a:spLocks noGrp="1"/>
          </p:cNvSpPr>
          <p:nvPr>
            <p:ph idx="1"/>
          </p:nvPr>
        </p:nvSpPr>
        <p:spPr>
          <a:xfrm>
            <a:off x="134635" y="1323472"/>
            <a:ext cx="3294365" cy="2688438"/>
          </a:xfrm>
        </p:spPr>
        <p:txBody>
          <a:bodyPr>
            <a:normAutofit/>
          </a:bodyPr>
          <a:lstStyle/>
          <a:p>
            <a:r>
              <a:rPr lang="zh-TW" altLang="en-US" sz="1800" dirty="0"/>
              <a:t>非選擇性蕈毒鹼受體拮抗劑</a:t>
            </a:r>
            <a:r>
              <a:rPr lang="en-US" sz="1800" dirty="0"/>
              <a:t>:</a:t>
            </a:r>
          </a:p>
          <a:p>
            <a:pPr lvl="1"/>
            <a:r>
              <a:rPr lang="en-US" sz="1500" dirty="0" err="1"/>
              <a:t>Oxybutynin</a:t>
            </a:r>
            <a:r>
              <a:rPr lang="en-US" sz="1500" dirty="0"/>
              <a:t> (</a:t>
            </a:r>
            <a:r>
              <a:rPr lang="en-US" altLang="zh-TW" sz="1500" dirty="0" err="1"/>
              <a:t>Ditropan</a:t>
            </a:r>
            <a:r>
              <a:rPr lang="en-US" altLang="zh-TW" sz="1500" dirty="0"/>
              <a:t>)</a:t>
            </a:r>
            <a:endParaRPr lang="en-US" sz="1500" dirty="0"/>
          </a:p>
          <a:p>
            <a:pPr lvl="1"/>
            <a:r>
              <a:rPr lang="en-US" sz="1500" b="1" dirty="0" err="1">
                <a:solidFill>
                  <a:srgbClr val="0000FF"/>
                </a:solidFill>
              </a:rPr>
              <a:t>Trospium</a:t>
            </a:r>
            <a:r>
              <a:rPr lang="en-US" sz="1500" b="1" dirty="0">
                <a:solidFill>
                  <a:srgbClr val="0000FF"/>
                </a:solidFill>
              </a:rPr>
              <a:t> (</a:t>
            </a:r>
            <a:r>
              <a:rPr lang="en-US" sz="1500" b="1" dirty="0" err="1">
                <a:solidFill>
                  <a:srgbClr val="0000FF"/>
                </a:solidFill>
              </a:rPr>
              <a:t>Uracare</a:t>
            </a:r>
            <a:r>
              <a:rPr lang="en-US" sz="1500" b="1" dirty="0">
                <a:solidFill>
                  <a:srgbClr val="0000FF"/>
                </a:solidFill>
              </a:rPr>
              <a:t>)</a:t>
            </a:r>
          </a:p>
          <a:p>
            <a:pPr lvl="1"/>
            <a:r>
              <a:rPr lang="en-US" altLang="zh-TW" sz="1500" dirty="0" err="1"/>
              <a:t>Flavoxate</a:t>
            </a:r>
            <a:r>
              <a:rPr lang="en-US" altLang="zh-TW" sz="1500" dirty="0"/>
              <a:t> (</a:t>
            </a:r>
            <a:r>
              <a:rPr lang="en-US" altLang="zh-TW" sz="1500" dirty="0" err="1"/>
              <a:t>Genurin</a:t>
            </a:r>
            <a:r>
              <a:rPr lang="en-US" altLang="zh-TW" sz="1500" dirty="0"/>
              <a:t>)</a:t>
            </a:r>
            <a:endParaRPr lang="en-US" sz="1500" dirty="0"/>
          </a:p>
          <a:p>
            <a:pPr lvl="1"/>
            <a:r>
              <a:rPr lang="en-US" sz="1500" dirty="0" err="1"/>
              <a:t>Propiverine</a:t>
            </a:r>
            <a:r>
              <a:rPr lang="en-US" sz="1500" dirty="0"/>
              <a:t> (</a:t>
            </a:r>
            <a:r>
              <a:rPr lang="en-US" sz="1500" dirty="0" err="1"/>
              <a:t>Urotrol</a:t>
            </a:r>
            <a:r>
              <a:rPr lang="en-US" sz="1500" dirty="0"/>
              <a:t>)</a:t>
            </a:r>
          </a:p>
          <a:p>
            <a:pPr lvl="1"/>
            <a:r>
              <a:rPr lang="en-US" sz="1500" b="1" dirty="0">
                <a:solidFill>
                  <a:srgbClr val="0000FF"/>
                </a:solidFill>
              </a:rPr>
              <a:t>Tolterodine  (</a:t>
            </a:r>
            <a:r>
              <a:rPr lang="en-US" sz="1500" b="1" dirty="0" err="1">
                <a:solidFill>
                  <a:srgbClr val="0000FF"/>
                </a:solidFill>
              </a:rPr>
              <a:t>Detrusitol</a:t>
            </a:r>
            <a:r>
              <a:rPr lang="en-US" sz="1500" b="1" dirty="0">
                <a:solidFill>
                  <a:srgbClr val="0000FF"/>
                </a:solidFill>
              </a:rPr>
              <a:t>)</a:t>
            </a:r>
            <a:endParaRPr lang="en-US" sz="1500" dirty="0"/>
          </a:p>
          <a:p>
            <a:r>
              <a:rPr lang="zh-TW" altLang="en-US" sz="1800" dirty="0"/>
              <a:t>選擇性蕈毒鹼受體拮抗劑</a:t>
            </a:r>
            <a:r>
              <a:rPr lang="en-US" sz="1800" dirty="0"/>
              <a:t>:</a:t>
            </a:r>
          </a:p>
          <a:p>
            <a:pPr lvl="1"/>
            <a:r>
              <a:rPr lang="en-US" sz="1500" b="1" dirty="0" err="1">
                <a:solidFill>
                  <a:srgbClr val="0000FF"/>
                </a:solidFill>
              </a:rPr>
              <a:t>Solifenacin</a:t>
            </a:r>
            <a:r>
              <a:rPr lang="en-US" sz="1500" b="1" dirty="0">
                <a:solidFill>
                  <a:srgbClr val="0000FF"/>
                </a:solidFill>
              </a:rPr>
              <a:t> (</a:t>
            </a:r>
            <a:r>
              <a:rPr lang="en-US" sz="1500" b="1" dirty="0" err="1">
                <a:solidFill>
                  <a:srgbClr val="0000FF"/>
                </a:solidFill>
              </a:rPr>
              <a:t>Vesicare</a:t>
            </a:r>
            <a:r>
              <a:rPr lang="en-US" sz="1500" b="1" dirty="0">
                <a:solidFill>
                  <a:srgbClr val="0000FF"/>
                </a:solidFill>
              </a:rPr>
              <a:t>)</a:t>
            </a:r>
            <a:endParaRPr lang="en-US" b="1" dirty="0">
              <a:solidFill>
                <a:srgbClr val="0000FF"/>
              </a:solidFill>
            </a:endParaRPr>
          </a:p>
        </p:txBody>
      </p:sp>
      <p:sp>
        <p:nvSpPr>
          <p:cNvPr id="7" name="投影片編號版面配置區 6"/>
          <p:cNvSpPr>
            <a:spLocks noGrp="1"/>
          </p:cNvSpPr>
          <p:nvPr>
            <p:ph type="sldNum" sz="quarter" idx="12"/>
          </p:nvPr>
        </p:nvSpPr>
        <p:spPr/>
        <p:txBody>
          <a:bodyPr/>
          <a:lstStyle/>
          <a:p>
            <a:pPr>
              <a:defRPr/>
            </a:pPr>
            <a:fld id="{E06F3EEB-0197-48BF-B788-132E3D73E34A}" type="slidenum">
              <a:rPr lang="ja-JP" altLang="en-US" smtClean="0"/>
              <a:pPr>
                <a:defRPr/>
              </a:pPr>
              <a:t>17</a:t>
            </a:fld>
            <a:endParaRPr lang="en-US" altLang="ja-JP"/>
          </a:p>
        </p:txBody>
      </p:sp>
      <p:sp>
        <p:nvSpPr>
          <p:cNvPr id="4" name="內容版面配置區 2"/>
          <p:cNvSpPr txBox="1">
            <a:spLocks/>
          </p:cNvSpPr>
          <p:nvPr/>
        </p:nvSpPr>
        <p:spPr bwMode="auto">
          <a:xfrm>
            <a:off x="3573016" y="1317333"/>
            <a:ext cx="3240360" cy="73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lgn="l" defTabSz="857250" rtl="0" eaLnBrk="0" fontAlgn="base" hangingPunct="0">
              <a:lnSpc>
                <a:spcPct val="120000"/>
              </a:lnSpc>
              <a:spcBef>
                <a:spcPct val="30000"/>
              </a:spcBef>
              <a:spcAft>
                <a:spcPct val="0"/>
              </a:spcAft>
              <a:buClr>
                <a:schemeClr val="folHlink"/>
              </a:buClr>
              <a:buFont typeface="Wingdings" pitchFamily="2" charset="2"/>
              <a:buChar char="v"/>
              <a:defRPr sz="2400" b="1">
                <a:solidFill>
                  <a:schemeClr val="folHlink"/>
                </a:solidFill>
                <a:latin typeface="Cambria" panose="02040503050406030204" pitchFamily="18" charset="0"/>
                <a:ea typeface="標楷體" panose="03000509000000000000" pitchFamily="65" charset="-120"/>
                <a:cs typeface="+mn-cs"/>
              </a:defRPr>
            </a:lvl1pPr>
            <a:lvl2pPr marL="319088" indent="-152400" algn="l" defTabSz="857250" rtl="0" eaLnBrk="0" fontAlgn="base" hangingPunct="0">
              <a:lnSpc>
                <a:spcPct val="120000"/>
              </a:lnSpc>
              <a:spcBef>
                <a:spcPct val="30000"/>
              </a:spcBef>
              <a:spcAft>
                <a:spcPct val="0"/>
              </a:spcAft>
              <a:buClr>
                <a:schemeClr val="folHlink"/>
              </a:buClr>
              <a:buFont typeface="Wingdings" pitchFamily="2" charset="2"/>
              <a:buChar char="Ø"/>
              <a:defRPr sz="2000">
                <a:solidFill>
                  <a:schemeClr val="folHlink"/>
                </a:solidFill>
                <a:latin typeface="Cambria" panose="02040503050406030204" pitchFamily="18" charset="0"/>
                <a:ea typeface="標楷體" panose="03000509000000000000" pitchFamily="65" charset="-120"/>
              </a:defRPr>
            </a:lvl2pPr>
            <a:lvl3pPr marL="466725" indent="-146050" algn="l" defTabSz="857250" rtl="0" eaLnBrk="0" fontAlgn="base" hangingPunct="0">
              <a:lnSpc>
                <a:spcPct val="120000"/>
              </a:lnSpc>
              <a:spcBef>
                <a:spcPct val="30000"/>
              </a:spcBef>
              <a:spcAft>
                <a:spcPct val="0"/>
              </a:spcAft>
              <a:buClr>
                <a:schemeClr val="folHlink"/>
              </a:buClr>
              <a:buFont typeface="Wingdings" pitchFamily="2" charset="2"/>
              <a:buChar char="ü"/>
              <a:defRPr>
                <a:solidFill>
                  <a:schemeClr val="folHlink"/>
                </a:solidFill>
                <a:latin typeface="Cambria" panose="02040503050406030204" pitchFamily="18" charset="0"/>
                <a:ea typeface="標楷體" panose="03000509000000000000" pitchFamily="65" charset="-120"/>
              </a:defRPr>
            </a:lvl3pPr>
            <a:lvl4pPr marL="604838" indent="-136525" algn="l" defTabSz="857250" rtl="0" eaLnBrk="0" fontAlgn="base" hangingPunct="0">
              <a:lnSpc>
                <a:spcPct val="120000"/>
              </a:lnSpc>
              <a:spcBef>
                <a:spcPct val="30000"/>
              </a:spcBef>
              <a:spcAft>
                <a:spcPct val="0"/>
              </a:spcAft>
              <a:buClr>
                <a:schemeClr val="folHlink"/>
              </a:buClr>
              <a:buFont typeface="Wingdings" pitchFamily="2" charset="2"/>
              <a:buChar char="§"/>
              <a:defRPr sz="1600">
                <a:solidFill>
                  <a:schemeClr val="folHlink"/>
                </a:solidFill>
                <a:latin typeface="Cambria" panose="02040503050406030204" pitchFamily="18" charset="0"/>
                <a:ea typeface="標楷體" panose="03000509000000000000" pitchFamily="65" charset="-120"/>
              </a:defRPr>
            </a:lvl4pPr>
            <a:lvl5pPr marL="731838" indent="-125413" algn="l" defTabSz="857250" rtl="0" eaLnBrk="0" fontAlgn="base" hangingPunct="0">
              <a:lnSpc>
                <a:spcPct val="120000"/>
              </a:lnSpc>
              <a:spcBef>
                <a:spcPct val="30000"/>
              </a:spcBef>
              <a:spcAft>
                <a:spcPct val="0"/>
              </a:spcAft>
              <a:buClr>
                <a:schemeClr val="folHlink"/>
              </a:buClr>
              <a:buFont typeface="Arial" charset="0"/>
              <a:buChar char="•"/>
              <a:defRPr sz="1400">
                <a:solidFill>
                  <a:schemeClr val="folHlink"/>
                </a:solidFill>
                <a:latin typeface="Cambria" panose="02040503050406030204" pitchFamily="18" charset="0"/>
                <a:ea typeface="標楷體" panose="03000509000000000000" pitchFamily="65" charset="-120"/>
              </a:defRPr>
            </a:lvl5pPr>
            <a:lvl6pPr marL="1189038" indent="-125413" algn="l" defTabSz="857250" rtl="0" eaLnBrk="1" fontAlgn="base" hangingPunct="1">
              <a:lnSpc>
                <a:spcPct val="120000"/>
              </a:lnSpc>
              <a:spcBef>
                <a:spcPct val="30000"/>
              </a:spcBef>
              <a:spcAft>
                <a:spcPct val="0"/>
              </a:spcAft>
              <a:buClr>
                <a:schemeClr val="folHlink"/>
              </a:buClr>
              <a:buFont typeface="Symbol" pitchFamily="18" charset="2"/>
              <a:buChar char="·"/>
              <a:defRPr sz="1400">
                <a:solidFill>
                  <a:schemeClr val="folHlink"/>
                </a:solidFill>
                <a:latin typeface="+mn-lt"/>
              </a:defRPr>
            </a:lvl6pPr>
            <a:lvl7pPr marL="1646238" indent="-125413" algn="l" defTabSz="857250" rtl="0" eaLnBrk="1" fontAlgn="base" hangingPunct="1">
              <a:lnSpc>
                <a:spcPct val="120000"/>
              </a:lnSpc>
              <a:spcBef>
                <a:spcPct val="30000"/>
              </a:spcBef>
              <a:spcAft>
                <a:spcPct val="0"/>
              </a:spcAft>
              <a:buClr>
                <a:schemeClr val="folHlink"/>
              </a:buClr>
              <a:buFont typeface="Symbol" pitchFamily="18" charset="2"/>
              <a:buChar char="·"/>
              <a:defRPr sz="1400">
                <a:solidFill>
                  <a:schemeClr val="folHlink"/>
                </a:solidFill>
                <a:latin typeface="+mn-lt"/>
              </a:defRPr>
            </a:lvl7pPr>
            <a:lvl8pPr marL="2103438" indent="-125413" algn="l" defTabSz="857250" rtl="0" eaLnBrk="1" fontAlgn="base" hangingPunct="1">
              <a:lnSpc>
                <a:spcPct val="120000"/>
              </a:lnSpc>
              <a:spcBef>
                <a:spcPct val="30000"/>
              </a:spcBef>
              <a:spcAft>
                <a:spcPct val="0"/>
              </a:spcAft>
              <a:buClr>
                <a:schemeClr val="folHlink"/>
              </a:buClr>
              <a:buFont typeface="Symbol" pitchFamily="18" charset="2"/>
              <a:buChar char="·"/>
              <a:defRPr sz="1400">
                <a:solidFill>
                  <a:schemeClr val="folHlink"/>
                </a:solidFill>
                <a:latin typeface="+mn-lt"/>
              </a:defRPr>
            </a:lvl8pPr>
            <a:lvl9pPr marL="2560638" indent="-125413" algn="l" defTabSz="857250" rtl="0" eaLnBrk="1" fontAlgn="base" hangingPunct="1">
              <a:lnSpc>
                <a:spcPct val="120000"/>
              </a:lnSpc>
              <a:spcBef>
                <a:spcPct val="30000"/>
              </a:spcBef>
              <a:spcAft>
                <a:spcPct val="0"/>
              </a:spcAft>
              <a:buClr>
                <a:schemeClr val="folHlink"/>
              </a:buClr>
              <a:buFont typeface="Symbol" pitchFamily="18" charset="2"/>
              <a:buChar char="·"/>
              <a:defRPr sz="1400">
                <a:solidFill>
                  <a:schemeClr val="folHlink"/>
                </a:solidFill>
                <a:latin typeface="+mn-lt"/>
              </a:defRPr>
            </a:lvl9pPr>
          </a:lstStyle>
          <a:p>
            <a:r>
              <a:rPr lang="zh-TW" altLang="zh-TW" sz="1800" b="0" kern="0" dirty="0">
                <a:solidFill>
                  <a:schemeClr val="tx1"/>
                </a:solidFill>
                <a:latin typeface="微軟正黑體" panose="020B0604030504040204" pitchFamily="34" charset="-120"/>
                <a:ea typeface="微軟正黑體" panose="020B0604030504040204" pitchFamily="34" charset="-120"/>
              </a:rPr>
              <a:t>β</a:t>
            </a:r>
            <a:r>
              <a:rPr lang="en-US" altLang="zh-TW" sz="1800" b="0" kern="0" dirty="0">
                <a:solidFill>
                  <a:schemeClr val="tx1"/>
                </a:solidFill>
                <a:latin typeface="微軟正黑體" panose="020B0604030504040204" pitchFamily="34" charset="-120"/>
                <a:ea typeface="微軟正黑體" panose="020B0604030504040204" pitchFamily="34" charset="-120"/>
              </a:rPr>
              <a:t>3 </a:t>
            </a:r>
            <a:r>
              <a:rPr lang="zh-TW" altLang="en-US" sz="1800" b="0" kern="0" dirty="0">
                <a:solidFill>
                  <a:schemeClr val="tx1"/>
                </a:solidFill>
                <a:latin typeface="微軟正黑體" panose="020B0604030504040204" pitchFamily="34" charset="-120"/>
                <a:ea typeface="微軟正黑體" panose="020B0604030504040204" pitchFamily="34" charset="-120"/>
              </a:rPr>
              <a:t>腎上腺受體促效劑</a:t>
            </a:r>
            <a:r>
              <a:rPr lang="en-US" altLang="zh-TW" sz="1800" b="0" kern="0" dirty="0">
                <a:solidFill>
                  <a:schemeClr val="tx1"/>
                </a:solidFill>
                <a:latin typeface="微軟正黑體" panose="020B0604030504040204" pitchFamily="34" charset="-120"/>
                <a:ea typeface="微軟正黑體" panose="020B0604030504040204" pitchFamily="34" charset="-120"/>
              </a:rPr>
              <a:t>:</a:t>
            </a:r>
          </a:p>
          <a:p>
            <a:pPr lvl="1"/>
            <a:r>
              <a:rPr lang="en-US" sz="1500" kern="0" dirty="0" err="1">
                <a:solidFill>
                  <a:schemeClr val="tx1"/>
                </a:solidFill>
                <a:latin typeface="微軟正黑體" panose="020B0604030504040204" pitchFamily="34" charset="-120"/>
                <a:ea typeface="微軟正黑體" panose="020B0604030504040204" pitchFamily="34" charset="-120"/>
              </a:rPr>
              <a:t>Mirabegron</a:t>
            </a:r>
            <a:r>
              <a:rPr lang="en-US" sz="1500" kern="0" dirty="0">
                <a:solidFill>
                  <a:schemeClr val="tx1"/>
                </a:solidFill>
                <a:latin typeface="微軟正黑體" panose="020B0604030504040204" pitchFamily="34" charset="-120"/>
                <a:ea typeface="微軟正黑體" panose="020B0604030504040204" pitchFamily="34" charset="-120"/>
              </a:rPr>
              <a:t> (</a:t>
            </a:r>
            <a:r>
              <a:rPr lang="en-US" sz="1500" kern="0" dirty="0" err="1">
                <a:solidFill>
                  <a:schemeClr val="tx1"/>
                </a:solidFill>
                <a:latin typeface="微軟正黑體" panose="020B0604030504040204" pitchFamily="34" charset="-120"/>
                <a:ea typeface="微軟正黑體" panose="020B0604030504040204" pitchFamily="34" charset="-120"/>
              </a:rPr>
              <a:t>Betmiga</a:t>
            </a:r>
            <a:r>
              <a:rPr lang="en-US" sz="1500" kern="0" dirty="0">
                <a:solidFill>
                  <a:schemeClr val="tx1"/>
                </a:solidFill>
                <a:latin typeface="微軟正黑體" panose="020B0604030504040204" pitchFamily="34" charset="-120"/>
                <a:ea typeface="微軟正黑體" panose="020B0604030504040204" pitchFamily="34" charset="-120"/>
              </a:rPr>
              <a:t>)</a:t>
            </a:r>
            <a:endParaRPr lang="en-US" sz="1800" kern="0" dirty="0">
              <a:solidFill>
                <a:schemeClr val="tx1"/>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188640" y="1005576"/>
            <a:ext cx="2862318" cy="323165"/>
          </a:xfrm>
          <a:prstGeom prst="rect">
            <a:avLst/>
          </a:prstGeom>
          <a:solidFill>
            <a:schemeClr val="accent1">
              <a:lumMod val="20000"/>
              <a:lumOff val="80000"/>
            </a:schemeClr>
          </a:solidFill>
        </p:spPr>
        <p:txBody>
          <a:bodyPr wrap="square" rtlCol="0">
            <a:spAutoFit/>
          </a:bodyPr>
          <a:lstStyle/>
          <a:p>
            <a:pPr algn="ctr"/>
            <a:r>
              <a:rPr lang="zh-TW" altLang="en-US" sz="1500" b="1" dirty="0">
                <a:latin typeface="微軟正黑體" panose="020B0604030504040204" pitchFamily="34" charset="-120"/>
                <a:ea typeface="微軟正黑體" panose="020B0604030504040204" pitchFamily="34" charset="-120"/>
              </a:rPr>
              <a:t>副交感神經路徑</a:t>
            </a:r>
            <a:endParaRPr lang="en-US" sz="1500" b="1"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3627022" y="1005576"/>
            <a:ext cx="2862318" cy="323165"/>
          </a:xfrm>
          <a:prstGeom prst="rect">
            <a:avLst/>
          </a:prstGeom>
          <a:solidFill>
            <a:srgbClr val="CCECFF"/>
          </a:solidFill>
        </p:spPr>
        <p:txBody>
          <a:bodyPr wrap="square" rtlCol="0">
            <a:spAutoFit/>
          </a:bodyPr>
          <a:lstStyle/>
          <a:p>
            <a:pPr algn="ctr"/>
            <a:r>
              <a:rPr lang="zh-TW" altLang="en-US" sz="1500" b="1" dirty="0">
                <a:solidFill>
                  <a:srgbClr val="3333CC"/>
                </a:solidFill>
                <a:latin typeface="微軟正黑體" panose="020B0604030504040204" pitchFamily="34" charset="-120"/>
                <a:ea typeface="微軟正黑體" panose="020B0604030504040204" pitchFamily="34" charset="-120"/>
              </a:rPr>
              <a:t>交感神經路徑</a:t>
            </a:r>
            <a:endParaRPr lang="en-US" sz="1500" b="1" dirty="0">
              <a:solidFill>
                <a:srgbClr val="3333CC"/>
              </a:solidFill>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5D2CF09C-936B-4284-84BB-4D5AE8331E12}"/>
              </a:ext>
            </a:extLst>
          </p:cNvPr>
          <p:cNvSpPr txBox="1"/>
          <p:nvPr/>
        </p:nvSpPr>
        <p:spPr>
          <a:xfrm>
            <a:off x="557681" y="4271155"/>
            <a:ext cx="2358262" cy="369332"/>
          </a:xfrm>
          <a:prstGeom prst="rect">
            <a:avLst/>
          </a:prstGeom>
          <a:solidFill>
            <a:srgbClr val="FFFF00"/>
          </a:solid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副作用：口乾、便祕</a:t>
            </a:r>
          </a:p>
        </p:txBody>
      </p:sp>
      <p:sp>
        <p:nvSpPr>
          <p:cNvPr id="9" name="文字方塊 8">
            <a:extLst>
              <a:ext uri="{FF2B5EF4-FFF2-40B4-BE49-F238E27FC236}">
                <a16:creationId xmlns:a16="http://schemas.microsoft.com/office/drawing/2014/main" id="{3D43669C-69E5-4CD4-96EA-66382ED5F385}"/>
              </a:ext>
            </a:extLst>
          </p:cNvPr>
          <p:cNvSpPr txBox="1"/>
          <p:nvPr/>
        </p:nvSpPr>
        <p:spPr>
          <a:xfrm>
            <a:off x="3951058" y="2778482"/>
            <a:ext cx="2214246" cy="369332"/>
          </a:xfrm>
          <a:prstGeom prst="rect">
            <a:avLst/>
          </a:prstGeom>
          <a:solidFill>
            <a:srgbClr val="FFFF00"/>
          </a:solid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副作用：高血壓    </a:t>
            </a:r>
          </a:p>
        </p:txBody>
      </p:sp>
      <p:sp>
        <p:nvSpPr>
          <p:cNvPr id="10" name="文字方塊 9">
            <a:extLst>
              <a:ext uri="{FF2B5EF4-FFF2-40B4-BE49-F238E27FC236}">
                <a16:creationId xmlns:a16="http://schemas.microsoft.com/office/drawing/2014/main" id="{512004FD-9984-014F-B3B3-32A5E2155D4D}"/>
              </a:ext>
            </a:extLst>
          </p:cNvPr>
          <p:cNvSpPr txBox="1"/>
          <p:nvPr/>
        </p:nvSpPr>
        <p:spPr>
          <a:xfrm>
            <a:off x="692696" y="3723878"/>
            <a:ext cx="2088232" cy="461665"/>
          </a:xfrm>
          <a:prstGeom prst="rect">
            <a:avLst/>
          </a:prstGeom>
          <a:solidFill>
            <a:schemeClr val="accent2"/>
          </a:solidFill>
        </p:spPr>
        <p:txBody>
          <a:bodyPr wrap="square" rtlCol="0">
            <a:spAutoFit/>
          </a:bodyPr>
          <a:lstStyle/>
          <a:p>
            <a:pPr algn="ctr"/>
            <a:r>
              <a:rPr kumimoji="1" lang="zh-TW" altLang="en-US" sz="2400" dirty="0">
                <a:solidFill>
                  <a:schemeClr val="bg1"/>
                </a:solidFill>
                <a:latin typeface="Microsoft JhengHei" panose="020B0604030504040204" pitchFamily="34" charset="-120"/>
                <a:ea typeface="Microsoft JhengHei" panose="020B0604030504040204" pitchFamily="34" charset="-120"/>
              </a:rPr>
              <a:t>抑制膀胱收縮</a:t>
            </a:r>
          </a:p>
        </p:txBody>
      </p:sp>
      <p:sp>
        <p:nvSpPr>
          <p:cNvPr id="11" name="文字方塊 10">
            <a:extLst>
              <a:ext uri="{FF2B5EF4-FFF2-40B4-BE49-F238E27FC236}">
                <a16:creationId xmlns:a16="http://schemas.microsoft.com/office/drawing/2014/main" id="{E7E83B10-3621-B24A-AD85-6D739009D383}"/>
              </a:ext>
            </a:extLst>
          </p:cNvPr>
          <p:cNvSpPr txBox="1"/>
          <p:nvPr/>
        </p:nvSpPr>
        <p:spPr>
          <a:xfrm>
            <a:off x="4005064" y="2182093"/>
            <a:ext cx="2088232" cy="461665"/>
          </a:xfrm>
          <a:prstGeom prst="rect">
            <a:avLst/>
          </a:prstGeom>
          <a:solidFill>
            <a:schemeClr val="accent2"/>
          </a:solidFill>
        </p:spPr>
        <p:txBody>
          <a:bodyPr wrap="square" rtlCol="0">
            <a:spAutoFit/>
          </a:bodyPr>
          <a:lstStyle/>
          <a:p>
            <a:pPr algn="ctr"/>
            <a:r>
              <a:rPr kumimoji="1" lang="zh-TW" altLang="en-US" sz="2400" dirty="0">
                <a:solidFill>
                  <a:schemeClr val="bg1"/>
                </a:solidFill>
                <a:latin typeface="Microsoft JhengHei" panose="020B0604030504040204" pitchFamily="34" charset="-120"/>
                <a:ea typeface="Microsoft JhengHei" panose="020B0604030504040204" pitchFamily="34" charset="-120"/>
              </a:rPr>
              <a:t>促進膀胱放鬆</a:t>
            </a:r>
          </a:p>
        </p:txBody>
      </p:sp>
    </p:spTree>
    <p:extLst>
      <p:ext uri="{BB962C8B-B14F-4D97-AF65-F5344CB8AC3E}">
        <p14:creationId xmlns:p14="http://schemas.microsoft.com/office/powerpoint/2010/main" val="56090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F53C38-3281-42CA-993C-C1CA7D858E93}"/>
              </a:ext>
            </a:extLst>
          </p:cNvPr>
          <p:cNvSpPr>
            <a:spLocks noGrp="1"/>
          </p:cNvSpPr>
          <p:nvPr>
            <p:ph type="title"/>
          </p:nvPr>
        </p:nvSpPr>
        <p:spPr/>
        <p:txBody>
          <a:bodyPr/>
          <a:lstStyle/>
          <a:p>
            <a:r>
              <a:rPr lang="zh-TW" altLang="en-US" dirty="0"/>
              <a:t>良性攝護腺肥大 </a:t>
            </a:r>
            <a:r>
              <a:rPr lang="en-US" altLang="zh-TW" dirty="0"/>
              <a:t>(</a:t>
            </a:r>
            <a:r>
              <a:rPr lang="en" altLang="zh-TW" dirty="0"/>
              <a:t>BPH)</a:t>
            </a:r>
            <a:endParaRPr lang="zh-TW" altLang="en-US" dirty="0"/>
          </a:p>
        </p:txBody>
      </p:sp>
      <p:sp>
        <p:nvSpPr>
          <p:cNvPr id="4" name="投影片編號版面配置區 3">
            <a:extLst>
              <a:ext uri="{FF2B5EF4-FFF2-40B4-BE49-F238E27FC236}">
                <a16:creationId xmlns:a16="http://schemas.microsoft.com/office/drawing/2014/main" id="{8EB4FEE5-BDB7-4277-AA16-A3F366D25D0A}"/>
              </a:ext>
            </a:extLst>
          </p:cNvPr>
          <p:cNvSpPr>
            <a:spLocks noGrp="1"/>
          </p:cNvSpPr>
          <p:nvPr>
            <p:ph type="sldNum" sz="quarter" idx="12"/>
          </p:nvPr>
        </p:nvSpPr>
        <p:spPr/>
        <p:txBody>
          <a:bodyPr/>
          <a:lstStyle/>
          <a:p>
            <a:fld id="{39E8BE8E-4064-4FFD-B885-98B25EDCC551}" type="slidenum">
              <a:rPr lang="zh-TW" altLang="en-US" smtClean="0"/>
              <a:pPr/>
              <a:t>18</a:t>
            </a:fld>
            <a:endParaRPr lang="zh-TW" altLang="en-US" dirty="0"/>
          </a:p>
        </p:txBody>
      </p:sp>
      <p:pic>
        <p:nvPicPr>
          <p:cNvPr id="5" name="Picture 2" descr="F:\影像圖片\教學圖片\BPH\BPH.jpg">
            <a:extLst>
              <a:ext uri="{FF2B5EF4-FFF2-40B4-BE49-F238E27FC236}">
                <a16:creationId xmlns:a16="http://schemas.microsoft.com/office/drawing/2014/main" id="{AF36EFCA-791C-0542-A3EA-17A7645377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8135" y="1198526"/>
            <a:ext cx="3521730" cy="33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335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BC9AD8-FEB7-C34A-8034-C76037215FBA}"/>
              </a:ext>
            </a:extLst>
          </p:cNvPr>
          <p:cNvSpPr>
            <a:spLocks noGrp="1"/>
          </p:cNvSpPr>
          <p:nvPr>
            <p:ph type="title"/>
          </p:nvPr>
        </p:nvSpPr>
        <p:spPr/>
        <p:txBody>
          <a:bodyPr/>
          <a:lstStyle/>
          <a:p>
            <a:r>
              <a:rPr kumimoji="1" lang="zh-TW" altLang="en-US" dirty="0"/>
              <a:t>攝護腺肥大造成的排尿障礙</a:t>
            </a:r>
          </a:p>
        </p:txBody>
      </p:sp>
      <p:sp>
        <p:nvSpPr>
          <p:cNvPr id="4" name="投影片編號版面配置區 3">
            <a:extLst>
              <a:ext uri="{FF2B5EF4-FFF2-40B4-BE49-F238E27FC236}">
                <a16:creationId xmlns:a16="http://schemas.microsoft.com/office/drawing/2014/main" id="{3C840AEF-545D-594F-BCA9-586650BC0F4D}"/>
              </a:ext>
            </a:extLst>
          </p:cNvPr>
          <p:cNvSpPr>
            <a:spLocks noGrp="1"/>
          </p:cNvSpPr>
          <p:nvPr>
            <p:ph type="sldNum" sz="quarter" idx="12"/>
          </p:nvPr>
        </p:nvSpPr>
        <p:spPr/>
        <p:txBody>
          <a:bodyPr/>
          <a:lstStyle/>
          <a:p>
            <a:fld id="{39E8BE8E-4064-4FFD-B885-98B25EDCC551}" type="slidenum">
              <a:rPr lang="zh-TW" altLang="en-US" smtClean="0"/>
              <a:pPr/>
              <a:t>19</a:t>
            </a:fld>
            <a:endParaRPr lang="zh-TW" altLang="en-US" dirty="0"/>
          </a:p>
        </p:txBody>
      </p:sp>
      <p:pic>
        <p:nvPicPr>
          <p:cNvPr id="5" name="圖片 1" descr="page10.jpg">
            <a:extLst>
              <a:ext uri="{FF2B5EF4-FFF2-40B4-BE49-F238E27FC236}">
                <a16:creationId xmlns:a16="http://schemas.microsoft.com/office/drawing/2014/main" id="{E38970FE-7882-3241-B234-E9929DB1C616}"/>
              </a:ext>
            </a:extLst>
          </p:cNvPr>
          <p:cNvPicPr>
            <a:picLocks noChangeAspect="1"/>
          </p:cNvPicPr>
          <p:nvPr/>
        </p:nvPicPr>
        <p:blipFill rotWithShape="1">
          <a:blip r:embed="rId2">
            <a:extLst>
              <a:ext uri="{28A0092B-C50C-407E-A947-70E740481C1C}">
                <a14:useLocalDpi xmlns:a14="http://schemas.microsoft.com/office/drawing/2010/main" val="0"/>
              </a:ext>
            </a:extLst>
          </a:blip>
          <a:srcRect l="7883" t="30400" r="8936" b="13600"/>
          <a:stretch/>
        </p:blipFill>
        <p:spPr bwMode="auto">
          <a:xfrm>
            <a:off x="194040" y="1059581"/>
            <a:ext cx="6403312" cy="324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416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吳建志 醫師</a:t>
            </a:r>
          </a:p>
        </p:txBody>
      </p:sp>
      <p:sp>
        <p:nvSpPr>
          <p:cNvPr id="3" name="內容版面配置區 2"/>
          <p:cNvSpPr>
            <a:spLocks noGrp="1"/>
          </p:cNvSpPr>
          <p:nvPr>
            <p:ph idx="1"/>
          </p:nvPr>
        </p:nvSpPr>
        <p:spPr/>
        <p:txBody>
          <a:bodyPr>
            <a:normAutofit fontScale="92500" lnSpcReduction="10000"/>
          </a:bodyPr>
          <a:lstStyle/>
          <a:p>
            <a:pPr>
              <a:lnSpc>
                <a:spcPct val="110000"/>
              </a:lnSpc>
              <a:spcBef>
                <a:spcPts val="0"/>
              </a:spcBef>
            </a:pPr>
            <a:r>
              <a:rPr lang="zh-TW" altLang="en-US" dirty="0"/>
              <a:t>學歷</a:t>
            </a:r>
            <a:endParaRPr lang="en-US" altLang="zh-TW" dirty="0"/>
          </a:p>
          <a:p>
            <a:pPr lvl="1">
              <a:lnSpc>
                <a:spcPct val="110000"/>
              </a:lnSpc>
              <a:spcBef>
                <a:spcPts val="0"/>
              </a:spcBef>
            </a:pPr>
            <a:r>
              <a:rPr lang="zh-TW" altLang="en-US" dirty="0"/>
              <a:t>臺北醫學大學醫學系畢業</a:t>
            </a:r>
            <a:endParaRPr lang="en-US" altLang="zh-TW" dirty="0"/>
          </a:p>
          <a:p>
            <a:pPr lvl="1">
              <a:lnSpc>
                <a:spcPct val="110000"/>
              </a:lnSpc>
              <a:spcBef>
                <a:spcPts val="0"/>
              </a:spcBef>
            </a:pPr>
            <a:r>
              <a:rPr lang="zh-TW" altLang="en-US" dirty="0"/>
              <a:t>臺北醫學大學醫學研究所博士</a:t>
            </a:r>
            <a:endParaRPr lang="en-US" altLang="zh-TW" dirty="0"/>
          </a:p>
          <a:p>
            <a:pPr>
              <a:lnSpc>
                <a:spcPct val="110000"/>
              </a:lnSpc>
              <a:spcBef>
                <a:spcPts val="600"/>
              </a:spcBef>
            </a:pPr>
            <a:r>
              <a:rPr lang="zh-TW" altLang="en-US" dirty="0"/>
              <a:t>現職</a:t>
            </a:r>
            <a:endParaRPr lang="en-US" altLang="zh-TW" dirty="0"/>
          </a:p>
          <a:p>
            <a:pPr lvl="1">
              <a:lnSpc>
                <a:spcPct val="110000"/>
              </a:lnSpc>
              <a:spcBef>
                <a:spcPts val="0"/>
              </a:spcBef>
            </a:pPr>
            <a:r>
              <a:rPr lang="zh-TW" altLang="en-US" dirty="0"/>
              <a:t>臺北醫學大學醫學系教授</a:t>
            </a:r>
            <a:endParaRPr lang="en-US" altLang="zh-TW" dirty="0"/>
          </a:p>
          <a:p>
            <a:pPr lvl="1">
              <a:lnSpc>
                <a:spcPct val="110000"/>
              </a:lnSpc>
              <a:spcBef>
                <a:spcPts val="0"/>
              </a:spcBef>
            </a:pPr>
            <a:r>
              <a:rPr lang="zh-TW" altLang="en-US" dirty="0"/>
              <a:t>臺北醫學大學附設醫院泌尿科主治醫師</a:t>
            </a:r>
            <a:endParaRPr lang="en-US" altLang="zh-TW" dirty="0"/>
          </a:p>
          <a:p>
            <a:pPr lvl="1">
              <a:lnSpc>
                <a:spcPct val="110000"/>
              </a:lnSpc>
              <a:spcBef>
                <a:spcPts val="0"/>
              </a:spcBef>
            </a:pPr>
            <a:r>
              <a:rPr lang="zh-TW" altLang="en-US" dirty="0"/>
              <a:t>臺北醫學大學副教務長</a:t>
            </a:r>
            <a:endParaRPr lang="en-US" altLang="zh-TW" dirty="0"/>
          </a:p>
          <a:p>
            <a:pPr lvl="1">
              <a:lnSpc>
                <a:spcPct val="110000"/>
              </a:lnSpc>
              <a:spcBef>
                <a:spcPts val="0"/>
              </a:spcBef>
            </a:pPr>
            <a:r>
              <a:rPr lang="zh-TW" altLang="en-US" dirty="0"/>
              <a:t>臺北醫學大學醫學系醫學教育暨人文學科主任</a:t>
            </a:r>
            <a:endParaRPr lang="en-US" altLang="zh-TW" dirty="0"/>
          </a:p>
          <a:p>
            <a:pPr>
              <a:lnSpc>
                <a:spcPct val="110000"/>
              </a:lnSpc>
              <a:spcBef>
                <a:spcPts val="600"/>
              </a:spcBef>
            </a:pPr>
            <a:r>
              <a:rPr lang="zh-TW" altLang="en-US" dirty="0"/>
              <a:t>醫藥專長</a:t>
            </a:r>
            <a:endParaRPr lang="en-US" altLang="zh-TW" dirty="0"/>
          </a:p>
          <a:p>
            <a:pPr lvl="1">
              <a:lnSpc>
                <a:spcPct val="110000"/>
              </a:lnSpc>
              <a:spcBef>
                <a:spcPts val="0"/>
              </a:spcBef>
            </a:pPr>
            <a:r>
              <a:rPr lang="zh-TW" altLang="en-US" dirty="0"/>
              <a:t>男性學、排尿障礙、泌尿道結石</a:t>
            </a:r>
          </a:p>
        </p:txBody>
      </p:sp>
      <p:sp>
        <p:nvSpPr>
          <p:cNvPr id="4" name="投影片編號版面配置區 3">
            <a:extLst>
              <a:ext uri="{FF2B5EF4-FFF2-40B4-BE49-F238E27FC236}">
                <a16:creationId xmlns:a16="http://schemas.microsoft.com/office/drawing/2014/main" id="{6AF7DF04-91EB-4696-B7CB-E0DC810FFFF1}"/>
              </a:ext>
            </a:extLst>
          </p:cNvPr>
          <p:cNvSpPr>
            <a:spLocks noGrp="1"/>
          </p:cNvSpPr>
          <p:nvPr>
            <p:ph type="sldNum" sz="quarter" idx="12"/>
          </p:nvPr>
        </p:nvSpPr>
        <p:spPr/>
        <p:txBody>
          <a:bodyPr/>
          <a:lstStyle/>
          <a:p>
            <a:fld id="{39E8BE8E-4064-4FFD-B885-98B25EDCC551}" type="slidenum">
              <a:rPr lang="zh-TW" altLang="en-US" smtClean="0"/>
              <a:t>2</a:t>
            </a:fld>
            <a:endParaRPr lang="zh-TW" altLang="en-US"/>
          </a:p>
        </p:txBody>
      </p:sp>
    </p:spTree>
    <p:extLst>
      <p:ext uri="{BB962C8B-B14F-4D97-AF65-F5344CB8AC3E}">
        <p14:creationId xmlns:p14="http://schemas.microsoft.com/office/powerpoint/2010/main" val="1106423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720670-0B2E-CA46-9E1C-AE4D6D6A9724}"/>
              </a:ext>
            </a:extLst>
          </p:cNvPr>
          <p:cNvSpPr>
            <a:spLocks noGrp="1"/>
          </p:cNvSpPr>
          <p:nvPr>
            <p:ph type="title"/>
          </p:nvPr>
        </p:nvSpPr>
        <p:spPr/>
        <p:txBody>
          <a:bodyPr/>
          <a:lstStyle/>
          <a:p>
            <a:r>
              <a:rPr kumimoji="1" lang="zh-TW" altLang="en-US" dirty="0"/>
              <a:t>攝護腺肥大對生活品質的影響</a:t>
            </a:r>
          </a:p>
        </p:txBody>
      </p:sp>
      <p:sp>
        <p:nvSpPr>
          <p:cNvPr id="4" name="投影片編號版面配置區 3">
            <a:extLst>
              <a:ext uri="{FF2B5EF4-FFF2-40B4-BE49-F238E27FC236}">
                <a16:creationId xmlns:a16="http://schemas.microsoft.com/office/drawing/2014/main" id="{12F505C6-0ABA-504B-B2C9-F50A3E936519}"/>
              </a:ext>
            </a:extLst>
          </p:cNvPr>
          <p:cNvSpPr>
            <a:spLocks noGrp="1"/>
          </p:cNvSpPr>
          <p:nvPr>
            <p:ph type="sldNum" sz="quarter" idx="12"/>
          </p:nvPr>
        </p:nvSpPr>
        <p:spPr/>
        <p:txBody>
          <a:bodyPr/>
          <a:lstStyle/>
          <a:p>
            <a:fld id="{39E8BE8E-4064-4FFD-B885-98B25EDCC551}" type="slidenum">
              <a:rPr lang="zh-TW" altLang="en-US" smtClean="0"/>
              <a:pPr/>
              <a:t>20</a:t>
            </a:fld>
            <a:endParaRPr lang="zh-TW" altLang="en-US" dirty="0"/>
          </a:p>
        </p:txBody>
      </p:sp>
      <p:pic>
        <p:nvPicPr>
          <p:cNvPr id="5" name="圖片 1" descr="page15.jpg">
            <a:extLst>
              <a:ext uri="{FF2B5EF4-FFF2-40B4-BE49-F238E27FC236}">
                <a16:creationId xmlns:a16="http://schemas.microsoft.com/office/drawing/2014/main" id="{F0C0CE99-DFE4-364B-96C4-64F1C05DFFE7}"/>
              </a:ext>
            </a:extLst>
          </p:cNvPr>
          <p:cNvPicPr>
            <a:picLocks noChangeAspect="1"/>
          </p:cNvPicPr>
          <p:nvPr/>
        </p:nvPicPr>
        <p:blipFill rotWithShape="1">
          <a:blip r:embed="rId2">
            <a:extLst>
              <a:ext uri="{28A0092B-C50C-407E-A947-70E740481C1C}">
                <a14:useLocalDpi xmlns:a14="http://schemas.microsoft.com/office/drawing/2010/main" val="0"/>
              </a:ext>
            </a:extLst>
          </a:blip>
          <a:srcRect l="6405" t="24612" r="8657" b="6711"/>
          <a:stretch/>
        </p:blipFill>
        <p:spPr bwMode="auto">
          <a:xfrm>
            <a:off x="476673" y="1059582"/>
            <a:ext cx="5904655" cy="359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391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7E4ADF-C8DD-4E29-9C03-FE926FFF54BA}"/>
              </a:ext>
            </a:extLst>
          </p:cNvPr>
          <p:cNvSpPr>
            <a:spLocks noGrp="1"/>
          </p:cNvSpPr>
          <p:nvPr>
            <p:ph type="title"/>
          </p:nvPr>
        </p:nvSpPr>
        <p:spPr/>
        <p:txBody>
          <a:bodyPr/>
          <a:lstStyle/>
          <a:p>
            <a:r>
              <a:rPr lang="zh-TW" altLang="en-US" dirty="0"/>
              <a:t>攝護腺肥大的藥物治療</a:t>
            </a:r>
          </a:p>
        </p:txBody>
      </p:sp>
      <p:sp>
        <p:nvSpPr>
          <p:cNvPr id="4" name="投影片編號版面配置區 3">
            <a:extLst>
              <a:ext uri="{FF2B5EF4-FFF2-40B4-BE49-F238E27FC236}">
                <a16:creationId xmlns:a16="http://schemas.microsoft.com/office/drawing/2014/main" id="{4469FE7C-D2FD-4198-A578-AB8797C4FBF0}"/>
              </a:ext>
            </a:extLst>
          </p:cNvPr>
          <p:cNvSpPr>
            <a:spLocks noGrp="1"/>
          </p:cNvSpPr>
          <p:nvPr>
            <p:ph type="sldNum" sz="quarter" idx="12"/>
          </p:nvPr>
        </p:nvSpPr>
        <p:spPr/>
        <p:txBody>
          <a:bodyPr/>
          <a:lstStyle/>
          <a:p>
            <a:fld id="{39E8BE8E-4064-4FFD-B885-98B25EDCC551}" type="slidenum">
              <a:rPr lang="zh-TW" altLang="en-US" smtClean="0"/>
              <a:pPr/>
              <a:t>21</a:t>
            </a:fld>
            <a:endParaRPr lang="zh-TW" altLang="en-US" dirty="0"/>
          </a:p>
        </p:txBody>
      </p:sp>
      <p:pic>
        <p:nvPicPr>
          <p:cNvPr id="5" name="圖片 1" descr="page26.jpg">
            <a:extLst>
              <a:ext uri="{FF2B5EF4-FFF2-40B4-BE49-F238E27FC236}">
                <a16:creationId xmlns:a16="http://schemas.microsoft.com/office/drawing/2014/main" id="{387870DE-D8E4-8F49-BAD6-8D83F1E14F75}"/>
              </a:ext>
            </a:extLst>
          </p:cNvPr>
          <p:cNvPicPr>
            <a:picLocks noChangeAspect="1"/>
          </p:cNvPicPr>
          <p:nvPr/>
        </p:nvPicPr>
        <p:blipFill rotWithShape="1">
          <a:blip r:embed="rId2">
            <a:extLst>
              <a:ext uri="{28A0092B-C50C-407E-A947-70E740481C1C}">
                <a14:useLocalDpi xmlns:a14="http://schemas.microsoft.com/office/drawing/2010/main" val="0"/>
              </a:ext>
            </a:extLst>
          </a:blip>
          <a:srcRect l="4500" t="26334" r="4500" b="40821"/>
          <a:stretch/>
        </p:blipFill>
        <p:spPr bwMode="auto">
          <a:xfrm>
            <a:off x="18731" y="1059582"/>
            <a:ext cx="5570509"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1" descr="page26.jpg">
            <a:extLst>
              <a:ext uri="{FF2B5EF4-FFF2-40B4-BE49-F238E27FC236}">
                <a16:creationId xmlns:a16="http://schemas.microsoft.com/office/drawing/2014/main" id="{944F6AC4-C893-5D4F-A28E-90B868B74700}"/>
              </a:ext>
            </a:extLst>
          </p:cNvPr>
          <p:cNvPicPr>
            <a:picLocks noChangeAspect="1"/>
          </p:cNvPicPr>
          <p:nvPr/>
        </p:nvPicPr>
        <p:blipFill rotWithShape="1">
          <a:blip r:embed="rId2">
            <a:extLst>
              <a:ext uri="{28A0092B-C50C-407E-A947-70E740481C1C}">
                <a14:useLocalDpi xmlns:a14="http://schemas.microsoft.com/office/drawing/2010/main" val="0"/>
              </a:ext>
            </a:extLst>
          </a:blip>
          <a:srcRect l="4500" t="60743" r="4500" b="11618"/>
          <a:stretch/>
        </p:blipFill>
        <p:spPr bwMode="auto">
          <a:xfrm>
            <a:off x="-6630" y="3459495"/>
            <a:ext cx="5570509" cy="127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1" descr="page28.jpg">
            <a:extLst>
              <a:ext uri="{FF2B5EF4-FFF2-40B4-BE49-F238E27FC236}">
                <a16:creationId xmlns:a16="http://schemas.microsoft.com/office/drawing/2014/main" id="{DD4C051D-4D6B-FD43-995D-BAE5ABC527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007" t="33709" r="12348" b="8061"/>
          <a:stretch/>
        </p:blipFill>
        <p:spPr bwMode="auto">
          <a:xfrm>
            <a:off x="3749018" y="2223534"/>
            <a:ext cx="2736304" cy="158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074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C218AB-B98C-BD4C-9984-D7A013F91A66}"/>
              </a:ext>
            </a:extLst>
          </p:cNvPr>
          <p:cNvSpPr>
            <a:spLocks noGrp="1"/>
          </p:cNvSpPr>
          <p:nvPr>
            <p:ph type="title"/>
          </p:nvPr>
        </p:nvSpPr>
        <p:spPr/>
        <p:txBody>
          <a:bodyPr/>
          <a:lstStyle/>
          <a:p>
            <a:r>
              <a:rPr lang="zh-TW" altLang="en-US" dirty="0"/>
              <a:t>攝護腺肥大的藥物治療</a:t>
            </a:r>
            <a:endParaRPr kumimoji="1" lang="zh-TW" altLang="en-US" dirty="0"/>
          </a:p>
        </p:txBody>
      </p:sp>
      <p:sp>
        <p:nvSpPr>
          <p:cNvPr id="4" name="投影片編號版面配置區 3">
            <a:extLst>
              <a:ext uri="{FF2B5EF4-FFF2-40B4-BE49-F238E27FC236}">
                <a16:creationId xmlns:a16="http://schemas.microsoft.com/office/drawing/2014/main" id="{34378972-38D0-6C42-B38D-0111B10B120F}"/>
              </a:ext>
            </a:extLst>
          </p:cNvPr>
          <p:cNvSpPr>
            <a:spLocks noGrp="1"/>
          </p:cNvSpPr>
          <p:nvPr>
            <p:ph type="sldNum" sz="quarter" idx="12"/>
          </p:nvPr>
        </p:nvSpPr>
        <p:spPr/>
        <p:txBody>
          <a:bodyPr/>
          <a:lstStyle/>
          <a:p>
            <a:fld id="{39E8BE8E-4064-4FFD-B885-98B25EDCC551}" type="slidenum">
              <a:rPr lang="zh-TW" altLang="en-US" smtClean="0"/>
              <a:pPr/>
              <a:t>22</a:t>
            </a:fld>
            <a:endParaRPr lang="zh-TW" altLang="en-US" dirty="0"/>
          </a:p>
        </p:txBody>
      </p:sp>
      <p:pic>
        <p:nvPicPr>
          <p:cNvPr id="5" name="Picture 4">
            <a:extLst>
              <a:ext uri="{FF2B5EF4-FFF2-40B4-BE49-F238E27FC236}">
                <a16:creationId xmlns:a16="http://schemas.microsoft.com/office/drawing/2014/main" id="{B45DC8D8-33A7-E648-B669-30BE32628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60" y="1007595"/>
            <a:ext cx="5431844" cy="3749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125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2F286D-9909-7346-925C-EC03BDC216B7}"/>
              </a:ext>
            </a:extLst>
          </p:cNvPr>
          <p:cNvSpPr>
            <a:spLocks noGrp="1"/>
          </p:cNvSpPr>
          <p:nvPr>
            <p:ph type="title"/>
          </p:nvPr>
        </p:nvSpPr>
        <p:spPr/>
        <p:txBody>
          <a:bodyPr/>
          <a:lstStyle/>
          <a:p>
            <a:r>
              <a:rPr lang="zh-TW" altLang="en-US" dirty="0"/>
              <a:t>攝護腺肥大的手術治療</a:t>
            </a:r>
            <a:endParaRPr kumimoji="1" lang="zh-TW" altLang="en-US" dirty="0"/>
          </a:p>
        </p:txBody>
      </p:sp>
      <p:sp>
        <p:nvSpPr>
          <p:cNvPr id="3" name="內容版面配置區 2">
            <a:extLst>
              <a:ext uri="{FF2B5EF4-FFF2-40B4-BE49-F238E27FC236}">
                <a16:creationId xmlns:a16="http://schemas.microsoft.com/office/drawing/2014/main" id="{892D7095-E277-8346-94F2-ED6A9FCA3BB7}"/>
              </a:ext>
            </a:extLst>
          </p:cNvPr>
          <p:cNvSpPr>
            <a:spLocks noGrp="1"/>
          </p:cNvSpPr>
          <p:nvPr>
            <p:ph idx="1"/>
          </p:nvPr>
        </p:nvSpPr>
        <p:spPr/>
        <p:txBody>
          <a:bodyPr/>
          <a:lstStyle/>
          <a:p>
            <a:pPr>
              <a:buFont typeface="Wingdings" pitchFamily="2" charset="2"/>
              <a:buChar char="l"/>
            </a:pPr>
            <a:r>
              <a:rPr kumimoji="1" lang="zh-TW" altLang="en-US" dirty="0"/>
              <a:t>經尿道攝護腺切除術</a:t>
            </a:r>
            <a:endParaRPr kumimoji="1" lang="en-US" altLang="zh-TW" dirty="0"/>
          </a:p>
          <a:p>
            <a:pPr lvl="1">
              <a:buFont typeface="Wingdings" pitchFamily="2" charset="2"/>
              <a:buChar char="Ø"/>
            </a:pPr>
            <a:r>
              <a:rPr kumimoji="1" lang="zh-TW" altLang="en-US" dirty="0"/>
              <a:t>傳統電刀切除</a:t>
            </a:r>
            <a:endParaRPr kumimoji="1" lang="en-US" altLang="zh-TW" dirty="0"/>
          </a:p>
          <a:p>
            <a:pPr lvl="1">
              <a:buFont typeface="Wingdings" pitchFamily="2" charset="2"/>
              <a:buChar char="Ø"/>
            </a:pPr>
            <a:r>
              <a:rPr kumimoji="1" lang="zh-TW" altLang="en-US" dirty="0"/>
              <a:t>綠光雷射攝護腺汽化術</a:t>
            </a:r>
            <a:endParaRPr kumimoji="1" lang="en-US" altLang="zh-TW" dirty="0"/>
          </a:p>
          <a:p>
            <a:pPr lvl="1">
              <a:buFont typeface="Wingdings" pitchFamily="2" charset="2"/>
              <a:buChar char="Ø"/>
            </a:pPr>
            <a:r>
              <a:rPr kumimoji="1" lang="zh-TW" altLang="en-US" dirty="0"/>
              <a:t>銩雷射攝護腺剜除手術</a:t>
            </a:r>
          </a:p>
        </p:txBody>
      </p:sp>
      <p:sp>
        <p:nvSpPr>
          <p:cNvPr id="4" name="投影片編號版面配置區 3">
            <a:extLst>
              <a:ext uri="{FF2B5EF4-FFF2-40B4-BE49-F238E27FC236}">
                <a16:creationId xmlns:a16="http://schemas.microsoft.com/office/drawing/2014/main" id="{3052E100-B338-CE4C-ABF6-CFE9FE01B7AA}"/>
              </a:ext>
            </a:extLst>
          </p:cNvPr>
          <p:cNvSpPr>
            <a:spLocks noGrp="1"/>
          </p:cNvSpPr>
          <p:nvPr>
            <p:ph type="sldNum" sz="quarter" idx="12"/>
          </p:nvPr>
        </p:nvSpPr>
        <p:spPr/>
        <p:txBody>
          <a:bodyPr/>
          <a:lstStyle/>
          <a:p>
            <a:fld id="{39E8BE8E-4064-4FFD-B885-98B25EDCC551}" type="slidenum">
              <a:rPr lang="zh-TW" altLang="en-US" smtClean="0"/>
              <a:pPr/>
              <a:t>23</a:t>
            </a:fld>
            <a:endParaRPr lang="zh-TW" altLang="en-US" dirty="0"/>
          </a:p>
        </p:txBody>
      </p:sp>
      <p:pic>
        <p:nvPicPr>
          <p:cNvPr id="10242" name="Picture 2" descr="前列腺肥大之手術治療…….. 十八般武器比較一下">
            <a:extLst>
              <a:ext uri="{FF2B5EF4-FFF2-40B4-BE49-F238E27FC236}">
                <a16:creationId xmlns:a16="http://schemas.microsoft.com/office/drawing/2014/main" id="{BDABA1B2-B349-494D-825A-F62087682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94" y="3175698"/>
            <a:ext cx="4877198" cy="15562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URP">
            <a:extLst>
              <a:ext uri="{FF2B5EF4-FFF2-40B4-BE49-F238E27FC236}">
                <a16:creationId xmlns:a16="http://schemas.microsoft.com/office/drawing/2014/main" id="{5D0AE535-19F2-A64E-A2D2-9C11A4C825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7991" y="1059582"/>
            <a:ext cx="2127353" cy="20270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921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BE859C-6649-FC48-8A2E-37CC07A73B32}"/>
              </a:ext>
            </a:extLst>
          </p:cNvPr>
          <p:cNvSpPr>
            <a:spLocks noGrp="1"/>
          </p:cNvSpPr>
          <p:nvPr>
            <p:ph type="title"/>
          </p:nvPr>
        </p:nvSpPr>
        <p:spPr/>
        <p:txBody>
          <a:bodyPr>
            <a:normAutofit/>
          </a:bodyPr>
          <a:lstStyle/>
          <a:p>
            <a:r>
              <a:rPr kumimoji="1" lang="zh-TW" altLang="en-US" dirty="0"/>
              <a:t>何時需考慮攝護腺切除手術？</a:t>
            </a:r>
          </a:p>
        </p:txBody>
      </p:sp>
      <p:sp>
        <p:nvSpPr>
          <p:cNvPr id="3" name="內容版面配置區 2">
            <a:extLst>
              <a:ext uri="{FF2B5EF4-FFF2-40B4-BE49-F238E27FC236}">
                <a16:creationId xmlns:a16="http://schemas.microsoft.com/office/drawing/2014/main" id="{6667A428-0427-4047-8F93-E6799302840A}"/>
              </a:ext>
            </a:extLst>
          </p:cNvPr>
          <p:cNvSpPr>
            <a:spLocks noGrp="1"/>
          </p:cNvSpPr>
          <p:nvPr>
            <p:ph idx="1"/>
          </p:nvPr>
        </p:nvSpPr>
        <p:spPr/>
        <p:txBody>
          <a:bodyPr>
            <a:normAutofit lnSpcReduction="10000"/>
          </a:bodyPr>
          <a:lstStyle/>
          <a:p>
            <a:pPr>
              <a:buFont typeface="Wingdings" pitchFamily="2" charset="2"/>
              <a:buChar char="l"/>
            </a:pPr>
            <a:r>
              <a:rPr kumimoji="1" lang="zh-TW" altLang="en-US" dirty="0"/>
              <a:t>有併發症發生的時候</a:t>
            </a:r>
          </a:p>
          <a:p>
            <a:pPr marL="673100" lvl="1" indent="-330200">
              <a:buFont typeface="Wingdings" pitchFamily="2" charset="2"/>
              <a:buChar char="Ø"/>
            </a:pPr>
            <a:r>
              <a:rPr kumimoji="1" lang="zh-TW" altLang="en-US" dirty="0"/>
              <a:t>反覆性、頑固性尿滯留</a:t>
            </a:r>
            <a:endParaRPr kumimoji="1" lang="en" altLang="zh-TW" dirty="0"/>
          </a:p>
          <a:p>
            <a:pPr marL="673100" lvl="1" indent="-330200">
              <a:buFont typeface="Wingdings" pitchFamily="2" charset="2"/>
              <a:buChar char="Ø"/>
            </a:pPr>
            <a:r>
              <a:rPr kumimoji="1" lang="zh-TW" altLang="en-US" dirty="0"/>
              <a:t>餘尿過多</a:t>
            </a:r>
          </a:p>
          <a:p>
            <a:pPr marL="673100" lvl="1" indent="-330200">
              <a:buFont typeface="Wingdings" pitchFamily="2" charset="2"/>
              <a:buChar char="Ø"/>
            </a:pPr>
            <a:r>
              <a:rPr kumimoji="1" lang="zh-TW" altLang="en-US" dirty="0"/>
              <a:t>腎積水、腎臟機能受損</a:t>
            </a:r>
          </a:p>
          <a:p>
            <a:pPr marL="673100" lvl="1" indent="-330200">
              <a:buFont typeface="Wingdings" pitchFamily="2" charset="2"/>
              <a:buChar char="Ø"/>
            </a:pPr>
            <a:r>
              <a:rPr kumimoji="1" lang="zh-TW" altLang="en-US" dirty="0"/>
              <a:t>攝護腺肥大導致膀胱結石形成、尿路感染</a:t>
            </a:r>
          </a:p>
          <a:p>
            <a:pPr>
              <a:spcBef>
                <a:spcPts val="1200"/>
              </a:spcBef>
              <a:buFont typeface="Wingdings" pitchFamily="2" charset="2"/>
              <a:buChar char="l"/>
            </a:pPr>
            <a:r>
              <a:rPr kumimoji="1" lang="zh-TW" altLang="en-US" dirty="0"/>
              <a:t>藥物治療效果不彰，影響到日常生活</a:t>
            </a:r>
          </a:p>
          <a:p>
            <a:pPr>
              <a:spcBef>
                <a:spcPts val="1200"/>
              </a:spcBef>
              <a:buFont typeface="Wingdings" pitchFamily="2" charset="2"/>
              <a:buChar char="l"/>
            </a:pPr>
            <a:r>
              <a:rPr kumimoji="1" lang="zh-TW" altLang="en-US" dirty="0"/>
              <a:t>懷疑攝護腺癌</a:t>
            </a:r>
          </a:p>
          <a:p>
            <a:pPr>
              <a:spcBef>
                <a:spcPts val="1200"/>
              </a:spcBef>
              <a:buFont typeface="Wingdings" pitchFamily="2" charset="2"/>
              <a:buChar char="l"/>
            </a:pPr>
            <a:r>
              <a:rPr kumimoji="1" lang="zh-TW" altLang="en-US" dirty="0"/>
              <a:t>病人意願</a:t>
            </a:r>
          </a:p>
        </p:txBody>
      </p:sp>
      <p:sp>
        <p:nvSpPr>
          <p:cNvPr id="4" name="投影片編號版面配置區 3">
            <a:extLst>
              <a:ext uri="{FF2B5EF4-FFF2-40B4-BE49-F238E27FC236}">
                <a16:creationId xmlns:a16="http://schemas.microsoft.com/office/drawing/2014/main" id="{A111CE1B-4653-2A41-BB77-BF07A2A62F2B}"/>
              </a:ext>
            </a:extLst>
          </p:cNvPr>
          <p:cNvSpPr>
            <a:spLocks noGrp="1"/>
          </p:cNvSpPr>
          <p:nvPr>
            <p:ph type="sldNum" sz="quarter" idx="12"/>
          </p:nvPr>
        </p:nvSpPr>
        <p:spPr/>
        <p:txBody>
          <a:bodyPr/>
          <a:lstStyle/>
          <a:p>
            <a:fld id="{39E8BE8E-4064-4FFD-B885-98B25EDCC551}" type="slidenum">
              <a:rPr lang="zh-TW" altLang="en-US" smtClean="0"/>
              <a:pPr/>
              <a:t>24</a:t>
            </a:fld>
            <a:endParaRPr lang="zh-TW" altLang="en-US" dirty="0"/>
          </a:p>
        </p:txBody>
      </p:sp>
    </p:spTree>
    <p:extLst>
      <p:ext uri="{BB962C8B-B14F-4D97-AF65-F5344CB8AC3E}">
        <p14:creationId xmlns:p14="http://schemas.microsoft.com/office/powerpoint/2010/main" val="781320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5D01D0-1055-7F4D-8FED-B01CE09DE82E}"/>
              </a:ext>
            </a:extLst>
          </p:cNvPr>
          <p:cNvSpPr>
            <a:spLocks noGrp="1"/>
          </p:cNvSpPr>
          <p:nvPr>
            <p:ph type="title"/>
          </p:nvPr>
        </p:nvSpPr>
        <p:spPr/>
        <p:txBody>
          <a:bodyPr>
            <a:normAutofit/>
          </a:bodyPr>
          <a:lstStyle/>
          <a:p>
            <a:r>
              <a:rPr kumimoji="1" lang="zh-TW" altLang="en-US" dirty="0"/>
              <a:t>攝護腺肥大的預防保健</a:t>
            </a:r>
          </a:p>
        </p:txBody>
      </p:sp>
      <p:sp>
        <p:nvSpPr>
          <p:cNvPr id="4" name="投影片編號版面配置區 3">
            <a:extLst>
              <a:ext uri="{FF2B5EF4-FFF2-40B4-BE49-F238E27FC236}">
                <a16:creationId xmlns:a16="http://schemas.microsoft.com/office/drawing/2014/main" id="{ED0C4006-5D23-4D43-BA36-377ABE0A30DF}"/>
              </a:ext>
            </a:extLst>
          </p:cNvPr>
          <p:cNvSpPr>
            <a:spLocks noGrp="1"/>
          </p:cNvSpPr>
          <p:nvPr>
            <p:ph type="sldNum" sz="quarter" idx="12"/>
          </p:nvPr>
        </p:nvSpPr>
        <p:spPr/>
        <p:txBody>
          <a:bodyPr/>
          <a:lstStyle/>
          <a:p>
            <a:fld id="{39E8BE8E-4064-4FFD-B885-98B25EDCC551}" type="slidenum">
              <a:rPr lang="zh-TW" altLang="en-US" smtClean="0"/>
              <a:pPr/>
              <a:t>25</a:t>
            </a:fld>
            <a:endParaRPr lang="zh-TW" altLang="en-US" dirty="0"/>
          </a:p>
        </p:txBody>
      </p:sp>
      <p:sp>
        <p:nvSpPr>
          <p:cNvPr id="5" name="矩形 4">
            <a:extLst>
              <a:ext uri="{FF2B5EF4-FFF2-40B4-BE49-F238E27FC236}">
                <a16:creationId xmlns:a16="http://schemas.microsoft.com/office/drawing/2014/main" id="{4133023D-FF19-E04B-A3D6-12A85981F70B}"/>
              </a:ext>
            </a:extLst>
          </p:cNvPr>
          <p:cNvSpPr/>
          <p:nvPr/>
        </p:nvSpPr>
        <p:spPr>
          <a:xfrm>
            <a:off x="431007" y="1026621"/>
            <a:ext cx="5994797" cy="3600986"/>
          </a:xfrm>
          <a:prstGeom prst="rect">
            <a:avLst/>
          </a:prstGeom>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ts val="900"/>
              </a:spcBef>
              <a:buClr>
                <a:srgbClr val="CC0000"/>
              </a:buClr>
              <a:buFont typeface="Wingdings" pitchFamily="2" charset="2"/>
              <a:buChar char="u"/>
            </a:pPr>
            <a:r>
              <a:rPr lang="zh-TW" altLang="en-US" b="1" dirty="0">
                <a:solidFill>
                  <a:srgbClr val="002060"/>
                </a:solidFill>
                <a:latin typeface="微軟正黑體" panose="020B0604030504040204" pitchFamily="34" charset="-120"/>
                <a:ea typeface="微軟正黑體" panose="020B0604030504040204" pitchFamily="34" charset="-120"/>
              </a:rPr>
              <a:t> </a:t>
            </a:r>
            <a:r>
              <a:rPr lang="en-US" altLang="zh-TW" b="1" dirty="0">
                <a:solidFill>
                  <a:srgbClr val="002060"/>
                </a:solidFill>
                <a:latin typeface="微軟正黑體" panose="020B0604030504040204" pitchFamily="34" charset="-120"/>
                <a:ea typeface="微軟正黑體" panose="020B0604030504040204" pitchFamily="34" charset="-120"/>
              </a:rPr>
              <a:t>50</a:t>
            </a:r>
            <a:r>
              <a:rPr lang="zh-TW" altLang="en-US" b="1" dirty="0">
                <a:solidFill>
                  <a:srgbClr val="002060"/>
                </a:solidFill>
                <a:latin typeface="微軟正黑體" panose="020B0604030504040204" pitchFamily="34" charset="-120"/>
                <a:ea typeface="微軟正黑體" panose="020B0604030504040204" pitchFamily="34" charset="-120"/>
              </a:rPr>
              <a:t>歲以上每年都要定期接受攝護腺篩檢</a:t>
            </a:r>
            <a:endParaRPr lang="en-US" altLang="zh-TW" b="1" dirty="0">
              <a:solidFill>
                <a:srgbClr val="002060"/>
              </a:solidFill>
              <a:latin typeface="微軟正黑體" panose="020B0604030504040204" pitchFamily="34" charset="-120"/>
              <a:ea typeface="微軟正黑體" panose="020B0604030504040204" pitchFamily="34" charset="-120"/>
            </a:endParaRPr>
          </a:p>
          <a:p>
            <a:pPr eaLnBrk="1" hangingPunct="1">
              <a:spcBef>
                <a:spcPts val="900"/>
              </a:spcBef>
              <a:buClr>
                <a:srgbClr val="CC0000"/>
              </a:buClr>
              <a:buFont typeface="Wingdings" pitchFamily="2" charset="2"/>
              <a:buChar char="u"/>
            </a:pPr>
            <a:r>
              <a:rPr lang="zh-TW" altLang="en-US" b="1" dirty="0">
                <a:solidFill>
                  <a:srgbClr val="002060"/>
                </a:solidFill>
                <a:latin typeface="微軟正黑體" panose="020B0604030504040204" pitchFamily="34" charset="-120"/>
                <a:ea typeface="微軟正黑體" panose="020B0604030504040204" pitchFamily="34" charset="-120"/>
              </a:rPr>
              <a:t> 避免抽煙、喝酒</a:t>
            </a:r>
            <a:endParaRPr lang="en-US" altLang="zh-TW" b="1" dirty="0">
              <a:solidFill>
                <a:srgbClr val="002060"/>
              </a:solidFill>
              <a:latin typeface="微軟正黑體" panose="020B0604030504040204" pitchFamily="34" charset="-120"/>
              <a:ea typeface="微軟正黑體" panose="020B0604030504040204" pitchFamily="34" charset="-120"/>
            </a:endParaRPr>
          </a:p>
          <a:p>
            <a:pPr eaLnBrk="1" hangingPunct="1">
              <a:spcBef>
                <a:spcPts val="900"/>
              </a:spcBef>
              <a:buClr>
                <a:srgbClr val="CC0000"/>
              </a:buClr>
              <a:buFont typeface="Wingdings" pitchFamily="2" charset="2"/>
              <a:buChar char="u"/>
            </a:pPr>
            <a:r>
              <a:rPr lang="zh-TW" altLang="en-US" b="1" dirty="0">
                <a:solidFill>
                  <a:srgbClr val="002060"/>
                </a:solidFill>
                <a:latin typeface="微軟正黑體" panose="020B0604030504040204" pitchFamily="34" charset="-120"/>
                <a:ea typeface="微軟正黑體" panose="020B0604030504040204" pitchFamily="34" charset="-120"/>
              </a:rPr>
              <a:t> 避免憋尿</a:t>
            </a:r>
            <a:endParaRPr lang="en-US" altLang="zh-TW" b="1" dirty="0">
              <a:solidFill>
                <a:srgbClr val="002060"/>
              </a:solidFill>
              <a:latin typeface="微軟正黑體" panose="020B0604030504040204" pitchFamily="34" charset="-120"/>
              <a:ea typeface="微軟正黑體" panose="020B0604030504040204" pitchFamily="34" charset="-120"/>
            </a:endParaRPr>
          </a:p>
          <a:p>
            <a:pPr eaLnBrk="1" hangingPunct="1">
              <a:spcBef>
                <a:spcPts val="900"/>
              </a:spcBef>
              <a:buClr>
                <a:srgbClr val="CC0000"/>
              </a:buClr>
              <a:buFont typeface="Wingdings" pitchFamily="2" charset="2"/>
              <a:buChar char="u"/>
            </a:pPr>
            <a:r>
              <a:rPr lang="zh-TW" altLang="en-US" b="1" dirty="0">
                <a:solidFill>
                  <a:srgbClr val="002060"/>
                </a:solidFill>
                <a:latin typeface="微軟正黑體" panose="020B0604030504040204" pitchFamily="34" charset="-120"/>
                <a:ea typeface="微軟正黑體" panose="020B0604030504040204" pitchFamily="34" charset="-120"/>
              </a:rPr>
              <a:t> 避免久坐、久站、劇烈運動、長期騎腳踏車或摩托車</a:t>
            </a:r>
            <a:endParaRPr lang="en-US" altLang="zh-TW" b="1" dirty="0">
              <a:solidFill>
                <a:srgbClr val="002060"/>
              </a:solidFill>
              <a:latin typeface="微軟正黑體" panose="020B0604030504040204" pitchFamily="34" charset="-120"/>
              <a:ea typeface="微軟正黑體" panose="020B0604030504040204" pitchFamily="34" charset="-120"/>
            </a:endParaRPr>
          </a:p>
          <a:p>
            <a:pPr eaLnBrk="1" hangingPunct="1">
              <a:spcBef>
                <a:spcPts val="900"/>
              </a:spcBef>
              <a:buClr>
                <a:srgbClr val="CC0000"/>
              </a:buClr>
              <a:buFont typeface="Wingdings" pitchFamily="2" charset="2"/>
              <a:buChar char="u"/>
            </a:pPr>
            <a:r>
              <a:rPr lang="zh-TW" altLang="en-US" b="1" dirty="0">
                <a:solidFill>
                  <a:srgbClr val="002060"/>
                </a:solidFill>
                <a:latin typeface="微軟正黑體" panose="020B0604030504040204" pitchFamily="34" charset="-120"/>
                <a:ea typeface="微軟正黑體" panose="020B0604030504040204" pitchFamily="34" charset="-120"/>
              </a:rPr>
              <a:t> 避免使用抗組織胺</a:t>
            </a:r>
            <a:endParaRPr lang="en-US" altLang="zh-TW" b="1" dirty="0">
              <a:solidFill>
                <a:srgbClr val="002060"/>
              </a:solidFill>
              <a:latin typeface="微軟正黑體" panose="020B0604030504040204" pitchFamily="34" charset="-120"/>
              <a:ea typeface="微軟正黑體" panose="020B0604030504040204" pitchFamily="34" charset="-120"/>
            </a:endParaRPr>
          </a:p>
          <a:p>
            <a:pPr eaLnBrk="1" hangingPunct="1">
              <a:spcBef>
                <a:spcPts val="900"/>
              </a:spcBef>
              <a:buClr>
                <a:srgbClr val="CC0000"/>
              </a:buClr>
              <a:buFont typeface="Wingdings" pitchFamily="2" charset="2"/>
              <a:buChar char="u"/>
            </a:pPr>
            <a:r>
              <a:rPr lang="zh-TW" altLang="en-US" b="1" dirty="0">
                <a:solidFill>
                  <a:srgbClr val="002060"/>
                </a:solidFill>
                <a:latin typeface="微軟正黑體" panose="020B0604030504040204" pitchFamily="34" charset="-120"/>
                <a:ea typeface="微軟正黑體" panose="020B0604030504040204" pitchFamily="34" charset="-120"/>
              </a:rPr>
              <a:t> 多吃蔬菜、水果，少吃高油食品</a:t>
            </a:r>
            <a:endParaRPr lang="en-US" altLang="zh-TW" b="1" dirty="0">
              <a:solidFill>
                <a:srgbClr val="002060"/>
              </a:solidFill>
              <a:latin typeface="微軟正黑體" panose="020B0604030504040204" pitchFamily="34" charset="-120"/>
              <a:ea typeface="微軟正黑體" panose="020B0604030504040204" pitchFamily="34" charset="-120"/>
            </a:endParaRPr>
          </a:p>
          <a:p>
            <a:pPr eaLnBrk="1" hangingPunct="1">
              <a:spcBef>
                <a:spcPts val="900"/>
              </a:spcBef>
              <a:buClr>
                <a:srgbClr val="CC0000"/>
              </a:buClr>
              <a:buFont typeface="Wingdings" pitchFamily="2" charset="2"/>
              <a:buChar char="u"/>
            </a:pPr>
            <a:r>
              <a:rPr lang="zh-TW" altLang="en-US" b="1" dirty="0">
                <a:solidFill>
                  <a:srgbClr val="002060"/>
                </a:solidFill>
                <a:latin typeface="微軟正黑體" panose="020B0604030504040204" pitchFamily="34" charset="-120"/>
                <a:ea typeface="微軟正黑體" panose="020B0604030504040204" pitchFamily="34" charset="-120"/>
              </a:rPr>
              <a:t> 補充南瓜子和種子類食物、維生素</a:t>
            </a:r>
            <a:r>
              <a:rPr lang="en-US" altLang="zh-TW" b="1" dirty="0">
                <a:solidFill>
                  <a:srgbClr val="002060"/>
                </a:solidFill>
                <a:latin typeface="微軟正黑體" panose="020B0604030504040204" pitchFamily="34" charset="-120"/>
                <a:ea typeface="微軟正黑體" panose="020B0604030504040204" pitchFamily="34" charset="-120"/>
              </a:rPr>
              <a:t>E</a:t>
            </a:r>
            <a:r>
              <a:rPr lang="zh-TW" altLang="en-US" b="1" dirty="0">
                <a:solidFill>
                  <a:srgbClr val="002060"/>
                </a:solidFill>
                <a:latin typeface="微軟正黑體" panose="020B0604030504040204" pitchFamily="34" charset="-120"/>
                <a:ea typeface="微軟正黑體" panose="020B0604030504040204" pitchFamily="34" charset="-120"/>
              </a:rPr>
              <a:t>和鋅片</a:t>
            </a:r>
            <a:endParaRPr lang="en-US" altLang="zh-TW" b="1" dirty="0">
              <a:solidFill>
                <a:srgbClr val="002060"/>
              </a:solidFill>
              <a:latin typeface="微軟正黑體" panose="020B0604030504040204" pitchFamily="34" charset="-120"/>
              <a:ea typeface="微軟正黑體" panose="020B0604030504040204" pitchFamily="34" charset="-120"/>
            </a:endParaRPr>
          </a:p>
          <a:p>
            <a:pPr eaLnBrk="1" hangingPunct="1">
              <a:spcBef>
                <a:spcPts val="900"/>
              </a:spcBef>
              <a:buClr>
                <a:srgbClr val="CC0000"/>
              </a:buClr>
              <a:buFont typeface="Wingdings" pitchFamily="2" charset="2"/>
              <a:buChar char="u"/>
            </a:pPr>
            <a:r>
              <a:rPr lang="zh-TW" altLang="en-US" b="1" dirty="0">
                <a:solidFill>
                  <a:srgbClr val="002060"/>
                </a:solidFill>
                <a:latin typeface="微軟正黑體" panose="020B0604030504040204" pitchFamily="34" charset="-120"/>
                <a:ea typeface="微軟正黑體" panose="020B0604030504040204" pitchFamily="34" charset="-120"/>
              </a:rPr>
              <a:t> 適當的運動</a:t>
            </a:r>
            <a:endParaRPr lang="en-US" altLang="zh-TW" b="1" dirty="0">
              <a:solidFill>
                <a:srgbClr val="002060"/>
              </a:solidFill>
              <a:latin typeface="微軟正黑體" panose="020B0604030504040204" pitchFamily="34" charset="-120"/>
              <a:ea typeface="微軟正黑體" panose="020B0604030504040204" pitchFamily="34" charset="-120"/>
            </a:endParaRPr>
          </a:p>
          <a:p>
            <a:pPr eaLnBrk="1" hangingPunct="1">
              <a:spcBef>
                <a:spcPts val="900"/>
              </a:spcBef>
              <a:buClr>
                <a:srgbClr val="CC0000"/>
              </a:buClr>
              <a:buFont typeface="Wingdings" pitchFamily="2" charset="2"/>
              <a:buChar char="u"/>
            </a:pPr>
            <a:r>
              <a:rPr lang="zh-TW" altLang="en-US" b="1" dirty="0">
                <a:solidFill>
                  <a:srgbClr val="002060"/>
                </a:solidFill>
                <a:latin typeface="微軟正黑體" panose="020B0604030504040204" pitchFamily="34" charset="-120"/>
                <a:ea typeface="微軟正黑體" panose="020B0604030504040204" pitchFamily="34" charset="-120"/>
              </a:rPr>
              <a:t>適當的性生活</a:t>
            </a:r>
            <a:endParaRPr lang="en-US" altLang="zh-TW" b="1" dirty="0">
              <a:solidFill>
                <a:srgbClr val="FF0000"/>
              </a:solidFill>
              <a:latin typeface="Times New Roman" panose="02020603050405020304" pitchFamily="18" charset="0"/>
              <a:ea typeface="微軟正黑體" panose="020B0604030504040204" pitchFamily="34" charset="-120"/>
            </a:endParaRPr>
          </a:p>
        </p:txBody>
      </p:sp>
      <p:sp>
        <p:nvSpPr>
          <p:cNvPr id="6" name="矩形 5">
            <a:extLst>
              <a:ext uri="{FF2B5EF4-FFF2-40B4-BE49-F238E27FC236}">
                <a16:creationId xmlns:a16="http://schemas.microsoft.com/office/drawing/2014/main" id="{F87D10ED-F0AD-A24C-8870-1A6E24C70CAD}"/>
              </a:ext>
            </a:extLst>
          </p:cNvPr>
          <p:cNvSpPr/>
          <p:nvPr/>
        </p:nvSpPr>
        <p:spPr>
          <a:xfrm>
            <a:off x="3441927" y="3867894"/>
            <a:ext cx="3031599" cy="461665"/>
          </a:xfrm>
          <a:prstGeom prst="rect">
            <a:avLst/>
          </a:prstGeom>
        </p:spPr>
        <p:txBody>
          <a:bodyPr wrap="none">
            <a:spAutoFit/>
          </a:bodyPr>
          <a:lstStyle/>
          <a:p>
            <a:r>
              <a:rPr lang="zh-TW" altLang="en-US" sz="2400" b="1" dirty="0">
                <a:solidFill>
                  <a:srgbClr val="FF0000"/>
                </a:solidFill>
                <a:latin typeface="Times New Roman" panose="02020603050405020304" pitchFamily="18" charset="0"/>
                <a:ea typeface="微軟正黑體" panose="020B0604030504040204" pitchFamily="34" charset="-120"/>
              </a:rPr>
              <a:t>定期檢查、早期診斷 </a:t>
            </a:r>
            <a:endParaRPr lang="zh-TW" altLang="en-US" sz="2400" dirty="0"/>
          </a:p>
        </p:txBody>
      </p:sp>
    </p:spTree>
    <p:extLst>
      <p:ext uri="{BB962C8B-B14F-4D97-AF65-F5344CB8AC3E}">
        <p14:creationId xmlns:p14="http://schemas.microsoft.com/office/powerpoint/2010/main" val="2057289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D32F14-7A7E-834A-B599-6C7BB93912A4}"/>
              </a:ext>
            </a:extLst>
          </p:cNvPr>
          <p:cNvSpPr>
            <a:spLocks noGrp="1"/>
          </p:cNvSpPr>
          <p:nvPr>
            <p:ph type="title"/>
          </p:nvPr>
        </p:nvSpPr>
        <p:spPr/>
        <p:txBody>
          <a:bodyPr/>
          <a:lstStyle/>
          <a:p>
            <a:r>
              <a:rPr kumimoji="1" lang="zh-TW" altLang="en-US" dirty="0"/>
              <a:t>攝護腺癌 </a:t>
            </a:r>
            <a:r>
              <a:rPr kumimoji="1" lang="en-US" altLang="zh-TW" dirty="0"/>
              <a:t>(</a:t>
            </a:r>
            <a:r>
              <a:rPr kumimoji="1" lang="zh-TW" altLang="en-US" dirty="0"/>
              <a:t>熟男大敵</a:t>
            </a:r>
            <a:r>
              <a:rPr kumimoji="1" lang="en-US" altLang="zh-TW" dirty="0"/>
              <a:t>)</a:t>
            </a:r>
            <a:endParaRPr kumimoji="1" lang="zh-TW" altLang="en-US" dirty="0"/>
          </a:p>
        </p:txBody>
      </p:sp>
      <p:sp>
        <p:nvSpPr>
          <p:cNvPr id="4" name="投影片編號版面配置區 3">
            <a:extLst>
              <a:ext uri="{FF2B5EF4-FFF2-40B4-BE49-F238E27FC236}">
                <a16:creationId xmlns:a16="http://schemas.microsoft.com/office/drawing/2014/main" id="{3E6D60FD-47F3-7942-B188-4E244DD6AA97}"/>
              </a:ext>
            </a:extLst>
          </p:cNvPr>
          <p:cNvSpPr>
            <a:spLocks noGrp="1"/>
          </p:cNvSpPr>
          <p:nvPr>
            <p:ph type="sldNum" sz="quarter" idx="12"/>
          </p:nvPr>
        </p:nvSpPr>
        <p:spPr/>
        <p:txBody>
          <a:bodyPr/>
          <a:lstStyle/>
          <a:p>
            <a:fld id="{39E8BE8E-4064-4FFD-B885-98B25EDCC551}" type="slidenum">
              <a:rPr lang="zh-TW" altLang="en-US" smtClean="0"/>
              <a:pPr/>
              <a:t>26</a:t>
            </a:fld>
            <a:endParaRPr lang="zh-TW" altLang="en-US" dirty="0"/>
          </a:p>
        </p:txBody>
      </p:sp>
      <p:pic>
        <p:nvPicPr>
          <p:cNvPr id="1026" name="Picture 2" descr="癌症風暴！107年十大死因，癌症連37年居首死亡創新高！肺癌仍最奪命| 華人健康網">
            <a:extLst>
              <a:ext uri="{FF2B5EF4-FFF2-40B4-BE49-F238E27FC236}">
                <a16:creationId xmlns:a16="http://schemas.microsoft.com/office/drawing/2014/main" id="{8C6E8086-D474-F34D-90F6-09E001E75E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18" t="3671" r="7675"/>
          <a:stretch/>
        </p:blipFill>
        <p:spPr bwMode="auto">
          <a:xfrm>
            <a:off x="1196752" y="1059581"/>
            <a:ext cx="4176464" cy="368511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CF820FF9-05BB-9349-B495-DDFDA998B23E}"/>
              </a:ext>
            </a:extLst>
          </p:cNvPr>
          <p:cNvSpPr/>
          <p:nvPr/>
        </p:nvSpPr>
        <p:spPr>
          <a:xfrm>
            <a:off x="980728" y="3291830"/>
            <a:ext cx="46805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105872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1E2B3F-4AC7-1D42-8AC9-A06CCF608139}"/>
              </a:ext>
            </a:extLst>
          </p:cNvPr>
          <p:cNvSpPr>
            <a:spLocks noGrp="1"/>
          </p:cNvSpPr>
          <p:nvPr>
            <p:ph type="title"/>
          </p:nvPr>
        </p:nvSpPr>
        <p:spPr/>
        <p:txBody>
          <a:bodyPr/>
          <a:lstStyle/>
          <a:p>
            <a:r>
              <a:rPr lang="zh-TW" altLang="en-US" dirty="0">
                <a:latin typeface="Arial" pitchFamily="34" charset="0"/>
                <a:cs typeface="Arial" pitchFamily="34" charset="0"/>
              </a:rPr>
              <a:t>攝護腺癌的外科手術</a:t>
            </a:r>
            <a:endParaRPr kumimoji="1" lang="zh-TW" altLang="en-US" dirty="0"/>
          </a:p>
        </p:txBody>
      </p:sp>
      <p:sp>
        <p:nvSpPr>
          <p:cNvPr id="3" name="內容版面配置區 2">
            <a:extLst>
              <a:ext uri="{FF2B5EF4-FFF2-40B4-BE49-F238E27FC236}">
                <a16:creationId xmlns:a16="http://schemas.microsoft.com/office/drawing/2014/main" id="{C7B18571-3134-3346-909E-DA1AFE80DEAE}"/>
              </a:ext>
            </a:extLst>
          </p:cNvPr>
          <p:cNvSpPr>
            <a:spLocks noGrp="1"/>
          </p:cNvSpPr>
          <p:nvPr>
            <p:ph idx="1"/>
          </p:nvPr>
        </p:nvSpPr>
        <p:spPr/>
        <p:txBody>
          <a:bodyPr/>
          <a:lstStyle/>
          <a:p>
            <a:r>
              <a:rPr lang="zh-TW" altLang="en-US" dirty="0">
                <a:latin typeface="Arial" pitchFamily="34" charset="0"/>
                <a:cs typeface="Arial" pitchFamily="34" charset="0"/>
              </a:rPr>
              <a:t>機械手臂輔助腹腔鏡攝護腺全摘</a:t>
            </a:r>
            <a:endParaRPr lang="en-US" altLang="zh-TW" dirty="0">
              <a:latin typeface="Arial" pitchFamily="34" charset="0"/>
              <a:cs typeface="Arial" pitchFamily="34" charset="0"/>
            </a:endParaRPr>
          </a:p>
          <a:p>
            <a:endParaRPr kumimoji="1" lang="en-US" altLang="zh-TW" dirty="0"/>
          </a:p>
          <a:p>
            <a:endParaRPr kumimoji="1" lang="en-US" altLang="zh-TW" dirty="0"/>
          </a:p>
          <a:p>
            <a:endParaRPr kumimoji="1" lang="en-US" altLang="zh-TW" dirty="0"/>
          </a:p>
          <a:p>
            <a:endParaRPr kumimoji="1" lang="en-US" altLang="zh-TW" dirty="0"/>
          </a:p>
          <a:p>
            <a:r>
              <a:rPr kumimoji="1" lang="zh-TW" altLang="en-US" dirty="0"/>
              <a:t>冷凍治療</a:t>
            </a:r>
            <a:endParaRPr kumimoji="1" lang="en" altLang="zh-TW" dirty="0"/>
          </a:p>
          <a:p>
            <a:r>
              <a:rPr kumimoji="1" lang="zh-TW" altLang="en-US" dirty="0"/>
              <a:t>高強度聚焦超音波治療</a:t>
            </a:r>
            <a:r>
              <a:rPr kumimoji="1" lang="en-US" altLang="zh-TW" dirty="0"/>
              <a:t>(</a:t>
            </a:r>
            <a:r>
              <a:rPr kumimoji="1" lang="zh-TW" altLang="en-US" dirty="0"/>
              <a:t>海福刀</a:t>
            </a:r>
            <a:r>
              <a:rPr kumimoji="1" lang="en-US" altLang="zh-TW" dirty="0"/>
              <a:t>)</a:t>
            </a:r>
            <a:endParaRPr kumimoji="1" lang="zh-TW" altLang="en-US" dirty="0"/>
          </a:p>
        </p:txBody>
      </p:sp>
      <p:sp>
        <p:nvSpPr>
          <p:cNvPr id="4" name="投影片編號版面配置區 3">
            <a:extLst>
              <a:ext uri="{FF2B5EF4-FFF2-40B4-BE49-F238E27FC236}">
                <a16:creationId xmlns:a16="http://schemas.microsoft.com/office/drawing/2014/main" id="{1E8A59D2-B7D1-C541-BE31-2DE14A6BB02B}"/>
              </a:ext>
            </a:extLst>
          </p:cNvPr>
          <p:cNvSpPr>
            <a:spLocks noGrp="1"/>
          </p:cNvSpPr>
          <p:nvPr>
            <p:ph type="sldNum" sz="quarter" idx="12"/>
          </p:nvPr>
        </p:nvSpPr>
        <p:spPr/>
        <p:txBody>
          <a:bodyPr/>
          <a:lstStyle/>
          <a:p>
            <a:fld id="{39E8BE8E-4064-4FFD-B885-98B25EDCC551}" type="slidenum">
              <a:rPr lang="zh-TW" altLang="en-US" smtClean="0"/>
              <a:pPr/>
              <a:t>27</a:t>
            </a:fld>
            <a:endParaRPr lang="zh-TW" altLang="en-US" dirty="0"/>
          </a:p>
        </p:txBody>
      </p:sp>
      <p:pic>
        <p:nvPicPr>
          <p:cNvPr id="5" name="Picture 2" descr="http://journal.nzma.org.nz/journal/121-1287/3422/content02.jpg">
            <a:extLst>
              <a:ext uri="{FF2B5EF4-FFF2-40B4-BE49-F238E27FC236}">
                <a16:creationId xmlns:a16="http://schemas.microsoft.com/office/drawing/2014/main" id="{9258B24B-D165-6543-BAD4-5C453F909C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00" b="5680"/>
          <a:stretch/>
        </p:blipFill>
        <p:spPr bwMode="auto">
          <a:xfrm>
            <a:off x="2852936" y="1491630"/>
            <a:ext cx="3431364"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novaspecialtysurgery.com/images/Laparoscopic-Radical-Prostatectomy.jpg">
            <a:extLst>
              <a:ext uri="{FF2B5EF4-FFF2-40B4-BE49-F238E27FC236}">
                <a16:creationId xmlns:a16="http://schemas.microsoft.com/office/drawing/2014/main" id="{DC504705-0AAA-D142-8CA8-3DED11758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206" y="1563638"/>
            <a:ext cx="1761706" cy="157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087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483914-1370-4048-B05C-91D160531480}"/>
              </a:ext>
            </a:extLst>
          </p:cNvPr>
          <p:cNvSpPr>
            <a:spLocks noGrp="1"/>
          </p:cNvSpPr>
          <p:nvPr>
            <p:ph type="title"/>
          </p:nvPr>
        </p:nvSpPr>
        <p:spPr/>
        <p:txBody>
          <a:bodyPr/>
          <a:lstStyle/>
          <a:p>
            <a:r>
              <a:rPr kumimoji="1" lang="zh-TW" altLang="en-US" dirty="0"/>
              <a:t>攝護腺癌的預防</a:t>
            </a:r>
          </a:p>
        </p:txBody>
      </p:sp>
      <p:sp>
        <p:nvSpPr>
          <p:cNvPr id="3" name="內容版面配置區 2">
            <a:extLst>
              <a:ext uri="{FF2B5EF4-FFF2-40B4-BE49-F238E27FC236}">
                <a16:creationId xmlns:a16="http://schemas.microsoft.com/office/drawing/2014/main" id="{739B6A00-F048-BF49-9301-B7136E1C0636}"/>
              </a:ext>
            </a:extLst>
          </p:cNvPr>
          <p:cNvSpPr>
            <a:spLocks noGrp="1"/>
          </p:cNvSpPr>
          <p:nvPr>
            <p:ph idx="1"/>
          </p:nvPr>
        </p:nvSpPr>
        <p:spPr/>
        <p:txBody>
          <a:bodyPr/>
          <a:lstStyle/>
          <a:p>
            <a:r>
              <a:rPr lang="zh-TW" altLang="en-US" dirty="0"/>
              <a:t>定期追蹤攝護腺特異抗原</a:t>
            </a:r>
            <a:r>
              <a:rPr lang="en-US" altLang="zh-TW" dirty="0"/>
              <a:t>(PSA)</a:t>
            </a:r>
          </a:p>
          <a:p>
            <a:r>
              <a:rPr lang="zh-TW" altLang="en-US" dirty="0"/>
              <a:t>有排尿症狀儘早就醫</a:t>
            </a:r>
          </a:p>
          <a:p>
            <a:r>
              <a:rPr lang="zh-TW" altLang="en-US" dirty="0"/>
              <a:t>減少動物性脂肪的攝取，如牛肉、牛排。</a:t>
            </a:r>
          </a:p>
          <a:p>
            <a:r>
              <a:rPr lang="zh-TW" altLang="en-US" dirty="0"/>
              <a:t>有家族史應更加注意</a:t>
            </a:r>
          </a:p>
          <a:p>
            <a:r>
              <a:rPr lang="zh-TW" altLang="en-US" dirty="0"/>
              <a:t>其他同良性攝護腺肥大的保健之道</a:t>
            </a:r>
          </a:p>
        </p:txBody>
      </p:sp>
      <p:sp>
        <p:nvSpPr>
          <p:cNvPr id="4" name="投影片編號版面配置區 3">
            <a:extLst>
              <a:ext uri="{FF2B5EF4-FFF2-40B4-BE49-F238E27FC236}">
                <a16:creationId xmlns:a16="http://schemas.microsoft.com/office/drawing/2014/main" id="{3F52A7CC-A960-C842-B8F2-792756324A84}"/>
              </a:ext>
            </a:extLst>
          </p:cNvPr>
          <p:cNvSpPr>
            <a:spLocks noGrp="1"/>
          </p:cNvSpPr>
          <p:nvPr>
            <p:ph type="sldNum" sz="quarter" idx="12"/>
          </p:nvPr>
        </p:nvSpPr>
        <p:spPr/>
        <p:txBody>
          <a:bodyPr/>
          <a:lstStyle/>
          <a:p>
            <a:fld id="{39E8BE8E-4064-4FFD-B885-98B25EDCC551}" type="slidenum">
              <a:rPr lang="zh-TW" altLang="en-US" smtClean="0"/>
              <a:pPr/>
              <a:t>28</a:t>
            </a:fld>
            <a:endParaRPr lang="zh-TW" altLang="en-US" dirty="0"/>
          </a:p>
        </p:txBody>
      </p:sp>
    </p:spTree>
    <p:extLst>
      <p:ext uri="{BB962C8B-B14F-4D97-AF65-F5344CB8AC3E}">
        <p14:creationId xmlns:p14="http://schemas.microsoft.com/office/powerpoint/2010/main" val="1402132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1D70A3-7109-5741-9174-62F6D688FDF5}"/>
              </a:ext>
            </a:extLst>
          </p:cNvPr>
          <p:cNvSpPr>
            <a:spLocks noGrp="1"/>
          </p:cNvSpPr>
          <p:nvPr>
            <p:ph type="title"/>
          </p:nvPr>
        </p:nvSpPr>
        <p:spPr/>
        <p:txBody>
          <a:bodyPr/>
          <a:lstStyle/>
          <a:p>
            <a:r>
              <a:rPr kumimoji="1" lang="zh-TW" altLang="en-US" dirty="0"/>
              <a:t>男性也有更年期？</a:t>
            </a:r>
          </a:p>
        </p:txBody>
      </p:sp>
      <p:sp>
        <p:nvSpPr>
          <p:cNvPr id="4" name="投影片編號版面配置區 3">
            <a:extLst>
              <a:ext uri="{FF2B5EF4-FFF2-40B4-BE49-F238E27FC236}">
                <a16:creationId xmlns:a16="http://schemas.microsoft.com/office/drawing/2014/main" id="{1CBF6B75-57D2-574E-8703-FA97220E81B1}"/>
              </a:ext>
            </a:extLst>
          </p:cNvPr>
          <p:cNvSpPr>
            <a:spLocks noGrp="1"/>
          </p:cNvSpPr>
          <p:nvPr>
            <p:ph type="sldNum" sz="quarter" idx="12"/>
          </p:nvPr>
        </p:nvSpPr>
        <p:spPr/>
        <p:txBody>
          <a:bodyPr/>
          <a:lstStyle/>
          <a:p>
            <a:fld id="{39E8BE8E-4064-4FFD-B885-98B25EDCC551}" type="slidenum">
              <a:rPr lang="zh-TW" altLang="en-US" smtClean="0"/>
              <a:pPr/>
              <a:t>29</a:t>
            </a:fld>
            <a:endParaRPr lang="zh-TW" altLang="en-US" dirty="0"/>
          </a:p>
        </p:txBody>
      </p:sp>
      <p:graphicFrame>
        <p:nvGraphicFramePr>
          <p:cNvPr id="5" name="Diagram 2">
            <a:extLst>
              <a:ext uri="{FF2B5EF4-FFF2-40B4-BE49-F238E27FC236}">
                <a16:creationId xmlns:a16="http://schemas.microsoft.com/office/drawing/2014/main" id="{4A0FE994-D459-8D43-9984-44F8AB02A11A}"/>
              </a:ext>
            </a:extLst>
          </p:cNvPr>
          <p:cNvGraphicFramePr/>
          <p:nvPr>
            <p:extLst>
              <p:ext uri="{D42A27DB-BD31-4B8C-83A1-F6EECF244321}">
                <p14:modId xmlns:p14="http://schemas.microsoft.com/office/powerpoint/2010/main" val="3106100099"/>
              </p:ext>
            </p:extLst>
          </p:nvPr>
        </p:nvGraphicFramePr>
        <p:xfrm>
          <a:off x="346417" y="1166738"/>
          <a:ext cx="4914546" cy="3726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sharma-obesity-impotence">
            <a:extLst>
              <a:ext uri="{FF2B5EF4-FFF2-40B4-BE49-F238E27FC236}">
                <a16:creationId xmlns:a16="http://schemas.microsoft.com/office/drawing/2014/main" id="{859B0271-87BD-344D-B3F8-8EBEA783146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870" t="7594" r="17269" b="4754"/>
          <a:stretch/>
        </p:blipFill>
        <p:spPr bwMode="auto">
          <a:xfrm>
            <a:off x="5373214" y="2201852"/>
            <a:ext cx="1296145" cy="188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08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303168-BECB-4A6A-BEFA-AD5E94F82A2C}"/>
              </a:ext>
            </a:extLst>
          </p:cNvPr>
          <p:cNvSpPr>
            <a:spLocks noGrp="1"/>
          </p:cNvSpPr>
          <p:nvPr>
            <p:ph type="title"/>
          </p:nvPr>
        </p:nvSpPr>
        <p:spPr/>
        <p:txBody>
          <a:bodyPr/>
          <a:lstStyle/>
          <a:p>
            <a:r>
              <a:rPr lang="zh-TW" altLang="en-US" dirty="0"/>
              <a:t>中老年人的身體變化</a:t>
            </a:r>
          </a:p>
        </p:txBody>
      </p:sp>
      <p:sp>
        <p:nvSpPr>
          <p:cNvPr id="3" name="內容版面配置區 2">
            <a:extLst>
              <a:ext uri="{FF2B5EF4-FFF2-40B4-BE49-F238E27FC236}">
                <a16:creationId xmlns:a16="http://schemas.microsoft.com/office/drawing/2014/main" id="{D2291060-90B2-46B4-813C-2E1A19DB6E94}"/>
              </a:ext>
            </a:extLst>
          </p:cNvPr>
          <p:cNvSpPr>
            <a:spLocks noGrp="1"/>
          </p:cNvSpPr>
          <p:nvPr>
            <p:ph idx="1"/>
          </p:nvPr>
        </p:nvSpPr>
        <p:spPr/>
        <p:txBody>
          <a:bodyPr/>
          <a:lstStyle/>
          <a:p>
            <a:pPr>
              <a:lnSpc>
                <a:spcPct val="150000"/>
              </a:lnSpc>
            </a:pPr>
            <a:r>
              <a:rPr lang="zh-TW" altLang="en-US" dirty="0"/>
              <a:t>年紀漸長、器官功能衰退、抵抗力降低</a:t>
            </a:r>
          </a:p>
          <a:p>
            <a:pPr>
              <a:lnSpc>
                <a:spcPct val="150000"/>
              </a:lnSpc>
            </a:pPr>
            <a:r>
              <a:rPr lang="zh-TW" altLang="en-US" dirty="0"/>
              <a:t>更年期荷爾蒙分泌的減少、停經</a:t>
            </a:r>
          </a:p>
          <a:p>
            <a:pPr>
              <a:lnSpc>
                <a:spcPct val="150000"/>
              </a:lnSpc>
            </a:pPr>
            <a:r>
              <a:rPr lang="zh-TW" altLang="en-US" dirty="0"/>
              <a:t>其他慢性疾病的影響</a:t>
            </a:r>
          </a:p>
          <a:p>
            <a:pPr>
              <a:lnSpc>
                <a:spcPct val="150000"/>
              </a:lnSpc>
            </a:pPr>
            <a:endParaRPr lang="zh-TW" altLang="en-US" dirty="0"/>
          </a:p>
        </p:txBody>
      </p:sp>
      <p:sp>
        <p:nvSpPr>
          <p:cNvPr id="4" name="投影片編號版面配置區 3">
            <a:extLst>
              <a:ext uri="{FF2B5EF4-FFF2-40B4-BE49-F238E27FC236}">
                <a16:creationId xmlns:a16="http://schemas.microsoft.com/office/drawing/2014/main" id="{9E85AD66-57D6-4B54-A566-777687F89C80}"/>
              </a:ext>
            </a:extLst>
          </p:cNvPr>
          <p:cNvSpPr>
            <a:spLocks noGrp="1"/>
          </p:cNvSpPr>
          <p:nvPr>
            <p:ph type="sldNum" sz="quarter" idx="12"/>
          </p:nvPr>
        </p:nvSpPr>
        <p:spPr/>
        <p:txBody>
          <a:bodyPr/>
          <a:lstStyle/>
          <a:p>
            <a:fld id="{39E8BE8E-4064-4FFD-B885-98B25EDCC551}" type="slidenum">
              <a:rPr lang="zh-TW" altLang="en-US" smtClean="0"/>
              <a:pPr/>
              <a:t>3</a:t>
            </a:fld>
            <a:endParaRPr lang="zh-TW" altLang="en-US" dirty="0"/>
          </a:p>
        </p:txBody>
      </p:sp>
    </p:spTree>
    <p:extLst>
      <p:ext uri="{BB962C8B-B14F-4D97-AF65-F5344CB8AC3E}">
        <p14:creationId xmlns:p14="http://schemas.microsoft.com/office/powerpoint/2010/main" val="863578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0EFA54-2623-DC4F-B798-549114523C18}"/>
              </a:ext>
            </a:extLst>
          </p:cNvPr>
          <p:cNvSpPr>
            <a:spLocks noGrp="1"/>
          </p:cNvSpPr>
          <p:nvPr>
            <p:ph type="title"/>
          </p:nvPr>
        </p:nvSpPr>
        <p:spPr/>
        <p:txBody>
          <a:bodyPr/>
          <a:lstStyle/>
          <a:p>
            <a:r>
              <a:rPr kumimoji="1" lang="zh-TW" altLang="en-US" dirty="0"/>
              <a:t>簡單來說 大約是像這樣 </a:t>
            </a:r>
            <a:r>
              <a:rPr kumimoji="1" lang="en-US" altLang="zh-TW" dirty="0"/>
              <a:t>~~</a:t>
            </a:r>
            <a:endParaRPr kumimoji="1" lang="zh-TW" altLang="en-US" dirty="0"/>
          </a:p>
        </p:txBody>
      </p:sp>
      <p:sp>
        <p:nvSpPr>
          <p:cNvPr id="4" name="投影片編號版面配置區 3">
            <a:extLst>
              <a:ext uri="{FF2B5EF4-FFF2-40B4-BE49-F238E27FC236}">
                <a16:creationId xmlns:a16="http://schemas.microsoft.com/office/drawing/2014/main" id="{93C16C40-ADFE-814E-87AA-7B6157753F31}"/>
              </a:ext>
            </a:extLst>
          </p:cNvPr>
          <p:cNvSpPr>
            <a:spLocks noGrp="1"/>
          </p:cNvSpPr>
          <p:nvPr>
            <p:ph type="sldNum" sz="quarter" idx="12"/>
          </p:nvPr>
        </p:nvSpPr>
        <p:spPr/>
        <p:txBody>
          <a:bodyPr/>
          <a:lstStyle/>
          <a:p>
            <a:fld id="{39E8BE8E-4064-4FFD-B885-98B25EDCC551}" type="slidenum">
              <a:rPr lang="zh-TW" altLang="en-US" smtClean="0"/>
              <a:pPr/>
              <a:t>30</a:t>
            </a:fld>
            <a:endParaRPr lang="zh-TW" altLang="en-US" dirty="0"/>
          </a:p>
        </p:txBody>
      </p:sp>
      <p:pic>
        <p:nvPicPr>
          <p:cNvPr id="5" name="Picture 4" descr="http://search.hp.my.aol.com.au/aol/redir?src=image&amp;clickedItemURN=http%3A%2F%2Fimages.quickblogcast.com%2F84869-74217%2Fandropause.jpg&amp;moduleId=image_details.jsp.M&amp;clickedItemDescription=Image%20Details">
            <a:extLst>
              <a:ext uri="{FF2B5EF4-FFF2-40B4-BE49-F238E27FC236}">
                <a16:creationId xmlns:a16="http://schemas.microsoft.com/office/drawing/2014/main" id="{0B03824A-42B6-664F-B8E5-E1BEEBCC1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985" y="1059582"/>
            <a:ext cx="2726531" cy="363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820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881A0B-BA1E-4A64-8E0C-43C7A01C0D43}"/>
              </a:ext>
            </a:extLst>
          </p:cNvPr>
          <p:cNvSpPr>
            <a:spLocks noGrp="1"/>
          </p:cNvSpPr>
          <p:nvPr>
            <p:ph type="title"/>
          </p:nvPr>
        </p:nvSpPr>
        <p:spPr/>
        <p:txBody>
          <a:bodyPr/>
          <a:lstStyle/>
          <a:p>
            <a:r>
              <a:rPr lang="zh-TW" altLang="en-US" dirty="0"/>
              <a:t>男性賀爾蒙補充療法</a:t>
            </a:r>
          </a:p>
        </p:txBody>
      </p:sp>
      <p:sp>
        <p:nvSpPr>
          <p:cNvPr id="4" name="投影片編號版面配置區 3">
            <a:extLst>
              <a:ext uri="{FF2B5EF4-FFF2-40B4-BE49-F238E27FC236}">
                <a16:creationId xmlns:a16="http://schemas.microsoft.com/office/drawing/2014/main" id="{A3808237-893F-49A8-B7ED-64BB8B925FB5}"/>
              </a:ext>
            </a:extLst>
          </p:cNvPr>
          <p:cNvSpPr>
            <a:spLocks noGrp="1"/>
          </p:cNvSpPr>
          <p:nvPr>
            <p:ph type="sldNum" sz="quarter" idx="12"/>
          </p:nvPr>
        </p:nvSpPr>
        <p:spPr/>
        <p:txBody>
          <a:bodyPr/>
          <a:lstStyle/>
          <a:p>
            <a:fld id="{39E8BE8E-4064-4FFD-B885-98B25EDCC551}" type="slidenum">
              <a:rPr lang="zh-TW" altLang="en-US" smtClean="0"/>
              <a:pPr/>
              <a:t>31</a:t>
            </a:fld>
            <a:endParaRPr lang="zh-TW" altLang="en-US" dirty="0"/>
          </a:p>
        </p:txBody>
      </p:sp>
      <p:pic>
        <p:nvPicPr>
          <p:cNvPr id="5" name="Picture 3" descr="image.jpg">
            <a:extLst>
              <a:ext uri="{FF2B5EF4-FFF2-40B4-BE49-F238E27FC236}">
                <a16:creationId xmlns:a16="http://schemas.microsoft.com/office/drawing/2014/main" id="{102803BA-C165-9744-A3E6-71C03B02039E}"/>
              </a:ext>
            </a:extLst>
          </p:cNvPr>
          <p:cNvPicPr>
            <a:picLocks noChangeAspect="1"/>
          </p:cNvPicPr>
          <p:nvPr/>
        </p:nvPicPr>
        <p:blipFill rotWithShape="1">
          <a:blip r:embed="rId2">
            <a:extLst>
              <a:ext uri="{28A0092B-C50C-407E-A947-70E740481C1C}">
                <a14:useLocalDpi xmlns:a14="http://schemas.microsoft.com/office/drawing/2010/main" val="0"/>
              </a:ext>
            </a:extLst>
          </a:blip>
          <a:srcRect l="13876" t="1822" r="11980" b="4308"/>
          <a:stretch/>
        </p:blipFill>
        <p:spPr>
          <a:xfrm>
            <a:off x="2158171" y="1214474"/>
            <a:ext cx="1486853" cy="1790292"/>
          </a:xfrm>
          <a:prstGeom prst="rect">
            <a:avLst/>
          </a:prstGeom>
          <a:noFill/>
        </p:spPr>
      </p:pic>
      <p:pic>
        <p:nvPicPr>
          <p:cNvPr id="6" name="Picture 4" descr="andriol-b-1000x1000.jpg">
            <a:extLst>
              <a:ext uri="{FF2B5EF4-FFF2-40B4-BE49-F238E27FC236}">
                <a16:creationId xmlns:a16="http://schemas.microsoft.com/office/drawing/2014/main" id="{89EC4BE6-37A0-FA40-8DAC-9985F2EF6B5C}"/>
              </a:ext>
            </a:extLst>
          </p:cNvPr>
          <p:cNvPicPr>
            <a:picLocks noChangeAspect="1"/>
          </p:cNvPicPr>
          <p:nvPr/>
        </p:nvPicPr>
        <p:blipFill rotWithShape="1">
          <a:blip r:embed="rId3">
            <a:extLst>
              <a:ext uri="{28A0092B-C50C-407E-A947-70E740481C1C}">
                <a14:useLocalDpi xmlns:a14="http://schemas.microsoft.com/office/drawing/2010/main" val="0"/>
              </a:ext>
            </a:extLst>
          </a:blip>
          <a:srcRect l="11408" r="8329"/>
          <a:stretch/>
        </p:blipFill>
        <p:spPr bwMode="auto">
          <a:xfrm>
            <a:off x="106871" y="1219654"/>
            <a:ext cx="1728192" cy="197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id="{F061DD09-0BF8-8E41-AC84-3543225869ED}"/>
              </a:ext>
            </a:extLst>
          </p:cNvPr>
          <p:cNvSpPr/>
          <p:nvPr/>
        </p:nvSpPr>
        <p:spPr>
          <a:xfrm>
            <a:off x="178879" y="1075975"/>
            <a:ext cx="1728192" cy="276999"/>
          </a:xfrm>
          <a:prstGeom prst="rect">
            <a:avLst/>
          </a:prstGeom>
        </p:spPr>
        <p:txBody>
          <a:bodyPr wrap="square">
            <a:spAutoFit/>
          </a:bodyPr>
          <a:lstStyle/>
          <a:p>
            <a:r>
              <a:rPr lang="en-US" altLang="zh-TW" sz="1200" dirty="0" err="1"/>
              <a:t>Andriol</a:t>
            </a:r>
            <a:r>
              <a:rPr lang="en-US" altLang="zh-TW" sz="1200" baseline="30000" dirty="0"/>
              <a:t>®</a:t>
            </a:r>
            <a:r>
              <a:rPr lang="zh-TW" altLang="en-US" sz="1200" dirty="0"/>
              <a:t>恩賜特 </a:t>
            </a:r>
            <a:r>
              <a:rPr lang="en-US" altLang="zh-TW" sz="1200" dirty="0"/>
              <a:t>40mg</a:t>
            </a:r>
            <a:endParaRPr lang="zh-TW" altLang="en-US" sz="1200" dirty="0"/>
          </a:p>
        </p:txBody>
      </p:sp>
      <p:pic>
        <p:nvPicPr>
          <p:cNvPr id="8" name="Picture 3">
            <a:extLst>
              <a:ext uri="{FF2B5EF4-FFF2-40B4-BE49-F238E27FC236}">
                <a16:creationId xmlns:a16="http://schemas.microsoft.com/office/drawing/2014/main" id="{CA774ABB-2DFB-9A4A-B9FD-132A112450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30" t="28151" r="20529" b="26941"/>
          <a:stretch/>
        </p:blipFill>
        <p:spPr bwMode="auto">
          <a:xfrm>
            <a:off x="4034287" y="1352974"/>
            <a:ext cx="2515930" cy="13227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圖片-11">
            <a:extLst>
              <a:ext uri="{FF2B5EF4-FFF2-40B4-BE49-F238E27FC236}">
                <a16:creationId xmlns:a16="http://schemas.microsoft.com/office/drawing/2014/main" id="{BD181766-CF8A-3744-839C-630E33AD690F}"/>
              </a:ext>
            </a:extLst>
          </p:cNvPr>
          <p:cNvPicPr>
            <a:picLocks noChangeAspect="1" noChangeArrowheads="1"/>
          </p:cNvPicPr>
          <p:nvPr/>
        </p:nvPicPr>
        <p:blipFill rotWithShape="1">
          <a:blip r:embed="rId5">
            <a:lum contrast="12000"/>
            <a:extLst>
              <a:ext uri="{28A0092B-C50C-407E-A947-70E740481C1C}">
                <a14:useLocalDpi xmlns:a14="http://schemas.microsoft.com/office/drawing/2010/main" val="0"/>
              </a:ext>
            </a:extLst>
          </a:blip>
          <a:srcRect t="12956" b="15866"/>
          <a:stretch/>
        </p:blipFill>
        <p:spPr bwMode="auto">
          <a:xfrm>
            <a:off x="719836" y="3145127"/>
            <a:ext cx="2553562" cy="15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descr="Aytu's Natesto Is Set To Take The $3.8 Billion TRT Market While Lipocine  And Clarus Therapeutics Fail (NASDAQ:AYTU) | Seeking Alpha">
            <a:extLst>
              <a:ext uri="{FF2B5EF4-FFF2-40B4-BE49-F238E27FC236}">
                <a16:creationId xmlns:a16="http://schemas.microsoft.com/office/drawing/2014/main" id="{88C33251-B694-1642-A63D-551365A5D1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4572" y="3221161"/>
            <a:ext cx="3261494" cy="132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086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AFABA6-655D-7549-A6C4-CA4BF89A7D98}"/>
              </a:ext>
            </a:extLst>
          </p:cNvPr>
          <p:cNvSpPr>
            <a:spLocks noGrp="1"/>
          </p:cNvSpPr>
          <p:nvPr>
            <p:ph type="title"/>
          </p:nvPr>
        </p:nvSpPr>
        <p:spPr/>
        <p:txBody>
          <a:bodyPr>
            <a:normAutofit/>
          </a:bodyPr>
          <a:lstStyle/>
          <a:p>
            <a:r>
              <a:rPr kumimoji="1" lang="zh-TW" altLang="en-US" dirty="0"/>
              <a:t>睪固酮治療可能的副作用</a:t>
            </a:r>
          </a:p>
        </p:txBody>
      </p:sp>
      <p:sp>
        <p:nvSpPr>
          <p:cNvPr id="4" name="投影片編號版面配置區 3">
            <a:extLst>
              <a:ext uri="{FF2B5EF4-FFF2-40B4-BE49-F238E27FC236}">
                <a16:creationId xmlns:a16="http://schemas.microsoft.com/office/drawing/2014/main" id="{E161255C-CE82-974C-AF18-D34DA2A02718}"/>
              </a:ext>
            </a:extLst>
          </p:cNvPr>
          <p:cNvSpPr>
            <a:spLocks noGrp="1"/>
          </p:cNvSpPr>
          <p:nvPr>
            <p:ph type="sldNum" sz="quarter" idx="12"/>
          </p:nvPr>
        </p:nvSpPr>
        <p:spPr/>
        <p:txBody>
          <a:bodyPr/>
          <a:lstStyle/>
          <a:p>
            <a:fld id="{39E8BE8E-4064-4FFD-B885-98B25EDCC551}" type="slidenum">
              <a:rPr lang="zh-TW" altLang="en-US" smtClean="0"/>
              <a:pPr/>
              <a:t>32</a:t>
            </a:fld>
            <a:endParaRPr lang="zh-TW" altLang="en-US" dirty="0"/>
          </a:p>
        </p:txBody>
      </p:sp>
      <p:graphicFrame>
        <p:nvGraphicFramePr>
          <p:cNvPr id="5" name="Group 32">
            <a:extLst>
              <a:ext uri="{FF2B5EF4-FFF2-40B4-BE49-F238E27FC236}">
                <a16:creationId xmlns:a16="http://schemas.microsoft.com/office/drawing/2014/main" id="{1AAB221E-FAFA-CB4D-8779-1CE738DD6F2E}"/>
              </a:ext>
            </a:extLst>
          </p:cNvPr>
          <p:cNvGraphicFramePr>
            <a:graphicFrameLocks noGrp="1"/>
          </p:cNvGraphicFramePr>
          <p:nvPr>
            <p:extLst>
              <p:ext uri="{D42A27DB-BD31-4B8C-83A1-F6EECF244321}">
                <p14:modId xmlns:p14="http://schemas.microsoft.com/office/powerpoint/2010/main" val="3494811982"/>
              </p:ext>
            </p:extLst>
          </p:nvPr>
        </p:nvGraphicFramePr>
        <p:xfrm>
          <a:off x="404813" y="1026528"/>
          <a:ext cx="6156723" cy="3705462"/>
        </p:xfrm>
        <a:graphic>
          <a:graphicData uri="http://schemas.openxmlformats.org/drawingml/2006/table">
            <a:tbl>
              <a:tblPr/>
              <a:tblGrid>
                <a:gridCol w="2376115">
                  <a:extLst>
                    <a:ext uri="{9D8B030D-6E8A-4147-A177-3AD203B41FA5}">
                      <a16:colId xmlns:a16="http://schemas.microsoft.com/office/drawing/2014/main" val="3936963552"/>
                    </a:ext>
                  </a:extLst>
                </a:gridCol>
                <a:gridCol w="3780608">
                  <a:extLst>
                    <a:ext uri="{9D8B030D-6E8A-4147-A177-3AD203B41FA5}">
                      <a16:colId xmlns:a16="http://schemas.microsoft.com/office/drawing/2014/main" val="1879424208"/>
                    </a:ext>
                  </a:extLst>
                </a:gridCol>
              </a:tblGrid>
              <a:tr h="342900">
                <a:tc>
                  <a:txBody>
                    <a:bodyPr/>
                    <a:lstStyle>
                      <a:lvl1pPr eaLnBrk="0" hangingPunct="0">
                        <a:spcBef>
                          <a:spcPts val="400"/>
                        </a:spcBef>
                        <a:buClr>
                          <a:schemeClr val="accent1"/>
                        </a:buClr>
                        <a:buSzPct val="68000"/>
                        <a:buFont typeface="Wingdings 3" pitchFamily="2"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itchFamily="2"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itchFamily="2"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影響的器官</a:t>
                      </a:r>
                      <a:r>
                        <a:rPr kumimoji="1" lang="en-US" altLang="zh-TW" sz="16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a:t>
                      </a:r>
                      <a:r>
                        <a:rPr kumimoji="1" lang="zh-TW" altLang="en-US" sz="16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系統</a:t>
                      </a:r>
                      <a:endParaRPr kumimoji="0" lang="en-US" altLang="zh-TW" sz="16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endParaRPr>
                    </a:p>
                  </a:txBody>
                  <a:tcPr marL="68577" marR="68577"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9CA1A"/>
                    </a:solidFill>
                  </a:tcPr>
                </a:tc>
                <a:tc>
                  <a:txBody>
                    <a:bodyPr/>
                    <a:lstStyle>
                      <a:lvl1pPr eaLnBrk="0" hangingPunct="0">
                        <a:spcBef>
                          <a:spcPts val="400"/>
                        </a:spcBef>
                        <a:buClr>
                          <a:schemeClr val="accent1"/>
                        </a:buClr>
                        <a:buSzPct val="68000"/>
                        <a:buFont typeface="Wingdings 3" pitchFamily="2"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itchFamily="2"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itchFamily="2"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可能的副作用</a:t>
                      </a:r>
                      <a:endParaRPr kumimoji="0" lang="en-US" altLang="zh-TW" sz="1600" b="1"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endParaRPr>
                    </a:p>
                  </a:txBody>
                  <a:tcPr marL="68577" marR="68577" marT="34286" marB="342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9CA1A"/>
                    </a:solidFill>
                  </a:tcPr>
                </a:tc>
                <a:extLst>
                  <a:ext uri="{0D108BD9-81ED-4DB2-BD59-A6C34878D82A}">
                    <a16:rowId xmlns:a16="http://schemas.microsoft.com/office/drawing/2014/main" val="1919457263"/>
                  </a:ext>
                </a:extLst>
              </a:tr>
              <a:tr h="592609">
                <a:tc>
                  <a:txBody>
                    <a:bodyPr/>
                    <a:lstStyle>
                      <a:lvl1pPr eaLnBrk="0" hangingPunct="0">
                        <a:spcBef>
                          <a:spcPts val="400"/>
                        </a:spcBef>
                        <a:buClr>
                          <a:schemeClr val="accent1"/>
                        </a:buClr>
                        <a:buSzPct val="68000"/>
                        <a:buFont typeface="Wingdings 3" pitchFamily="2"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itchFamily="2"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itchFamily="2"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ts val="400"/>
                        </a:spcBef>
                        <a:spcAft>
                          <a:spcPct val="0"/>
                        </a:spcAft>
                        <a:buClr>
                          <a:schemeClr val="hlink"/>
                        </a:buClr>
                        <a:buSzPct val="90000"/>
                        <a:buFont typeface="Wingdings" pitchFamily="2" charset="2"/>
                        <a:buNone/>
                        <a:tabLst/>
                      </a:pPr>
                      <a:r>
                        <a:rPr kumimoji="0" lang="zh-TW" altLang="en-US" sz="1600" b="0"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攝護腺</a:t>
                      </a:r>
                    </a:p>
                  </a:txBody>
                  <a:tcPr marL="68577" marR="68577" marT="34280" marB="34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CCC"/>
                    </a:solidFill>
                  </a:tcPr>
                </a:tc>
                <a:tc>
                  <a:txBody>
                    <a:bodyPr/>
                    <a:lstStyle>
                      <a:lvl1pPr marL="285750" indent="-285750" eaLnBrk="0" hangingPunct="0">
                        <a:spcBef>
                          <a:spcPts val="400"/>
                        </a:spcBef>
                        <a:buClr>
                          <a:schemeClr val="accent1"/>
                        </a:buClr>
                        <a:buSzPct val="68000"/>
                        <a:buFont typeface="Wingdings 3" pitchFamily="2"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itchFamily="2"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itchFamily="2"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9pPr>
                    </a:lstStyle>
                    <a:p>
                      <a:pPr marL="285750" marR="0" lvl="0" indent="-285750" algn="l" defTabSz="914400" rtl="0" eaLnBrk="1" fontAlgn="base" latinLnBrk="0" hangingPunct="1">
                        <a:lnSpc>
                          <a:spcPct val="100000"/>
                        </a:lnSpc>
                        <a:spcBef>
                          <a:spcPts val="400"/>
                        </a:spcBef>
                        <a:spcAft>
                          <a:spcPct val="0"/>
                        </a:spcAft>
                        <a:buClrTx/>
                        <a:buSzPct val="90000"/>
                        <a:buFont typeface="Arial" panose="020B0604020202020204" pitchFamily="34" charset="0"/>
                        <a:buChar char="•"/>
                        <a:tabLst/>
                      </a:pPr>
                      <a:r>
                        <a:rPr kumimoji="1" lang="en-US" altLang="zh-TW" sz="1600" b="0"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PSA ↑</a:t>
                      </a:r>
                    </a:p>
                    <a:p>
                      <a:pPr marL="285750" marR="0" lvl="0" indent="-285750" algn="l" defTabSz="914400" rtl="0" eaLnBrk="1" fontAlgn="base" latinLnBrk="0" hangingPunct="1">
                        <a:lnSpc>
                          <a:spcPct val="100000"/>
                        </a:lnSpc>
                        <a:spcBef>
                          <a:spcPts val="400"/>
                        </a:spcBef>
                        <a:spcAft>
                          <a:spcPct val="0"/>
                        </a:spcAft>
                        <a:buClrTx/>
                        <a:buSzPct val="90000"/>
                        <a:buFont typeface="Arial" panose="020B0604020202020204" pitchFamily="34" charset="0"/>
                        <a:buChar char="•"/>
                        <a:tabLst/>
                      </a:pPr>
                      <a:r>
                        <a:rPr kumimoji="1" lang="zh-TW" altLang="en-US" sz="1600" b="0"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攝護腺體積</a:t>
                      </a:r>
                      <a:r>
                        <a:rPr kumimoji="1" lang="en-US" altLang="zh-TW" sz="1600" b="0"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 ↑</a:t>
                      </a:r>
                    </a:p>
                  </a:txBody>
                  <a:tcPr marL="68577" marR="68577" marT="34280" marB="34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CCC"/>
                    </a:solidFill>
                  </a:tcPr>
                </a:tc>
                <a:extLst>
                  <a:ext uri="{0D108BD9-81ED-4DB2-BD59-A6C34878D82A}">
                    <a16:rowId xmlns:a16="http://schemas.microsoft.com/office/drawing/2014/main" val="1455571989"/>
                  </a:ext>
                </a:extLst>
              </a:tr>
              <a:tr h="777657">
                <a:tc>
                  <a:txBody>
                    <a:bodyPr/>
                    <a:lstStyle>
                      <a:lvl1pPr eaLnBrk="0" hangingPunct="0">
                        <a:spcBef>
                          <a:spcPts val="400"/>
                        </a:spcBef>
                        <a:buClr>
                          <a:schemeClr val="accent1"/>
                        </a:buClr>
                        <a:buSzPct val="68000"/>
                        <a:buFont typeface="Wingdings 3" pitchFamily="2"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itchFamily="2"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itchFamily="2"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ts val="400"/>
                        </a:spcBef>
                        <a:spcAft>
                          <a:spcPct val="0"/>
                        </a:spcAft>
                        <a:buClr>
                          <a:schemeClr val="hlink"/>
                        </a:buClr>
                        <a:buSzPct val="90000"/>
                        <a:buFont typeface="Wingdings" pitchFamily="2" charset="2"/>
                        <a:buNone/>
                        <a:tabLst/>
                      </a:pPr>
                      <a:r>
                        <a:rPr kumimoji="0" lang="zh-TW" altLang="en-US" sz="1600" b="0"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新陳代謝與心血管</a:t>
                      </a:r>
                    </a:p>
                  </a:txBody>
                  <a:tcPr marL="68577" marR="68577" marT="34280" marB="34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6E7"/>
                    </a:solidFill>
                  </a:tcPr>
                </a:tc>
                <a:tc>
                  <a:txBody>
                    <a:bodyPr/>
                    <a:lstStyle>
                      <a:lvl1pPr marL="285750" indent="-285750" eaLnBrk="0" hangingPunct="0">
                        <a:spcBef>
                          <a:spcPts val="400"/>
                        </a:spcBef>
                        <a:buClr>
                          <a:schemeClr val="accent1"/>
                        </a:buClr>
                        <a:buSzPct val="68000"/>
                        <a:buFont typeface="Wingdings 3" pitchFamily="2"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itchFamily="2"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itchFamily="2"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9pPr>
                    </a:lstStyle>
                    <a:p>
                      <a:pPr marL="285750" marR="0" lvl="0" indent="-285750" algn="l" defTabSz="914400" rtl="0" eaLnBrk="1" fontAlgn="base" latinLnBrk="0" hangingPunct="1">
                        <a:lnSpc>
                          <a:spcPct val="100000"/>
                        </a:lnSpc>
                        <a:spcBef>
                          <a:spcPts val="400"/>
                        </a:spcBef>
                        <a:spcAft>
                          <a:spcPct val="0"/>
                        </a:spcAft>
                        <a:buClrTx/>
                        <a:buSzPct val="90000"/>
                        <a:buFont typeface="Arial" panose="020B0604020202020204" pitchFamily="34" charset="0"/>
                        <a:buChar char="•"/>
                        <a:tabLst/>
                      </a:pPr>
                      <a:r>
                        <a:rPr kumimoji="0" lang="zh-TW" altLang="en-US" sz="1600" b="0" i="0" u="none" strike="noStrike" cap="none" normalizeH="0" baseline="0" dirty="0">
                          <a:ln>
                            <a:noFill/>
                          </a:ln>
                          <a:solidFill>
                            <a:srgbClr val="000000"/>
                          </a:solidFill>
                          <a:effectLst/>
                          <a:latin typeface="Microsoft JhengHei" panose="020B0604030504040204" pitchFamily="34" charset="-120"/>
                          <a:ea typeface="Microsoft JhengHei" panose="020B0604030504040204" pitchFamily="34" charset="-120"/>
                        </a:rPr>
                        <a:t>偶爾會增加水份滯留及水腫的發生</a:t>
                      </a:r>
                      <a:endParaRPr kumimoji="1" lang="en-US" altLang="zh-TW" sz="1600" b="0"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endParaRPr>
                    </a:p>
                    <a:p>
                      <a:pPr marL="285750" marR="0" lvl="0" indent="-285750" algn="l" defTabSz="914400" rtl="0" eaLnBrk="1" fontAlgn="base" latinLnBrk="0" hangingPunct="1">
                        <a:lnSpc>
                          <a:spcPct val="100000"/>
                        </a:lnSpc>
                        <a:spcBef>
                          <a:spcPts val="400"/>
                        </a:spcBef>
                        <a:spcAft>
                          <a:spcPct val="0"/>
                        </a:spcAft>
                        <a:buClrTx/>
                        <a:buSzPct val="90000"/>
                        <a:buFont typeface="Arial" panose="020B0604020202020204" pitchFamily="34" charset="0"/>
                        <a:buChar char="•"/>
                        <a:tabLst/>
                      </a:pPr>
                      <a:r>
                        <a:rPr kumimoji="0" lang="zh-TW" altLang="en-US" sz="1600" b="0" i="0" u="none" strike="noStrike" cap="none" normalizeH="0" baseline="0" dirty="0">
                          <a:ln>
                            <a:noFill/>
                          </a:ln>
                          <a:solidFill>
                            <a:srgbClr val="000000"/>
                          </a:solidFill>
                          <a:effectLst/>
                          <a:latin typeface="Microsoft JhengHei" panose="020B0604030504040204" pitchFamily="34" charset="-120"/>
                          <a:ea typeface="Microsoft JhengHei" panose="020B0604030504040204" pitchFamily="34" charset="-120"/>
                        </a:rPr>
                        <a:t>罕見的例子出現紅血球增多症</a:t>
                      </a:r>
                      <a:endParaRPr kumimoji="0" lang="en-US" altLang="zh-TW" sz="1600" b="0" i="0" u="none" strike="noStrike" cap="none" normalizeH="0" baseline="0" dirty="0">
                        <a:ln>
                          <a:noFill/>
                        </a:ln>
                        <a:solidFill>
                          <a:srgbClr val="000000"/>
                        </a:solidFill>
                        <a:effectLst/>
                        <a:latin typeface="Microsoft JhengHei" panose="020B0604030504040204" pitchFamily="34" charset="-120"/>
                        <a:ea typeface="Microsoft JhengHei" panose="020B0604030504040204" pitchFamily="34" charset="-120"/>
                      </a:endParaRPr>
                    </a:p>
                    <a:p>
                      <a:pPr marL="285750" marR="0" lvl="0" indent="-285750" algn="l" defTabSz="914400" rtl="0" eaLnBrk="1" fontAlgn="base" latinLnBrk="0" hangingPunct="1">
                        <a:lnSpc>
                          <a:spcPct val="100000"/>
                        </a:lnSpc>
                        <a:spcBef>
                          <a:spcPts val="400"/>
                        </a:spcBef>
                        <a:spcAft>
                          <a:spcPct val="0"/>
                        </a:spcAft>
                        <a:buClrTx/>
                        <a:buSzPct val="90000"/>
                        <a:buFont typeface="Arial" panose="020B0604020202020204" pitchFamily="34" charset="0"/>
                        <a:buChar char="•"/>
                        <a:tabLst/>
                      </a:pPr>
                      <a:r>
                        <a:rPr kumimoji="0" lang="zh-TW" altLang="en-US" sz="1600" b="0" i="0" u="none" strike="noStrike" cap="none" normalizeH="0" baseline="0" dirty="0">
                          <a:ln>
                            <a:noFill/>
                          </a:ln>
                          <a:solidFill>
                            <a:srgbClr val="000000"/>
                          </a:solidFill>
                          <a:effectLst/>
                          <a:latin typeface="Microsoft JhengHei" panose="020B0604030504040204" pitchFamily="34" charset="-120"/>
                          <a:ea typeface="Microsoft JhengHei" panose="020B0604030504040204" pitchFamily="34" charset="-120"/>
                        </a:rPr>
                        <a:t>體重增加 	</a:t>
                      </a:r>
                    </a:p>
                  </a:txBody>
                  <a:tcPr marL="68577" marR="68577" marT="34280" marB="34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6E7"/>
                    </a:solidFill>
                  </a:tcPr>
                </a:tc>
                <a:extLst>
                  <a:ext uri="{0D108BD9-81ED-4DB2-BD59-A6C34878D82A}">
                    <a16:rowId xmlns:a16="http://schemas.microsoft.com/office/drawing/2014/main" val="2812502448"/>
                  </a:ext>
                </a:extLst>
              </a:tr>
              <a:tr h="345281">
                <a:tc>
                  <a:txBody>
                    <a:bodyPr/>
                    <a:lstStyle>
                      <a:lvl1pPr eaLnBrk="0" hangingPunct="0">
                        <a:spcBef>
                          <a:spcPts val="400"/>
                        </a:spcBef>
                        <a:buClr>
                          <a:schemeClr val="accent1"/>
                        </a:buClr>
                        <a:buSzPct val="68000"/>
                        <a:buFont typeface="Wingdings 3" pitchFamily="2"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itchFamily="2"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itchFamily="2"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ts val="400"/>
                        </a:spcBef>
                        <a:spcAft>
                          <a:spcPct val="0"/>
                        </a:spcAft>
                        <a:buClr>
                          <a:schemeClr val="hlink"/>
                        </a:buClr>
                        <a:buSzPct val="90000"/>
                        <a:buFont typeface="Wingdings" pitchFamily="2" charset="2"/>
                        <a:buNone/>
                        <a:tabLst/>
                      </a:pPr>
                      <a:r>
                        <a:rPr kumimoji="0" lang="zh-TW" altLang="en-US" sz="16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干擾睡眠</a:t>
                      </a:r>
                    </a:p>
                  </a:txBody>
                  <a:tcPr marL="68577" marR="68577" marT="34280" marB="34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CCC"/>
                    </a:solidFill>
                  </a:tcPr>
                </a:tc>
                <a:tc>
                  <a:txBody>
                    <a:bodyPr/>
                    <a:lstStyle>
                      <a:lvl1pPr marL="285750" indent="-285750" eaLnBrk="0" hangingPunct="0">
                        <a:spcBef>
                          <a:spcPts val="400"/>
                        </a:spcBef>
                        <a:buClr>
                          <a:schemeClr val="accent1"/>
                        </a:buClr>
                        <a:buSzPct val="68000"/>
                        <a:buFont typeface="Wingdings 3" pitchFamily="2"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itchFamily="2"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itchFamily="2"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9pPr>
                    </a:lstStyle>
                    <a:p>
                      <a:pPr marL="285750" marR="0" lvl="0" indent="-285750" algn="l" defTabSz="914400" rtl="0" eaLnBrk="1" fontAlgn="base" latinLnBrk="0" hangingPunct="1">
                        <a:lnSpc>
                          <a:spcPct val="100000"/>
                        </a:lnSpc>
                        <a:spcBef>
                          <a:spcPts val="400"/>
                        </a:spcBef>
                        <a:spcAft>
                          <a:spcPct val="0"/>
                        </a:spcAft>
                        <a:buClrTx/>
                        <a:buSzPct val="90000"/>
                        <a:buFont typeface="Arial" panose="020B0604020202020204" pitchFamily="34" charset="0"/>
                        <a:buChar char="•"/>
                        <a:tabLst/>
                      </a:pPr>
                      <a:r>
                        <a:rPr kumimoji="0" lang="zh-TW" altLang="en-US" sz="1600" b="0" i="0" u="none" strike="noStrike" cap="none" normalizeH="0" baseline="0">
                          <a:ln>
                            <a:noFill/>
                          </a:ln>
                          <a:solidFill>
                            <a:srgbClr val="000000"/>
                          </a:solidFill>
                          <a:effectLst/>
                          <a:latin typeface="Microsoft JhengHei" panose="020B0604030504040204" pitchFamily="34" charset="-120"/>
                          <a:ea typeface="Microsoft JhengHei" panose="020B0604030504040204" pitchFamily="34" charset="-120"/>
                        </a:rPr>
                        <a:t>睡眠呼吸中斷 	</a:t>
                      </a:r>
                      <a:endParaRPr kumimoji="1" lang="en-US" altLang="zh-TW" sz="16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endParaRPr>
                    </a:p>
                  </a:txBody>
                  <a:tcPr marL="68577" marR="68577" marT="34280" marB="34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CCC"/>
                    </a:solidFill>
                  </a:tcPr>
                </a:tc>
                <a:extLst>
                  <a:ext uri="{0D108BD9-81ED-4DB2-BD59-A6C34878D82A}">
                    <a16:rowId xmlns:a16="http://schemas.microsoft.com/office/drawing/2014/main" val="2149694052"/>
                  </a:ext>
                </a:extLst>
              </a:tr>
              <a:tr h="466800">
                <a:tc>
                  <a:txBody>
                    <a:bodyPr/>
                    <a:lstStyle>
                      <a:lvl1pPr eaLnBrk="0" hangingPunct="0">
                        <a:spcBef>
                          <a:spcPts val="400"/>
                        </a:spcBef>
                        <a:buClr>
                          <a:schemeClr val="accent1"/>
                        </a:buClr>
                        <a:buSzPct val="68000"/>
                        <a:buFont typeface="Wingdings 3" pitchFamily="2"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itchFamily="2"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itchFamily="2"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ts val="400"/>
                        </a:spcBef>
                        <a:spcAft>
                          <a:spcPct val="0"/>
                        </a:spcAft>
                        <a:buClr>
                          <a:schemeClr val="hlink"/>
                        </a:buClr>
                        <a:buSzPct val="90000"/>
                        <a:buFont typeface="Wingdings" pitchFamily="2" charset="2"/>
                        <a:buNone/>
                        <a:tabLst/>
                      </a:pPr>
                      <a:r>
                        <a:rPr kumimoji="0" lang="zh-TW" altLang="en-US" sz="1600" b="0" i="0" u="none" strike="noStrike" cap="none" normalizeH="0" baseline="0">
                          <a:ln>
                            <a:noFill/>
                          </a:ln>
                          <a:solidFill>
                            <a:schemeClr val="tx1"/>
                          </a:solidFill>
                          <a:effectLst/>
                          <a:latin typeface="Microsoft JhengHei" panose="020B0604030504040204" pitchFamily="34" charset="-120"/>
                          <a:ea typeface="Microsoft JhengHei" panose="020B0604030504040204" pitchFamily="34" charset="-120"/>
                        </a:rPr>
                        <a:t>睪丸與生殖</a:t>
                      </a:r>
                    </a:p>
                  </a:txBody>
                  <a:tcPr marL="68577" marR="68577" marT="34280" marB="34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6E7"/>
                    </a:solidFill>
                  </a:tcPr>
                </a:tc>
                <a:tc>
                  <a:txBody>
                    <a:bodyPr/>
                    <a:lstStyle>
                      <a:lvl1pPr marL="285750" indent="-285750" eaLnBrk="0" hangingPunct="0">
                        <a:spcBef>
                          <a:spcPts val="400"/>
                        </a:spcBef>
                        <a:buClr>
                          <a:schemeClr val="accent1"/>
                        </a:buClr>
                        <a:buSzPct val="68000"/>
                        <a:buFont typeface="Wingdings 3" pitchFamily="2"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itchFamily="2"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itchFamily="2"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zh-TW" altLang="en-US" sz="1600" b="0" i="0" u="none" strike="noStrike" cap="none" normalizeH="0" baseline="0" dirty="0">
                          <a:ln>
                            <a:noFill/>
                          </a:ln>
                          <a:solidFill>
                            <a:srgbClr val="000000"/>
                          </a:solidFill>
                          <a:effectLst/>
                          <a:latin typeface="Microsoft JhengHei" panose="020B0604030504040204" pitchFamily="34" charset="-120"/>
                          <a:ea typeface="Microsoft JhengHei" panose="020B0604030504040204" pitchFamily="34" charset="-120"/>
                        </a:rPr>
                        <a:t>高劑量的睪丸脂酮治療常可逆的干擾或減少精子的產生因此令睪丸變小</a:t>
                      </a:r>
                    </a:p>
                  </a:txBody>
                  <a:tcPr marL="68577" marR="68577" marT="34280" marB="34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6E7"/>
                    </a:solidFill>
                  </a:tcPr>
                </a:tc>
                <a:extLst>
                  <a:ext uri="{0D108BD9-81ED-4DB2-BD59-A6C34878D82A}">
                    <a16:rowId xmlns:a16="http://schemas.microsoft.com/office/drawing/2014/main" val="2856554884"/>
                  </a:ext>
                </a:extLst>
              </a:tr>
              <a:tr h="345281">
                <a:tc>
                  <a:txBody>
                    <a:bodyPr/>
                    <a:lstStyle>
                      <a:lvl1pPr eaLnBrk="0" hangingPunct="0">
                        <a:spcBef>
                          <a:spcPts val="400"/>
                        </a:spcBef>
                        <a:buClr>
                          <a:schemeClr val="accent1"/>
                        </a:buClr>
                        <a:buSzPct val="68000"/>
                        <a:buFont typeface="Wingdings 3" pitchFamily="2"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itchFamily="2"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itchFamily="2"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a:ln>
                            <a:noFill/>
                          </a:ln>
                          <a:solidFill>
                            <a:srgbClr val="000000"/>
                          </a:solidFill>
                          <a:effectLst/>
                          <a:latin typeface="Microsoft JhengHei" panose="020B0604030504040204" pitchFamily="34" charset="-120"/>
                          <a:ea typeface="Microsoft JhengHei" panose="020B0604030504040204" pitchFamily="34" charset="-120"/>
                        </a:rPr>
                        <a:t>神經系統 </a:t>
                      </a:r>
                    </a:p>
                  </a:txBody>
                  <a:tcPr marL="68577" marR="68577" marT="34280" marB="34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CCC"/>
                    </a:solidFill>
                  </a:tcPr>
                </a:tc>
                <a:tc>
                  <a:txBody>
                    <a:bodyPr/>
                    <a:lstStyle>
                      <a:lvl1pPr marL="285750" indent="-285750" eaLnBrk="0" hangingPunct="0">
                        <a:spcBef>
                          <a:spcPts val="400"/>
                        </a:spcBef>
                        <a:buClr>
                          <a:schemeClr val="accent1"/>
                        </a:buClr>
                        <a:buSzPct val="68000"/>
                        <a:buFont typeface="Wingdings 3" pitchFamily="2"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itchFamily="2"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itchFamily="2"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zh-TW" altLang="en-US" sz="1600" b="0" i="0" u="none" strike="noStrike" cap="none" normalizeH="0" baseline="0">
                          <a:ln>
                            <a:noFill/>
                          </a:ln>
                          <a:solidFill>
                            <a:srgbClr val="000000"/>
                          </a:solidFill>
                          <a:effectLst/>
                          <a:latin typeface="Microsoft JhengHei" panose="020B0604030504040204" pitchFamily="34" charset="-120"/>
                          <a:ea typeface="Microsoft JhengHei" panose="020B0604030504040204" pitchFamily="34" charset="-120"/>
                        </a:rPr>
                        <a:t>頭暈、多汗、頭痛 	</a:t>
                      </a:r>
                    </a:p>
                  </a:txBody>
                  <a:tcPr marL="68577" marR="68577" marT="34280" marB="34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CCC"/>
                    </a:solidFill>
                  </a:tcPr>
                </a:tc>
                <a:extLst>
                  <a:ext uri="{0D108BD9-81ED-4DB2-BD59-A6C34878D82A}">
                    <a16:rowId xmlns:a16="http://schemas.microsoft.com/office/drawing/2014/main" val="4256195464"/>
                  </a:ext>
                </a:extLst>
              </a:tr>
              <a:tr h="573391">
                <a:tc>
                  <a:txBody>
                    <a:bodyPr/>
                    <a:lstStyle>
                      <a:lvl1pPr eaLnBrk="0" hangingPunct="0">
                        <a:spcBef>
                          <a:spcPts val="400"/>
                        </a:spcBef>
                        <a:buClr>
                          <a:schemeClr val="accent1"/>
                        </a:buClr>
                        <a:buSzPct val="68000"/>
                        <a:buFont typeface="Wingdings 3" pitchFamily="2"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itchFamily="2"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itchFamily="2"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ts val="400"/>
                        </a:spcBef>
                        <a:spcAft>
                          <a:spcPct val="0"/>
                        </a:spcAft>
                        <a:buClr>
                          <a:schemeClr val="hlink"/>
                        </a:buClr>
                        <a:buSzPct val="90000"/>
                        <a:buFont typeface="Wingdings" pitchFamily="2" charset="2"/>
                        <a:buNone/>
                        <a:tabLst/>
                      </a:pPr>
                      <a:r>
                        <a:rPr kumimoji="0" lang="zh-TW" altLang="en-US" sz="1600" b="0"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惡化對雌性素敏感的疾病</a:t>
                      </a:r>
                    </a:p>
                  </a:txBody>
                  <a:tcPr marL="68577" marR="68577" marT="34280" marB="34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6E7"/>
                    </a:solidFill>
                  </a:tcPr>
                </a:tc>
                <a:tc>
                  <a:txBody>
                    <a:bodyPr/>
                    <a:lstStyle>
                      <a:lvl1pPr marL="285750" indent="-285750" eaLnBrk="0" hangingPunct="0">
                        <a:spcBef>
                          <a:spcPts val="400"/>
                        </a:spcBef>
                        <a:buClr>
                          <a:schemeClr val="accent1"/>
                        </a:buClr>
                        <a:buSzPct val="68000"/>
                        <a:buFont typeface="Wingdings 3" pitchFamily="2" charset="2"/>
                        <a:defRPr sz="2300">
                          <a:solidFill>
                            <a:schemeClr val="tx1"/>
                          </a:solidFill>
                          <a:latin typeface="Lucida Sans Unicode" panose="020B0602030504020204" pitchFamily="34" charset="0"/>
                          <a:ea typeface="微軟正黑體" panose="020B0604030504040204" pitchFamily="34" charset="-120"/>
                        </a:defRPr>
                      </a:lvl1pPr>
                      <a:lvl2pPr marL="742950" indent="-285750"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微軟正黑體" panose="020B0604030504040204" pitchFamily="34" charset="-120"/>
                        </a:defRPr>
                      </a:lvl2pPr>
                      <a:lvl3pPr marL="1143000" indent="-228600" eaLnBrk="0" hangingPunct="0">
                        <a:spcBef>
                          <a:spcPts val="350"/>
                        </a:spcBef>
                        <a:buClr>
                          <a:schemeClr val="accent2"/>
                        </a:buClr>
                        <a:buSzPct val="100000"/>
                        <a:buFont typeface="Wingdings 2" pitchFamily="2" charset="2"/>
                        <a:defRPr sz="1900">
                          <a:solidFill>
                            <a:schemeClr val="tx1"/>
                          </a:solidFill>
                          <a:latin typeface="Lucida Sans Unicode" panose="020B0602030504020204" pitchFamily="34" charset="0"/>
                          <a:ea typeface="微軟正黑體" panose="020B0604030504040204" pitchFamily="34" charset="-120"/>
                        </a:defRPr>
                      </a:lvl3pPr>
                      <a:lvl4pPr marL="1600200" indent="-228600" eaLnBrk="0" hangingPunct="0">
                        <a:spcBef>
                          <a:spcPts val="350"/>
                        </a:spcBef>
                        <a:buClr>
                          <a:schemeClr val="accent2"/>
                        </a:buClr>
                        <a:buFont typeface="Wingdings 2" pitchFamily="2" charset="2"/>
                        <a:defRPr sz="1700">
                          <a:solidFill>
                            <a:schemeClr val="tx1"/>
                          </a:solidFill>
                          <a:latin typeface="Lucida Sans Unicode" panose="020B0602030504020204" pitchFamily="34" charset="0"/>
                          <a:ea typeface="微軟正黑體" panose="020B0604030504040204" pitchFamily="34" charset="-120"/>
                        </a:defRPr>
                      </a:lvl4pPr>
                      <a:lvl5pPr marL="2057400" indent="-228600" eaLnBrk="0" hangingPunct="0">
                        <a:spcBef>
                          <a:spcPts val="350"/>
                        </a:spcBef>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5pPr>
                      <a:lvl6pPr marL="25146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6pPr>
                      <a:lvl7pPr marL="29718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7pPr>
                      <a:lvl8pPr marL="34290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8pPr>
                      <a:lvl9pPr marL="3886200" indent="-228600" eaLnBrk="0" fontAlgn="base" hangingPunct="0">
                        <a:spcBef>
                          <a:spcPts val="350"/>
                        </a:spcBef>
                        <a:spcAft>
                          <a:spcPct val="0"/>
                        </a:spcAft>
                        <a:buClr>
                          <a:schemeClr val="accent2"/>
                        </a:buClr>
                        <a:buFont typeface="Wingdings 2" pitchFamily="2" charset="2"/>
                        <a:defRPr sz="1600">
                          <a:solidFill>
                            <a:schemeClr val="tx1"/>
                          </a:solidFill>
                          <a:latin typeface="Lucida Sans Unicode" panose="020B0602030504020204" pitchFamily="34" charset="0"/>
                          <a:ea typeface="微軟正黑體" panose="020B0604030504040204" pitchFamily="34" charset="-120"/>
                        </a:defRPr>
                      </a:lvl9pPr>
                    </a:lstStyle>
                    <a:p>
                      <a:pPr marL="285750" marR="0" lvl="0" indent="-285750" algn="l" defTabSz="914400" rtl="0" eaLnBrk="1" fontAlgn="base" latinLnBrk="0" hangingPunct="1">
                        <a:lnSpc>
                          <a:spcPct val="100000"/>
                        </a:lnSpc>
                        <a:spcBef>
                          <a:spcPts val="400"/>
                        </a:spcBef>
                        <a:spcAft>
                          <a:spcPct val="0"/>
                        </a:spcAft>
                        <a:buClrTx/>
                        <a:buSzPct val="90000"/>
                        <a:buFont typeface="Arial" panose="020B0604020202020204" pitchFamily="34" charset="0"/>
                        <a:buChar char="•"/>
                        <a:tabLst/>
                      </a:pPr>
                      <a:r>
                        <a:rPr kumimoji="0" lang="zh-CN" altLang="en-US" sz="1600" b="0" i="0" u="none" strike="noStrike" cap="none" normalizeH="0" baseline="0" dirty="0">
                          <a:ln>
                            <a:noFill/>
                          </a:ln>
                          <a:solidFill>
                            <a:srgbClr val="000000"/>
                          </a:solidFill>
                          <a:effectLst/>
                          <a:latin typeface="Microsoft JhengHei" panose="020B0604030504040204" pitchFamily="34" charset="-120"/>
                          <a:ea typeface="Microsoft JhengHei" panose="020B0604030504040204" pitchFamily="34" charset="-120"/>
                        </a:rPr>
                        <a:t>泌乳素</a:t>
                      </a:r>
                      <a:r>
                        <a:rPr kumimoji="0" lang="en-US" altLang="zh-TW" sz="1600" b="0" i="0" u="none" strike="noStrike" cap="none" normalizeH="0" baseline="0" dirty="0">
                          <a:ln>
                            <a:noFill/>
                          </a:ln>
                          <a:solidFill>
                            <a:srgbClr val="000000"/>
                          </a:solidFill>
                          <a:effectLst/>
                          <a:latin typeface="Microsoft JhengHei" panose="020B0604030504040204" pitchFamily="34" charset="-120"/>
                          <a:ea typeface="Microsoft JhengHei" panose="020B0604030504040204" pitchFamily="34" charset="-120"/>
                        </a:rPr>
                        <a:t>↑</a:t>
                      </a:r>
                    </a:p>
                    <a:p>
                      <a:pPr marL="285750" marR="0" lvl="0" indent="-285750" algn="l" defTabSz="914400" rtl="0" eaLnBrk="1" fontAlgn="base" latinLnBrk="0" hangingPunct="1">
                        <a:lnSpc>
                          <a:spcPct val="100000"/>
                        </a:lnSpc>
                        <a:spcBef>
                          <a:spcPts val="400"/>
                        </a:spcBef>
                        <a:spcAft>
                          <a:spcPct val="0"/>
                        </a:spcAft>
                        <a:buClrTx/>
                        <a:buSzPct val="90000"/>
                        <a:buFont typeface="Arial" panose="020B0604020202020204" pitchFamily="34" charset="0"/>
                        <a:buChar char="•"/>
                        <a:tabLst/>
                      </a:pPr>
                      <a:r>
                        <a:rPr kumimoji="0" lang="zh-CN" altLang="en-US" sz="1600" b="0" i="0" u="none" strike="noStrike" cap="none" normalizeH="0" baseline="0" dirty="0">
                          <a:ln>
                            <a:noFill/>
                          </a:ln>
                          <a:solidFill>
                            <a:srgbClr val="000000"/>
                          </a:solidFill>
                          <a:effectLst/>
                          <a:latin typeface="Microsoft JhengHei" panose="020B0604030504040204" pitchFamily="34" charset="-120"/>
                          <a:ea typeface="Microsoft JhengHei" panose="020B0604030504040204" pitchFamily="34" charset="-120"/>
                        </a:rPr>
                        <a:t>刺激乳腺癌</a:t>
                      </a:r>
                      <a:endParaRPr kumimoji="0" lang="en-US" altLang="zh-TW" sz="1600" b="0" i="0" u="none" strike="noStrike" cap="none" normalizeH="0" baseline="0" dirty="0">
                        <a:ln>
                          <a:noFill/>
                        </a:ln>
                        <a:solidFill>
                          <a:srgbClr val="000000"/>
                        </a:solidFill>
                        <a:effectLst/>
                        <a:latin typeface="Microsoft JhengHei" panose="020B0604030504040204" pitchFamily="34" charset="-120"/>
                        <a:ea typeface="Microsoft JhengHei" panose="020B0604030504040204" pitchFamily="34" charset="-120"/>
                      </a:endParaRPr>
                    </a:p>
                  </a:txBody>
                  <a:tcPr marL="68577" marR="68577" marT="34280" marB="34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6E7"/>
                    </a:solidFill>
                  </a:tcPr>
                </a:tc>
                <a:extLst>
                  <a:ext uri="{0D108BD9-81ED-4DB2-BD59-A6C34878D82A}">
                    <a16:rowId xmlns:a16="http://schemas.microsoft.com/office/drawing/2014/main" val="3658436574"/>
                  </a:ext>
                </a:extLst>
              </a:tr>
            </a:tbl>
          </a:graphicData>
        </a:graphic>
      </p:graphicFrame>
    </p:spTree>
    <p:extLst>
      <p:ext uri="{BB962C8B-B14F-4D97-AF65-F5344CB8AC3E}">
        <p14:creationId xmlns:p14="http://schemas.microsoft.com/office/powerpoint/2010/main" val="1630183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D680FA5-EABC-ED46-84C1-37EF4C49A522}"/>
              </a:ext>
            </a:extLst>
          </p:cNvPr>
          <p:cNvSpPr>
            <a:spLocks noGrp="1"/>
          </p:cNvSpPr>
          <p:nvPr>
            <p:ph type="title"/>
          </p:nvPr>
        </p:nvSpPr>
        <p:spPr/>
        <p:txBody>
          <a:bodyPr/>
          <a:lstStyle/>
          <a:p>
            <a:r>
              <a:rPr kumimoji="1" lang="zh-TW" altLang="en-US" dirty="0"/>
              <a:t>男性性功能障礙</a:t>
            </a:r>
          </a:p>
        </p:txBody>
      </p:sp>
      <p:sp>
        <p:nvSpPr>
          <p:cNvPr id="4" name="投影片編號版面配置區 3">
            <a:extLst>
              <a:ext uri="{FF2B5EF4-FFF2-40B4-BE49-F238E27FC236}">
                <a16:creationId xmlns:a16="http://schemas.microsoft.com/office/drawing/2014/main" id="{F8232C56-2256-4648-A853-C205A2D402DD}"/>
              </a:ext>
            </a:extLst>
          </p:cNvPr>
          <p:cNvSpPr>
            <a:spLocks noGrp="1"/>
          </p:cNvSpPr>
          <p:nvPr>
            <p:ph type="sldNum" sz="quarter" idx="12"/>
          </p:nvPr>
        </p:nvSpPr>
        <p:spPr/>
        <p:txBody>
          <a:bodyPr/>
          <a:lstStyle/>
          <a:p>
            <a:fld id="{39E8BE8E-4064-4FFD-B885-98B25EDCC551}" type="slidenum">
              <a:rPr lang="zh-TW" altLang="en-US" smtClean="0"/>
              <a:pPr/>
              <a:t>33</a:t>
            </a:fld>
            <a:endParaRPr lang="zh-TW" altLang="en-US" dirty="0"/>
          </a:p>
        </p:txBody>
      </p:sp>
      <p:pic>
        <p:nvPicPr>
          <p:cNvPr id="5" name="Picture 2" descr="C:\Users\user\Pictures\Screen-shot-2012-02-05-at-12_23_01-PM.png">
            <a:extLst>
              <a:ext uri="{FF2B5EF4-FFF2-40B4-BE49-F238E27FC236}">
                <a16:creationId xmlns:a16="http://schemas.microsoft.com/office/drawing/2014/main" id="{25177AD6-D75D-A24F-B3F6-4B458ADE0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244" y="1131590"/>
            <a:ext cx="2177654" cy="34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406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CC8E58-B857-E74A-B66C-27E92812DBE4}"/>
              </a:ext>
            </a:extLst>
          </p:cNvPr>
          <p:cNvSpPr>
            <a:spLocks noGrp="1"/>
          </p:cNvSpPr>
          <p:nvPr>
            <p:ph type="title"/>
          </p:nvPr>
        </p:nvSpPr>
        <p:spPr/>
        <p:txBody>
          <a:bodyPr/>
          <a:lstStyle/>
          <a:p>
            <a:endParaRPr kumimoji="1" lang="zh-TW" altLang="en-US"/>
          </a:p>
        </p:txBody>
      </p:sp>
      <p:sp>
        <p:nvSpPr>
          <p:cNvPr id="3" name="內容版面配置區 2">
            <a:extLst>
              <a:ext uri="{FF2B5EF4-FFF2-40B4-BE49-F238E27FC236}">
                <a16:creationId xmlns:a16="http://schemas.microsoft.com/office/drawing/2014/main" id="{E40AB963-AB1D-1141-ACFD-0AC3DC87420B}"/>
              </a:ext>
            </a:extLst>
          </p:cNvPr>
          <p:cNvSpPr>
            <a:spLocks noGrp="1"/>
          </p:cNvSpPr>
          <p:nvPr>
            <p:ph idx="1"/>
          </p:nvPr>
        </p:nvSpPr>
        <p:spPr/>
        <p:txBody>
          <a:bodyPr/>
          <a:lstStyle/>
          <a:p>
            <a:endParaRPr kumimoji="1" lang="zh-TW" altLang="en-US"/>
          </a:p>
        </p:txBody>
      </p:sp>
      <p:sp>
        <p:nvSpPr>
          <p:cNvPr id="4" name="投影片編號版面配置區 3">
            <a:extLst>
              <a:ext uri="{FF2B5EF4-FFF2-40B4-BE49-F238E27FC236}">
                <a16:creationId xmlns:a16="http://schemas.microsoft.com/office/drawing/2014/main" id="{989B4985-290A-754C-B208-BE3AC6999687}"/>
              </a:ext>
            </a:extLst>
          </p:cNvPr>
          <p:cNvSpPr>
            <a:spLocks noGrp="1"/>
          </p:cNvSpPr>
          <p:nvPr>
            <p:ph type="sldNum" sz="quarter" idx="12"/>
          </p:nvPr>
        </p:nvSpPr>
        <p:spPr/>
        <p:txBody>
          <a:bodyPr/>
          <a:lstStyle/>
          <a:p>
            <a:fld id="{39E8BE8E-4064-4FFD-B885-98B25EDCC551}" type="slidenum">
              <a:rPr lang="zh-TW" altLang="en-US" smtClean="0"/>
              <a:pPr/>
              <a:t>34</a:t>
            </a:fld>
            <a:endParaRPr lang="zh-TW" altLang="en-US" dirty="0"/>
          </a:p>
        </p:txBody>
      </p:sp>
      <p:graphicFrame>
        <p:nvGraphicFramePr>
          <p:cNvPr id="5" name="Object 2">
            <a:extLst>
              <a:ext uri="{FF2B5EF4-FFF2-40B4-BE49-F238E27FC236}">
                <a16:creationId xmlns:a16="http://schemas.microsoft.com/office/drawing/2014/main" id="{4DB28CC2-093C-B04A-872E-F7766AF937BA}"/>
              </a:ext>
            </a:extLst>
          </p:cNvPr>
          <p:cNvGraphicFramePr>
            <a:graphicFrameLocks noChangeAspect="1"/>
          </p:cNvGraphicFramePr>
          <p:nvPr>
            <p:extLst>
              <p:ext uri="{D42A27DB-BD31-4B8C-83A1-F6EECF244321}">
                <p14:modId xmlns:p14="http://schemas.microsoft.com/office/powerpoint/2010/main" val="2623510338"/>
              </p:ext>
            </p:extLst>
          </p:nvPr>
        </p:nvGraphicFramePr>
        <p:xfrm>
          <a:off x="0" y="0"/>
          <a:ext cx="6858000" cy="5143500"/>
        </p:xfrm>
        <a:graphic>
          <a:graphicData uri="http://schemas.openxmlformats.org/presentationml/2006/ole">
            <mc:AlternateContent xmlns:mc="http://schemas.openxmlformats.org/markup-compatibility/2006">
              <mc:Choice xmlns:v="urn:schemas-microsoft-com:vml" Requires="v">
                <p:oleObj spid="_x0000_s29701" name="投影片" r:id="rId3" imgW="26327100" imgH="19748500" progId="PowerPoint.Slide.8">
                  <p:embed/>
                </p:oleObj>
              </mc:Choice>
              <mc:Fallback>
                <p:oleObj name="投影片" r:id="rId3" imgW="26327100" imgH="19748500" progId="PowerPoint.Slide.8">
                  <p:embed/>
                  <p:pic>
                    <p:nvPicPr>
                      <p:cNvPr id="1026" name="Object 2">
                        <a:extLst>
                          <a:ext uri="{FF2B5EF4-FFF2-40B4-BE49-F238E27FC236}">
                            <a16:creationId xmlns:a16="http://schemas.microsoft.com/office/drawing/2014/main" id="{623357E1-A8B0-E648-8D5B-842A0EC32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3">
            <a:extLst>
              <a:ext uri="{FF2B5EF4-FFF2-40B4-BE49-F238E27FC236}">
                <a16:creationId xmlns:a16="http://schemas.microsoft.com/office/drawing/2014/main" id="{9169C09B-F433-124D-8351-795974B9B2D7}"/>
              </a:ext>
            </a:extLst>
          </p:cNvPr>
          <p:cNvSpPr txBox="1">
            <a:spLocks noChangeArrowheads="1"/>
          </p:cNvSpPr>
          <p:nvPr/>
        </p:nvSpPr>
        <p:spPr bwMode="auto">
          <a:xfrm>
            <a:off x="3257550" y="1143000"/>
            <a:ext cx="1257300" cy="496744"/>
          </a:xfrm>
          <a:prstGeom prst="rect">
            <a:avLst/>
          </a:prstGeom>
          <a:solidFill>
            <a:srgbClr val="FFFFCC"/>
          </a:solidFill>
          <a:ln w="38100">
            <a:solidFill>
              <a:srgbClr val="66FFFF"/>
            </a:solidFill>
            <a:miter lim="800000"/>
            <a:headEnd/>
            <a:tailEnd/>
          </a:ln>
          <a:effectLst>
            <a:outerShdw dist="107763" dir="2700000" algn="ctr" rotWithShape="0">
              <a:schemeClr val="bg2">
                <a:alpha val="50000"/>
              </a:schemeClr>
            </a:outerShdw>
          </a:effectLst>
        </p:spPr>
        <p:txBody>
          <a:bodyPr tIns="143100" bIns="143100">
            <a:spAutoFit/>
          </a:bodyPr>
          <a:lstStyle/>
          <a:p>
            <a:pPr>
              <a:spcBef>
                <a:spcPct val="50000"/>
              </a:spcBef>
              <a:defRPr/>
            </a:pPr>
            <a:r>
              <a:rPr lang="en-US" altLang="zh-TW" sz="1350"/>
              <a:t>1. </a:t>
            </a:r>
            <a:r>
              <a:rPr lang="zh-TW" altLang="en-US" sz="1350"/>
              <a:t>感官刺激</a:t>
            </a:r>
            <a:endParaRPr lang="zh-TW" altLang="en-US" sz="750"/>
          </a:p>
        </p:txBody>
      </p:sp>
      <p:sp>
        <p:nvSpPr>
          <p:cNvPr id="7" name="Text Box 4">
            <a:extLst>
              <a:ext uri="{FF2B5EF4-FFF2-40B4-BE49-F238E27FC236}">
                <a16:creationId xmlns:a16="http://schemas.microsoft.com/office/drawing/2014/main" id="{309B9CD3-F0A6-BE4E-8A8F-01C0653E2414}"/>
              </a:ext>
            </a:extLst>
          </p:cNvPr>
          <p:cNvSpPr txBox="1">
            <a:spLocks noChangeArrowheads="1"/>
          </p:cNvSpPr>
          <p:nvPr/>
        </p:nvSpPr>
        <p:spPr bwMode="auto">
          <a:xfrm>
            <a:off x="5600700" y="1200151"/>
            <a:ext cx="1143000" cy="595439"/>
          </a:xfrm>
          <a:prstGeom prst="rect">
            <a:avLst/>
          </a:prstGeom>
          <a:solidFill>
            <a:srgbClr val="FFFFCC"/>
          </a:solidFill>
          <a:ln w="38100">
            <a:solidFill>
              <a:srgbClr val="66FFFF"/>
            </a:solidFill>
            <a:miter lim="800000"/>
            <a:headEnd/>
            <a:tailEnd/>
          </a:ln>
          <a:effectLst>
            <a:outerShdw dist="107763" dir="2700000" algn="ctr" rotWithShape="0">
              <a:schemeClr val="bg2">
                <a:alpha val="50000"/>
              </a:schemeClr>
            </a:outerShdw>
          </a:effectLst>
        </p:spPr>
        <p:txBody>
          <a:bodyPr tIns="89100" bIns="89100">
            <a:spAutoFit/>
          </a:bodyPr>
          <a:lstStyle/>
          <a:p>
            <a:pPr>
              <a:spcBef>
                <a:spcPct val="50000"/>
              </a:spcBef>
              <a:defRPr/>
            </a:pPr>
            <a:r>
              <a:rPr lang="en-US" altLang="zh-TW" sz="1350"/>
              <a:t>2. </a:t>
            </a:r>
            <a:r>
              <a:rPr lang="zh-TW" altLang="en-US" sz="1350"/>
              <a:t>性興奮經由神經傳導</a:t>
            </a:r>
          </a:p>
        </p:txBody>
      </p:sp>
      <p:sp>
        <p:nvSpPr>
          <p:cNvPr id="8" name="Text Box 5">
            <a:extLst>
              <a:ext uri="{FF2B5EF4-FFF2-40B4-BE49-F238E27FC236}">
                <a16:creationId xmlns:a16="http://schemas.microsoft.com/office/drawing/2014/main" id="{ECF05F30-4F2A-044D-9271-5A5C79555763}"/>
              </a:ext>
            </a:extLst>
          </p:cNvPr>
          <p:cNvSpPr txBox="1">
            <a:spLocks noChangeArrowheads="1"/>
          </p:cNvSpPr>
          <p:nvPr/>
        </p:nvSpPr>
        <p:spPr bwMode="auto">
          <a:xfrm>
            <a:off x="3657600" y="3829050"/>
            <a:ext cx="1143000" cy="1010937"/>
          </a:xfrm>
          <a:prstGeom prst="rect">
            <a:avLst/>
          </a:prstGeom>
          <a:solidFill>
            <a:srgbClr val="FFFFCC"/>
          </a:solidFill>
          <a:ln w="38100">
            <a:solidFill>
              <a:srgbClr val="66FFFF"/>
            </a:solidFill>
            <a:miter lim="800000"/>
            <a:headEnd/>
            <a:tailEnd/>
          </a:ln>
          <a:effectLst>
            <a:outerShdw dist="107763" dir="2700000" algn="ctr" rotWithShape="0">
              <a:schemeClr val="bg2">
                <a:alpha val="50000"/>
              </a:schemeClr>
            </a:outerShdw>
          </a:effectLst>
        </p:spPr>
        <p:txBody>
          <a:bodyPr tIns="89100" bIns="89100">
            <a:spAutoFit/>
          </a:bodyPr>
          <a:lstStyle/>
          <a:p>
            <a:pPr>
              <a:spcBef>
                <a:spcPct val="50000"/>
              </a:spcBef>
              <a:defRPr/>
            </a:pPr>
            <a:r>
              <a:rPr lang="en-US" altLang="zh-TW" sz="1350"/>
              <a:t>3. </a:t>
            </a:r>
            <a:r>
              <a:rPr lang="zh-TW" altLang="en-US" sz="1350"/>
              <a:t>海綿體動脈舒張，大量血液湧入陰莖海綿體</a:t>
            </a:r>
          </a:p>
        </p:txBody>
      </p:sp>
      <p:sp>
        <p:nvSpPr>
          <p:cNvPr id="9" name="Text Box 6">
            <a:extLst>
              <a:ext uri="{FF2B5EF4-FFF2-40B4-BE49-F238E27FC236}">
                <a16:creationId xmlns:a16="http://schemas.microsoft.com/office/drawing/2014/main" id="{689E095E-9F69-D64D-B8FE-FDE64235C00B}"/>
              </a:ext>
            </a:extLst>
          </p:cNvPr>
          <p:cNvSpPr txBox="1">
            <a:spLocks noChangeArrowheads="1"/>
          </p:cNvSpPr>
          <p:nvPr/>
        </p:nvSpPr>
        <p:spPr bwMode="auto">
          <a:xfrm>
            <a:off x="857250" y="1712119"/>
            <a:ext cx="1143000" cy="1010937"/>
          </a:xfrm>
          <a:prstGeom prst="rect">
            <a:avLst/>
          </a:prstGeom>
          <a:solidFill>
            <a:srgbClr val="FFFFCC"/>
          </a:solidFill>
          <a:ln w="38100">
            <a:solidFill>
              <a:srgbClr val="66FFFF"/>
            </a:solidFill>
            <a:miter lim="800000"/>
            <a:headEnd/>
            <a:tailEnd/>
          </a:ln>
          <a:effectLst>
            <a:outerShdw dist="107763" dir="2700000" algn="ctr" rotWithShape="0">
              <a:schemeClr val="bg2">
                <a:alpha val="50000"/>
              </a:schemeClr>
            </a:outerShdw>
          </a:effectLst>
        </p:spPr>
        <p:txBody>
          <a:bodyPr tIns="89100" bIns="89100">
            <a:spAutoFit/>
          </a:bodyPr>
          <a:lstStyle/>
          <a:p>
            <a:pPr>
              <a:spcBef>
                <a:spcPct val="50000"/>
              </a:spcBef>
              <a:defRPr/>
            </a:pPr>
            <a:r>
              <a:rPr lang="en-US" altLang="zh-TW" sz="1350"/>
              <a:t>4. </a:t>
            </a:r>
            <a:r>
              <a:rPr lang="zh-TW" altLang="en-US" sz="1350"/>
              <a:t>海綿體平滑肌細胞鬆弛，陰莖充血膨脹勃起</a:t>
            </a:r>
          </a:p>
        </p:txBody>
      </p:sp>
      <p:sp>
        <p:nvSpPr>
          <p:cNvPr id="10" name="Text Box 7">
            <a:extLst>
              <a:ext uri="{FF2B5EF4-FFF2-40B4-BE49-F238E27FC236}">
                <a16:creationId xmlns:a16="http://schemas.microsoft.com/office/drawing/2014/main" id="{FC955914-C022-604A-97F4-6AB8B1AB6292}"/>
              </a:ext>
            </a:extLst>
          </p:cNvPr>
          <p:cNvSpPr txBox="1">
            <a:spLocks noChangeArrowheads="1"/>
          </p:cNvSpPr>
          <p:nvPr/>
        </p:nvSpPr>
        <p:spPr bwMode="auto">
          <a:xfrm>
            <a:off x="857250" y="228600"/>
            <a:ext cx="4343400" cy="553998"/>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kumimoji="0" lang="zh-TW" altLang="en-US" sz="3000" b="1">
                <a:solidFill>
                  <a:srgbClr val="FFFF66"/>
                </a:solidFill>
                <a:latin typeface="Times New Roman" panose="02020603050405020304" pitchFamily="18" charset="0"/>
                <a:ea typeface="標楷體" panose="02010601000101010101" pitchFamily="2" charset="-120"/>
              </a:rPr>
              <a:t>陰莖勃起的機轉</a:t>
            </a:r>
          </a:p>
        </p:txBody>
      </p:sp>
      <p:pic>
        <p:nvPicPr>
          <p:cNvPr id="11" name="Picture 3" descr="brain 2">
            <a:extLst>
              <a:ext uri="{FF2B5EF4-FFF2-40B4-BE49-F238E27FC236}">
                <a16:creationId xmlns:a16="http://schemas.microsoft.com/office/drawing/2014/main" id="{9423856E-CA0B-D545-88DB-A65D965A3F4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3771900" y="1771650"/>
            <a:ext cx="1268016" cy="1485900"/>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投影片編號版面配置區 5">
            <a:extLst>
              <a:ext uri="{FF2B5EF4-FFF2-40B4-BE49-F238E27FC236}">
                <a16:creationId xmlns:a16="http://schemas.microsoft.com/office/drawing/2014/main" id="{2E82A40F-17C4-CC4C-B448-C75EE9CA114E}"/>
              </a:ext>
            </a:extLst>
          </p:cNvPr>
          <p:cNvSpPr txBox="1">
            <a:spLocks/>
          </p:cNvSpPr>
          <p:nvPr/>
        </p:nvSpPr>
        <p:spPr>
          <a:xfrm>
            <a:off x="5141168" y="4767264"/>
            <a:ext cx="1600200" cy="274637"/>
          </a:xfrm>
          <a:prstGeom prst="rect">
            <a:avLst/>
          </a:prstGeom>
          <a:ln>
            <a:miter lim="800000"/>
            <a:headEnd/>
            <a:tailEnd/>
          </a:ln>
        </p:spPr>
        <p:txBody>
          <a:bodyPr vert="horz" lIns="91440" tIns="45720" rIns="91440" bIns="45720" rtlCol="0" anchor="ctr"/>
          <a:lstStyle>
            <a:defPPr>
              <a:defRPr lang="zh-TW"/>
            </a:defPPr>
            <a:lvl1pPr marL="0" algn="r" defTabSz="914400" rtl="0" eaLnBrk="0" latinLnBrk="0" hangingPunct="0">
              <a:defRPr kumimoji="1" sz="1400" b="1" kern="1200">
                <a:solidFill>
                  <a:schemeClr val="tx1"/>
                </a:solidFill>
                <a:latin typeface="Arial" panose="020B0604020202020204" pitchFamily="34" charset="0"/>
                <a:ea typeface="新細明體" panose="02020500000000000000" pitchFamily="18" charset="-120"/>
                <a:cs typeface="Arial" panose="020B0604020202020204" pitchFamily="34" charset="0"/>
              </a:defRPr>
            </a:lvl1pPr>
            <a:lvl2pPr marL="557213" indent="-214313" algn="l" defTabSz="914400" rtl="0" eaLnBrk="0" latinLnBrk="0" hangingPunct="0">
              <a:defRPr kumimoji="1" sz="1800" kern="1200">
                <a:solidFill>
                  <a:schemeClr val="tx1"/>
                </a:solidFill>
                <a:latin typeface="Arial" panose="020B0604020202020204" pitchFamily="34" charset="0"/>
                <a:ea typeface="新細明體" panose="02020500000000000000" pitchFamily="18" charset="-120"/>
                <a:cs typeface="+mn-cs"/>
              </a:defRPr>
            </a:lvl2pPr>
            <a:lvl3pPr marL="857250" indent="-171450" algn="l" defTabSz="914400" rtl="0" eaLnBrk="0" latinLnBrk="0" hangingPunct="0">
              <a:defRPr kumimoji="1" sz="1800" kern="1200">
                <a:solidFill>
                  <a:schemeClr val="tx1"/>
                </a:solidFill>
                <a:latin typeface="Arial" panose="020B0604020202020204" pitchFamily="34" charset="0"/>
                <a:ea typeface="新細明體" panose="02020500000000000000" pitchFamily="18" charset="-120"/>
                <a:cs typeface="+mn-cs"/>
              </a:defRPr>
            </a:lvl3pPr>
            <a:lvl4pPr marL="1200150" indent="-171450" algn="l" defTabSz="914400" rtl="0" eaLnBrk="0" latinLnBrk="0" hangingPunct="0">
              <a:defRPr kumimoji="1" sz="1800" kern="1200">
                <a:solidFill>
                  <a:schemeClr val="tx1"/>
                </a:solidFill>
                <a:latin typeface="Arial" panose="020B0604020202020204" pitchFamily="34" charset="0"/>
                <a:ea typeface="新細明體" panose="02020500000000000000" pitchFamily="18" charset="-120"/>
                <a:cs typeface="+mn-cs"/>
              </a:defRPr>
            </a:lvl4pPr>
            <a:lvl5pPr marL="1543050" indent="-171450" algn="l" defTabSz="914400" rtl="0" eaLnBrk="0" latinLnBrk="0" hangingPunct="0">
              <a:defRPr kumimoji="1" sz="1800" kern="1200">
                <a:solidFill>
                  <a:schemeClr val="tx1"/>
                </a:solidFill>
                <a:latin typeface="Arial" panose="020B0604020202020204" pitchFamily="34" charset="0"/>
                <a:ea typeface="新細明體" panose="02020500000000000000" pitchFamily="18" charset="-120"/>
                <a:cs typeface="+mn-cs"/>
              </a:defRPr>
            </a:lvl5pPr>
            <a:lvl6pPr marL="1885950" indent="-17145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新細明體" panose="02020500000000000000" pitchFamily="18" charset="-120"/>
                <a:cs typeface="+mn-cs"/>
              </a:defRPr>
            </a:lvl6pPr>
            <a:lvl7pPr marL="2228850" indent="-17145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新細明體" panose="02020500000000000000" pitchFamily="18" charset="-120"/>
                <a:cs typeface="+mn-cs"/>
              </a:defRPr>
            </a:lvl7pPr>
            <a:lvl8pPr marL="2571750" indent="-17145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新細明體" panose="02020500000000000000" pitchFamily="18" charset="-120"/>
                <a:cs typeface="+mn-cs"/>
              </a:defRPr>
            </a:lvl8pPr>
            <a:lvl9pPr marL="2914650" indent="-17145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新細明體" panose="02020500000000000000" pitchFamily="18" charset="-120"/>
                <a:cs typeface="+mn-cs"/>
              </a:defRPr>
            </a:lvl9pPr>
          </a:lstStyle>
          <a:p>
            <a:pPr eaLnBrk="1" hangingPunct="1"/>
            <a:fld id="{FA4C79A7-975D-444E-8F1F-EB1A2AD1EF7D}" type="slidenum">
              <a:rPr kumimoji="0" lang="en-US" altLang="zh-TW" smtClean="0">
                <a:solidFill>
                  <a:schemeClr val="bg1"/>
                </a:solidFill>
                <a:latin typeface="Microsoft JhengHei" panose="020B0604030504040204" pitchFamily="34" charset="-120"/>
                <a:ea typeface="Microsoft JhengHei" panose="020B0604030504040204" pitchFamily="34" charset="-120"/>
              </a:rPr>
              <a:pPr eaLnBrk="1" hangingPunct="1"/>
              <a:t>34</a:t>
            </a:fld>
            <a:endParaRPr kumimoji="0" lang="en-US" altLang="zh-TW" dirty="0">
              <a:solidFill>
                <a:schemeClr val="bg1"/>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272408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066188-93F2-094F-8CF0-E196ADE89360}"/>
              </a:ext>
            </a:extLst>
          </p:cNvPr>
          <p:cNvSpPr>
            <a:spLocks noGrp="1"/>
          </p:cNvSpPr>
          <p:nvPr>
            <p:ph type="title"/>
          </p:nvPr>
        </p:nvSpPr>
        <p:spPr/>
        <p:txBody>
          <a:bodyPr>
            <a:normAutofit/>
          </a:bodyPr>
          <a:lstStyle/>
          <a:p>
            <a:r>
              <a:rPr kumimoji="1" lang="zh-TW" altLang="en-US" dirty="0"/>
              <a:t>與勃起功能障礙相關的危險因子</a:t>
            </a:r>
          </a:p>
        </p:txBody>
      </p:sp>
      <p:sp>
        <p:nvSpPr>
          <p:cNvPr id="3" name="內容版面配置區 2">
            <a:extLst>
              <a:ext uri="{FF2B5EF4-FFF2-40B4-BE49-F238E27FC236}">
                <a16:creationId xmlns:a16="http://schemas.microsoft.com/office/drawing/2014/main" id="{5020A68B-BFD8-F24A-A2E3-E165AC2C64FF}"/>
              </a:ext>
            </a:extLst>
          </p:cNvPr>
          <p:cNvSpPr>
            <a:spLocks noGrp="1"/>
          </p:cNvSpPr>
          <p:nvPr>
            <p:ph idx="1"/>
          </p:nvPr>
        </p:nvSpPr>
        <p:spPr>
          <a:xfrm>
            <a:off x="764704" y="1707654"/>
            <a:ext cx="2222004" cy="1872208"/>
          </a:xfrm>
        </p:spPr>
        <p:txBody>
          <a:bodyPr/>
          <a:lstStyle/>
          <a:p>
            <a:r>
              <a:rPr kumimoji="1" lang="zh-TW" altLang="en-US" dirty="0"/>
              <a:t>老化</a:t>
            </a:r>
          </a:p>
          <a:p>
            <a:r>
              <a:rPr kumimoji="1" lang="zh-TW" altLang="en-US" dirty="0"/>
              <a:t>慢性疾病</a:t>
            </a:r>
          </a:p>
          <a:p>
            <a:r>
              <a:rPr kumimoji="1" lang="zh-TW" altLang="en-US" dirty="0"/>
              <a:t>手術與創傷 </a:t>
            </a:r>
          </a:p>
          <a:p>
            <a:r>
              <a:rPr kumimoji="1" lang="zh-TW" altLang="en-US" dirty="0"/>
              <a:t>藥物</a:t>
            </a:r>
          </a:p>
          <a:p>
            <a:endParaRPr kumimoji="1" lang="zh-TW" altLang="en-US" dirty="0"/>
          </a:p>
          <a:p>
            <a:endParaRPr kumimoji="1" lang="zh-TW" altLang="en-US" dirty="0"/>
          </a:p>
        </p:txBody>
      </p:sp>
      <p:sp>
        <p:nvSpPr>
          <p:cNvPr id="4" name="投影片編號版面配置區 3">
            <a:extLst>
              <a:ext uri="{FF2B5EF4-FFF2-40B4-BE49-F238E27FC236}">
                <a16:creationId xmlns:a16="http://schemas.microsoft.com/office/drawing/2014/main" id="{545CE0E2-EDBC-7540-9339-AFA973B9ADFD}"/>
              </a:ext>
            </a:extLst>
          </p:cNvPr>
          <p:cNvSpPr>
            <a:spLocks noGrp="1"/>
          </p:cNvSpPr>
          <p:nvPr>
            <p:ph type="sldNum" sz="quarter" idx="12"/>
          </p:nvPr>
        </p:nvSpPr>
        <p:spPr/>
        <p:txBody>
          <a:bodyPr/>
          <a:lstStyle/>
          <a:p>
            <a:fld id="{39E8BE8E-4064-4FFD-B885-98B25EDCC551}" type="slidenum">
              <a:rPr lang="zh-TW" altLang="en-US" smtClean="0"/>
              <a:pPr/>
              <a:t>35</a:t>
            </a:fld>
            <a:endParaRPr lang="zh-TW" altLang="en-US" dirty="0"/>
          </a:p>
        </p:txBody>
      </p:sp>
      <p:pic>
        <p:nvPicPr>
          <p:cNvPr id="5" name="Picture 6" descr="46">
            <a:extLst>
              <a:ext uri="{FF2B5EF4-FFF2-40B4-BE49-F238E27FC236}">
                <a16:creationId xmlns:a16="http://schemas.microsoft.com/office/drawing/2014/main" id="{FAC1B531-642B-9F44-B9E1-148D902D1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960" y="1511924"/>
            <a:ext cx="3338413" cy="226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907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D57E1D-25B9-0A4C-B924-6216E5D526FE}"/>
              </a:ext>
            </a:extLst>
          </p:cNvPr>
          <p:cNvSpPr>
            <a:spLocks noGrp="1"/>
          </p:cNvSpPr>
          <p:nvPr>
            <p:ph type="title"/>
          </p:nvPr>
        </p:nvSpPr>
        <p:spPr/>
        <p:txBody>
          <a:bodyPr/>
          <a:lstStyle/>
          <a:p>
            <a:r>
              <a:rPr kumimoji="1" lang="zh-TW" altLang="en-US" dirty="0"/>
              <a:t>男女性發展上所產生性功能的差異</a:t>
            </a:r>
          </a:p>
        </p:txBody>
      </p:sp>
      <p:sp>
        <p:nvSpPr>
          <p:cNvPr id="3" name="內容版面配置區 2">
            <a:extLst>
              <a:ext uri="{FF2B5EF4-FFF2-40B4-BE49-F238E27FC236}">
                <a16:creationId xmlns:a16="http://schemas.microsoft.com/office/drawing/2014/main" id="{8F608C3E-4916-6241-929E-421F35084364}"/>
              </a:ext>
            </a:extLst>
          </p:cNvPr>
          <p:cNvSpPr>
            <a:spLocks noGrp="1"/>
          </p:cNvSpPr>
          <p:nvPr>
            <p:ph idx="1"/>
          </p:nvPr>
        </p:nvSpPr>
        <p:spPr/>
        <p:txBody>
          <a:bodyPr/>
          <a:lstStyle/>
          <a:p>
            <a:r>
              <a:rPr lang="zh-TW" altLang="en-US" dirty="0"/>
              <a:t>男性勃起功能</a:t>
            </a:r>
            <a:br>
              <a:rPr lang="zh-TW" altLang="en-US" dirty="0"/>
            </a:br>
            <a:r>
              <a:rPr lang="zh-TW" altLang="en-US" dirty="0"/>
              <a:t>血管功能受生理老化影響最大</a:t>
            </a:r>
            <a:br>
              <a:rPr lang="zh-TW" altLang="en-US" dirty="0"/>
            </a:br>
            <a:r>
              <a:rPr lang="zh-TW" altLang="en-US" dirty="0">
                <a:solidFill>
                  <a:srgbClr val="FF0000"/>
                </a:solidFill>
              </a:rPr>
              <a:t>三十而立</a:t>
            </a:r>
            <a:r>
              <a:rPr lang="zh-TW" altLang="en-US" dirty="0">
                <a:solidFill>
                  <a:srgbClr val="FF0000"/>
                </a:solidFill>
                <a:latin typeface="標楷體" panose="02010601000101010101" pitchFamily="2" charset="-120"/>
              </a:rPr>
              <a:t>、</a:t>
            </a:r>
            <a:r>
              <a:rPr lang="zh-TW" altLang="en-US" dirty="0">
                <a:solidFill>
                  <a:srgbClr val="FF0000"/>
                </a:solidFill>
              </a:rPr>
              <a:t>四十而不立</a:t>
            </a:r>
            <a:r>
              <a:rPr lang="zh-TW" altLang="en-US" dirty="0">
                <a:solidFill>
                  <a:srgbClr val="FF0000"/>
                </a:solidFill>
                <a:latin typeface="標楷體" panose="02010601000101010101" pitchFamily="2" charset="-120"/>
              </a:rPr>
              <a:t>、</a:t>
            </a:r>
            <a:r>
              <a:rPr lang="zh-TW" altLang="en-US" dirty="0">
                <a:solidFill>
                  <a:srgbClr val="FF0000"/>
                </a:solidFill>
              </a:rPr>
              <a:t>五十趕雞不進</a:t>
            </a:r>
            <a:r>
              <a:rPr lang="zh-TW" altLang="en-US" dirty="0">
                <a:solidFill>
                  <a:srgbClr val="FF0000"/>
                </a:solidFill>
                <a:latin typeface="標楷體" panose="02010601000101010101" pitchFamily="2" charset="-120"/>
              </a:rPr>
              <a:t>、</a:t>
            </a:r>
            <a:r>
              <a:rPr lang="zh-TW" altLang="en-US" dirty="0">
                <a:solidFill>
                  <a:srgbClr val="FF0000"/>
                </a:solidFill>
              </a:rPr>
              <a:t>六十勿望再舉</a:t>
            </a:r>
            <a:r>
              <a:rPr lang="zh-TW" altLang="en-US" dirty="0">
                <a:solidFill>
                  <a:srgbClr val="FF0000"/>
                </a:solidFill>
                <a:latin typeface="標楷體" panose="02010601000101010101" pitchFamily="2" charset="-120"/>
              </a:rPr>
              <a:t>、</a:t>
            </a:r>
            <a:r>
              <a:rPr lang="zh-TW" altLang="en-US" dirty="0">
                <a:solidFill>
                  <a:srgbClr val="FF0000"/>
                </a:solidFill>
              </a:rPr>
              <a:t>七十永垂不朽</a:t>
            </a:r>
          </a:p>
          <a:p>
            <a:pPr>
              <a:spcBef>
                <a:spcPct val="60000"/>
              </a:spcBef>
            </a:pPr>
            <a:r>
              <a:rPr lang="zh-TW" altLang="en-US" dirty="0"/>
              <a:t>女性性慾</a:t>
            </a:r>
            <a:r>
              <a:rPr lang="zh-TW" altLang="en-US" dirty="0">
                <a:latin typeface="標楷體" panose="02010601000101010101" pitchFamily="2" charset="-120"/>
              </a:rPr>
              <a:t>、性功能因性經驗累積而增強</a:t>
            </a:r>
            <a:br>
              <a:rPr lang="zh-TW" altLang="en-US" dirty="0">
                <a:latin typeface="標楷體" panose="02010601000101010101" pitchFamily="2" charset="-120"/>
              </a:rPr>
            </a:br>
            <a:r>
              <a:rPr lang="zh-TW" altLang="en-US" dirty="0">
                <a:solidFill>
                  <a:srgbClr val="FF0000"/>
                </a:solidFill>
                <a:latin typeface="標楷體" panose="02010601000101010101" pitchFamily="2" charset="-120"/>
              </a:rPr>
              <a:t>三十如狼、四十如虎、五十如豹</a:t>
            </a:r>
          </a:p>
        </p:txBody>
      </p:sp>
      <p:sp>
        <p:nvSpPr>
          <p:cNvPr id="4" name="投影片編號版面配置區 3">
            <a:extLst>
              <a:ext uri="{FF2B5EF4-FFF2-40B4-BE49-F238E27FC236}">
                <a16:creationId xmlns:a16="http://schemas.microsoft.com/office/drawing/2014/main" id="{971F4428-60C2-DE4E-8670-3E143CB10A48}"/>
              </a:ext>
            </a:extLst>
          </p:cNvPr>
          <p:cNvSpPr>
            <a:spLocks noGrp="1"/>
          </p:cNvSpPr>
          <p:nvPr>
            <p:ph type="sldNum" sz="quarter" idx="12"/>
          </p:nvPr>
        </p:nvSpPr>
        <p:spPr/>
        <p:txBody>
          <a:bodyPr/>
          <a:lstStyle/>
          <a:p>
            <a:fld id="{39E8BE8E-4064-4FFD-B885-98B25EDCC551}" type="slidenum">
              <a:rPr lang="zh-TW" altLang="en-US" smtClean="0"/>
              <a:pPr/>
              <a:t>36</a:t>
            </a:fld>
            <a:endParaRPr lang="zh-TW" altLang="en-US" dirty="0"/>
          </a:p>
        </p:txBody>
      </p:sp>
    </p:spTree>
    <p:extLst>
      <p:ext uri="{BB962C8B-B14F-4D97-AF65-F5344CB8AC3E}">
        <p14:creationId xmlns:p14="http://schemas.microsoft.com/office/powerpoint/2010/main" val="153916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CF8FA7-4943-174D-8630-2098E4808C26}"/>
              </a:ext>
            </a:extLst>
          </p:cNvPr>
          <p:cNvSpPr>
            <a:spLocks noGrp="1"/>
          </p:cNvSpPr>
          <p:nvPr>
            <p:ph type="title"/>
          </p:nvPr>
        </p:nvSpPr>
        <p:spPr/>
        <p:txBody>
          <a:bodyPr/>
          <a:lstStyle/>
          <a:p>
            <a:r>
              <a:rPr kumimoji="1" lang="zh-TW" altLang="en-US" dirty="0"/>
              <a:t>治療勃起功能障礙的第一線用藥</a:t>
            </a:r>
          </a:p>
        </p:txBody>
      </p:sp>
      <p:sp>
        <p:nvSpPr>
          <p:cNvPr id="3" name="內容版面配置區 2">
            <a:extLst>
              <a:ext uri="{FF2B5EF4-FFF2-40B4-BE49-F238E27FC236}">
                <a16:creationId xmlns:a16="http://schemas.microsoft.com/office/drawing/2014/main" id="{916D9A03-1D36-1040-BCC1-FC6A3BA4F1F1}"/>
              </a:ext>
            </a:extLst>
          </p:cNvPr>
          <p:cNvSpPr>
            <a:spLocks noGrp="1"/>
          </p:cNvSpPr>
          <p:nvPr>
            <p:ph idx="1"/>
          </p:nvPr>
        </p:nvSpPr>
        <p:spPr/>
        <p:txBody>
          <a:bodyPr/>
          <a:lstStyle/>
          <a:p>
            <a:r>
              <a:rPr kumimoji="1" lang="zh-TW" altLang="en-US" dirty="0">
                <a:solidFill>
                  <a:srgbClr val="FF0000"/>
                </a:solidFill>
              </a:rPr>
              <a:t>第五型磷酸二酯脢抑制劑</a:t>
            </a:r>
          </a:p>
        </p:txBody>
      </p:sp>
      <p:sp>
        <p:nvSpPr>
          <p:cNvPr id="4" name="投影片編號版面配置區 3">
            <a:extLst>
              <a:ext uri="{FF2B5EF4-FFF2-40B4-BE49-F238E27FC236}">
                <a16:creationId xmlns:a16="http://schemas.microsoft.com/office/drawing/2014/main" id="{F5E507A8-12E9-6042-8489-0E7994FA3F07}"/>
              </a:ext>
            </a:extLst>
          </p:cNvPr>
          <p:cNvSpPr>
            <a:spLocks noGrp="1"/>
          </p:cNvSpPr>
          <p:nvPr>
            <p:ph type="sldNum" sz="quarter" idx="12"/>
          </p:nvPr>
        </p:nvSpPr>
        <p:spPr/>
        <p:txBody>
          <a:bodyPr/>
          <a:lstStyle/>
          <a:p>
            <a:fld id="{39E8BE8E-4064-4FFD-B885-98B25EDCC551}" type="slidenum">
              <a:rPr lang="zh-TW" altLang="en-US" smtClean="0"/>
              <a:pPr/>
              <a:t>37</a:t>
            </a:fld>
            <a:endParaRPr lang="zh-TW" altLang="en-US" dirty="0"/>
          </a:p>
        </p:txBody>
      </p:sp>
      <p:pic>
        <p:nvPicPr>
          <p:cNvPr id="5" name="Picture 15">
            <a:extLst>
              <a:ext uri="{FF2B5EF4-FFF2-40B4-BE49-F238E27FC236}">
                <a16:creationId xmlns:a16="http://schemas.microsoft.com/office/drawing/2014/main" id="{3654A663-DE42-4C4F-AEED-CF6A06E07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422" y="1671637"/>
            <a:ext cx="2047875" cy="154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6">
            <a:extLst>
              <a:ext uri="{FF2B5EF4-FFF2-40B4-BE49-F238E27FC236}">
                <a16:creationId xmlns:a16="http://schemas.microsoft.com/office/drawing/2014/main" id="{33E6938F-2BCE-2143-B1DD-0CB3BD5CA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094" y="3030141"/>
            <a:ext cx="1697831" cy="1512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descr="ãå¨èé¼ãçåçæå°çµæ">
            <a:extLst>
              <a:ext uri="{FF2B5EF4-FFF2-40B4-BE49-F238E27FC236}">
                <a16:creationId xmlns:a16="http://schemas.microsoft.com/office/drawing/2014/main" id="{18A83B06-DD52-5048-A7FE-FD94C171AA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466" y="1671638"/>
            <a:ext cx="210859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ãèåå£«å£æº¶èãçåçæå°çµæ">
            <a:extLst>
              <a:ext uri="{FF2B5EF4-FFF2-40B4-BE49-F238E27FC236}">
                <a16:creationId xmlns:a16="http://schemas.microsoft.com/office/drawing/2014/main" id="{353F97BE-7D84-DB47-9587-2F0E64FA58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5253" y="2759869"/>
            <a:ext cx="1481138" cy="200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282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a:extLst>
              <a:ext uri="{FF2B5EF4-FFF2-40B4-BE49-F238E27FC236}">
                <a16:creationId xmlns:a16="http://schemas.microsoft.com/office/drawing/2014/main" id="{2F8EA3DF-2E72-7849-B3B7-5C2842BFDB5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6810" cy="514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1" name="投影片編號版面配置區 2">
            <a:extLst>
              <a:ext uri="{FF2B5EF4-FFF2-40B4-BE49-F238E27FC236}">
                <a16:creationId xmlns:a16="http://schemas.microsoft.com/office/drawing/2014/main" id="{1B27A92E-90A1-8047-9917-3379236983C5}"/>
              </a:ext>
            </a:extLst>
          </p:cNvPr>
          <p:cNvSpPr txBox="1">
            <a:spLocks noGrp="1"/>
          </p:cNvSpPr>
          <p:nvPr/>
        </p:nvSpPr>
        <p:spPr bwMode="auto">
          <a:xfrm>
            <a:off x="6399610" y="4722019"/>
            <a:ext cx="40362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rgbClr val="333399"/>
              </a:buClr>
              <a:buSzPct val="120000"/>
              <a:buFont typeface="Wingdings 2" pitchFamily="2" charset="2"/>
              <a:buBlip>
                <a:blip r:embed="rId3"/>
              </a:buBlip>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lr>
                <a:srgbClr val="333399"/>
              </a:buClr>
              <a:buSzPct val="120000"/>
              <a:buFont typeface="Wingdings 2" pitchFamily="2" charset="2"/>
              <a:buBlip>
                <a:blip r:embed="rId3"/>
              </a:buBlip>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lr>
                <a:srgbClr val="333399"/>
              </a:buClr>
              <a:buSzPct val="120000"/>
              <a:buFont typeface="Wingdings 2" pitchFamily="2" charset="2"/>
              <a:buBlip>
                <a:blip r:embed="rId3"/>
              </a:buBlip>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lr>
                <a:srgbClr val="333399"/>
              </a:buClr>
              <a:buSzPct val="120000"/>
              <a:buFont typeface="Wingdings 2" pitchFamily="2" charset="2"/>
              <a:buBlip>
                <a:blip r:embed="rId3"/>
              </a:buBlip>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lr>
                <a:srgbClr val="333399"/>
              </a:buClr>
              <a:buSzPct val="120000"/>
              <a:buFont typeface="Wingdings 2" pitchFamily="2" charset="2"/>
              <a:buBlip>
                <a:blip r:embed="rId3"/>
              </a:buBlip>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rgbClr val="333399"/>
              </a:buClr>
              <a:buSzPct val="120000"/>
              <a:buFont typeface="Wingdings 2" pitchFamily="2" charset="2"/>
              <a:buBlip>
                <a:blip r:embed="rId3"/>
              </a:buBlip>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rgbClr val="333399"/>
              </a:buClr>
              <a:buSzPct val="120000"/>
              <a:buFont typeface="Wingdings 2" pitchFamily="2" charset="2"/>
              <a:buBlip>
                <a:blip r:embed="rId3"/>
              </a:buBlip>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rgbClr val="333399"/>
              </a:buClr>
              <a:buSzPct val="120000"/>
              <a:buFont typeface="Wingdings 2" pitchFamily="2" charset="2"/>
              <a:buBlip>
                <a:blip r:embed="rId3"/>
              </a:buBlip>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rgbClr val="333399"/>
              </a:buClr>
              <a:buSzPct val="120000"/>
              <a:buFont typeface="Wingdings 2" pitchFamily="2" charset="2"/>
              <a:buBlip>
                <a:blip r:embed="rId3"/>
              </a:buBlip>
              <a:defRPr kumimoji="1">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buClrTx/>
              <a:buSzTx/>
              <a:buFontTx/>
              <a:buNone/>
            </a:pPr>
            <a:fld id="{80B0D5A5-2243-5E42-B92F-6B0062AE44F7}" type="slidenum">
              <a:rPr lang="en-US" altLang="zh-TW" sz="1400" b="1">
                <a:solidFill>
                  <a:srgbClr val="FF0000"/>
                </a:solidFill>
                <a:latin typeface="Microsoft JhengHei" panose="020B0604030504040204" pitchFamily="34" charset="-120"/>
                <a:ea typeface="Microsoft JhengHei" panose="020B0604030504040204" pitchFamily="34" charset="-120"/>
                <a:cs typeface="Arial" panose="020B0604020202020204" pitchFamily="34" charset="0"/>
              </a:rPr>
              <a:pPr algn="r" eaLnBrk="1" hangingPunct="1">
                <a:spcBef>
                  <a:spcPct val="0"/>
                </a:spcBef>
                <a:buClrTx/>
                <a:buSzTx/>
                <a:buFontTx/>
                <a:buNone/>
              </a:pPr>
              <a:t>38</a:t>
            </a:fld>
            <a:endParaRPr lang="en-US" altLang="zh-TW" sz="1400" b="1" dirty="0">
              <a:solidFill>
                <a:srgbClr val="FF0000"/>
              </a:solidFill>
              <a:latin typeface="Microsoft JhengHei" panose="020B0604030504040204" pitchFamily="34" charset="-120"/>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1637322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65987F-9879-8B4F-BDE7-98E837F8DFEA}"/>
              </a:ext>
            </a:extLst>
          </p:cNvPr>
          <p:cNvSpPr>
            <a:spLocks noGrp="1"/>
          </p:cNvSpPr>
          <p:nvPr>
            <p:ph type="title"/>
          </p:nvPr>
        </p:nvSpPr>
        <p:spPr/>
        <p:txBody>
          <a:bodyPr>
            <a:normAutofit/>
          </a:bodyPr>
          <a:lstStyle/>
          <a:p>
            <a:r>
              <a:rPr kumimoji="1" lang="zh-TW" altLang="en-US" dirty="0"/>
              <a:t>真空吸引器</a:t>
            </a:r>
          </a:p>
        </p:txBody>
      </p:sp>
      <p:pic>
        <p:nvPicPr>
          <p:cNvPr id="5" name="Picture 2" descr="C:\My Documents\吳建志\暫存影像\VCD-1.jpg">
            <a:extLst>
              <a:ext uri="{FF2B5EF4-FFF2-40B4-BE49-F238E27FC236}">
                <a16:creationId xmlns:a16="http://schemas.microsoft.com/office/drawing/2014/main" id="{1F7F0CB6-D8EC-F946-9E64-7514344DFE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004" y="1104106"/>
            <a:ext cx="18383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My Documents\吳建志\暫存影像\VCD-2.jpg">
            <a:extLst>
              <a:ext uri="{FF2B5EF4-FFF2-40B4-BE49-F238E27FC236}">
                <a16:creationId xmlns:a16="http://schemas.microsoft.com/office/drawing/2014/main" id="{C77FC364-07F8-E84F-92B8-D299CDCADD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647156"/>
            <a:ext cx="18097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My Documents\吳建志\暫存影像\VCD-3.jpg">
            <a:extLst>
              <a:ext uri="{FF2B5EF4-FFF2-40B4-BE49-F238E27FC236}">
                <a16:creationId xmlns:a16="http://schemas.microsoft.com/office/drawing/2014/main" id="{F69F2A1E-D2A7-6541-BA9A-AC54B9D28F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798" y="1046956"/>
            <a:ext cx="168711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My Documents\吳建志\暫存影像\VCD-4.jpg">
            <a:extLst>
              <a:ext uri="{FF2B5EF4-FFF2-40B4-BE49-F238E27FC236}">
                <a16:creationId xmlns:a16="http://schemas.microsoft.com/office/drawing/2014/main" id="{B45EBC5F-9E5D-3049-9B48-1C0A0ADB4C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8004" y="2818606"/>
            <a:ext cx="1788319"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向右箭號 8">
            <a:extLst>
              <a:ext uri="{FF2B5EF4-FFF2-40B4-BE49-F238E27FC236}">
                <a16:creationId xmlns:a16="http://schemas.microsoft.com/office/drawing/2014/main" id="{92D4505C-4318-C24B-AD0C-17AC0DCCCDF6}"/>
              </a:ext>
            </a:extLst>
          </p:cNvPr>
          <p:cNvSpPr/>
          <p:nvPr/>
        </p:nvSpPr>
        <p:spPr>
          <a:xfrm rot="3237153">
            <a:off x="1915121" y="2466777"/>
            <a:ext cx="539353" cy="26908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TW" altLang="en-US" sz="1350">
              <a:solidFill>
                <a:prstClr val="white"/>
              </a:solidFill>
            </a:endParaRPr>
          </a:p>
        </p:txBody>
      </p:sp>
      <p:sp>
        <p:nvSpPr>
          <p:cNvPr id="10" name="向右箭號 9">
            <a:extLst>
              <a:ext uri="{FF2B5EF4-FFF2-40B4-BE49-F238E27FC236}">
                <a16:creationId xmlns:a16="http://schemas.microsoft.com/office/drawing/2014/main" id="{4C184989-3040-0444-80D7-EC9FA079D473}"/>
              </a:ext>
            </a:extLst>
          </p:cNvPr>
          <p:cNvSpPr/>
          <p:nvPr/>
        </p:nvSpPr>
        <p:spPr>
          <a:xfrm rot="18328081">
            <a:off x="3587354" y="2413794"/>
            <a:ext cx="540544" cy="26908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TW" altLang="en-US" sz="1350">
              <a:solidFill>
                <a:prstClr val="white"/>
              </a:solidFill>
            </a:endParaRPr>
          </a:p>
        </p:txBody>
      </p:sp>
      <p:sp>
        <p:nvSpPr>
          <p:cNvPr id="11" name="向右箭號 10">
            <a:extLst>
              <a:ext uri="{FF2B5EF4-FFF2-40B4-BE49-F238E27FC236}">
                <a16:creationId xmlns:a16="http://schemas.microsoft.com/office/drawing/2014/main" id="{CFCE8BEF-165C-FB45-8937-C4E30E293CB1}"/>
              </a:ext>
            </a:extLst>
          </p:cNvPr>
          <p:cNvSpPr/>
          <p:nvPr/>
        </p:nvSpPr>
        <p:spPr>
          <a:xfrm rot="3237153">
            <a:off x="5208985" y="2519760"/>
            <a:ext cx="540544" cy="26908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TW" altLang="en-US" sz="1350">
              <a:solidFill>
                <a:prstClr val="white"/>
              </a:solidFill>
            </a:endParaRPr>
          </a:p>
        </p:txBody>
      </p:sp>
      <p:sp>
        <p:nvSpPr>
          <p:cNvPr id="4" name="投影片編號版面配置區 3">
            <a:extLst>
              <a:ext uri="{FF2B5EF4-FFF2-40B4-BE49-F238E27FC236}">
                <a16:creationId xmlns:a16="http://schemas.microsoft.com/office/drawing/2014/main" id="{2271310F-62BD-C34F-9017-DBFD96438161}"/>
              </a:ext>
            </a:extLst>
          </p:cNvPr>
          <p:cNvSpPr>
            <a:spLocks noGrp="1"/>
          </p:cNvSpPr>
          <p:nvPr>
            <p:ph type="sldNum" sz="quarter" idx="12"/>
          </p:nvPr>
        </p:nvSpPr>
        <p:spPr/>
        <p:txBody>
          <a:bodyPr/>
          <a:lstStyle/>
          <a:p>
            <a:fld id="{39E8BE8E-4064-4FFD-B885-98B25EDCC551}" type="slidenum">
              <a:rPr lang="zh-TW" altLang="en-US" smtClean="0"/>
              <a:pPr/>
              <a:t>39</a:t>
            </a:fld>
            <a:endParaRPr lang="zh-TW" altLang="en-US" dirty="0"/>
          </a:p>
        </p:txBody>
      </p:sp>
    </p:spTree>
    <p:extLst>
      <p:ext uri="{BB962C8B-B14F-4D97-AF65-F5344CB8AC3E}">
        <p14:creationId xmlns:p14="http://schemas.microsoft.com/office/powerpoint/2010/main" val="1359204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42014694-80F7-4443-A16F-087B6A9A7F32}"/>
              </a:ext>
            </a:extLst>
          </p:cNvPr>
          <p:cNvSpPr>
            <a:spLocks noGrp="1"/>
          </p:cNvSpPr>
          <p:nvPr>
            <p:ph type="sldNum" sz="quarter" idx="12"/>
          </p:nvPr>
        </p:nvSpPr>
        <p:spPr/>
        <p:txBody>
          <a:bodyPr/>
          <a:lstStyle/>
          <a:p>
            <a:fld id="{39E8BE8E-4064-4FFD-B885-98B25EDCC551}" type="slidenum">
              <a:rPr lang="zh-TW" altLang="en-US" smtClean="0"/>
              <a:pPr/>
              <a:t>4</a:t>
            </a:fld>
            <a:endParaRPr lang="zh-TW" altLang="en-US" dirty="0"/>
          </a:p>
        </p:txBody>
      </p:sp>
      <p:sp>
        <p:nvSpPr>
          <p:cNvPr id="5" name="Rectangle 2" descr="Rectangle: Click to edit Master text styles&#10;Second level&#10;Third level&#10;Fourth level&#10;Fifth level">
            <a:extLst>
              <a:ext uri="{FF2B5EF4-FFF2-40B4-BE49-F238E27FC236}">
                <a16:creationId xmlns:a16="http://schemas.microsoft.com/office/drawing/2014/main" id="{DF35EB88-7416-4DFC-8D2A-600D14F1F266}"/>
              </a:ext>
            </a:extLst>
          </p:cNvPr>
          <p:cNvSpPr txBox="1">
            <a:spLocks noChangeArrowheads="1"/>
          </p:cNvSpPr>
          <p:nvPr/>
        </p:nvSpPr>
        <p:spPr>
          <a:xfrm>
            <a:off x="3375422" y="1371600"/>
            <a:ext cx="2676525" cy="606029"/>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Aft>
                <a:spcPct val="80000"/>
              </a:spcAft>
              <a:buClr>
                <a:schemeClr val="tx1"/>
              </a:buClr>
              <a:buFontTx/>
              <a:buNone/>
            </a:pPr>
            <a:r>
              <a:rPr lang="zh-TW" altLang="en-US" sz="3000" dirty="0">
                <a:solidFill>
                  <a:srgbClr val="CC0000"/>
                </a:solidFill>
                <a:latin typeface="標楷體" panose="03000509000000000000" pitchFamily="65" charset="-120"/>
                <a:ea typeface="標楷體" panose="03000509000000000000" pitchFamily="65" charset="-120"/>
              </a:rPr>
              <a:t>：</a:t>
            </a:r>
            <a:r>
              <a:rPr lang="zh-TW" altLang="en-US" sz="3000" b="1" dirty="0">
                <a:solidFill>
                  <a:srgbClr val="CC0000"/>
                </a:solidFill>
                <a:latin typeface="微軟正黑體" panose="020B0604030504040204" pitchFamily="34" charset="-120"/>
                <a:ea typeface="微軟正黑體" panose="020B0604030504040204" pitchFamily="34" charset="-120"/>
              </a:rPr>
              <a:t>女性停經</a:t>
            </a:r>
            <a:endParaRPr lang="zh-TW" altLang="en-US" sz="3000" dirty="0">
              <a:solidFill>
                <a:srgbClr val="CC0000"/>
              </a:solidFill>
              <a:latin typeface="微軟正黑體" panose="020B0604030504040204" pitchFamily="34" charset="-120"/>
              <a:ea typeface="微軟正黑體" panose="020B0604030504040204" pitchFamily="34" charset="-120"/>
            </a:endParaRPr>
          </a:p>
        </p:txBody>
      </p:sp>
      <p:sp>
        <p:nvSpPr>
          <p:cNvPr id="6" name="Rectangle 3">
            <a:extLst>
              <a:ext uri="{FF2B5EF4-FFF2-40B4-BE49-F238E27FC236}">
                <a16:creationId xmlns:a16="http://schemas.microsoft.com/office/drawing/2014/main" id="{CD29FF57-4C8F-46EF-9BAC-F2832CDEAE5D}"/>
              </a:ext>
            </a:extLst>
          </p:cNvPr>
          <p:cNvSpPr>
            <a:spLocks noChangeArrowheads="1"/>
          </p:cNvSpPr>
          <p:nvPr/>
        </p:nvSpPr>
        <p:spPr bwMode="auto">
          <a:xfrm>
            <a:off x="3482579" y="2571751"/>
            <a:ext cx="2834878" cy="59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lstStyle>
            <a:lvl1pPr marL="342900" indent="-342900" eaLnBrk="0" hangingPunct="0">
              <a:spcBef>
                <a:spcPct val="20000"/>
              </a:spcBef>
              <a:buClr>
                <a:schemeClr val="hlink"/>
              </a:buClr>
              <a:buFont typeface="Wingdings" panose="05000000000000000000" pitchFamily="2" charset="2"/>
              <a:buBlip>
                <a:blip r:embed="rId2"/>
              </a:buBlip>
              <a:defRPr kumimoji="1" sz="3200">
                <a:solidFill>
                  <a:schemeClr val="tx1"/>
                </a:solidFill>
                <a:latin typeface="Tahoma" panose="020B0604030504040204" pitchFamily="34" charset="0"/>
                <a:ea typeface="新細明體" panose="02020500000000000000" pitchFamily="18" charset="-120"/>
              </a:defRPr>
            </a:lvl1pPr>
            <a:lvl2pPr marL="742950" indent="-285750" eaLnBrk="0" hangingPunct="0">
              <a:spcBef>
                <a:spcPct val="20000"/>
              </a:spcBef>
              <a:buClr>
                <a:schemeClr val="tx1"/>
              </a:buClr>
              <a:buFont typeface="Wingdings" panose="05000000000000000000" pitchFamily="2" charset="2"/>
              <a:buBlip>
                <a:blip r:embed="rId2"/>
              </a:buBlip>
              <a:defRPr kumimoji="1" sz="2800">
                <a:solidFill>
                  <a:schemeClr val="tx1"/>
                </a:solidFill>
                <a:latin typeface="Tahoma" panose="020B0604030504040204" pitchFamily="34" charset="0"/>
                <a:ea typeface="新細明體" panose="02020500000000000000" pitchFamily="18" charset="-120"/>
              </a:defRPr>
            </a:lvl2pPr>
            <a:lvl3pPr marL="1143000" indent="-228600" eaLnBrk="0" hangingPunct="0">
              <a:spcBef>
                <a:spcPct val="20000"/>
              </a:spcBef>
              <a:buClr>
                <a:schemeClr val="hlink"/>
              </a:buClr>
              <a:buFont typeface="Wingdings" panose="05000000000000000000" pitchFamily="2" charset="2"/>
              <a:buBlip>
                <a:blip r:embed="rId2"/>
              </a:buBlip>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spcBef>
                <a:spcPct val="20000"/>
              </a:spcBef>
              <a:buClr>
                <a:schemeClr val="tx1"/>
              </a:buClr>
              <a:buFont typeface="Wingdings" panose="05000000000000000000" pitchFamily="2" charset="2"/>
              <a:buBlip>
                <a:blip r:embed="rId2"/>
              </a:buBlip>
              <a:defRPr kumimoji="1" sz="2000">
                <a:solidFill>
                  <a:schemeClr val="tx1"/>
                </a:solidFill>
                <a:latin typeface="Tahoma" panose="020B0604030504040204" pitchFamily="34" charset="0"/>
                <a:ea typeface="新細明體" panose="02020500000000000000" pitchFamily="18" charset="-120"/>
              </a:defRPr>
            </a:lvl4pPr>
            <a:lvl5pPr marL="2057400" indent="-228600" eaLnBrk="0" hangingPunct="0">
              <a:spcBef>
                <a:spcPct val="20000"/>
              </a:spcBef>
              <a:buClr>
                <a:schemeClr val="hlink"/>
              </a:buClr>
              <a:buFont typeface="Wingdings" panose="05000000000000000000" pitchFamily="2" charset="2"/>
              <a:buBlip>
                <a:blip r:embed="rId2"/>
              </a:buBlip>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kumimoji="1" sz="2000">
                <a:solidFill>
                  <a:schemeClr val="tx1"/>
                </a:solidFill>
                <a:latin typeface="Tahoma" panose="020B0604030504040204" pitchFamily="34" charset="0"/>
                <a:ea typeface="新細明體" panose="02020500000000000000" pitchFamily="18" charset="-120"/>
              </a:defRPr>
            </a:lvl9pPr>
          </a:lstStyle>
          <a:p>
            <a:pPr eaLnBrk="1" hangingPunct="1">
              <a:spcAft>
                <a:spcPct val="80000"/>
              </a:spcAft>
              <a:buClr>
                <a:schemeClr val="tx1"/>
              </a:buClr>
              <a:buFontTx/>
              <a:buNone/>
            </a:pPr>
            <a:r>
              <a:rPr lang="zh-TW" altLang="en-US" sz="3000" dirty="0">
                <a:solidFill>
                  <a:srgbClr val="0000CC"/>
                </a:solidFill>
                <a:ea typeface="標楷體" panose="03000509000000000000" pitchFamily="65" charset="-120"/>
              </a:rPr>
              <a:t>: </a:t>
            </a:r>
            <a:r>
              <a:rPr lang="zh-TW" altLang="en-US" sz="3000" b="1" dirty="0">
                <a:solidFill>
                  <a:srgbClr val="0000CC"/>
                </a:solidFill>
                <a:latin typeface="微軟正黑體" panose="020B0604030504040204" pitchFamily="34" charset="-120"/>
                <a:ea typeface="微軟正黑體" panose="020B0604030504040204" pitchFamily="34" charset="-120"/>
              </a:rPr>
              <a:t>男人生生不息</a:t>
            </a:r>
            <a:endParaRPr lang="zh-TW" altLang="en-US" sz="3000" dirty="0">
              <a:solidFill>
                <a:srgbClr val="0000CC"/>
              </a:solidFill>
              <a:latin typeface="微軟正黑體" panose="020B0604030504040204" pitchFamily="34" charset="-120"/>
              <a:ea typeface="微軟正黑體" panose="020B0604030504040204" pitchFamily="34" charset="-120"/>
            </a:endParaRPr>
          </a:p>
        </p:txBody>
      </p:sp>
      <p:sp>
        <p:nvSpPr>
          <p:cNvPr id="7" name="Text Box 4">
            <a:extLst>
              <a:ext uri="{FF2B5EF4-FFF2-40B4-BE49-F238E27FC236}">
                <a16:creationId xmlns:a16="http://schemas.microsoft.com/office/drawing/2014/main" id="{720E460D-DE7F-493A-907C-22D9BCB4482B}"/>
              </a:ext>
            </a:extLst>
          </p:cNvPr>
          <p:cNvSpPr txBox="1">
            <a:spLocks noChangeArrowheads="1"/>
          </p:cNvSpPr>
          <p:nvPr/>
        </p:nvSpPr>
        <p:spPr bwMode="auto">
          <a:xfrm>
            <a:off x="1269206" y="1383506"/>
            <a:ext cx="14573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altLang="zh-TW" sz="3000" dirty="0">
                <a:solidFill>
                  <a:srgbClr val="CC0000"/>
                </a:solidFill>
                <a:effectLst>
                  <a:outerShdw blurRad="38100" dist="38100" dir="2700000" algn="tl">
                    <a:srgbClr val="C0C0C0"/>
                  </a:outerShdw>
                </a:effectLst>
                <a:latin typeface="Arial" charset="0"/>
              </a:rPr>
              <a:t>Men</a:t>
            </a:r>
          </a:p>
        </p:txBody>
      </p:sp>
      <p:sp>
        <p:nvSpPr>
          <p:cNvPr id="8" name="Text Box 5">
            <a:extLst>
              <a:ext uri="{FF2B5EF4-FFF2-40B4-BE49-F238E27FC236}">
                <a16:creationId xmlns:a16="http://schemas.microsoft.com/office/drawing/2014/main" id="{02038915-1492-4CA3-973D-452B5A53D776}"/>
              </a:ext>
            </a:extLst>
          </p:cNvPr>
          <p:cNvSpPr txBox="1">
            <a:spLocks noChangeArrowheads="1"/>
          </p:cNvSpPr>
          <p:nvPr/>
        </p:nvSpPr>
        <p:spPr bwMode="auto">
          <a:xfrm>
            <a:off x="1809750" y="1383506"/>
            <a:ext cx="1295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altLang="zh-TW" sz="3000" dirty="0">
                <a:solidFill>
                  <a:srgbClr val="CC0000"/>
                </a:solidFill>
                <a:effectLst>
                  <a:outerShdw blurRad="38100" dist="38100" dir="2700000" algn="tl">
                    <a:srgbClr val="C0C0C0"/>
                  </a:outerShdw>
                </a:effectLst>
                <a:latin typeface="Arial" charset="0"/>
              </a:rPr>
              <a:t>no</a:t>
            </a:r>
          </a:p>
        </p:txBody>
      </p:sp>
      <p:sp>
        <p:nvSpPr>
          <p:cNvPr id="9" name="Text Box 6">
            <a:extLst>
              <a:ext uri="{FF2B5EF4-FFF2-40B4-BE49-F238E27FC236}">
                <a16:creationId xmlns:a16="http://schemas.microsoft.com/office/drawing/2014/main" id="{4328A4A7-EE24-414E-99C9-235E29EAA3DB}"/>
              </a:ext>
            </a:extLst>
          </p:cNvPr>
          <p:cNvSpPr txBox="1">
            <a:spLocks noChangeArrowheads="1"/>
          </p:cNvSpPr>
          <p:nvPr/>
        </p:nvSpPr>
        <p:spPr bwMode="auto">
          <a:xfrm>
            <a:off x="2240756" y="1383506"/>
            <a:ext cx="194429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altLang="zh-TW" sz="3000" dirty="0">
                <a:solidFill>
                  <a:srgbClr val="CC0000"/>
                </a:solidFill>
                <a:effectLst>
                  <a:outerShdw blurRad="38100" dist="38100" dir="2700000" algn="tl">
                    <a:srgbClr val="C0C0C0"/>
                  </a:outerShdw>
                </a:effectLst>
                <a:latin typeface="Arial" charset="0"/>
              </a:rPr>
              <a:t>pause</a:t>
            </a:r>
          </a:p>
        </p:txBody>
      </p:sp>
      <p:sp>
        <p:nvSpPr>
          <p:cNvPr id="10" name="Text Box 7">
            <a:extLst>
              <a:ext uri="{FF2B5EF4-FFF2-40B4-BE49-F238E27FC236}">
                <a16:creationId xmlns:a16="http://schemas.microsoft.com/office/drawing/2014/main" id="{04D1421D-3D4B-4DA0-A4A0-D5EDF417BED5}"/>
              </a:ext>
            </a:extLst>
          </p:cNvPr>
          <p:cNvSpPr txBox="1">
            <a:spLocks noChangeArrowheads="1"/>
          </p:cNvSpPr>
          <p:nvPr/>
        </p:nvSpPr>
        <p:spPr bwMode="auto">
          <a:xfrm>
            <a:off x="458391" y="2571750"/>
            <a:ext cx="118824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defRPr/>
            </a:pPr>
            <a:r>
              <a:rPr lang="en-US" altLang="zh-TW" sz="3000">
                <a:effectLst>
                  <a:outerShdw blurRad="38100" dist="38100" dir="2700000" algn="tl">
                    <a:srgbClr val="C0C0C0"/>
                  </a:outerShdw>
                </a:effectLst>
                <a:latin typeface="Arial" charset="0"/>
              </a:rPr>
              <a:t>Men-</a:t>
            </a:r>
          </a:p>
        </p:txBody>
      </p:sp>
      <p:sp>
        <p:nvSpPr>
          <p:cNvPr id="11" name="Text Box 8">
            <a:extLst>
              <a:ext uri="{FF2B5EF4-FFF2-40B4-BE49-F238E27FC236}">
                <a16:creationId xmlns:a16="http://schemas.microsoft.com/office/drawing/2014/main" id="{A4A62862-81D0-49BC-AF24-F67114468717}"/>
              </a:ext>
            </a:extLst>
          </p:cNvPr>
          <p:cNvSpPr txBox="1">
            <a:spLocks noChangeArrowheads="1"/>
          </p:cNvSpPr>
          <p:nvPr/>
        </p:nvSpPr>
        <p:spPr bwMode="auto">
          <a:xfrm>
            <a:off x="1484710" y="2571750"/>
            <a:ext cx="81081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altLang="zh-TW" sz="3000">
                <a:effectLst>
                  <a:outerShdw blurRad="38100" dist="38100" dir="2700000" algn="tl">
                    <a:srgbClr val="C0C0C0"/>
                  </a:outerShdw>
                </a:effectLst>
                <a:latin typeface="Arial" charset="0"/>
              </a:rPr>
              <a:t>No-</a:t>
            </a:r>
          </a:p>
        </p:txBody>
      </p:sp>
      <p:sp>
        <p:nvSpPr>
          <p:cNvPr id="12" name="Text Box 9">
            <a:extLst>
              <a:ext uri="{FF2B5EF4-FFF2-40B4-BE49-F238E27FC236}">
                <a16:creationId xmlns:a16="http://schemas.microsoft.com/office/drawing/2014/main" id="{2BC2DC15-4DE8-424D-81D1-398648D0F328}"/>
              </a:ext>
            </a:extLst>
          </p:cNvPr>
          <p:cNvSpPr txBox="1">
            <a:spLocks noChangeArrowheads="1"/>
          </p:cNvSpPr>
          <p:nvPr/>
        </p:nvSpPr>
        <p:spPr bwMode="auto">
          <a:xfrm>
            <a:off x="2132410" y="2571750"/>
            <a:ext cx="12965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altLang="zh-TW" sz="3000" dirty="0">
                <a:effectLst>
                  <a:outerShdw blurRad="38100" dist="38100" dir="2700000" algn="tl">
                    <a:srgbClr val="C0C0C0"/>
                  </a:outerShdw>
                </a:effectLst>
                <a:latin typeface="Arial" charset="0"/>
              </a:rPr>
              <a:t>Pause</a:t>
            </a:r>
          </a:p>
        </p:txBody>
      </p:sp>
    </p:spTree>
    <p:extLst>
      <p:ext uri="{BB962C8B-B14F-4D97-AF65-F5344CB8AC3E}">
        <p14:creationId xmlns:p14="http://schemas.microsoft.com/office/powerpoint/2010/main" val="400418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499"/>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10" presetClass="exit" presetSubtype="0" fill="hold" grpId="0" nodeType="afterEffect">
                                  <p:stCondLst>
                                    <p:cond delay="0"/>
                                  </p:stCondLst>
                                  <p:childTnLst>
                                    <p:animEffect transition="out" filter="fade">
                                      <p:cBhvr>
                                        <p:cTn id="12" dur="1000"/>
                                        <p:tgtEl>
                                          <p:spTgt spid="8"/>
                                        </p:tgtEl>
                                      </p:cBhvr>
                                    </p:animEffect>
                                    <p:set>
                                      <p:cBhvr>
                                        <p:cTn id="13" dur="1" fill="hold">
                                          <p:stCondLst>
                                            <p:cond delay="999"/>
                                          </p:stCondLst>
                                        </p:cTn>
                                        <p:tgtEl>
                                          <p:spTgt spid="8"/>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499"/>
                                          </p:stCondLst>
                                        </p:cTn>
                                        <p:tgtEl>
                                          <p:spTgt spid="11"/>
                                        </p:tgtEl>
                                        <p:attrNameLst>
                                          <p:attrName>style.visibility</p:attrName>
                                        </p:attrNameLst>
                                      </p:cBhvr>
                                      <p:to>
                                        <p:strVal val="visible"/>
                                      </p:to>
                                    </p:set>
                                  </p:childTnLst>
                                </p:cTn>
                              </p:par>
                            </p:childTnLst>
                          </p:cTn>
                        </p:par>
                        <p:par>
                          <p:cTn id="16" fill="hold">
                            <p:stCondLst>
                              <p:cond delay="1500"/>
                            </p:stCondLst>
                            <p:childTnLst>
                              <p:par>
                                <p:cTn id="17" presetID="10" presetClass="exit" presetSubtype="0" fill="hold" grpId="0" nodeType="after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499"/>
                                          </p:stCondLst>
                                        </p:cTn>
                                        <p:tgtEl>
                                          <p:spTgt spid="12"/>
                                        </p:tgtEl>
                                        <p:attrNameLst>
                                          <p:attrName>style.visibility</p:attrName>
                                        </p:attrNameLst>
                                      </p:cBhvr>
                                      <p:to>
                                        <p:strVal val="visible"/>
                                      </p:to>
                                    </p:set>
                                  </p:childTnLst>
                                </p:cTn>
                              </p:par>
                            </p:childTnLst>
                          </p:cTn>
                        </p:par>
                        <p:par>
                          <p:cTn id="22" fill="hold">
                            <p:stCondLst>
                              <p:cond delay="2000"/>
                            </p:stCondLst>
                            <p:childTnLst>
                              <p:par>
                                <p:cTn id="23" presetID="3" presetClass="entr" presetSubtype="10" fill="hold" grpId="0" nodeType="after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1" presetClass="exit" presetSubtype="0" fill="hold" grpId="0" nodeType="withEffect">
                                  <p:stCondLst>
                                    <p:cond delay="500"/>
                                  </p:stCondLst>
                                  <p:childTnLst>
                                    <p:set>
                                      <p:cBhvr>
                                        <p:cTn id="27"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utoUpdateAnimBg="0"/>
      <p:bldP spid="7" grpId="0"/>
      <p:bldP spid="8" grpId="0"/>
      <p:bldP spid="9" grpId="0"/>
      <p:bldP spid="10" grpId="0" autoUpdateAnimBg="0"/>
      <p:bldP spid="11" grpId="0" autoUpdateAnimBg="0"/>
      <p:bldP spid="1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262B85-0334-7D48-9AB8-A8088EA735C4}"/>
              </a:ext>
            </a:extLst>
          </p:cNvPr>
          <p:cNvSpPr>
            <a:spLocks noGrp="1"/>
          </p:cNvSpPr>
          <p:nvPr>
            <p:ph type="title"/>
          </p:nvPr>
        </p:nvSpPr>
        <p:spPr/>
        <p:txBody>
          <a:bodyPr/>
          <a:lstStyle/>
          <a:p>
            <a:r>
              <a:rPr kumimoji="1" lang="zh-TW" altLang="en-US" dirty="0"/>
              <a:t>海綿體內藥物注射</a:t>
            </a:r>
          </a:p>
        </p:txBody>
      </p:sp>
      <p:sp>
        <p:nvSpPr>
          <p:cNvPr id="4" name="投影片編號版面配置區 3">
            <a:extLst>
              <a:ext uri="{FF2B5EF4-FFF2-40B4-BE49-F238E27FC236}">
                <a16:creationId xmlns:a16="http://schemas.microsoft.com/office/drawing/2014/main" id="{DB000D9C-01D2-0E43-9C66-E1B02F4CE1FE}"/>
              </a:ext>
            </a:extLst>
          </p:cNvPr>
          <p:cNvSpPr>
            <a:spLocks noGrp="1"/>
          </p:cNvSpPr>
          <p:nvPr>
            <p:ph type="sldNum" sz="quarter" idx="12"/>
          </p:nvPr>
        </p:nvSpPr>
        <p:spPr/>
        <p:txBody>
          <a:bodyPr/>
          <a:lstStyle/>
          <a:p>
            <a:fld id="{39E8BE8E-4064-4FFD-B885-98B25EDCC551}" type="slidenum">
              <a:rPr lang="zh-TW" altLang="en-US" smtClean="0"/>
              <a:pPr/>
              <a:t>40</a:t>
            </a:fld>
            <a:endParaRPr lang="zh-TW" altLang="en-US" dirty="0"/>
          </a:p>
        </p:txBody>
      </p:sp>
      <p:pic>
        <p:nvPicPr>
          <p:cNvPr id="5" name="Picture 2" descr="Caverject 01">
            <a:extLst>
              <a:ext uri="{FF2B5EF4-FFF2-40B4-BE49-F238E27FC236}">
                <a16:creationId xmlns:a16="http://schemas.microsoft.com/office/drawing/2014/main" id="{69FB9FAD-C2AD-4B4F-A171-DD1F9CB55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72" y="1620849"/>
            <a:ext cx="3186113" cy="253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56">
            <a:extLst>
              <a:ext uri="{FF2B5EF4-FFF2-40B4-BE49-F238E27FC236}">
                <a16:creationId xmlns:a16="http://schemas.microsoft.com/office/drawing/2014/main" id="{6E43EC4A-7C1A-1449-BE97-9624ACBF09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514"/>
          <a:stretch/>
        </p:blipFill>
        <p:spPr bwMode="auto">
          <a:xfrm>
            <a:off x="3717032" y="1059582"/>
            <a:ext cx="2904741" cy="365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a:extLst>
              <a:ext uri="{FF2B5EF4-FFF2-40B4-BE49-F238E27FC236}">
                <a16:creationId xmlns:a16="http://schemas.microsoft.com/office/drawing/2014/main" id="{1892744D-AFB9-0D47-8673-4A864BD5E9DD}"/>
              </a:ext>
            </a:extLst>
          </p:cNvPr>
          <p:cNvSpPr txBox="1"/>
          <p:nvPr/>
        </p:nvSpPr>
        <p:spPr>
          <a:xfrm>
            <a:off x="476672" y="1243783"/>
            <a:ext cx="2962900" cy="400110"/>
          </a:xfrm>
          <a:prstGeom prst="rect">
            <a:avLst/>
          </a:prstGeom>
          <a:noFill/>
        </p:spPr>
        <p:txBody>
          <a:bodyPr wrap="square" rtlCol="0">
            <a:spAutoFit/>
          </a:bodyPr>
          <a:lstStyle/>
          <a:p>
            <a:pPr algn="ctr"/>
            <a:r>
              <a:rPr kumimoji="1" lang="zh-TW" altLang="en-US" sz="2000" dirty="0">
                <a:solidFill>
                  <a:srgbClr val="0000FF"/>
                </a:solidFill>
                <a:latin typeface="Microsoft JhengHei" panose="020B0604030504040204" pitchFamily="34" charset="-120"/>
                <a:ea typeface="Microsoft JhengHei" panose="020B0604030504040204" pitchFamily="34" charset="-120"/>
              </a:rPr>
              <a:t>前列腺素</a:t>
            </a:r>
            <a:r>
              <a:rPr kumimoji="1" lang="en-US" altLang="zh-TW" sz="2000" dirty="0">
                <a:solidFill>
                  <a:srgbClr val="0000FF"/>
                </a:solidFill>
                <a:latin typeface="Microsoft JhengHei" panose="020B0604030504040204" pitchFamily="34" charset="-120"/>
                <a:ea typeface="Microsoft JhengHei" panose="020B0604030504040204" pitchFamily="34" charset="-120"/>
              </a:rPr>
              <a:t>E1</a:t>
            </a:r>
            <a:endParaRPr kumimoji="1" lang="zh-TW" altLang="en-US" sz="2000" dirty="0">
              <a:solidFill>
                <a:srgbClr val="0000FF"/>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705704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1F0681-D8F6-2B4F-88EE-20A4878F902F}"/>
              </a:ext>
            </a:extLst>
          </p:cNvPr>
          <p:cNvSpPr>
            <a:spLocks noGrp="1"/>
          </p:cNvSpPr>
          <p:nvPr>
            <p:ph type="title"/>
          </p:nvPr>
        </p:nvSpPr>
        <p:spPr/>
        <p:txBody>
          <a:bodyPr/>
          <a:lstStyle/>
          <a:p>
            <a:r>
              <a:rPr kumimoji="1" lang="zh-TW" altLang="en-US" dirty="0"/>
              <a:t>海綿體體外震波治療</a:t>
            </a:r>
          </a:p>
        </p:txBody>
      </p:sp>
      <p:sp>
        <p:nvSpPr>
          <p:cNvPr id="4" name="投影片編號版面配置區 3">
            <a:extLst>
              <a:ext uri="{FF2B5EF4-FFF2-40B4-BE49-F238E27FC236}">
                <a16:creationId xmlns:a16="http://schemas.microsoft.com/office/drawing/2014/main" id="{001DE5FB-1622-6343-B36C-4EE92768BE99}"/>
              </a:ext>
            </a:extLst>
          </p:cNvPr>
          <p:cNvSpPr>
            <a:spLocks noGrp="1"/>
          </p:cNvSpPr>
          <p:nvPr>
            <p:ph type="sldNum" sz="quarter" idx="12"/>
          </p:nvPr>
        </p:nvSpPr>
        <p:spPr/>
        <p:txBody>
          <a:bodyPr/>
          <a:lstStyle/>
          <a:p>
            <a:fld id="{39E8BE8E-4064-4FFD-B885-98B25EDCC551}" type="slidenum">
              <a:rPr lang="zh-TW" altLang="en-US" smtClean="0"/>
              <a:pPr/>
              <a:t>41</a:t>
            </a:fld>
            <a:endParaRPr lang="zh-TW" altLang="en-US" dirty="0"/>
          </a:p>
        </p:txBody>
      </p:sp>
      <p:pic>
        <p:nvPicPr>
          <p:cNvPr id="5" name="圖片 2">
            <a:extLst>
              <a:ext uri="{FF2B5EF4-FFF2-40B4-BE49-F238E27FC236}">
                <a16:creationId xmlns:a16="http://schemas.microsoft.com/office/drawing/2014/main" id="{A5663F40-19A0-4F4D-B0FF-ED96F462C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2492" y="1869281"/>
            <a:ext cx="2024063"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3">
            <a:extLst>
              <a:ext uri="{FF2B5EF4-FFF2-40B4-BE49-F238E27FC236}">
                <a16:creationId xmlns:a16="http://schemas.microsoft.com/office/drawing/2014/main" id="{156CBCF2-2228-0947-9E56-55D768BD7F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80" y="1869281"/>
            <a:ext cx="365641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481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52">
            <a:extLst>
              <a:ext uri="{FF2B5EF4-FFF2-40B4-BE49-F238E27FC236}">
                <a16:creationId xmlns:a16="http://schemas.microsoft.com/office/drawing/2014/main" id="{295E083F-D9B0-9748-A922-64A2B3F86B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887" y="158354"/>
            <a:ext cx="3158729" cy="212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3" descr="38">
            <a:extLst>
              <a:ext uri="{FF2B5EF4-FFF2-40B4-BE49-F238E27FC236}">
                <a16:creationId xmlns:a16="http://schemas.microsoft.com/office/drawing/2014/main" id="{DFAA0D5E-A3AC-5946-A768-6FEBE05981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0925" y="141685"/>
            <a:ext cx="2970610" cy="230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2" descr="61">
            <a:extLst>
              <a:ext uri="{FF2B5EF4-FFF2-40B4-BE49-F238E27FC236}">
                <a16:creationId xmlns:a16="http://schemas.microsoft.com/office/drawing/2014/main" id="{C7463AC8-D2AA-C24C-9A47-93C15B8CDA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3666" y="3112294"/>
            <a:ext cx="2160984"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投影片編號版面配置區 2">
            <a:extLst>
              <a:ext uri="{FF2B5EF4-FFF2-40B4-BE49-F238E27FC236}">
                <a16:creationId xmlns:a16="http://schemas.microsoft.com/office/drawing/2014/main" id="{740ECB7F-1643-B54C-9462-45F670BE08FB}"/>
              </a:ext>
            </a:extLst>
          </p:cNvPr>
          <p:cNvSpPr txBox="1">
            <a:spLocks noGrp="1"/>
          </p:cNvSpPr>
          <p:nvPr/>
        </p:nvSpPr>
        <p:spPr bwMode="auto">
          <a:xfrm>
            <a:off x="6399610" y="4722019"/>
            <a:ext cx="40362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lgn="r" eaLnBrk="1" hangingPunct="1">
              <a:spcBef>
                <a:spcPct val="0"/>
              </a:spcBef>
              <a:buFontTx/>
              <a:buNone/>
            </a:pPr>
            <a:fld id="{C00B7C57-68E7-4A4D-9EEF-ACA5BB2E5B4C}" type="slidenum">
              <a:rPr lang="en-US" altLang="zh-TW" sz="1350" b="1">
                <a:solidFill>
                  <a:srgbClr val="FF0000"/>
                </a:solidFill>
                <a:latin typeface="Arial" panose="020B0604020202020204" pitchFamily="34" charset="0"/>
                <a:cs typeface="Arial" panose="020B0604020202020204" pitchFamily="34" charset="0"/>
              </a:rPr>
              <a:pPr algn="r" eaLnBrk="1" hangingPunct="1">
                <a:spcBef>
                  <a:spcPct val="0"/>
                </a:spcBef>
                <a:buFontTx/>
                <a:buNone/>
              </a:pPr>
              <a:t>42</a:t>
            </a:fld>
            <a:endParaRPr lang="en-US" altLang="zh-TW" sz="1350" b="1">
              <a:solidFill>
                <a:srgbClr val="FF0000"/>
              </a:solidFill>
              <a:latin typeface="Arial" panose="020B0604020202020204" pitchFamily="34" charset="0"/>
              <a:cs typeface="Arial" panose="020B0604020202020204" pitchFamily="34" charset="0"/>
            </a:endParaRPr>
          </a:p>
        </p:txBody>
      </p:sp>
      <p:pic>
        <p:nvPicPr>
          <p:cNvPr id="3" name="人工陰莖.mpg.mpg">
            <a:hlinkClick r:id="" action="ppaction://media"/>
            <a:extLst>
              <a:ext uri="{FF2B5EF4-FFF2-40B4-BE49-F238E27FC236}">
                <a16:creationId xmlns:a16="http://schemas.microsoft.com/office/drawing/2014/main" id="{33B4DFF9-C5C1-5446-9F66-2C161E6363DD}"/>
              </a:ext>
            </a:extLst>
          </p:cNvPr>
          <p:cNvPicPr>
            <a:picLocks noRot="1" noChangeAspect="1"/>
          </p:cNvPicPr>
          <p:nvPr>
            <a:videoFile r:link="rId2"/>
            <p:extLst>
              <p:ext uri="{DAA4B4D4-6D71-4841-9C94-3DE7FCFB9230}">
                <p14:media xmlns:p14="http://schemas.microsoft.com/office/powerpoint/2010/main" r:link="rId1"/>
              </p:ext>
            </p:extLst>
          </p:nvPr>
        </p:nvPicPr>
        <p:blipFill>
          <a:blip r:embed="rId7">
            <a:lum bright="20000"/>
            <a:extLst>
              <a:ext uri="{28A0092B-C50C-407E-A947-70E740481C1C}">
                <a14:useLocalDpi xmlns:a14="http://schemas.microsoft.com/office/drawing/2010/main" val="0"/>
              </a:ext>
            </a:extLst>
          </a:blip>
          <a:srcRect/>
          <a:stretch>
            <a:fillRect/>
          </a:stretch>
        </p:blipFill>
        <p:spPr bwMode="auto">
          <a:xfrm>
            <a:off x="80963" y="2443163"/>
            <a:ext cx="4788694" cy="262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75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7A5D4C-7A86-E741-A015-C12AD8E9243D}"/>
              </a:ext>
            </a:extLst>
          </p:cNvPr>
          <p:cNvSpPr>
            <a:spLocks noGrp="1"/>
          </p:cNvSpPr>
          <p:nvPr>
            <p:ph type="title"/>
          </p:nvPr>
        </p:nvSpPr>
        <p:spPr/>
        <p:txBody>
          <a:bodyPr/>
          <a:lstStyle/>
          <a:p>
            <a:r>
              <a:rPr kumimoji="1" lang="zh-TW" altLang="en-US" dirty="0"/>
              <a:t>人工陰莖植入術</a:t>
            </a:r>
          </a:p>
        </p:txBody>
      </p:sp>
      <p:sp>
        <p:nvSpPr>
          <p:cNvPr id="4" name="投影片編號版面配置區 3">
            <a:extLst>
              <a:ext uri="{FF2B5EF4-FFF2-40B4-BE49-F238E27FC236}">
                <a16:creationId xmlns:a16="http://schemas.microsoft.com/office/drawing/2014/main" id="{7D64994F-5AD0-6F41-980A-6E3A4BFCF1B9}"/>
              </a:ext>
            </a:extLst>
          </p:cNvPr>
          <p:cNvSpPr>
            <a:spLocks noGrp="1"/>
          </p:cNvSpPr>
          <p:nvPr>
            <p:ph type="sldNum" sz="quarter" idx="12"/>
          </p:nvPr>
        </p:nvSpPr>
        <p:spPr/>
        <p:txBody>
          <a:bodyPr/>
          <a:lstStyle/>
          <a:p>
            <a:fld id="{39E8BE8E-4064-4FFD-B885-98B25EDCC551}" type="slidenum">
              <a:rPr lang="zh-TW" altLang="en-US" smtClean="0"/>
              <a:pPr/>
              <a:t>43</a:t>
            </a:fld>
            <a:endParaRPr lang="zh-TW" altLang="en-US" dirty="0"/>
          </a:p>
        </p:txBody>
      </p:sp>
      <p:pic>
        <p:nvPicPr>
          <p:cNvPr id="5" name="Picture 2" descr="52">
            <a:extLst>
              <a:ext uri="{FF2B5EF4-FFF2-40B4-BE49-F238E27FC236}">
                <a16:creationId xmlns:a16="http://schemas.microsoft.com/office/drawing/2014/main" id="{824DF3AF-F920-CF4E-8264-72FBFA2EDF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207" y="1228895"/>
            <a:ext cx="2344431" cy="157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38">
            <a:extLst>
              <a:ext uri="{FF2B5EF4-FFF2-40B4-BE49-F238E27FC236}">
                <a16:creationId xmlns:a16="http://schemas.microsoft.com/office/drawing/2014/main" id="{D01235EA-D507-C64B-A207-0429F85314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420" y="2974975"/>
            <a:ext cx="2179778" cy="168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61">
            <a:extLst>
              <a:ext uri="{FF2B5EF4-FFF2-40B4-BE49-F238E27FC236}">
                <a16:creationId xmlns:a16="http://schemas.microsoft.com/office/drawing/2014/main" id="{86D00745-FBE6-4541-8158-FAEB421AEF3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1048" y="3276402"/>
            <a:ext cx="2179778" cy="14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人工陰莖.mpg.mpg">
            <a:extLst>
              <a:ext uri="{FF2B5EF4-FFF2-40B4-BE49-F238E27FC236}">
                <a16:creationId xmlns:a16="http://schemas.microsoft.com/office/drawing/2014/main" id="{79F3587D-4288-DF48-B39C-617AB273A1DD}"/>
              </a:ext>
            </a:extLst>
          </p:cNvPr>
          <p:cNvPicPr>
            <a:picLocks noRot="1" noChangeAspect="1"/>
          </p:cNvPicPr>
          <p:nvPr>
            <a:videoFile r:link="rId2"/>
            <p:extLst>
              <p:ext uri="{DAA4B4D4-6D71-4841-9C94-3DE7FCFB9230}">
                <p14:media xmlns:p14="http://schemas.microsoft.com/office/powerpoint/2010/main" r:link="rId1"/>
              </p:ext>
            </p:extLst>
          </p:nvPr>
        </p:nvPicPr>
        <p:blipFill>
          <a:blip r:embed="rId7">
            <a:lum bright="20000"/>
            <a:extLst>
              <a:ext uri="{28A0092B-C50C-407E-A947-70E740481C1C}">
                <a14:useLocalDpi xmlns:a14="http://schemas.microsoft.com/office/drawing/2010/main" val="0"/>
              </a:ext>
            </a:extLst>
          </a:blip>
          <a:srcRect/>
          <a:stretch>
            <a:fillRect/>
          </a:stretch>
        </p:blipFill>
        <p:spPr bwMode="auto">
          <a:xfrm>
            <a:off x="2978114" y="1133969"/>
            <a:ext cx="3779278" cy="20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953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38BEB8-AB6D-8746-B3AC-41D207A9B46C}"/>
              </a:ext>
            </a:extLst>
          </p:cNvPr>
          <p:cNvSpPr>
            <a:spLocks noGrp="1"/>
          </p:cNvSpPr>
          <p:nvPr>
            <p:ph type="title"/>
          </p:nvPr>
        </p:nvSpPr>
        <p:spPr/>
        <p:txBody>
          <a:bodyPr>
            <a:normAutofit/>
          </a:bodyPr>
          <a:lstStyle/>
          <a:p>
            <a:r>
              <a:rPr kumimoji="1" lang="zh-TW" altLang="en-US" dirty="0"/>
              <a:t>中老年人生殖泌尿系統的保健之道</a:t>
            </a:r>
          </a:p>
        </p:txBody>
      </p:sp>
      <p:sp>
        <p:nvSpPr>
          <p:cNvPr id="3" name="內容版面配置區 2">
            <a:extLst>
              <a:ext uri="{FF2B5EF4-FFF2-40B4-BE49-F238E27FC236}">
                <a16:creationId xmlns:a16="http://schemas.microsoft.com/office/drawing/2014/main" id="{1FC8CF5F-3987-904F-8E97-8A7E893E255F}"/>
              </a:ext>
            </a:extLst>
          </p:cNvPr>
          <p:cNvSpPr>
            <a:spLocks noGrp="1"/>
          </p:cNvSpPr>
          <p:nvPr>
            <p:ph idx="1"/>
          </p:nvPr>
        </p:nvSpPr>
        <p:spPr/>
        <p:txBody>
          <a:bodyPr/>
          <a:lstStyle/>
          <a:p>
            <a:pPr>
              <a:spcBef>
                <a:spcPts val="900"/>
              </a:spcBef>
            </a:pPr>
            <a:r>
              <a:rPr kumimoji="1" lang="zh-TW" altLang="en-US" dirty="0"/>
              <a:t>多喝水、少吃鹽</a:t>
            </a:r>
            <a:endParaRPr kumimoji="1" lang="en-US" altLang="zh-TW" dirty="0"/>
          </a:p>
          <a:p>
            <a:pPr>
              <a:spcBef>
                <a:spcPts val="900"/>
              </a:spcBef>
            </a:pPr>
            <a:r>
              <a:rPr kumimoji="1" lang="zh-TW" altLang="en-US" dirty="0"/>
              <a:t>多動 </a:t>
            </a:r>
            <a:r>
              <a:rPr kumimoji="1" lang="en-US" altLang="zh-TW" dirty="0"/>
              <a:t>(</a:t>
            </a:r>
            <a:r>
              <a:rPr kumimoji="1" lang="zh-TW" altLang="en-US" dirty="0"/>
              <a:t>每日一萬步</a:t>
            </a:r>
            <a:r>
              <a:rPr kumimoji="1" lang="en-US" altLang="zh-TW" dirty="0"/>
              <a:t>)</a:t>
            </a:r>
            <a:r>
              <a:rPr kumimoji="1" lang="zh-TW" altLang="en-US" dirty="0"/>
              <a:t>、少吃 </a:t>
            </a:r>
            <a:r>
              <a:rPr kumimoji="1" lang="en-US" altLang="zh-TW" dirty="0"/>
              <a:t>(</a:t>
            </a:r>
            <a:r>
              <a:rPr kumimoji="1" lang="zh-TW" altLang="en-US" dirty="0"/>
              <a:t>忌甜、忌油</a:t>
            </a:r>
            <a:r>
              <a:rPr kumimoji="1" lang="en-US" altLang="zh-TW" dirty="0"/>
              <a:t>)</a:t>
            </a:r>
          </a:p>
          <a:p>
            <a:pPr>
              <a:spcBef>
                <a:spcPts val="900"/>
              </a:spcBef>
            </a:pPr>
            <a:r>
              <a:rPr kumimoji="1" lang="zh-TW" altLang="en-US" dirty="0"/>
              <a:t>定期身體檢查、早期診斷，早期治療</a:t>
            </a:r>
            <a:endParaRPr kumimoji="1" lang="en-US" altLang="zh-TW" dirty="0"/>
          </a:p>
          <a:p>
            <a:pPr>
              <a:spcBef>
                <a:spcPts val="900"/>
              </a:spcBef>
            </a:pPr>
            <a:r>
              <a:rPr kumimoji="1" lang="zh-TW" altLang="en-US" dirty="0"/>
              <a:t>考慮荷爾蒙補充</a:t>
            </a:r>
            <a:endParaRPr kumimoji="1" lang="en-US" altLang="zh-TW" dirty="0"/>
          </a:p>
          <a:p>
            <a:pPr>
              <a:spcBef>
                <a:spcPts val="900"/>
              </a:spcBef>
            </a:pPr>
            <a:r>
              <a:rPr kumimoji="1" lang="zh-TW" altLang="en-US" dirty="0"/>
              <a:t>減輕生活壓力、工作負擔</a:t>
            </a:r>
            <a:endParaRPr kumimoji="1" lang="en-US" altLang="zh-TW" dirty="0"/>
          </a:p>
          <a:p>
            <a:pPr>
              <a:spcBef>
                <a:spcPts val="900"/>
              </a:spcBef>
            </a:pPr>
            <a:endParaRPr kumimoji="1" lang="en-US" altLang="zh-TW" dirty="0"/>
          </a:p>
          <a:p>
            <a:pPr>
              <a:spcBef>
                <a:spcPts val="900"/>
              </a:spcBef>
            </a:pPr>
            <a:endParaRPr kumimoji="1" lang="zh-TW" altLang="en-US" dirty="0"/>
          </a:p>
        </p:txBody>
      </p:sp>
      <p:sp>
        <p:nvSpPr>
          <p:cNvPr id="4" name="投影片編號版面配置區 3">
            <a:extLst>
              <a:ext uri="{FF2B5EF4-FFF2-40B4-BE49-F238E27FC236}">
                <a16:creationId xmlns:a16="http://schemas.microsoft.com/office/drawing/2014/main" id="{691D027A-DD84-5D4F-85C1-C0770437F2F1}"/>
              </a:ext>
            </a:extLst>
          </p:cNvPr>
          <p:cNvSpPr>
            <a:spLocks noGrp="1"/>
          </p:cNvSpPr>
          <p:nvPr>
            <p:ph type="sldNum" sz="quarter" idx="12"/>
          </p:nvPr>
        </p:nvSpPr>
        <p:spPr/>
        <p:txBody>
          <a:bodyPr/>
          <a:lstStyle/>
          <a:p>
            <a:fld id="{39E8BE8E-4064-4FFD-B885-98B25EDCC551}" type="slidenum">
              <a:rPr lang="zh-TW" altLang="en-US" smtClean="0"/>
              <a:pPr/>
              <a:t>44</a:t>
            </a:fld>
            <a:endParaRPr lang="zh-TW" altLang="en-US" dirty="0"/>
          </a:p>
        </p:txBody>
      </p:sp>
    </p:spTree>
    <p:extLst>
      <p:ext uri="{BB962C8B-B14F-4D97-AF65-F5344CB8AC3E}">
        <p14:creationId xmlns:p14="http://schemas.microsoft.com/office/powerpoint/2010/main" val="2313219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03E42E85-FC3C-41C6-AF15-75BED8FCA89E}"/>
              </a:ext>
            </a:extLst>
          </p:cNvPr>
          <p:cNvSpPr>
            <a:spLocks noGrp="1"/>
          </p:cNvSpPr>
          <p:nvPr>
            <p:ph type="subTitle" idx="1"/>
          </p:nvPr>
        </p:nvSpPr>
        <p:spPr/>
        <p:txBody>
          <a:bodyPr>
            <a:normAutofit/>
          </a:bodyPr>
          <a:lstStyle/>
          <a:p>
            <a:r>
              <a:rPr lang="zh-TW" altLang="en-US" sz="3600" dirty="0"/>
              <a:t>感謝聆聽  敬請指教</a:t>
            </a:r>
          </a:p>
        </p:txBody>
      </p:sp>
      <p:sp>
        <p:nvSpPr>
          <p:cNvPr id="2" name="投影片編號版面配置區 1">
            <a:extLst>
              <a:ext uri="{FF2B5EF4-FFF2-40B4-BE49-F238E27FC236}">
                <a16:creationId xmlns:a16="http://schemas.microsoft.com/office/drawing/2014/main" id="{78D92FC5-1A1F-4E72-A211-6AF081ADC025}"/>
              </a:ext>
            </a:extLst>
          </p:cNvPr>
          <p:cNvSpPr>
            <a:spLocks noGrp="1"/>
          </p:cNvSpPr>
          <p:nvPr>
            <p:ph type="sldNum" sz="quarter" idx="12"/>
          </p:nvPr>
        </p:nvSpPr>
        <p:spPr/>
        <p:txBody>
          <a:bodyPr/>
          <a:lstStyle/>
          <a:p>
            <a:fld id="{15523AAA-F0BD-42BF-BFC8-F8716A533AEB}" type="slidenum">
              <a:rPr lang="zh-TW" altLang="en-US" smtClean="0"/>
              <a:t>45</a:t>
            </a:fld>
            <a:endParaRPr lang="zh-TW" altLang="en-US" dirty="0"/>
          </a:p>
        </p:txBody>
      </p:sp>
    </p:spTree>
    <p:extLst>
      <p:ext uri="{BB962C8B-B14F-4D97-AF65-F5344CB8AC3E}">
        <p14:creationId xmlns:p14="http://schemas.microsoft.com/office/powerpoint/2010/main" val="408751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CFBEDD-4846-E149-BD99-6FB6AC7AD557}"/>
              </a:ext>
            </a:extLst>
          </p:cNvPr>
          <p:cNvSpPr>
            <a:spLocks noGrp="1"/>
          </p:cNvSpPr>
          <p:nvPr>
            <p:ph type="title"/>
          </p:nvPr>
        </p:nvSpPr>
        <p:spPr/>
        <p:txBody>
          <a:bodyPr/>
          <a:lstStyle/>
          <a:p>
            <a:r>
              <a:rPr kumimoji="1" lang="zh-TW" altLang="en-US" dirty="0"/>
              <a:t>停經後婦女的泌尿道疾病</a:t>
            </a:r>
          </a:p>
        </p:txBody>
      </p:sp>
      <p:sp>
        <p:nvSpPr>
          <p:cNvPr id="3" name="內容版面配置區 2">
            <a:extLst>
              <a:ext uri="{FF2B5EF4-FFF2-40B4-BE49-F238E27FC236}">
                <a16:creationId xmlns:a16="http://schemas.microsoft.com/office/drawing/2014/main" id="{F20CF2AF-9926-694A-BC0D-7DD289BE071C}"/>
              </a:ext>
            </a:extLst>
          </p:cNvPr>
          <p:cNvSpPr>
            <a:spLocks noGrp="1"/>
          </p:cNvSpPr>
          <p:nvPr>
            <p:ph idx="1"/>
          </p:nvPr>
        </p:nvSpPr>
        <p:spPr/>
        <p:txBody>
          <a:bodyPr>
            <a:normAutofit/>
          </a:bodyPr>
          <a:lstStyle/>
          <a:p>
            <a:r>
              <a:rPr kumimoji="1" lang="zh-TW" altLang="en-US" dirty="0"/>
              <a:t>更年期</a:t>
            </a:r>
            <a:r>
              <a:rPr kumimoji="1" lang="en-US" altLang="zh-TW" dirty="0"/>
              <a:t>/</a:t>
            </a:r>
            <a:r>
              <a:rPr kumimoji="1" lang="zh-TW" altLang="en-US" dirty="0"/>
              <a:t>停經後婦女隨著年齡的增加和荷爾蒙的改變，泌尿系統也會出現一些變化：</a:t>
            </a:r>
            <a:endParaRPr kumimoji="1" lang="en-US" altLang="zh-TW" dirty="0"/>
          </a:p>
          <a:p>
            <a:pPr marL="800100" lvl="1" indent="-457200">
              <a:buFont typeface="+mj-lt"/>
              <a:buAutoNum type="arabicPeriod"/>
            </a:pPr>
            <a:r>
              <a:rPr kumimoji="1" lang="zh-TW" altLang="en-US" dirty="0"/>
              <a:t>膀胱逼尿肌不自主收縮的頻率增加，但收縮力減少。</a:t>
            </a:r>
            <a:endParaRPr kumimoji="1" lang="en-US" altLang="zh-TW" dirty="0"/>
          </a:p>
          <a:p>
            <a:pPr marL="800100" lvl="1" indent="-457200">
              <a:buFont typeface="+mj-lt"/>
              <a:buAutoNum type="arabicPeriod"/>
            </a:pPr>
            <a:r>
              <a:rPr kumimoji="1" lang="zh-TW" altLang="en-US" dirty="0"/>
              <a:t>尿道閉合的情形不若年輕時佳。</a:t>
            </a:r>
            <a:endParaRPr kumimoji="1" lang="en-US" altLang="zh-TW" dirty="0"/>
          </a:p>
          <a:p>
            <a:pPr marL="800100" lvl="1" indent="-457200">
              <a:buFont typeface="+mj-lt"/>
              <a:buAutoNum type="arabicPeriod"/>
            </a:pPr>
            <a:r>
              <a:rPr kumimoji="1" lang="zh-TW" altLang="en-US" dirty="0"/>
              <a:t>骨盆腔底肌肉對膀胱的支撐力量逐漸減弱。</a:t>
            </a:r>
          </a:p>
          <a:p>
            <a:endParaRPr kumimoji="1" lang="zh-TW" altLang="en-US" dirty="0"/>
          </a:p>
          <a:p>
            <a:endParaRPr kumimoji="1" lang="zh-TW" altLang="en-US" dirty="0"/>
          </a:p>
        </p:txBody>
      </p:sp>
      <p:sp>
        <p:nvSpPr>
          <p:cNvPr id="4" name="投影片編號版面配置區 3">
            <a:extLst>
              <a:ext uri="{FF2B5EF4-FFF2-40B4-BE49-F238E27FC236}">
                <a16:creationId xmlns:a16="http://schemas.microsoft.com/office/drawing/2014/main" id="{E54882C9-9EC5-9043-8992-30B8D11D7BDA}"/>
              </a:ext>
            </a:extLst>
          </p:cNvPr>
          <p:cNvSpPr>
            <a:spLocks noGrp="1"/>
          </p:cNvSpPr>
          <p:nvPr>
            <p:ph type="sldNum" sz="quarter" idx="12"/>
          </p:nvPr>
        </p:nvSpPr>
        <p:spPr/>
        <p:txBody>
          <a:bodyPr/>
          <a:lstStyle/>
          <a:p>
            <a:fld id="{39E8BE8E-4064-4FFD-B885-98B25EDCC551}" type="slidenum">
              <a:rPr lang="zh-TW" altLang="en-US" smtClean="0"/>
              <a:pPr/>
              <a:t>5</a:t>
            </a:fld>
            <a:endParaRPr lang="zh-TW" altLang="en-US" dirty="0"/>
          </a:p>
        </p:txBody>
      </p:sp>
    </p:spTree>
    <p:extLst>
      <p:ext uri="{BB962C8B-B14F-4D97-AF65-F5344CB8AC3E}">
        <p14:creationId xmlns:p14="http://schemas.microsoft.com/office/powerpoint/2010/main" val="136049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19B719-3DFF-43F3-A347-358F1910A311}"/>
              </a:ext>
            </a:extLst>
          </p:cNvPr>
          <p:cNvSpPr>
            <a:spLocks noGrp="1"/>
          </p:cNvSpPr>
          <p:nvPr>
            <p:ph type="title"/>
          </p:nvPr>
        </p:nvSpPr>
        <p:spPr/>
        <p:txBody>
          <a:bodyPr/>
          <a:lstStyle/>
          <a:p>
            <a:r>
              <a:rPr lang="zh-TW" altLang="en-US" dirty="0"/>
              <a:t>中老年人常見的泌尿系統疾病</a:t>
            </a:r>
          </a:p>
        </p:txBody>
      </p:sp>
      <p:sp>
        <p:nvSpPr>
          <p:cNvPr id="3" name="內容版面配置區 2">
            <a:extLst>
              <a:ext uri="{FF2B5EF4-FFF2-40B4-BE49-F238E27FC236}">
                <a16:creationId xmlns:a16="http://schemas.microsoft.com/office/drawing/2014/main" id="{5CB01017-66DC-4BBE-B481-201181E4630A}"/>
              </a:ext>
            </a:extLst>
          </p:cNvPr>
          <p:cNvSpPr>
            <a:spLocks noGrp="1"/>
          </p:cNvSpPr>
          <p:nvPr>
            <p:ph idx="1"/>
          </p:nvPr>
        </p:nvSpPr>
        <p:spPr/>
        <p:txBody>
          <a:bodyPr/>
          <a:lstStyle/>
          <a:p>
            <a:r>
              <a:rPr lang="zh-TW" altLang="en-US" dirty="0"/>
              <a:t>泌尿道感染：</a:t>
            </a:r>
          </a:p>
          <a:p>
            <a:pPr lvl="1"/>
            <a:r>
              <a:rPr lang="zh-TW" altLang="en-US" dirty="0"/>
              <a:t>女性：膀胱炎、腎盂腎炎</a:t>
            </a:r>
          </a:p>
          <a:p>
            <a:r>
              <a:rPr lang="zh-TW" altLang="en-US" dirty="0"/>
              <a:t>婦女應力性尿失禁</a:t>
            </a:r>
          </a:p>
          <a:p>
            <a:r>
              <a:rPr lang="zh-TW" altLang="en-US" dirty="0"/>
              <a:t>頻尿、尿急、夜尿</a:t>
            </a:r>
          </a:p>
          <a:p>
            <a:r>
              <a:rPr lang="zh-TW" altLang="en-US" dirty="0"/>
              <a:t>良性攝護腺肥大</a:t>
            </a:r>
            <a:r>
              <a:rPr lang="en-US" altLang="zh-TW" dirty="0"/>
              <a:t>/</a:t>
            </a:r>
            <a:r>
              <a:rPr lang="zh-TW" altLang="en-US" dirty="0"/>
              <a:t>攝護腺癌</a:t>
            </a:r>
            <a:endParaRPr lang="en-US" altLang="zh-TW" dirty="0"/>
          </a:p>
          <a:p>
            <a:r>
              <a:rPr lang="zh-TW" altLang="en-US" dirty="0"/>
              <a:t>男性勃起功能障礙</a:t>
            </a:r>
          </a:p>
        </p:txBody>
      </p:sp>
      <p:sp>
        <p:nvSpPr>
          <p:cNvPr id="4" name="投影片編號版面配置區 3">
            <a:extLst>
              <a:ext uri="{FF2B5EF4-FFF2-40B4-BE49-F238E27FC236}">
                <a16:creationId xmlns:a16="http://schemas.microsoft.com/office/drawing/2014/main" id="{ED6DF983-38F4-4079-A142-6AACEAF0540A}"/>
              </a:ext>
            </a:extLst>
          </p:cNvPr>
          <p:cNvSpPr>
            <a:spLocks noGrp="1"/>
          </p:cNvSpPr>
          <p:nvPr>
            <p:ph type="sldNum" sz="quarter" idx="12"/>
          </p:nvPr>
        </p:nvSpPr>
        <p:spPr/>
        <p:txBody>
          <a:bodyPr/>
          <a:lstStyle/>
          <a:p>
            <a:fld id="{39E8BE8E-4064-4FFD-B885-98B25EDCC551}" type="slidenum">
              <a:rPr lang="zh-TW" altLang="en-US" smtClean="0"/>
              <a:pPr/>
              <a:t>6</a:t>
            </a:fld>
            <a:endParaRPr lang="zh-TW" altLang="en-US" dirty="0"/>
          </a:p>
        </p:txBody>
      </p:sp>
      <p:sp>
        <p:nvSpPr>
          <p:cNvPr id="5" name="矩形 4">
            <a:extLst>
              <a:ext uri="{FF2B5EF4-FFF2-40B4-BE49-F238E27FC236}">
                <a16:creationId xmlns:a16="http://schemas.microsoft.com/office/drawing/2014/main" id="{93E7E92A-D8D7-4176-97FB-759960C23674}"/>
              </a:ext>
            </a:extLst>
          </p:cNvPr>
          <p:cNvSpPr/>
          <p:nvPr/>
        </p:nvSpPr>
        <p:spPr>
          <a:xfrm>
            <a:off x="620688" y="2326109"/>
            <a:ext cx="259228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3DEABB8A-3DA3-47F1-BC9D-EAA44F4CABEC}"/>
              </a:ext>
            </a:extLst>
          </p:cNvPr>
          <p:cNvSpPr/>
          <p:nvPr/>
        </p:nvSpPr>
        <p:spPr>
          <a:xfrm>
            <a:off x="620688" y="3219822"/>
            <a:ext cx="259228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箭號: 向右 6">
            <a:extLst>
              <a:ext uri="{FF2B5EF4-FFF2-40B4-BE49-F238E27FC236}">
                <a16:creationId xmlns:a16="http://schemas.microsoft.com/office/drawing/2014/main" id="{A4F161E0-BE38-4417-BA55-E4B2A5F51FAB}"/>
              </a:ext>
            </a:extLst>
          </p:cNvPr>
          <p:cNvSpPr/>
          <p:nvPr/>
        </p:nvSpPr>
        <p:spPr>
          <a:xfrm>
            <a:off x="3501008" y="2398117"/>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6DB39216-B7AB-47FD-8340-02911D96AA46}"/>
              </a:ext>
            </a:extLst>
          </p:cNvPr>
          <p:cNvSpPr txBox="1"/>
          <p:nvPr/>
        </p:nvSpPr>
        <p:spPr>
          <a:xfrm>
            <a:off x="4005064" y="2254101"/>
            <a:ext cx="1872208" cy="461665"/>
          </a:xfrm>
          <a:prstGeom prst="rect">
            <a:avLst/>
          </a:prstGeom>
          <a:noFill/>
        </p:spPr>
        <p:txBody>
          <a:bodyPr wrap="square" rtlCol="0">
            <a:spAutoFit/>
          </a:bodyPr>
          <a:lstStyle/>
          <a:p>
            <a:r>
              <a:rPr lang="zh-TW" altLang="en-US" sz="2400" b="1" dirty="0">
                <a:solidFill>
                  <a:srgbClr val="002060"/>
                </a:solidFill>
                <a:latin typeface="微軟正黑體" panose="020B0604030504040204" pitchFamily="34" charset="-120"/>
                <a:ea typeface="微軟正黑體" panose="020B0604030504040204" pitchFamily="34" charset="-120"/>
              </a:rPr>
              <a:t>膀胱過動症</a:t>
            </a:r>
          </a:p>
        </p:txBody>
      </p:sp>
      <p:sp>
        <p:nvSpPr>
          <p:cNvPr id="9" name="箭號: 向右 8">
            <a:extLst>
              <a:ext uri="{FF2B5EF4-FFF2-40B4-BE49-F238E27FC236}">
                <a16:creationId xmlns:a16="http://schemas.microsoft.com/office/drawing/2014/main" id="{E74D4FC1-823B-4111-81E2-C9CCCE6FE95B}"/>
              </a:ext>
            </a:extLst>
          </p:cNvPr>
          <p:cNvSpPr/>
          <p:nvPr/>
        </p:nvSpPr>
        <p:spPr>
          <a:xfrm>
            <a:off x="3501008" y="329183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D73C0218-5CCF-4CDE-A00C-23D34A52842E}"/>
              </a:ext>
            </a:extLst>
          </p:cNvPr>
          <p:cNvSpPr txBox="1"/>
          <p:nvPr/>
        </p:nvSpPr>
        <p:spPr>
          <a:xfrm>
            <a:off x="4005064" y="3147814"/>
            <a:ext cx="1872208" cy="461665"/>
          </a:xfrm>
          <a:prstGeom prst="rect">
            <a:avLst/>
          </a:prstGeom>
          <a:noFill/>
        </p:spPr>
        <p:txBody>
          <a:bodyPr wrap="square" rtlCol="0">
            <a:spAutoFit/>
          </a:bodyPr>
          <a:lstStyle/>
          <a:p>
            <a:r>
              <a:rPr lang="zh-TW" altLang="en-US" sz="2400" b="1" dirty="0">
                <a:solidFill>
                  <a:srgbClr val="002060"/>
                </a:solidFill>
                <a:latin typeface="微軟正黑體" panose="020B0604030504040204" pitchFamily="34" charset="-120"/>
                <a:ea typeface="微軟正黑體" panose="020B0604030504040204" pitchFamily="34" charset="-120"/>
              </a:rPr>
              <a:t>男性更年期</a:t>
            </a:r>
          </a:p>
        </p:txBody>
      </p:sp>
    </p:spTree>
    <p:extLst>
      <p:ext uri="{BB962C8B-B14F-4D97-AF65-F5344CB8AC3E}">
        <p14:creationId xmlns:p14="http://schemas.microsoft.com/office/powerpoint/2010/main" val="363680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F896FE-367D-E74E-8869-34CBE9CB0546}"/>
              </a:ext>
            </a:extLst>
          </p:cNvPr>
          <p:cNvSpPr>
            <a:spLocks noGrp="1"/>
          </p:cNvSpPr>
          <p:nvPr>
            <p:ph type="title"/>
          </p:nvPr>
        </p:nvSpPr>
        <p:spPr/>
        <p:txBody>
          <a:bodyPr/>
          <a:lstStyle/>
          <a:p>
            <a:r>
              <a:rPr kumimoji="1" lang="zh-TW" altLang="en-US" dirty="0"/>
              <a:t>女性為何容易罹患膀胱炎</a:t>
            </a:r>
          </a:p>
        </p:txBody>
      </p:sp>
      <p:sp>
        <p:nvSpPr>
          <p:cNvPr id="3" name="內容版面配置區 2">
            <a:extLst>
              <a:ext uri="{FF2B5EF4-FFF2-40B4-BE49-F238E27FC236}">
                <a16:creationId xmlns:a16="http://schemas.microsoft.com/office/drawing/2014/main" id="{B0213F8F-BBB2-7A41-9B6F-83ED36BD2E18}"/>
              </a:ext>
            </a:extLst>
          </p:cNvPr>
          <p:cNvSpPr>
            <a:spLocks noGrp="1"/>
          </p:cNvSpPr>
          <p:nvPr>
            <p:ph idx="1"/>
          </p:nvPr>
        </p:nvSpPr>
        <p:spPr/>
        <p:txBody>
          <a:bodyPr/>
          <a:lstStyle/>
          <a:p>
            <a:pPr marL="457200" indent="-457200">
              <a:spcBef>
                <a:spcPts val="600"/>
              </a:spcBef>
              <a:buFont typeface="+mj-lt"/>
              <a:buAutoNum type="arabicPeriod"/>
            </a:pPr>
            <a:r>
              <a:rPr kumimoji="1" lang="zh-TW" altLang="en-US" dirty="0">
                <a:solidFill>
                  <a:srgbClr val="FF0000"/>
                </a:solidFill>
              </a:rPr>
              <a:t>生理構造與男性不同</a:t>
            </a:r>
          </a:p>
          <a:p>
            <a:pPr marL="757238" lvl="1" indent="-260350">
              <a:spcBef>
                <a:spcPts val="600"/>
              </a:spcBef>
              <a:buFont typeface="Wingdings" pitchFamily="2" charset="2"/>
              <a:buChar char="l"/>
            </a:pPr>
            <a:r>
              <a:rPr kumimoji="1" lang="zh-TW" altLang="en-US" dirty="0"/>
              <a:t>尿道口、陰道口、肛門在同一平面，尿道口容易受到來自肛門的汙染</a:t>
            </a:r>
          </a:p>
          <a:p>
            <a:pPr marL="757238" lvl="1" indent="-260350">
              <a:spcBef>
                <a:spcPts val="600"/>
              </a:spcBef>
              <a:buFont typeface="Wingdings" pitchFamily="2" charset="2"/>
              <a:buChar char="l"/>
            </a:pPr>
            <a:r>
              <a:rPr kumimoji="1" lang="zh-TW" altLang="en-US" dirty="0"/>
              <a:t>衛生紙擦拭方向要由前往後</a:t>
            </a:r>
          </a:p>
          <a:p>
            <a:pPr marL="457200" indent="-457200">
              <a:spcBef>
                <a:spcPts val="1200"/>
              </a:spcBef>
              <a:buFont typeface="+mj-lt"/>
              <a:buAutoNum type="arabicPeriod"/>
            </a:pPr>
            <a:r>
              <a:rPr kumimoji="1" lang="zh-TW" altLang="en-US" dirty="0">
                <a:solidFill>
                  <a:srgbClr val="FF0000"/>
                </a:solidFill>
              </a:rPr>
              <a:t>女性更年期後</a:t>
            </a:r>
            <a:r>
              <a:rPr kumimoji="1" lang="en-US" altLang="zh-TW" dirty="0">
                <a:solidFill>
                  <a:srgbClr val="FF0000"/>
                </a:solidFill>
              </a:rPr>
              <a:t>(</a:t>
            </a:r>
            <a:r>
              <a:rPr kumimoji="1" lang="zh-TW" altLang="en-US" dirty="0">
                <a:solidFill>
                  <a:srgbClr val="FF0000"/>
                </a:solidFill>
              </a:rPr>
              <a:t>停經後</a:t>
            </a:r>
            <a:r>
              <a:rPr kumimoji="1" lang="en-US" altLang="zh-TW" dirty="0">
                <a:solidFill>
                  <a:srgbClr val="FF0000"/>
                </a:solidFill>
              </a:rPr>
              <a:t>)</a:t>
            </a:r>
            <a:r>
              <a:rPr kumimoji="1" lang="zh-TW" altLang="en-US" dirty="0"/>
              <a:t>，細胞組織萎縮，張力減低，易受感染</a:t>
            </a:r>
          </a:p>
          <a:p>
            <a:pPr>
              <a:spcBef>
                <a:spcPts val="600"/>
              </a:spcBef>
            </a:pPr>
            <a:endParaRPr kumimoji="1" lang="zh-TW" altLang="en-US" dirty="0"/>
          </a:p>
        </p:txBody>
      </p:sp>
      <p:sp>
        <p:nvSpPr>
          <p:cNvPr id="4" name="投影片編號版面配置區 3">
            <a:extLst>
              <a:ext uri="{FF2B5EF4-FFF2-40B4-BE49-F238E27FC236}">
                <a16:creationId xmlns:a16="http://schemas.microsoft.com/office/drawing/2014/main" id="{C05460CA-27EA-D04A-B4ED-878FDF4D7626}"/>
              </a:ext>
            </a:extLst>
          </p:cNvPr>
          <p:cNvSpPr>
            <a:spLocks noGrp="1"/>
          </p:cNvSpPr>
          <p:nvPr>
            <p:ph type="sldNum" sz="quarter" idx="12"/>
          </p:nvPr>
        </p:nvSpPr>
        <p:spPr/>
        <p:txBody>
          <a:bodyPr/>
          <a:lstStyle/>
          <a:p>
            <a:fld id="{39E8BE8E-4064-4FFD-B885-98B25EDCC551}" type="slidenum">
              <a:rPr lang="zh-TW" altLang="en-US" smtClean="0"/>
              <a:pPr/>
              <a:t>7</a:t>
            </a:fld>
            <a:endParaRPr lang="zh-TW" altLang="en-US" dirty="0"/>
          </a:p>
        </p:txBody>
      </p:sp>
      <p:pic>
        <p:nvPicPr>
          <p:cNvPr id="5" name="圖片 5">
            <a:extLst>
              <a:ext uri="{FF2B5EF4-FFF2-40B4-BE49-F238E27FC236}">
                <a16:creationId xmlns:a16="http://schemas.microsoft.com/office/drawing/2014/main" id="{098D0BD9-31C9-094D-9A62-94F56289C6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5144" y="3191040"/>
            <a:ext cx="1537097" cy="170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62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86FBF5-5989-5D4E-8624-9222D21F26EB}"/>
              </a:ext>
            </a:extLst>
          </p:cNvPr>
          <p:cNvSpPr>
            <a:spLocks noGrp="1"/>
          </p:cNvSpPr>
          <p:nvPr>
            <p:ph type="title"/>
          </p:nvPr>
        </p:nvSpPr>
        <p:spPr/>
        <p:txBody>
          <a:bodyPr/>
          <a:lstStyle/>
          <a:p>
            <a:r>
              <a:rPr kumimoji="1" lang="zh-TW" altLang="en-US" dirty="0"/>
              <a:t>應力性尿失禁</a:t>
            </a:r>
          </a:p>
        </p:txBody>
      </p:sp>
      <p:sp>
        <p:nvSpPr>
          <p:cNvPr id="6" name="內容版面配置區 5">
            <a:extLst>
              <a:ext uri="{FF2B5EF4-FFF2-40B4-BE49-F238E27FC236}">
                <a16:creationId xmlns:a16="http://schemas.microsoft.com/office/drawing/2014/main" id="{B4864F61-AADD-CB41-94E8-CFB81EF545DC}"/>
              </a:ext>
            </a:extLst>
          </p:cNvPr>
          <p:cNvSpPr>
            <a:spLocks noGrp="1"/>
          </p:cNvSpPr>
          <p:nvPr>
            <p:ph idx="1"/>
          </p:nvPr>
        </p:nvSpPr>
        <p:spPr>
          <a:xfrm>
            <a:off x="342899" y="1059582"/>
            <a:ext cx="6172200" cy="3394075"/>
          </a:xfrm>
        </p:spPr>
        <p:txBody>
          <a:bodyPr>
            <a:normAutofit/>
          </a:bodyPr>
          <a:lstStyle/>
          <a:p>
            <a:r>
              <a:rPr lang="en-US" altLang="zh-TW" sz="1800" dirty="0"/>
              <a:t>1) </a:t>
            </a:r>
            <a:r>
              <a:rPr lang="zh-TW" altLang="en-US" sz="1800" dirty="0"/>
              <a:t>懷孕過程中造成骨盆肌肉鬆弛</a:t>
            </a:r>
          </a:p>
          <a:p>
            <a:r>
              <a:rPr lang="en-US" altLang="zh-TW" sz="1800" dirty="0"/>
              <a:t>2) </a:t>
            </a:r>
            <a:r>
              <a:rPr lang="zh-TW" altLang="en-US" sz="1800" dirty="0"/>
              <a:t>生產過程造成的神經傷害</a:t>
            </a:r>
          </a:p>
          <a:p>
            <a:r>
              <a:rPr lang="en-US" altLang="zh-TW" sz="1800" dirty="0"/>
              <a:t>3) </a:t>
            </a:r>
            <a:r>
              <a:rPr lang="zh-TW" altLang="en-US" sz="1800" dirty="0"/>
              <a:t>體內荷爾蒙變化所引起，尤其停經後婦女更為常見</a:t>
            </a:r>
          </a:p>
          <a:p>
            <a:r>
              <a:rPr lang="en-US" altLang="zh-TW" sz="1800" dirty="0"/>
              <a:t>4) </a:t>
            </a:r>
            <a:r>
              <a:rPr lang="zh-TW" altLang="en-US" sz="1800" dirty="0"/>
              <a:t>年紀較大婦女骨盆肌肉韌帶較易老化，尿道肌肉萎縮</a:t>
            </a:r>
          </a:p>
          <a:p>
            <a:r>
              <a:rPr lang="en-US" altLang="zh-TW" sz="1800" dirty="0"/>
              <a:t>5) </a:t>
            </a:r>
            <a:r>
              <a:rPr lang="zh-TW" altLang="en-US" sz="1800" dirty="0"/>
              <a:t>工作勞力較大婦女可能造成肌肉</a:t>
            </a:r>
            <a:r>
              <a:rPr lang="en-US" altLang="zh-TW" sz="1800" dirty="0"/>
              <a:t/>
            </a:r>
            <a:br>
              <a:rPr lang="en-US" altLang="zh-TW" sz="1800" dirty="0"/>
            </a:br>
            <a:r>
              <a:rPr lang="zh-TW" altLang="en-US" sz="1800" dirty="0"/>
              <a:t>     韌帶受傷</a:t>
            </a:r>
          </a:p>
          <a:p>
            <a:r>
              <a:rPr lang="en-US" altLang="zh-TW" sz="1800" dirty="0"/>
              <a:t>6) </a:t>
            </a:r>
            <a:r>
              <a:rPr lang="zh-TW" altLang="en-US" sz="1800" dirty="0"/>
              <a:t>子宮頸癌病患在手術中傷害神經</a:t>
            </a:r>
          </a:p>
          <a:p>
            <a:r>
              <a:rPr lang="en-US" altLang="zh-TW" sz="1800" dirty="0"/>
              <a:t>7) </a:t>
            </a:r>
            <a:r>
              <a:rPr lang="zh-TW" altLang="en-US" sz="1800" dirty="0"/>
              <a:t>工作壓力過大造成逼尿肌不正常</a:t>
            </a:r>
          </a:p>
          <a:p>
            <a:r>
              <a:rPr lang="en-US" altLang="zh-TW" sz="1800" dirty="0"/>
              <a:t>8) </a:t>
            </a:r>
            <a:r>
              <a:rPr lang="zh-TW" altLang="en-US" sz="1800" dirty="0"/>
              <a:t>其他原因，可能是個人體質所致</a:t>
            </a:r>
          </a:p>
          <a:p>
            <a:endParaRPr lang="zh-TW" altLang="en-US" sz="1800" dirty="0"/>
          </a:p>
          <a:p>
            <a:endParaRPr lang="zh-TW" altLang="en-US" sz="1800" dirty="0"/>
          </a:p>
        </p:txBody>
      </p:sp>
      <p:sp>
        <p:nvSpPr>
          <p:cNvPr id="4" name="投影片編號版面配置區 3">
            <a:extLst>
              <a:ext uri="{FF2B5EF4-FFF2-40B4-BE49-F238E27FC236}">
                <a16:creationId xmlns:a16="http://schemas.microsoft.com/office/drawing/2014/main" id="{4FA7773B-C2D5-904E-B742-22B9549F9CD4}"/>
              </a:ext>
            </a:extLst>
          </p:cNvPr>
          <p:cNvSpPr>
            <a:spLocks noGrp="1"/>
          </p:cNvSpPr>
          <p:nvPr>
            <p:ph type="sldNum" sz="quarter" idx="12"/>
          </p:nvPr>
        </p:nvSpPr>
        <p:spPr/>
        <p:txBody>
          <a:bodyPr/>
          <a:lstStyle/>
          <a:p>
            <a:fld id="{39E8BE8E-4064-4FFD-B885-98B25EDCC551}" type="slidenum">
              <a:rPr lang="zh-TW" altLang="en-US" smtClean="0"/>
              <a:pPr/>
              <a:t>8</a:t>
            </a:fld>
            <a:endParaRPr lang="zh-TW" altLang="en-US" dirty="0"/>
          </a:p>
        </p:txBody>
      </p:sp>
      <p:pic>
        <p:nvPicPr>
          <p:cNvPr id="5" name="Picture 2" descr="Stress Incontinence">
            <a:extLst>
              <a:ext uri="{FF2B5EF4-FFF2-40B4-BE49-F238E27FC236}">
                <a16:creationId xmlns:a16="http://schemas.microsoft.com/office/drawing/2014/main" id="{7337E68E-4265-1F4B-A48E-E057EE30C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104" y="2356322"/>
            <a:ext cx="2362614" cy="237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621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應力性尿失禁的治療</a:t>
            </a:r>
          </a:p>
        </p:txBody>
      </p:sp>
      <p:sp>
        <p:nvSpPr>
          <p:cNvPr id="4" name="投影片編號版面配置區 3"/>
          <p:cNvSpPr>
            <a:spLocks noGrp="1"/>
          </p:cNvSpPr>
          <p:nvPr>
            <p:ph type="sldNum" sz="quarter" idx="12"/>
          </p:nvPr>
        </p:nvSpPr>
        <p:spPr/>
        <p:txBody>
          <a:bodyPr/>
          <a:lstStyle/>
          <a:p>
            <a:fld id="{39E8BE8E-4064-4FFD-B885-98B25EDCC551}" type="slidenum">
              <a:rPr lang="zh-TW" altLang="en-US" smtClean="0"/>
              <a:pPr/>
              <a:t>9</a:t>
            </a:fld>
            <a:endParaRPr lang="zh-TW" altLang="en-US" dirty="0"/>
          </a:p>
        </p:txBody>
      </p:sp>
      <p:sp>
        <p:nvSpPr>
          <p:cNvPr id="5" name="內容版面配置區 2">
            <a:extLst>
              <a:ext uri="{FF2B5EF4-FFF2-40B4-BE49-F238E27FC236}">
                <a16:creationId xmlns:a16="http://schemas.microsoft.com/office/drawing/2014/main" id="{7981E23F-A632-ED48-A44E-866E06A20228}"/>
              </a:ext>
            </a:extLst>
          </p:cNvPr>
          <p:cNvSpPr>
            <a:spLocks noGrp="1"/>
          </p:cNvSpPr>
          <p:nvPr>
            <p:ph sz="half" idx="1"/>
          </p:nvPr>
        </p:nvSpPr>
        <p:spPr>
          <a:xfrm>
            <a:off x="342900" y="1059582"/>
            <a:ext cx="3028950" cy="3394075"/>
          </a:xfrm>
        </p:spPr>
        <p:txBody>
          <a:bodyPr>
            <a:normAutofit/>
          </a:bodyPr>
          <a:lstStyle/>
          <a:p>
            <a:pPr>
              <a:buFont typeface="Wingdings" pitchFamily="2" charset="2"/>
              <a:buChar char="l"/>
            </a:pPr>
            <a:r>
              <a:rPr kumimoji="1" lang="zh-TW" altLang="en-US" sz="2000" dirty="0">
                <a:solidFill>
                  <a:srgbClr val="0000FF"/>
                </a:solidFill>
              </a:rPr>
              <a:t>物理治療</a:t>
            </a:r>
            <a:r>
              <a:rPr kumimoji="1" lang="zh-TW" altLang="en-US" dirty="0"/>
              <a:t/>
            </a:r>
            <a:br>
              <a:rPr kumimoji="1" lang="zh-TW" altLang="en-US" dirty="0"/>
            </a:br>
            <a:r>
              <a:rPr kumimoji="1" lang="en-US" altLang="zh-TW" sz="1800" dirty="0"/>
              <a:t>(1)</a:t>
            </a:r>
            <a:r>
              <a:rPr kumimoji="1" lang="zh-TW" altLang="en-US" sz="1800" dirty="0">
                <a:solidFill>
                  <a:srgbClr val="FF0000"/>
                </a:solidFill>
              </a:rPr>
              <a:t>凱格爾氏運動</a:t>
            </a:r>
            <a:r>
              <a:rPr kumimoji="1" lang="en-US" altLang="zh-TW" sz="1800" dirty="0">
                <a:solidFill>
                  <a:srgbClr val="FF0000"/>
                </a:solidFill>
              </a:rPr>
              <a:t>(</a:t>
            </a:r>
            <a:r>
              <a:rPr kumimoji="1" lang="zh-TW" altLang="en-US" sz="1800" dirty="0">
                <a:solidFill>
                  <a:srgbClr val="FF0000"/>
                </a:solidFill>
              </a:rPr>
              <a:t>骨盆腔   </a:t>
            </a:r>
            <a:r>
              <a:rPr kumimoji="1" lang="en-US" altLang="zh-TW" sz="1800" dirty="0">
                <a:solidFill>
                  <a:srgbClr val="FF0000"/>
                </a:solidFill>
              </a:rPr>
              <a:t/>
            </a:r>
            <a:br>
              <a:rPr kumimoji="1" lang="en-US" altLang="zh-TW" sz="1800" dirty="0">
                <a:solidFill>
                  <a:srgbClr val="FF0000"/>
                </a:solidFill>
              </a:rPr>
            </a:br>
            <a:r>
              <a:rPr kumimoji="1" lang="zh-TW" altLang="en-US" sz="1800" dirty="0">
                <a:solidFill>
                  <a:srgbClr val="FF0000"/>
                </a:solidFill>
              </a:rPr>
              <a:t>    底肌肉收縮運動</a:t>
            </a:r>
            <a:r>
              <a:rPr kumimoji="1" lang="en-US" altLang="zh-TW" sz="1800" dirty="0">
                <a:solidFill>
                  <a:srgbClr val="FF0000"/>
                </a:solidFill>
              </a:rPr>
              <a:t>)</a:t>
            </a:r>
            <a:r>
              <a:rPr kumimoji="1" lang="en-US" altLang="zh-TW" sz="1800" dirty="0"/>
              <a:t/>
            </a:r>
            <a:br>
              <a:rPr kumimoji="1" lang="en-US" altLang="zh-TW" sz="1800" dirty="0"/>
            </a:br>
            <a:r>
              <a:rPr kumimoji="1" lang="en-US" altLang="zh-TW" sz="1800" dirty="0"/>
              <a:t>(2)</a:t>
            </a:r>
            <a:r>
              <a:rPr kumimoji="1" lang="zh-TW" altLang="en-US" sz="1800" dirty="0"/>
              <a:t>生物回饋儀器輔助法</a:t>
            </a:r>
            <a:br>
              <a:rPr kumimoji="1" lang="zh-TW" altLang="en-US" sz="1800" dirty="0"/>
            </a:br>
            <a:r>
              <a:rPr kumimoji="1" lang="en-US" altLang="zh-TW" sz="1800" dirty="0"/>
              <a:t>(3)</a:t>
            </a:r>
            <a:r>
              <a:rPr kumimoji="1" lang="zh-TW" altLang="en-US" sz="1800" dirty="0"/>
              <a:t>陰道圓鍬法</a:t>
            </a:r>
            <a:br>
              <a:rPr kumimoji="1" lang="zh-TW" altLang="en-US" sz="1800" dirty="0"/>
            </a:br>
            <a:r>
              <a:rPr kumimoji="1" lang="en-US" altLang="zh-TW" sz="1800" dirty="0"/>
              <a:t>(4)</a:t>
            </a:r>
            <a:r>
              <a:rPr kumimoji="1" lang="zh-TW" altLang="en-US" sz="1800" dirty="0"/>
              <a:t>陰道電刺激法</a:t>
            </a:r>
            <a:endParaRPr kumimoji="1" lang="en-US" altLang="zh-TW" sz="1800" dirty="0"/>
          </a:p>
          <a:p>
            <a:pPr>
              <a:buFont typeface="Wingdings" pitchFamily="2" charset="2"/>
              <a:buChar char="l"/>
            </a:pPr>
            <a:r>
              <a:rPr kumimoji="1" lang="zh-TW" altLang="en-US" sz="2000" dirty="0">
                <a:solidFill>
                  <a:srgbClr val="0000FF"/>
                </a:solidFill>
              </a:rPr>
              <a:t>藥物治療</a:t>
            </a:r>
            <a:r>
              <a:rPr kumimoji="1" lang="zh-TW" altLang="en-US" dirty="0"/>
              <a:t/>
            </a:r>
            <a:br>
              <a:rPr kumimoji="1" lang="zh-TW" altLang="en-US" dirty="0"/>
            </a:br>
            <a:r>
              <a:rPr kumimoji="1" lang="en-US" altLang="zh-TW" sz="1800" dirty="0"/>
              <a:t>(1)</a:t>
            </a:r>
            <a:r>
              <a:rPr kumimoji="1" lang="zh-TW" altLang="en-US" sz="1800" dirty="0"/>
              <a:t>女性荷爾蒙</a:t>
            </a:r>
            <a:br>
              <a:rPr kumimoji="1" lang="zh-TW" altLang="en-US" sz="1800" dirty="0"/>
            </a:br>
            <a:r>
              <a:rPr kumimoji="1" lang="en-US" altLang="zh-TW" sz="1800" dirty="0"/>
              <a:t>(2)</a:t>
            </a:r>
            <a:r>
              <a:rPr kumimoji="1" lang="zh-TW" altLang="en-US" sz="1800" dirty="0"/>
              <a:t>平滑肌止痙劑，肌肉鬆</a:t>
            </a:r>
            <a:r>
              <a:rPr kumimoji="1" lang="en-US" altLang="zh-TW" sz="1800" dirty="0"/>
              <a:t/>
            </a:r>
            <a:br>
              <a:rPr kumimoji="1" lang="en-US" altLang="zh-TW" sz="1800" dirty="0"/>
            </a:br>
            <a:r>
              <a:rPr kumimoji="1" lang="zh-TW" altLang="en-US" sz="1800" dirty="0"/>
              <a:t>     弛劑</a:t>
            </a:r>
            <a:br>
              <a:rPr kumimoji="1" lang="zh-TW" altLang="en-US" sz="1800" dirty="0"/>
            </a:br>
            <a:r>
              <a:rPr kumimoji="1" lang="en-US" altLang="zh-TW" sz="1800" dirty="0"/>
              <a:t>(3)</a:t>
            </a:r>
            <a:r>
              <a:rPr kumimoji="1" lang="zh-TW" altLang="en-US" sz="1800" dirty="0"/>
              <a:t>鎮定劑</a:t>
            </a:r>
            <a:endParaRPr kumimoji="1" lang="zh-TW" altLang="en-US" dirty="0"/>
          </a:p>
          <a:p>
            <a:endParaRPr kumimoji="1" lang="zh-TW" altLang="en-US" dirty="0"/>
          </a:p>
          <a:p>
            <a:endParaRPr kumimoji="1" lang="zh-TW" altLang="en-US" dirty="0"/>
          </a:p>
          <a:p>
            <a:endParaRPr kumimoji="1" lang="zh-TW" altLang="en-US" dirty="0"/>
          </a:p>
          <a:p>
            <a:endParaRPr kumimoji="1" lang="zh-TW" altLang="en-US" dirty="0"/>
          </a:p>
        </p:txBody>
      </p:sp>
      <p:sp>
        <p:nvSpPr>
          <p:cNvPr id="6" name="內容版面配置區 4">
            <a:extLst>
              <a:ext uri="{FF2B5EF4-FFF2-40B4-BE49-F238E27FC236}">
                <a16:creationId xmlns:a16="http://schemas.microsoft.com/office/drawing/2014/main" id="{B4F0450F-92E5-094B-BB8E-61BD3A86A7B5}"/>
              </a:ext>
            </a:extLst>
          </p:cNvPr>
          <p:cNvSpPr txBox="1">
            <a:spLocks/>
          </p:cNvSpPr>
          <p:nvPr/>
        </p:nvSpPr>
        <p:spPr>
          <a:xfrm>
            <a:off x="3486150" y="1059582"/>
            <a:ext cx="3255218" cy="3394075"/>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buFont typeface="Wingdings" pitchFamily="2" charset="2"/>
              <a:buChar char="l"/>
            </a:pPr>
            <a:r>
              <a:rPr kumimoji="1" lang="zh-TW" altLang="en-US" sz="2000" smtClean="0">
                <a:solidFill>
                  <a:srgbClr val="0000FF"/>
                </a:solidFill>
              </a:rPr>
              <a:t>手術治療</a:t>
            </a:r>
            <a:r>
              <a:rPr lang="zh-TW" altLang="en-US" smtClean="0"/>
              <a:t/>
            </a:r>
            <a:br>
              <a:rPr lang="zh-TW" altLang="en-US" smtClean="0"/>
            </a:br>
            <a:r>
              <a:rPr lang="en-US" altLang="zh-TW" sz="1800" smtClean="0"/>
              <a:t>(1) </a:t>
            </a:r>
            <a:r>
              <a:rPr lang="zh-TW" altLang="en-US" sz="1800" smtClean="0"/>
              <a:t>經尿道膀胱頸注射治療</a:t>
            </a:r>
            <a:r>
              <a:rPr lang="en-US" altLang="zh-TW" sz="1800" smtClean="0"/>
              <a:t/>
            </a:r>
            <a:br>
              <a:rPr lang="en-US" altLang="zh-TW" sz="1800" smtClean="0"/>
            </a:br>
            <a:r>
              <a:rPr lang="zh-TW" altLang="en-US" sz="1800" smtClean="0"/>
              <a:t>     </a:t>
            </a:r>
            <a:r>
              <a:rPr lang="en-US" altLang="zh-TW" sz="1600" smtClean="0"/>
              <a:t>(</a:t>
            </a:r>
            <a:r>
              <a:rPr lang="zh-TW" altLang="en-US" sz="1600" smtClean="0"/>
              <a:t>膠原蛋白，脂肪，</a:t>
            </a:r>
            <a:r>
              <a:rPr lang="zh-TW" altLang="en-US" sz="1600" smtClean="0">
                <a:solidFill>
                  <a:srgbClr val="FF0000"/>
                </a:solidFill>
              </a:rPr>
              <a:t>玻尿酸</a:t>
            </a:r>
            <a:r>
              <a:rPr lang="en-US" altLang="zh-TW" sz="1600" smtClean="0"/>
              <a:t>)</a:t>
            </a:r>
            <a:r>
              <a:rPr lang="en-US" altLang="zh-TW" sz="1800" smtClean="0"/>
              <a:t/>
            </a:r>
            <a:br>
              <a:rPr lang="en-US" altLang="zh-TW" sz="1800" smtClean="0"/>
            </a:br>
            <a:r>
              <a:rPr lang="en-US" altLang="zh-TW" sz="1800" smtClean="0"/>
              <a:t>(2) </a:t>
            </a:r>
            <a:r>
              <a:rPr lang="zh-TW" altLang="en-US" sz="1800" smtClean="0"/>
              <a:t>陰道前壁修補術</a:t>
            </a:r>
            <a:br>
              <a:rPr lang="zh-TW" altLang="en-US" sz="1800" smtClean="0"/>
            </a:br>
            <a:r>
              <a:rPr lang="en-US" altLang="zh-TW" sz="1800" smtClean="0"/>
              <a:t>(3) </a:t>
            </a:r>
            <a:r>
              <a:rPr lang="zh-TW" altLang="en-US" sz="1800" smtClean="0"/>
              <a:t>膀胱頸懸吊術</a:t>
            </a:r>
            <a:br>
              <a:rPr lang="zh-TW" altLang="en-US" sz="1800" smtClean="0"/>
            </a:br>
            <a:r>
              <a:rPr lang="en-US" altLang="zh-TW" sz="1800" smtClean="0"/>
              <a:t>(4) </a:t>
            </a:r>
            <a:r>
              <a:rPr lang="zh-TW" altLang="en-US" sz="1800" smtClean="0"/>
              <a:t>人工尿道括約肌植入術</a:t>
            </a:r>
            <a:endParaRPr lang="zh-TW" altLang="en-US" dirty="0"/>
          </a:p>
        </p:txBody>
      </p:sp>
      <p:pic>
        <p:nvPicPr>
          <p:cNvPr id="7" name="Picture 4" descr="collagen injection">
            <a:extLst>
              <a:ext uri="{FF2B5EF4-FFF2-40B4-BE49-F238E27FC236}">
                <a16:creationId xmlns:a16="http://schemas.microsoft.com/office/drawing/2014/main" id="{DA0D7999-20FD-7741-BA40-8C3006AD9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221088" y="2868531"/>
            <a:ext cx="1988171" cy="18818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4920592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1552</Words>
  <Application>Microsoft Office PowerPoint</Application>
  <PresentationFormat>自訂</PresentationFormat>
  <Paragraphs>288</Paragraphs>
  <Slides>45</Slides>
  <Notes>0</Notes>
  <HiddenSlides>0</HiddenSlides>
  <MMClips>2</MMClips>
  <ScaleCrop>false</ScaleCrop>
  <HeadingPairs>
    <vt:vector size="8" baseType="variant">
      <vt:variant>
        <vt:lpstr>使用字型</vt:lpstr>
      </vt:variant>
      <vt:variant>
        <vt:i4>11</vt:i4>
      </vt:variant>
      <vt:variant>
        <vt:lpstr>佈景主題</vt:lpstr>
      </vt:variant>
      <vt:variant>
        <vt:i4>4</vt:i4>
      </vt:variant>
      <vt:variant>
        <vt:lpstr>內嵌 OLE 伺服程式</vt:lpstr>
      </vt:variant>
      <vt:variant>
        <vt:i4>1</vt:i4>
      </vt:variant>
      <vt:variant>
        <vt:lpstr>投影片標題</vt:lpstr>
      </vt:variant>
      <vt:variant>
        <vt:i4>45</vt:i4>
      </vt:variant>
    </vt:vector>
  </HeadingPairs>
  <TitlesOfParts>
    <vt:vector size="61" baseType="lpstr">
      <vt:lpstr>Adobe 繁黑體 Std B</vt:lpstr>
      <vt:lpstr>ＭＳ Ｐゴシック</vt:lpstr>
      <vt:lpstr>Microsoft JhengHei</vt:lpstr>
      <vt:lpstr>Microsoft JhengHei</vt:lpstr>
      <vt:lpstr>新細明體</vt:lpstr>
      <vt:lpstr>標楷體</vt:lpstr>
      <vt:lpstr>Arial</vt:lpstr>
      <vt:lpstr>Calibri</vt:lpstr>
      <vt:lpstr>Tahoma</vt:lpstr>
      <vt:lpstr>Times New Roman</vt:lpstr>
      <vt:lpstr>Wingdings</vt:lpstr>
      <vt:lpstr>Office 佈景主題</vt:lpstr>
      <vt:lpstr>6_自訂設計</vt:lpstr>
      <vt:lpstr>2_自訂設計</vt:lpstr>
      <vt:lpstr>1_自訂設計</vt:lpstr>
      <vt:lpstr>投影片</vt:lpstr>
      <vt:lpstr>中老年人常見疾病的保健之道</vt:lpstr>
      <vt:lpstr>吳建志 醫師</vt:lpstr>
      <vt:lpstr>中老年人的身體變化</vt:lpstr>
      <vt:lpstr>PowerPoint 簡報</vt:lpstr>
      <vt:lpstr>停經後婦女的泌尿道疾病</vt:lpstr>
      <vt:lpstr>中老年人常見的泌尿系統疾病</vt:lpstr>
      <vt:lpstr>女性為何容易罹患膀胱炎</vt:lpstr>
      <vt:lpstr>應力性尿失禁</vt:lpstr>
      <vt:lpstr>應力性尿失禁的治療</vt:lpstr>
      <vt:lpstr>尿系統平日保健之道</vt:lpstr>
      <vt:lpstr>如何避免應力性尿失禁的發生</vt:lpstr>
      <vt:lpstr>排尿障礙 (下泌尿道症狀)</vt:lpstr>
      <vt:lpstr>膀胱過動症 (過度活動或敏感的膀胱)</vt:lpstr>
      <vt:lpstr>膀胱過動症</vt:lpstr>
      <vt:lpstr>常見膀胱過動症的發生原因</vt:lpstr>
      <vt:lpstr>膀胱過動症診斷前應排除：</vt:lpstr>
      <vt:lpstr>治療膀胱過動症的藥物選擇</vt:lpstr>
      <vt:lpstr>良性攝護腺肥大 (BPH)</vt:lpstr>
      <vt:lpstr>攝護腺肥大造成的排尿障礙</vt:lpstr>
      <vt:lpstr>攝護腺肥大對生活品質的影響</vt:lpstr>
      <vt:lpstr>攝護腺肥大的藥物治療</vt:lpstr>
      <vt:lpstr>攝護腺肥大的藥物治療</vt:lpstr>
      <vt:lpstr>攝護腺肥大的手術治療</vt:lpstr>
      <vt:lpstr>何時需考慮攝護腺切除手術？</vt:lpstr>
      <vt:lpstr>攝護腺肥大的預防保健</vt:lpstr>
      <vt:lpstr>攝護腺癌 (熟男大敵)</vt:lpstr>
      <vt:lpstr>攝護腺癌的外科手術</vt:lpstr>
      <vt:lpstr>攝護腺癌的預防</vt:lpstr>
      <vt:lpstr>男性也有更年期？</vt:lpstr>
      <vt:lpstr>簡單來說 大約是像這樣 ~~</vt:lpstr>
      <vt:lpstr>男性賀爾蒙補充療法</vt:lpstr>
      <vt:lpstr>睪固酮治療可能的副作用</vt:lpstr>
      <vt:lpstr>男性性功能障礙</vt:lpstr>
      <vt:lpstr>PowerPoint 簡報</vt:lpstr>
      <vt:lpstr>與勃起功能障礙相關的危險因子</vt:lpstr>
      <vt:lpstr>男女性發展上所產生性功能的差異</vt:lpstr>
      <vt:lpstr>治療勃起功能障礙的第一線用藥</vt:lpstr>
      <vt:lpstr>PowerPoint 簡報</vt:lpstr>
      <vt:lpstr>真空吸引器</vt:lpstr>
      <vt:lpstr>海綿體內藥物注射</vt:lpstr>
      <vt:lpstr>海綿體體外震波治療</vt:lpstr>
      <vt:lpstr>PowerPoint 簡報</vt:lpstr>
      <vt:lpstr>人工陰莖植入術</vt:lpstr>
      <vt:lpstr>中老年人生殖泌尿系統的保健之道</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BAGD</dc:creator>
  <cp:lastModifiedBy>user</cp:lastModifiedBy>
  <cp:revision>65</cp:revision>
  <dcterms:created xsi:type="dcterms:W3CDTF">2020-04-28T02:49:52Z</dcterms:created>
  <dcterms:modified xsi:type="dcterms:W3CDTF">2020-10-07T00:45:18Z</dcterms:modified>
</cp:coreProperties>
</file>