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80" r:id="rId6"/>
    <p:sldId id="263" r:id="rId7"/>
    <p:sldId id="426" r:id="rId8"/>
    <p:sldId id="425" r:id="rId9"/>
    <p:sldId id="265" r:id="rId10"/>
    <p:sldId id="266" r:id="rId11"/>
    <p:sldId id="419" r:id="rId12"/>
    <p:sldId id="431" r:id="rId13"/>
    <p:sldId id="422" r:id="rId14"/>
    <p:sldId id="423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24" r:id="rId28"/>
    <p:sldId id="421" r:id="rId29"/>
    <p:sldId id="444" r:id="rId30"/>
    <p:sldId id="446" r:id="rId31"/>
    <p:sldId id="445" r:id="rId32"/>
    <p:sldId id="270" r:id="rId33"/>
    <p:sldId id="273" r:id="rId34"/>
    <p:sldId id="271" r:id="rId35"/>
    <p:sldId id="272" r:id="rId36"/>
    <p:sldId id="281" r:id="rId37"/>
    <p:sldId id="420" r:id="rId38"/>
    <p:sldId id="282" r:id="rId3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DD95E-AFE0-4223-8F72-D0E0A63A27B6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0D138C4C-8A4E-48FE-84A9-2E272423635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領有身心障礙證明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手冊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者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949B81-87FC-4576-AD71-B7D908EC6A89}" type="parTrans" cxnId="{1146C50E-8548-4510-A1E3-01327A18532A}">
      <dgm:prSet/>
      <dgm:spPr/>
      <dgm:t>
        <a:bodyPr/>
        <a:lstStyle/>
        <a:p>
          <a:endParaRPr lang="zh-TW" altLang="en-US"/>
        </a:p>
      </dgm:t>
    </dgm:pt>
    <dgm:pt modelId="{85FAB5E5-82DE-472E-9032-03C6B6250F08}" type="sibTrans" cxnId="{1146C50E-8548-4510-A1E3-01327A18532A}">
      <dgm:prSet/>
      <dgm:spPr/>
      <dgm:t>
        <a:bodyPr/>
        <a:lstStyle/>
        <a:p>
          <a:endParaRPr lang="zh-TW" altLang="en-US"/>
        </a:p>
      </dgm:t>
    </dgm:pt>
    <dgm:pt modelId="{C07A5627-0CFB-4024-8828-88CC62272805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65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歲以上長者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E1CD7C-0705-48F3-A6BB-73B0AF9BF4CE}" type="parTrans" cxnId="{4B634873-D6D5-465D-8739-6CB4AE1A8325}">
      <dgm:prSet/>
      <dgm:spPr/>
      <dgm:t>
        <a:bodyPr/>
        <a:lstStyle/>
        <a:p>
          <a:endParaRPr lang="zh-TW" altLang="en-US"/>
        </a:p>
      </dgm:t>
    </dgm:pt>
    <dgm:pt modelId="{25122205-BFF6-437F-ADA4-919263F61C9A}" type="sibTrans" cxnId="{4B634873-D6D5-465D-8739-6CB4AE1A8325}">
      <dgm:prSet/>
      <dgm:spPr/>
      <dgm:t>
        <a:bodyPr/>
        <a:lstStyle/>
        <a:p>
          <a:endParaRPr lang="zh-TW" altLang="en-US"/>
        </a:p>
      </dgm:t>
    </dgm:pt>
    <dgm:pt modelId="{4468C98E-14EA-43CE-A73C-FAD8DBE45F6F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歲以上失智症患者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CA608C-245E-4C6B-88C9-BE1951A638CD}" type="parTrans" cxnId="{C5EDADF4-D0E3-4A77-9B72-11662E7F4F5E}">
      <dgm:prSet/>
      <dgm:spPr/>
      <dgm:t>
        <a:bodyPr/>
        <a:lstStyle/>
        <a:p>
          <a:endParaRPr lang="zh-TW" altLang="en-US"/>
        </a:p>
      </dgm:t>
    </dgm:pt>
    <dgm:pt modelId="{DDD25C5B-D8B4-4D56-8578-3F60BE3023E6}" type="sibTrans" cxnId="{C5EDADF4-D0E3-4A77-9B72-11662E7F4F5E}">
      <dgm:prSet/>
      <dgm:spPr/>
      <dgm:t>
        <a:bodyPr/>
        <a:lstStyle/>
        <a:p>
          <a:endParaRPr lang="zh-TW" altLang="en-US"/>
        </a:p>
      </dgm:t>
    </dgm:pt>
    <dgm:pt modelId="{CFC0E7E5-4B4C-4BEE-9A11-A40032BF4C20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55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歲以上原住民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BC52C9-E17E-4A2F-B124-CD438A5336EA}" type="parTrans" cxnId="{235A61B2-541B-4A21-BCB4-DAB8EA80C365}">
      <dgm:prSet/>
      <dgm:spPr/>
      <dgm:t>
        <a:bodyPr/>
        <a:lstStyle/>
        <a:p>
          <a:endParaRPr lang="zh-TW" altLang="en-US"/>
        </a:p>
      </dgm:t>
    </dgm:pt>
    <dgm:pt modelId="{F213C0E4-39BF-44AF-8CA0-09317D306080}" type="sibTrans" cxnId="{235A61B2-541B-4A21-BCB4-DAB8EA80C365}">
      <dgm:prSet/>
      <dgm:spPr/>
      <dgm:t>
        <a:bodyPr/>
        <a:lstStyle/>
        <a:p>
          <a:endParaRPr lang="zh-TW" altLang="en-US"/>
        </a:p>
      </dgm:t>
    </dgm:pt>
    <dgm:pt modelId="{BD792E28-21F5-4444-8CFD-978217F40BFC}" type="pres">
      <dgm:prSet presAssocID="{13CDD95E-AFE0-4223-8F72-D0E0A63A27B6}" presName="Name0" presStyleCnt="0">
        <dgm:presLayoutVars>
          <dgm:dir/>
          <dgm:resizeHandles val="exact"/>
        </dgm:presLayoutVars>
      </dgm:prSet>
      <dgm:spPr/>
    </dgm:pt>
    <dgm:pt modelId="{B2896EBD-4D28-4A5B-8ABA-05C715333DFA}" type="pres">
      <dgm:prSet presAssocID="{13CDD95E-AFE0-4223-8F72-D0E0A63A27B6}" presName="fgShape" presStyleLbl="fgShp" presStyleIdx="0" presStyleCnt="1"/>
      <dgm:spPr/>
    </dgm:pt>
    <dgm:pt modelId="{A31FB81A-EB83-4200-ACEA-CFD96CC100F4}" type="pres">
      <dgm:prSet presAssocID="{13CDD95E-AFE0-4223-8F72-D0E0A63A27B6}" presName="linComp" presStyleCnt="0"/>
      <dgm:spPr/>
    </dgm:pt>
    <dgm:pt modelId="{A98D7EE3-D6DA-4111-9B87-616506E0DF40}" type="pres">
      <dgm:prSet presAssocID="{0D138C4C-8A4E-48FE-84A9-2E2724236359}" presName="compNode" presStyleCnt="0"/>
      <dgm:spPr/>
    </dgm:pt>
    <dgm:pt modelId="{82616139-FA31-4B80-960B-E8ADFA2399C6}" type="pres">
      <dgm:prSet presAssocID="{0D138C4C-8A4E-48FE-84A9-2E2724236359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6C090964-25D6-48B2-9C55-98302B7A3BF4}" type="pres">
      <dgm:prSet presAssocID="{0D138C4C-8A4E-48FE-84A9-2E272423635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CD0DBE-F5C8-40C3-93DA-E712F0464975}" type="pres">
      <dgm:prSet presAssocID="{0D138C4C-8A4E-48FE-84A9-2E2724236359}" presName="invisiNode" presStyleLbl="node1" presStyleIdx="0" presStyleCnt="4"/>
      <dgm:spPr/>
    </dgm:pt>
    <dgm:pt modelId="{61D0E9F7-47C7-4114-8D05-C074B0CF49C2}" type="pres">
      <dgm:prSet presAssocID="{0D138C4C-8A4E-48FE-84A9-2E2724236359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692004-F16D-4CB8-8581-88B938F9DADA}" type="pres">
      <dgm:prSet presAssocID="{85FAB5E5-82DE-472E-9032-03C6B6250F08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4FFF145-FF25-43A1-BB40-C32FEB76043A}" type="pres">
      <dgm:prSet presAssocID="{C07A5627-0CFB-4024-8828-88CC62272805}" presName="compNode" presStyleCnt="0"/>
      <dgm:spPr/>
    </dgm:pt>
    <dgm:pt modelId="{6B047C02-4DAB-40E9-8A34-923DC465A972}" type="pres">
      <dgm:prSet presAssocID="{C07A5627-0CFB-4024-8828-88CC62272805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EAA41DA1-C701-4BC7-B3E8-708384EE97EB}" type="pres">
      <dgm:prSet presAssocID="{C07A5627-0CFB-4024-8828-88CC6227280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79A7AD-F96E-4FA1-8C1E-2CD3CA8A6259}" type="pres">
      <dgm:prSet presAssocID="{C07A5627-0CFB-4024-8828-88CC62272805}" presName="invisiNode" presStyleLbl="node1" presStyleIdx="1" presStyleCnt="4"/>
      <dgm:spPr/>
    </dgm:pt>
    <dgm:pt modelId="{B6FE776B-5DD3-45F5-9A17-A5085827518F}" type="pres">
      <dgm:prSet presAssocID="{C07A5627-0CFB-4024-8828-88CC62272805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6892830-0A09-4310-831D-CFB019E46C11}" type="pres">
      <dgm:prSet presAssocID="{25122205-BFF6-437F-ADA4-919263F61C9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9A47D780-29EE-4C26-9DF6-6E5BCEA145EA}" type="pres">
      <dgm:prSet presAssocID="{CFC0E7E5-4B4C-4BEE-9A11-A40032BF4C20}" presName="compNode" presStyleCnt="0"/>
      <dgm:spPr/>
    </dgm:pt>
    <dgm:pt modelId="{F3B1EE8D-44A8-452D-9F76-8DD3C7F87F25}" type="pres">
      <dgm:prSet presAssocID="{CFC0E7E5-4B4C-4BEE-9A11-A40032BF4C20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6093E8B7-6679-4FC0-BF51-9588BEC92ECB}" type="pres">
      <dgm:prSet presAssocID="{CFC0E7E5-4B4C-4BEE-9A11-A40032BF4C2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B77A83-FC49-4F70-856F-6D88B9B967CB}" type="pres">
      <dgm:prSet presAssocID="{CFC0E7E5-4B4C-4BEE-9A11-A40032BF4C20}" presName="invisiNode" presStyleLbl="node1" presStyleIdx="2" presStyleCnt="4"/>
      <dgm:spPr/>
    </dgm:pt>
    <dgm:pt modelId="{0617DF04-DB56-4CEB-BEE2-1FBE2C89FD58}" type="pres">
      <dgm:prSet presAssocID="{CFC0E7E5-4B4C-4BEE-9A11-A40032BF4C20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9137ECE-2639-4F52-A224-7C5DA4B5CA1B}" type="pres">
      <dgm:prSet presAssocID="{F213C0E4-39BF-44AF-8CA0-09317D30608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BF64AD5-4291-479E-984B-4C8AB92717D0}" type="pres">
      <dgm:prSet presAssocID="{4468C98E-14EA-43CE-A73C-FAD8DBE45F6F}" presName="compNode" presStyleCnt="0"/>
      <dgm:spPr/>
    </dgm:pt>
    <dgm:pt modelId="{362827DE-7A61-40DD-828A-B65BA337EAA2}" type="pres">
      <dgm:prSet presAssocID="{4468C98E-14EA-43CE-A73C-FAD8DBE45F6F}" presName="bkgdShape" presStyleLbl="node1" presStyleIdx="3" presStyleCnt="4" custLinFactNeighborX="6975"/>
      <dgm:spPr/>
      <dgm:t>
        <a:bodyPr/>
        <a:lstStyle/>
        <a:p>
          <a:endParaRPr lang="zh-TW" altLang="en-US"/>
        </a:p>
      </dgm:t>
    </dgm:pt>
    <dgm:pt modelId="{605C2952-6140-487D-8325-58EDB81D0E6A}" type="pres">
      <dgm:prSet presAssocID="{4468C98E-14EA-43CE-A73C-FAD8DBE45F6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606537-5CD7-4F5D-9CAE-A329CA2E253C}" type="pres">
      <dgm:prSet presAssocID="{4468C98E-14EA-43CE-A73C-FAD8DBE45F6F}" presName="invisiNode" presStyleLbl="node1" presStyleIdx="3" presStyleCnt="4"/>
      <dgm:spPr/>
    </dgm:pt>
    <dgm:pt modelId="{EB91218E-AFDE-42AC-8BD5-897A3933A9D6}" type="pres">
      <dgm:prSet presAssocID="{4468C98E-14EA-43CE-A73C-FAD8DBE45F6F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5EDADF4-D0E3-4A77-9B72-11662E7F4F5E}" srcId="{13CDD95E-AFE0-4223-8F72-D0E0A63A27B6}" destId="{4468C98E-14EA-43CE-A73C-FAD8DBE45F6F}" srcOrd="3" destOrd="0" parTransId="{17CA608C-245E-4C6B-88C9-BE1951A638CD}" sibTransId="{DDD25C5B-D8B4-4D56-8578-3F60BE3023E6}"/>
    <dgm:cxn modelId="{7CA09BED-F2D6-4C2C-981B-BED74A5812B4}" type="presOf" srcId="{4468C98E-14EA-43CE-A73C-FAD8DBE45F6F}" destId="{605C2952-6140-487D-8325-58EDB81D0E6A}" srcOrd="1" destOrd="0" presId="urn:microsoft.com/office/officeart/2005/8/layout/hList7"/>
    <dgm:cxn modelId="{8EBECD69-0BA5-492E-961A-1AA79109F48C}" type="presOf" srcId="{0D138C4C-8A4E-48FE-84A9-2E2724236359}" destId="{82616139-FA31-4B80-960B-E8ADFA2399C6}" srcOrd="0" destOrd="0" presId="urn:microsoft.com/office/officeart/2005/8/layout/hList7"/>
    <dgm:cxn modelId="{8C06B7B8-4B87-4597-BE38-9FA6281C7DD3}" type="presOf" srcId="{25122205-BFF6-437F-ADA4-919263F61C9A}" destId="{56892830-0A09-4310-831D-CFB019E46C11}" srcOrd="0" destOrd="0" presId="urn:microsoft.com/office/officeart/2005/8/layout/hList7"/>
    <dgm:cxn modelId="{89170800-FA09-446E-8FC7-2D01F72935B7}" type="presOf" srcId="{CFC0E7E5-4B4C-4BEE-9A11-A40032BF4C20}" destId="{F3B1EE8D-44A8-452D-9F76-8DD3C7F87F25}" srcOrd="0" destOrd="0" presId="urn:microsoft.com/office/officeart/2005/8/layout/hList7"/>
    <dgm:cxn modelId="{F635B544-92DB-4E7E-8FFC-9C5ABF7CEF4C}" type="presOf" srcId="{F213C0E4-39BF-44AF-8CA0-09317D306080}" destId="{A9137ECE-2639-4F52-A224-7C5DA4B5CA1B}" srcOrd="0" destOrd="0" presId="urn:microsoft.com/office/officeart/2005/8/layout/hList7"/>
    <dgm:cxn modelId="{6FD68ECF-5D81-4E8C-B77E-DB6DDC46A591}" type="presOf" srcId="{C07A5627-0CFB-4024-8828-88CC62272805}" destId="{6B047C02-4DAB-40E9-8A34-923DC465A972}" srcOrd="0" destOrd="0" presId="urn:microsoft.com/office/officeart/2005/8/layout/hList7"/>
    <dgm:cxn modelId="{235A61B2-541B-4A21-BCB4-DAB8EA80C365}" srcId="{13CDD95E-AFE0-4223-8F72-D0E0A63A27B6}" destId="{CFC0E7E5-4B4C-4BEE-9A11-A40032BF4C20}" srcOrd="2" destOrd="0" parTransId="{99BC52C9-E17E-4A2F-B124-CD438A5336EA}" sibTransId="{F213C0E4-39BF-44AF-8CA0-09317D306080}"/>
    <dgm:cxn modelId="{1146C50E-8548-4510-A1E3-01327A18532A}" srcId="{13CDD95E-AFE0-4223-8F72-D0E0A63A27B6}" destId="{0D138C4C-8A4E-48FE-84A9-2E2724236359}" srcOrd="0" destOrd="0" parTransId="{6A949B81-87FC-4576-AD71-B7D908EC6A89}" sibTransId="{85FAB5E5-82DE-472E-9032-03C6B6250F08}"/>
    <dgm:cxn modelId="{DD8E1DA4-2929-49D9-ABE4-3C9E9D775D13}" type="presOf" srcId="{4468C98E-14EA-43CE-A73C-FAD8DBE45F6F}" destId="{362827DE-7A61-40DD-828A-B65BA337EAA2}" srcOrd="0" destOrd="0" presId="urn:microsoft.com/office/officeart/2005/8/layout/hList7"/>
    <dgm:cxn modelId="{4B634873-D6D5-465D-8739-6CB4AE1A8325}" srcId="{13CDD95E-AFE0-4223-8F72-D0E0A63A27B6}" destId="{C07A5627-0CFB-4024-8828-88CC62272805}" srcOrd="1" destOrd="0" parTransId="{CFE1CD7C-0705-48F3-A6BB-73B0AF9BF4CE}" sibTransId="{25122205-BFF6-437F-ADA4-919263F61C9A}"/>
    <dgm:cxn modelId="{A515A400-7CC0-4672-BEC2-EF5E86691279}" type="presOf" srcId="{CFC0E7E5-4B4C-4BEE-9A11-A40032BF4C20}" destId="{6093E8B7-6679-4FC0-BF51-9588BEC92ECB}" srcOrd="1" destOrd="0" presId="urn:microsoft.com/office/officeart/2005/8/layout/hList7"/>
    <dgm:cxn modelId="{33311E5B-2619-4E26-AF81-564D1CC86E04}" type="presOf" srcId="{C07A5627-0CFB-4024-8828-88CC62272805}" destId="{EAA41DA1-C701-4BC7-B3E8-708384EE97EB}" srcOrd="1" destOrd="0" presId="urn:microsoft.com/office/officeart/2005/8/layout/hList7"/>
    <dgm:cxn modelId="{BFA85CD8-4F0E-48CA-B265-987163A22BEE}" type="presOf" srcId="{13CDD95E-AFE0-4223-8F72-D0E0A63A27B6}" destId="{BD792E28-21F5-4444-8CFD-978217F40BFC}" srcOrd="0" destOrd="0" presId="urn:microsoft.com/office/officeart/2005/8/layout/hList7"/>
    <dgm:cxn modelId="{8FAD5ECD-5C3D-4000-B97D-306D806AEF0B}" type="presOf" srcId="{0D138C4C-8A4E-48FE-84A9-2E2724236359}" destId="{6C090964-25D6-48B2-9C55-98302B7A3BF4}" srcOrd="1" destOrd="0" presId="urn:microsoft.com/office/officeart/2005/8/layout/hList7"/>
    <dgm:cxn modelId="{CFC3823B-DB21-4B6E-8766-6EB3DD57CA7E}" type="presOf" srcId="{85FAB5E5-82DE-472E-9032-03C6B6250F08}" destId="{27692004-F16D-4CB8-8581-88B938F9DADA}" srcOrd="0" destOrd="0" presId="urn:microsoft.com/office/officeart/2005/8/layout/hList7"/>
    <dgm:cxn modelId="{2C0D3E50-5AA9-4F08-A743-FFF67C94CB39}" type="presParOf" srcId="{BD792E28-21F5-4444-8CFD-978217F40BFC}" destId="{B2896EBD-4D28-4A5B-8ABA-05C715333DFA}" srcOrd="0" destOrd="0" presId="urn:microsoft.com/office/officeart/2005/8/layout/hList7"/>
    <dgm:cxn modelId="{A33BB8BE-D6A5-4917-A344-60A7F709061B}" type="presParOf" srcId="{BD792E28-21F5-4444-8CFD-978217F40BFC}" destId="{A31FB81A-EB83-4200-ACEA-CFD96CC100F4}" srcOrd="1" destOrd="0" presId="urn:microsoft.com/office/officeart/2005/8/layout/hList7"/>
    <dgm:cxn modelId="{9C5F2170-ABE4-4340-BB3D-7802598601FA}" type="presParOf" srcId="{A31FB81A-EB83-4200-ACEA-CFD96CC100F4}" destId="{A98D7EE3-D6DA-4111-9B87-616506E0DF40}" srcOrd="0" destOrd="0" presId="urn:microsoft.com/office/officeart/2005/8/layout/hList7"/>
    <dgm:cxn modelId="{946267C2-4D5C-4552-84BF-57A23A35C635}" type="presParOf" srcId="{A98D7EE3-D6DA-4111-9B87-616506E0DF40}" destId="{82616139-FA31-4B80-960B-E8ADFA2399C6}" srcOrd="0" destOrd="0" presId="urn:microsoft.com/office/officeart/2005/8/layout/hList7"/>
    <dgm:cxn modelId="{D58A923C-2DF3-4FC9-B913-7468497944C4}" type="presParOf" srcId="{A98D7EE3-D6DA-4111-9B87-616506E0DF40}" destId="{6C090964-25D6-48B2-9C55-98302B7A3BF4}" srcOrd="1" destOrd="0" presId="urn:microsoft.com/office/officeart/2005/8/layout/hList7"/>
    <dgm:cxn modelId="{9A66EE3A-FED2-4130-A540-9D37B1AFF3B0}" type="presParOf" srcId="{A98D7EE3-D6DA-4111-9B87-616506E0DF40}" destId="{C8CD0DBE-F5C8-40C3-93DA-E712F0464975}" srcOrd="2" destOrd="0" presId="urn:microsoft.com/office/officeart/2005/8/layout/hList7"/>
    <dgm:cxn modelId="{F39555D4-95A0-45E5-90D4-E9024E98882D}" type="presParOf" srcId="{A98D7EE3-D6DA-4111-9B87-616506E0DF40}" destId="{61D0E9F7-47C7-4114-8D05-C074B0CF49C2}" srcOrd="3" destOrd="0" presId="urn:microsoft.com/office/officeart/2005/8/layout/hList7"/>
    <dgm:cxn modelId="{98B2884B-DAB9-4157-9D9A-EACD28518B5B}" type="presParOf" srcId="{A31FB81A-EB83-4200-ACEA-CFD96CC100F4}" destId="{27692004-F16D-4CB8-8581-88B938F9DADA}" srcOrd="1" destOrd="0" presId="urn:microsoft.com/office/officeart/2005/8/layout/hList7"/>
    <dgm:cxn modelId="{57A94E58-47BE-40DB-9872-0CD498B991B1}" type="presParOf" srcId="{A31FB81A-EB83-4200-ACEA-CFD96CC100F4}" destId="{54FFF145-FF25-43A1-BB40-C32FEB76043A}" srcOrd="2" destOrd="0" presId="urn:microsoft.com/office/officeart/2005/8/layout/hList7"/>
    <dgm:cxn modelId="{4662585D-3103-4A9C-9C0F-0D2FE23467AD}" type="presParOf" srcId="{54FFF145-FF25-43A1-BB40-C32FEB76043A}" destId="{6B047C02-4DAB-40E9-8A34-923DC465A972}" srcOrd="0" destOrd="0" presId="urn:microsoft.com/office/officeart/2005/8/layout/hList7"/>
    <dgm:cxn modelId="{127AFC45-380C-4CE5-8CE0-383982F613C0}" type="presParOf" srcId="{54FFF145-FF25-43A1-BB40-C32FEB76043A}" destId="{EAA41DA1-C701-4BC7-B3E8-708384EE97EB}" srcOrd="1" destOrd="0" presId="urn:microsoft.com/office/officeart/2005/8/layout/hList7"/>
    <dgm:cxn modelId="{55671A4B-97C1-464B-B759-459A94987958}" type="presParOf" srcId="{54FFF145-FF25-43A1-BB40-C32FEB76043A}" destId="{9779A7AD-F96E-4FA1-8C1E-2CD3CA8A6259}" srcOrd="2" destOrd="0" presId="urn:microsoft.com/office/officeart/2005/8/layout/hList7"/>
    <dgm:cxn modelId="{8911902A-9DE4-40E0-A7EE-78688E7F22D3}" type="presParOf" srcId="{54FFF145-FF25-43A1-BB40-C32FEB76043A}" destId="{B6FE776B-5DD3-45F5-9A17-A5085827518F}" srcOrd="3" destOrd="0" presId="urn:microsoft.com/office/officeart/2005/8/layout/hList7"/>
    <dgm:cxn modelId="{FF7F1E22-78D0-4991-A6D3-B6499EF9FF1C}" type="presParOf" srcId="{A31FB81A-EB83-4200-ACEA-CFD96CC100F4}" destId="{56892830-0A09-4310-831D-CFB019E46C11}" srcOrd="3" destOrd="0" presId="urn:microsoft.com/office/officeart/2005/8/layout/hList7"/>
    <dgm:cxn modelId="{A560EAE4-2B17-4E49-A6A4-56882BD49F78}" type="presParOf" srcId="{A31FB81A-EB83-4200-ACEA-CFD96CC100F4}" destId="{9A47D780-29EE-4C26-9DF6-6E5BCEA145EA}" srcOrd="4" destOrd="0" presId="urn:microsoft.com/office/officeart/2005/8/layout/hList7"/>
    <dgm:cxn modelId="{56858256-B5C9-4DB5-A770-4D8C442D4EA9}" type="presParOf" srcId="{9A47D780-29EE-4C26-9DF6-6E5BCEA145EA}" destId="{F3B1EE8D-44A8-452D-9F76-8DD3C7F87F25}" srcOrd="0" destOrd="0" presId="urn:microsoft.com/office/officeart/2005/8/layout/hList7"/>
    <dgm:cxn modelId="{DEAB8271-F7E5-4EC1-A62C-97EEAF75DF17}" type="presParOf" srcId="{9A47D780-29EE-4C26-9DF6-6E5BCEA145EA}" destId="{6093E8B7-6679-4FC0-BF51-9588BEC92ECB}" srcOrd="1" destOrd="0" presId="urn:microsoft.com/office/officeart/2005/8/layout/hList7"/>
    <dgm:cxn modelId="{FD8428BC-8F4E-48C3-BA4D-C612DD1E9D6F}" type="presParOf" srcId="{9A47D780-29EE-4C26-9DF6-6E5BCEA145EA}" destId="{DFB77A83-FC49-4F70-856F-6D88B9B967CB}" srcOrd="2" destOrd="0" presId="urn:microsoft.com/office/officeart/2005/8/layout/hList7"/>
    <dgm:cxn modelId="{8223E7FE-40F9-4892-B62A-58CB9DAC0098}" type="presParOf" srcId="{9A47D780-29EE-4C26-9DF6-6E5BCEA145EA}" destId="{0617DF04-DB56-4CEB-BEE2-1FBE2C89FD58}" srcOrd="3" destOrd="0" presId="urn:microsoft.com/office/officeart/2005/8/layout/hList7"/>
    <dgm:cxn modelId="{C784D073-923B-4181-9D44-3ABB57873052}" type="presParOf" srcId="{A31FB81A-EB83-4200-ACEA-CFD96CC100F4}" destId="{A9137ECE-2639-4F52-A224-7C5DA4B5CA1B}" srcOrd="5" destOrd="0" presId="urn:microsoft.com/office/officeart/2005/8/layout/hList7"/>
    <dgm:cxn modelId="{E60DE50B-FCED-4AB6-8C27-CE797AE4F65C}" type="presParOf" srcId="{A31FB81A-EB83-4200-ACEA-CFD96CC100F4}" destId="{0BF64AD5-4291-479E-984B-4C8AB92717D0}" srcOrd="6" destOrd="0" presId="urn:microsoft.com/office/officeart/2005/8/layout/hList7"/>
    <dgm:cxn modelId="{D109430C-B94A-40F4-B5B5-346972DEADE2}" type="presParOf" srcId="{0BF64AD5-4291-479E-984B-4C8AB92717D0}" destId="{362827DE-7A61-40DD-828A-B65BA337EAA2}" srcOrd="0" destOrd="0" presId="urn:microsoft.com/office/officeart/2005/8/layout/hList7"/>
    <dgm:cxn modelId="{661BCC81-2192-407D-BB0E-C1E7D3644515}" type="presParOf" srcId="{0BF64AD5-4291-479E-984B-4C8AB92717D0}" destId="{605C2952-6140-487D-8325-58EDB81D0E6A}" srcOrd="1" destOrd="0" presId="urn:microsoft.com/office/officeart/2005/8/layout/hList7"/>
    <dgm:cxn modelId="{BF43EBDC-C415-4512-BAE3-E8CDCC2B19E2}" type="presParOf" srcId="{0BF64AD5-4291-479E-984B-4C8AB92717D0}" destId="{4B606537-5CD7-4F5D-9CAE-A329CA2E253C}" srcOrd="2" destOrd="0" presId="urn:microsoft.com/office/officeart/2005/8/layout/hList7"/>
    <dgm:cxn modelId="{8E817A7F-BB92-4B94-8B89-F3FD8604363B}" type="presParOf" srcId="{0BF64AD5-4291-479E-984B-4C8AB92717D0}" destId="{EB91218E-AFDE-42AC-8BD5-897A3933A9D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EECCD-17CB-425C-8D9F-1675F223C32E}" type="doc">
      <dgm:prSet loTypeId="urn:microsoft.com/office/officeart/2005/8/layout/list1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zh-TW" altLang="en-US"/>
        </a:p>
      </dgm:t>
    </dgm:pt>
    <dgm:pt modelId="{0C31F292-135C-4D6A-9D6E-724C07161FAB}">
      <dgm:prSet phldrT="[文字]" custT="1"/>
      <dgm:spPr/>
      <dgm:t>
        <a:bodyPr/>
        <a:lstStyle/>
        <a:p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照顧及專業服務</a:t>
          </a:r>
        </a:p>
      </dgm:t>
    </dgm:pt>
    <dgm:pt modelId="{B06FFD4B-99BE-45C4-8F72-29430141677A}" type="parTrans" cxnId="{17D19B6E-265F-4881-A3D1-D5E41699677B}">
      <dgm:prSet/>
      <dgm:spPr/>
      <dgm:t>
        <a:bodyPr/>
        <a:lstStyle/>
        <a:p>
          <a:endParaRPr lang="zh-TW" altLang="en-US"/>
        </a:p>
      </dgm:t>
    </dgm:pt>
    <dgm:pt modelId="{EFE2EBAF-349C-4DE7-B189-43DFB2498446}" type="sibTrans" cxnId="{17D19B6E-265F-4881-A3D1-D5E41699677B}">
      <dgm:prSet/>
      <dgm:spPr/>
      <dgm:t>
        <a:bodyPr/>
        <a:lstStyle/>
        <a:p>
          <a:endParaRPr lang="zh-TW" altLang="en-US"/>
        </a:p>
      </dgm:t>
    </dgm:pt>
    <dgm:pt modelId="{B0D6F5E0-A434-45C1-B787-6035A66DB60D}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輔具及居家無障礙環境改善服務</a:t>
          </a:r>
        </a:p>
      </dgm:t>
    </dgm:pt>
    <dgm:pt modelId="{1C032EBC-28F2-451C-8EAD-A84008B5861F}" type="parTrans" cxnId="{0EEB9760-7304-481F-96F6-41DC5458237E}">
      <dgm:prSet/>
      <dgm:spPr/>
      <dgm:t>
        <a:bodyPr/>
        <a:lstStyle/>
        <a:p>
          <a:endParaRPr lang="zh-TW" altLang="en-US"/>
        </a:p>
      </dgm:t>
    </dgm:pt>
    <dgm:pt modelId="{77B42068-950F-4F5E-8D67-26D61AB9E726}" type="sibTrans" cxnId="{0EEB9760-7304-481F-96F6-41DC5458237E}">
      <dgm:prSet/>
      <dgm:spPr/>
      <dgm:t>
        <a:bodyPr/>
        <a:lstStyle/>
        <a:p>
          <a:endParaRPr lang="zh-TW" altLang="en-US"/>
        </a:p>
      </dgm:t>
    </dgm:pt>
    <dgm:pt modelId="{F808BDB1-8F66-4E7D-8565-8E226B7C1C12}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喘息服務</a:t>
          </a:r>
        </a:p>
      </dgm:t>
    </dgm:pt>
    <dgm:pt modelId="{4A7AA8A9-EC59-4FBD-B003-B93D48D73B1B}" type="parTrans" cxnId="{6DA57B87-EFF9-41E5-B5BA-4B72C9BE1D9F}">
      <dgm:prSet/>
      <dgm:spPr/>
      <dgm:t>
        <a:bodyPr/>
        <a:lstStyle/>
        <a:p>
          <a:endParaRPr lang="zh-TW" altLang="en-US"/>
        </a:p>
      </dgm:t>
    </dgm:pt>
    <dgm:pt modelId="{8806C0A4-1166-4718-8ED8-7F2FE0401D54}" type="sibTrans" cxnId="{6DA57B87-EFF9-41E5-B5BA-4B72C9BE1D9F}">
      <dgm:prSet/>
      <dgm:spPr/>
      <dgm:t>
        <a:bodyPr/>
        <a:lstStyle/>
        <a:p>
          <a:endParaRPr lang="zh-TW" altLang="en-US"/>
        </a:p>
      </dgm:t>
    </dgm:pt>
    <dgm:pt modelId="{5B850F51-D019-414C-825D-A6F812244CA3}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交通接送服務</a:t>
          </a:r>
        </a:p>
      </dgm:t>
    </dgm:pt>
    <dgm:pt modelId="{3A0EB361-B358-4736-BFCC-B0930B3B699B}" type="parTrans" cxnId="{494A6190-853A-42F4-A542-5C0CF8F52C8B}">
      <dgm:prSet/>
      <dgm:spPr/>
      <dgm:t>
        <a:bodyPr/>
        <a:lstStyle/>
        <a:p>
          <a:endParaRPr lang="zh-TW" altLang="en-US"/>
        </a:p>
      </dgm:t>
    </dgm:pt>
    <dgm:pt modelId="{66B26BF0-3B59-4212-9751-55455A537291}" type="sibTrans" cxnId="{494A6190-853A-42F4-A542-5C0CF8F52C8B}">
      <dgm:prSet/>
      <dgm:spPr/>
      <dgm:t>
        <a:bodyPr/>
        <a:lstStyle/>
        <a:p>
          <a:endParaRPr lang="zh-TW" altLang="en-US"/>
        </a:p>
      </dgm:t>
    </dgm:pt>
    <dgm:pt modelId="{90ECB706-C1DA-4671-ABDB-52DB1990E3DE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居家服務、日間照顧、家庭托顧、居家</a:t>
          </a:r>
          <a:r>
            <a:rPr lang="en-US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社區復能、營養吞嚥照護及居家護理指導</a:t>
          </a:r>
        </a:p>
      </dgm:t>
    </dgm:pt>
    <dgm:pt modelId="{0665E7D6-D400-4A86-9808-2462A6D5314E}" type="parTrans" cxnId="{0BADEF28-5619-4F33-800F-3FFBA5FF6965}">
      <dgm:prSet/>
      <dgm:spPr/>
      <dgm:t>
        <a:bodyPr/>
        <a:lstStyle/>
        <a:p>
          <a:endParaRPr lang="zh-TW" altLang="en-US"/>
        </a:p>
      </dgm:t>
    </dgm:pt>
    <dgm:pt modelId="{8C3F5DF7-B9B5-4882-967D-25742CB03A39}" type="sibTrans" cxnId="{0BADEF28-5619-4F33-800F-3FFBA5FF6965}">
      <dgm:prSet/>
      <dgm:spPr/>
      <dgm:t>
        <a:bodyPr/>
        <a:lstStyle/>
        <a:p>
          <a:endParaRPr lang="zh-TW" altLang="en-US"/>
        </a:p>
      </dgm:t>
    </dgm:pt>
    <dgm:pt modelId="{DA948CA8-470E-4B29-8DAF-D55FBE13F67A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往返居家至醫療院所就醫</a:t>
          </a:r>
          <a: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含復建</a:t>
          </a:r>
          <a: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之交通工具</a:t>
          </a:r>
        </a:p>
      </dgm:t>
    </dgm:pt>
    <dgm:pt modelId="{A762B7B7-F4BA-4DE8-A0A6-0EE628330F3F}" type="parTrans" cxnId="{B65A9959-1E0C-44B9-8284-8F075FA6A109}">
      <dgm:prSet/>
      <dgm:spPr/>
      <dgm:t>
        <a:bodyPr/>
        <a:lstStyle/>
        <a:p>
          <a:endParaRPr lang="zh-TW" altLang="en-US"/>
        </a:p>
      </dgm:t>
    </dgm:pt>
    <dgm:pt modelId="{3E50AE1B-5423-42A5-BE3A-6C5F73FE65C1}" type="sibTrans" cxnId="{B65A9959-1E0C-44B9-8284-8F075FA6A109}">
      <dgm:prSet/>
      <dgm:spPr/>
      <dgm:t>
        <a:bodyPr/>
        <a:lstStyle/>
        <a:p>
          <a:endParaRPr lang="zh-TW" altLang="en-US"/>
        </a:p>
      </dgm:t>
    </dgm:pt>
    <dgm:pt modelId="{99E3B1EA-5BBF-4F1B-9878-FAD124E1C5A4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短期輔具</a:t>
          </a:r>
          <a:r>
            <a:rPr lang="en-US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手輔具租借、居家無障礙環境改善等</a:t>
          </a:r>
          <a:r>
            <a:rPr lang="en-US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---&gt;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輔具購置或租賃及居家無障礙環境改善</a:t>
          </a:r>
        </a:p>
      </dgm:t>
    </dgm:pt>
    <dgm:pt modelId="{2BAFD1D6-D220-4E56-A53E-FEBB23330F47}" type="parTrans" cxnId="{2677428C-851B-4FCA-9593-78E543C05C1F}">
      <dgm:prSet/>
      <dgm:spPr/>
      <dgm:t>
        <a:bodyPr/>
        <a:lstStyle/>
        <a:p>
          <a:endParaRPr lang="zh-TW" altLang="en-US"/>
        </a:p>
      </dgm:t>
    </dgm:pt>
    <dgm:pt modelId="{CFC0B525-0DCE-475C-B1C8-E97399E1B7A4}" type="sibTrans" cxnId="{2677428C-851B-4FCA-9593-78E543C05C1F}">
      <dgm:prSet/>
      <dgm:spPr/>
      <dgm:t>
        <a:bodyPr/>
        <a:lstStyle/>
        <a:p>
          <a:endParaRPr lang="zh-TW" altLang="en-US"/>
        </a:p>
      </dgm:t>
    </dgm:pt>
    <dgm:pt modelId="{15F16C94-4E53-4942-9B56-809E74E5683C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居家喘息、機構喘息、日照喘息、巷弄長照站臨托、小規模多機能夜間喘息</a:t>
          </a:r>
        </a:p>
      </dgm:t>
    </dgm:pt>
    <dgm:pt modelId="{3DF57A71-9E36-4654-A163-AB0FB6FEA273}" type="parTrans" cxnId="{A0E2B477-D5BD-4D46-97A5-A320A77FE52E}">
      <dgm:prSet/>
      <dgm:spPr/>
      <dgm:t>
        <a:bodyPr/>
        <a:lstStyle/>
        <a:p>
          <a:endParaRPr lang="zh-TW" altLang="en-US"/>
        </a:p>
      </dgm:t>
    </dgm:pt>
    <dgm:pt modelId="{7F186FE4-6776-4D12-96E7-C4FBC530C04C}" type="sibTrans" cxnId="{A0E2B477-D5BD-4D46-97A5-A320A77FE52E}">
      <dgm:prSet/>
      <dgm:spPr/>
      <dgm:t>
        <a:bodyPr/>
        <a:lstStyle/>
        <a:p>
          <a:endParaRPr lang="zh-TW" altLang="en-US"/>
        </a:p>
      </dgm:t>
    </dgm:pt>
    <dgm:pt modelId="{B42EA40F-39EE-43E6-A99C-B2D4BBF3DF82}" type="pres">
      <dgm:prSet presAssocID="{1D0EECCD-17CB-425C-8D9F-1675F223C3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4E04868-B02D-41F2-9B2C-6CA7DE64C07A}" type="pres">
      <dgm:prSet presAssocID="{0C31F292-135C-4D6A-9D6E-724C07161FAB}" presName="parentLin" presStyleCnt="0"/>
      <dgm:spPr/>
    </dgm:pt>
    <dgm:pt modelId="{846DB57F-9EC4-4962-920E-104D011FA72D}" type="pres">
      <dgm:prSet presAssocID="{0C31F292-135C-4D6A-9D6E-724C07161FAB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DB8B662C-B46F-47CA-B06A-498783C6D99D}" type="pres">
      <dgm:prSet presAssocID="{0C31F292-135C-4D6A-9D6E-724C07161FAB}" presName="parentText" presStyleLbl="node1" presStyleIdx="0" presStyleCnt="4" custScaleX="53202" custScaleY="94978" custLinFactNeighborX="-13793" custLinFactNeighborY="-936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9370F1-E4D6-4F76-96FA-2E80D8D5C9FB}" type="pres">
      <dgm:prSet presAssocID="{0C31F292-135C-4D6A-9D6E-724C07161FAB}" presName="negativeSpace" presStyleCnt="0"/>
      <dgm:spPr/>
    </dgm:pt>
    <dgm:pt modelId="{B8623AEB-BE87-488A-9604-6EF5E09F70B3}" type="pres">
      <dgm:prSet presAssocID="{0C31F292-135C-4D6A-9D6E-724C07161FAB}" presName="childText" presStyleLbl="conFgAcc1" presStyleIdx="0" presStyleCnt="4" custScaleY="827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424FB9-2AA0-4CB7-A1FB-77242C4726DD}" type="pres">
      <dgm:prSet presAssocID="{EFE2EBAF-349C-4DE7-B189-43DFB2498446}" presName="spaceBetweenRectangles" presStyleCnt="0"/>
      <dgm:spPr/>
    </dgm:pt>
    <dgm:pt modelId="{D7AEB8C1-2EFF-48A6-8344-FDED01949F52}" type="pres">
      <dgm:prSet presAssocID="{5B850F51-D019-414C-825D-A6F812244CA3}" presName="parentLin" presStyleCnt="0"/>
      <dgm:spPr/>
    </dgm:pt>
    <dgm:pt modelId="{DBBCD821-207D-48D9-B668-90671C773151}" type="pres">
      <dgm:prSet presAssocID="{5B850F51-D019-414C-825D-A6F812244CA3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E7495EFF-0A95-418B-AD0B-BC8FCEFF1A39}" type="pres">
      <dgm:prSet presAssocID="{5B850F51-D019-414C-825D-A6F812244CA3}" presName="parentText" presStyleLbl="node1" presStyleIdx="1" presStyleCnt="4" custScaleX="53202" custScaleY="78670" custLinFactNeighborX="1695" custLinFactNeighborY="321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6EB407-7BDF-431F-BF96-4360F6A2B8BB}" type="pres">
      <dgm:prSet presAssocID="{5B850F51-D019-414C-825D-A6F812244CA3}" presName="negativeSpace" presStyleCnt="0"/>
      <dgm:spPr/>
    </dgm:pt>
    <dgm:pt modelId="{39D8ED07-4D7D-4981-80D2-1A84C536EAE0}" type="pres">
      <dgm:prSet presAssocID="{5B850F51-D019-414C-825D-A6F812244CA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B404B6-6ADE-4F1D-B3BA-7825BA8D1746}" type="pres">
      <dgm:prSet presAssocID="{66B26BF0-3B59-4212-9751-55455A537291}" presName="spaceBetweenRectangles" presStyleCnt="0"/>
      <dgm:spPr/>
    </dgm:pt>
    <dgm:pt modelId="{5D641CC3-9D95-4A87-B2FF-D5961FE576C2}" type="pres">
      <dgm:prSet presAssocID="{B0D6F5E0-A434-45C1-B787-6035A66DB60D}" presName="parentLin" presStyleCnt="0"/>
      <dgm:spPr/>
    </dgm:pt>
    <dgm:pt modelId="{0E83CD11-3DBF-4B78-9506-EDCA7B62E1D0}" type="pres">
      <dgm:prSet presAssocID="{B0D6F5E0-A434-45C1-B787-6035A66DB60D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1BF6CC7A-D792-414B-9D7A-CC11B019240F}" type="pres">
      <dgm:prSet presAssocID="{B0D6F5E0-A434-45C1-B787-6035A66DB60D}" presName="parentText" presStyleLbl="node1" presStyleIdx="2" presStyleCnt="4" custScaleX="84730" custScaleY="98272" custLinFactNeighborX="1695" custLinFactNeighborY="-1783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0E399B-5C10-4B22-9D97-C71FBEF63100}" type="pres">
      <dgm:prSet presAssocID="{B0D6F5E0-A434-45C1-B787-6035A66DB60D}" presName="negativeSpace" presStyleCnt="0"/>
      <dgm:spPr/>
    </dgm:pt>
    <dgm:pt modelId="{52B8BE5E-9C87-49DB-BDEE-6B52607496EC}" type="pres">
      <dgm:prSet presAssocID="{B0D6F5E0-A434-45C1-B787-6035A66DB60D}" presName="childText" presStyleLbl="conFgAcc1" presStyleIdx="2" presStyleCnt="4" custScaleY="813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732165-6F46-461D-A1B6-6BCC2BF84D10}" type="pres">
      <dgm:prSet presAssocID="{77B42068-950F-4F5E-8D67-26D61AB9E726}" presName="spaceBetweenRectangles" presStyleCnt="0"/>
      <dgm:spPr/>
    </dgm:pt>
    <dgm:pt modelId="{5387344E-D338-4D5F-B745-6515227205C4}" type="pres">
      <dgm:prSet presAssocID="{F808BDB1-8F66-4E7D-8565-8E226B7C1C12}" presName="parentLin" presStyleCnt="0"/>
      <dgm:spPr/>
    </dgm:pt>
    <dgm:pt modelId="{DA94C07C-EC7E-4988-A353-2AA8C5C5C9C1}" type="pres">
      <dgm:prSet presAssocID="{F808BDB1-8F66-4E7D-8565-8E226B7C1C12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E05F526F-8446-46A9-BC9A-0EF1AB0614E2}" type="pres">
      <dgm:prSet presAssocID="{F808BDB1-8F66-4E7D-8565-8E226B7C1C12}" presName="parentText" presStyleLbl="node1" presStyleIdx="3" presStyleCnt="4" custScaleX="50864" custScaleY="81852" custLinFactNeighborX="18412" custLinFactNeighborY="-1826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2387BE-B85D-4959-A1B0-82DAACFD61EA}" type="pres">
      <dgm:prSet presAssocID="{F808BDB1-8F66-4E7D-8565-8E226B7C1C12}" presName="negativeSpace" presStyleCnt="0"/>
      <dgm:spPr/>
    </dgm:pt>
    <dgm:pt modelId="{E6A3A932-CC85-48E0-9E6F-019ECE9ABD44}" type="pres">
      <dgm:prSet presAssocID="{F808BDB1-8F66-4E7D-8565-8E226B7C1C12}" presName="childText" presStyleLbl="conFgAcc1" presStyleIdx="3" presStyleCnt="4" custScaleY="729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2A4A3BC-814D-478E-857E-AB902E59DFC6}" type="presOf" srcId="{0C31F292-135C-4D6A-9D6E-724C07161FAB}" destId="{DB8B662C-B46F-47CA-B06A-498783C6D99D}" srcOrd="1" destOrd="0" presId="urn:microsoft.com/office/officeart/2005/8/layout/list1"/>
    <dgm:cxn modelId="{2677428C-851B-4FCA-9593-78E543C05C1F}" srcId="{B0D6F5E0-A434-45C1-B787-6035A66DB60D}" destId="{99E3B1EA-5BBF-4F1B-9878-FAD124E1C5A4}" srcOrd="0" destOrd="0" parTransId="{2BAFD1D6-D220-4E56-A53E-FEBB23330F47}" sibTransId="{CFC0B525-0DCE-475C-B1C8-E97399E1B7A4}"/>
    <dgm:cxn modelId="{15432E9B-03E7-40B9-8424-F12440761DBE}" type="presOf" srcId="{0C31F292-135C-4D6A-9D6E-724C07161FAB}" destId="{846DB57F-9EC4-4962-920E-104D011FA72D}" srcOrd="0" destOrd="0" presId="urn:microsoft.com/office/officeart/2005/8/layout/list1"/>
    <dgm:cxn modelId="{17D19B6E-265F-4881-A3D1-D5E41699677B}" srcId="{1D0EECCD-17CB-425C-8D9F-1675F223C32E}" destId="{0C31F292-135C-4D6A-9D6E-724C07161FAB}" srcOrd="0" destOrd="0" parTransId="{B06FFD4B-99BE-45C4-8F72-29430141677A}" sibTransId="{EFE2EBAF-349C-4DE7-B189-43DFB2498446}"/>
    <dgm:cxn modelId="{F3F2F46F-CF7A-43D0-850C-8991B74E62A0}" type="presOf" srcId="{B0D6F5E0-A434-45C1-B787-6035A66DB60D}" destId="{1BF6CC7A-D792-414B-9D7A-CC11B019240F}" srcOrd="1" destOrd="0" presId="urn:microsoft.com/office/officeart/2005/8/layout/list1"/>
    <dgm:cxn modelId="{0EEB9760-7304-481F-96F6-41DC5458237E}" srcId="{1D0EECCD-17CB-425C-8D9F-1675F223C32E}" destId="{B0D6F5E0-A434-45C1-B787-6035A66DB60D}" srcOrd="2" destOrd="0" parTransId="{1C032EBC-28F2-451C-8EAD-A84008B5861F}" sibTransId="{77B42068-950F-4F5E-8D67-26D61AB9E726}"/>
    <dgm:cxn modelId="{31FB3E47-145F-49A8-A71E-58A8C7E23B82}" type="presOf" srcId="{F808BDB1-8F66-4E7D-8565-8E226B7C1C12}" destId="{E05F526F-8446-46A9-BC9A-0EF1AB0614E2}" srcOrd="1" destOrd="0" presId="urn:microsoft.com/office/officeart/2005/8/layout/list1"/>
    <dgm:cxn modelId="{9C97133D-DC43-49C3-9982-24C18AD07EDC}" type="presOf" srcId="{1D0EECCD-17CB-425C-8D9F-1675F223C32E}" destId="{B42EA40F-39EE-43E6-A99C-B2D4BBF3DF82}" srcOrd="0" destOrd="0" presId="urn:microsoft.com/office/officeart/2005/8/layout/list1"/>
    <dgm:cxn modelId="{B65A9959-1E0C-44B9-8284-8F075FA6A109}" srcId="{5B850F51-D019-414C-825D-A6F812244CA3}" destId="{DA948CA8-470E-4B29-8DAF-D55FBE13F67A}" srcOrd="0" destOrd="0" parTransId="{A762B7B7-F4BA-4DE8-A0A6-0EE628330F3F}" sibTransId="{3E50AE1B-5423-42A5-BE3A-6C5F73FE65C1}"/>
    <dgm:cxn modelId="{6DA57B87-EFF9-41E5-B5BA-4B72C9BE1D9F}" srcId="{1D0EECCD-17CB-425C-8D9F-1675F223C32E}" destId="{F808BDB1-8F66-4E7D-8565-8E226B7C1C12}" srcOrd="3" destOrd="0" parTransId="{4A7AA8A9-EC59-4FBD-B003-B93D48D73B1B}" sibTransId="{8806C0A4-1166-4718-8ED8-7F2FE0401D54}"/>
    <dgm:cxn modelId="{43D954BD-F5C6-4BE0-AB02-F23998958E64}" type="presOf" srcId="{B0D6F5E0-A434-45C1-B787-6035A66DB60D}" destId="{0E83CD11-3DBF-4B78-9506-EDCA7B62E1D0}" srcOrd="0" destOrd="0" presId="urn:microsoft.com/office/officeart/2005/8/layout/list1"/>
    <dgm:cxn modelId="{271690F5-1BAD-4B80-BF9B-35E8E84345AD}" type="presOf" srcId="{F808BDB1-8F66-4E7D-8565-8E226B7C1C12}" destId="{DA94C07C-EC7E-4988-A353-2AA8C5C5C9C1}" srcOrd="0" destOrd="0" presId="urn:microsoft.com/office/officeart/2005/8/layout/list1"/>
    <dgm:cxn modelId="{B43A5CA3-5D1E-41FD-A870-48207990F9D3}" type="presOf" srcId="{15F16C94-4E53-4942-9B56-809E74E5683C}" destId="{E6A3A932-CC85-48E0-9E6F-019ECE9ABD44}" srcOrd="0" destOrd="0" presId="urn:microsoft.com/office/officeart/2005/8/layout/list1"/>
    <dgm:cxn modelId="{494A6190-853A-42F4-A542-5C0CF8F52C8B}" srcId="{1D0EECCD-17CB-425C-8D9F-1675F223C32E}" destId="{5B850F51-D019-414C-825D-A6F812244CA3}" srcOrd="1" destOrd="0" parTransId="{3A0EB361-B358-4736-BFCC-B0930B3B699B}" sibTransId="{66B26BF0-3B59-4212-9751-55455A537291}"/>
    <dgm:cxn modelId="{B9A28A46-9AD7-4F10-BDBD-9A3C81038DF2}" type="presOf" srcId="{DA948CA8-470E-4B29-8DAF-D55FBE13F67A}" destId="{39D8ED07-4D7D-4981-80D2-1A84C536EAE0}" srcOrd="0" destOrd="0" presId="urn:microsoft.com/office/officeart/2005/8/layout/list1"/>
    <dgm:cxn modelId="{A1A4DD5A-F211-4D67-8F89-088350128BB2}" type="presOf" srcId="{90ECB706-C1DA-4671-ABDB-52DB1990E3DE}" destId="{B8623AEB-BE87-488A-9604-6EF5E09F70B3}" srcOrd="0" destOrd="0" presId="urn:microsoft.com/office/officeart/2005/8/layout/list1"/>
    <dgm:cxn modelId="{444E18E5-8DF7-4A72-B431-5441BBC00A55}" type="presOf" srcId="{5B850F51-D019-414C-825D-A6F812244CA3}" destId="{DBBCD821-207D-48D9-B668-90671C773151}" srcOrd="0" destOrd="0" presId="urn:microsoft.com/office/officeart/2005/8/layout/list1"/>
    <dgm:cxn modelId="{0BADEF28-5619-4F33-800F-3FFBA5FF6965}" srcId="{0C31F292-135C-4D6A-9D6E-724C07161FAB}" destId="{90ECB706-C1DA-4671-ABDB-52DB1990E3DE}" srcOrd="0" destOrd="0" parTransId="{0665E7D6-D400-4A86-9808-2462A6D5314E}" sibTransId="{8C3F5DF7-B9B5-4882-967D-25742CB03A39}"/>
    <dgm:cxn modelId="{7679F46B-4B49-4D31-9E58-AEC58489E695}" type="presOf" srcId="{5B850F51-D019-414C-825D-A6F812244CA3}" destId="{E7495EFF-0A95-418B-AD0B-BC8FCEFF1A39}" srcOrd="1" destOrd="0" presId="urn:microsoft.com/office/officeart/2005/8/layout/list1"/>
    <dgm:cxn modelId="{8808ED40-B5DA-4D49-B6D7-394610054321}" type="presOf" srcId="{99E3B1EA-5BBF-4F1B-9878-FAD124E1C5A4}" destId="{52B8BE5E-9C87-49DB-BDEE-6B52607496EC}" srcOrd="0" destOrd="0" presId="urn:microsoft.com/office/officeart/2005/8/layout/list1"/>
    <dgm:cxn modelId="{A0E2B477-D5BD-4D46-97A5-A320A77FE52E}" srcId="{F808BDB1-8F66-4E7D-8565-8E226B7C1C12}" destId="{15F16C94-4E53-4942-9B56-809E74E5683C}" srcOrd="0" destOrd="0" parTransId="{3DF57A71-9E36-4654-A163-AB0FB6FEA273}" sibTransId="{7F186FE4-6776-4D12-96E7-C4FBC530C04C}"/>
    <dgm:cxn modelId="{9CF08405-0D54-4ECA-A641-65430E895CAE}" type="presParOf" srcId="{B42EA40F-39EE-43E6-A99C-B2D4BBF3DF82}" destId="{E4E04868-B02D-41F2-9B2C-6CA7DE64C07A}" srcOrd="0" destOrd="0" presId="urn:microsoft.com/office/officeart/2005/8/layout/list1"/>
    <dgm:cxn modelId="{A648F4CC-6CE2-4D8F-9791-BA578F439B5E}" type="presParOf" srcId="{E4E04868-B02D-41F2-9B2C-6CA7DE64C07A}" destId="{846DB57F-9EC4-4962-920E-104D011FA72D}" srcOrd="0" destOrd="0" presId="urn:microsoft.com/office/officeart/2005/8/layout/list1"/>
    <dgm:cxn modelId="{B578B7A9-5979-453D-9832-5A4DE3D8E6D7}" type="presParOf" srcId="{E4E04868-B02D-41F2-9B2C-6CA7DE64C07A}" destId="{DB8B662C-B46F-47CA-B06A-498783C6D99D}" srcOrd="1" destOrd="0" presId="urn:microsoft.com/office/officeart/2005/8/layout/list1"/>
    <dgm:cxn modelId="{5AD0338F-50A6-4F60-B163-3178242F9127}" type="presParOf" srcId="{B42EA40F-39EE-43E6-A99C-B2D4BBF3DF82}" destId="{499370F1-E4D6-4F76-96FA-2E80D8D5C9FB}" srcOrd="1" destOrd="0" presId="urn:microsoft.com/office/officeart/2005/8/layout/list1"/>
    <dgm:cxn modelId="{BB1A2D4D-4C2B-46D5-997E-8E5E6B7ED4AF}" type="presParOf" srcId="{B42EA40F-39EE-43E6-A99C-B2D4BBF3DF82}" destId="{B8623AEB-BE87-488A-9604-6EF5E09F70B3}" srcOrd="2" destOrd="0" presId="urn:microsoft.com/office/officeart/2005/8/layout/list1"/>
    <dgm:cxn modelId="{D9703633-132D-4635-B923-1ED112F56239}" type="presParOf" srcId="{B42EA40F-39EE-43E6-A99C-B2D4BBF3DF82}" destId="{2B424FB9-2AA0-4CB7-A1FB-77242C4726DD}" srcOrd="3" destOrd="0" presId="urn:microsoft.com/office/officeart/2005/8/layout/list1"/>
    <dgm:cxn modelId="{83B227BC-3793-4BEF-99CA-3E4D7787B8B2}" type="presParOf" srcId="{B42EA40F-39EE-43E6-A99C-B2D4BBF3DF82}" destId="{D7AEB8C1-2EFF-48A6-8344-FDED01949F52}" srcOrd="4" destOrd="0" presId="urn:microsoft.com/office/officeart/2005/8/layout/list1"/>
    <dgm:cxn modelId="{87D41AAE-3F23-441C-8701-35855051DB74}" type="presParOf" srcId="{D7AEB8C1-2EFF-48A6-8344-FDED01949F52}" destId="{DBBCD821-207D-48D9-B668-90671C773151}" srcOrd="0" destOrd="0" presId="urn:microsoft.com/office/officeart/2005/8/layout/list1"/>
    <dgm:cxn modelId="{D26A958E-559E-4C37-8360-A105FE65B761}" type="presParOf" srcId="{D7AEB8C1-2EFF-48A6-8344-FDED01949F52}" destId="{E7495EFF-0A95-418B-AD0B-BC8FCEFF1A39}" srcOrd="1" destOrd="0" presId="urn:microsoft.com/office/officeart/2005/8/layout/list1"/>
    <dgm:cxn modelId="{50B877CD-FD31-4607-B06C-EC2B0EED0E1F}" type="presParOf" srcId="{B42EA40F-39EE-43E6-A99C-B2D4BBF3DF82}" destId="{786EB407-7BDF-431F-BF96-4360F6A2B8BB}" srcOrd="5" destOrd="0" presId="urn:microsoft.com/office/officeart/2005/8/layout/list1"/>
    <dgm:cxn modelId="{2E3C87D7-0833-49CE-9862-8EC58CEDCA49}" type="presParOf" srcId="{B42EA40F-39EE-43E6-A99C-B2D4BBF3DF82}" destId="{39D8ED07-4D7D-4981-80D2-1A84C536EAE0}" srcOrd="6" destOrd="0" presId="urn:microsoft.com/office/officeart/2005/8/layout/list1"/>
    <dgm:cxn modelId="{8EABF9C8-7FD6-45DC-B14D-02195851A454}" type="presParOf" srcId="{B42EA40F-39EE-43E6-A99C-B2D4BBF3DF82}" destId="{77B404B6-6ADE-4F1D-B3BA-7825BA8D1746}" srcOrd="7" destOrd="0" presId="urn:microsoft.com/office/officeart/2005/8/layout/list1"/>
    <dgm:cxn modelId="{C0BC2C79-6815-4C25-BFFC-10A8741DC494}" type="presParOf" srcId="{B42EA40F-39EE-43E6-A99C-B2D4BBF3DF82}" destId="{5D641CC3-9D95-4A87-B2FF-D5961FE576C2}" srcOrd="8" destOrd="0" presId="urn:microsoft.com/office/officeart/2005/8/layout/list1"/>
    <dgm:cxn modelId="{126A8F10-1704-4A61-A333-9A189F070B47}" type="presParOf" srcId="{5D641CC3-9D95-4A87-B2FF-D5961FE576C2}" destId="{0E83CD11-3DBF-4B78-9506-EDCA7B62E1D0}" srcOrd="0" destOrd="0" presId="urn:microsoft.com/office/officeart/2005/8/layout/list1"/>
    <dgm:cxn modelId="{E9B18C24-D334-491F-885A-B07D90292AF7}" type="presParOf" srcId="{5D641CC3-9D95-4A87-B2FF-D5961FE576C2}" destId="{1BF6CC7A-D792-414B-9D7A-CC11B019240F}" srcOrd="1" destOrd="0" presId="urn:microsoft.com/office/officeart/2005/8/layout/list1"/>
    <dgm:cxn modelId="{B5E63AE6-09EC-4BB0-A98F-81C58B0CB29C}" type="presParOf" srcId="{B42EA40F-39EE-43E6-A99C-B2D4BBF3DF82}" destId="{020E399B-5C10-4B22-9D97-C71FBEF63100}" srcOrd="9" destOrd="0" presId="urn:microsoft.com/office/officeart/2005/8/layout/list1"/>
    <dgm:cxn modelId="{DBCED544-AC25-488D-8AF3-0AE52A2DAD91}" type="presParOf" srcId="{B42EA40F-39EE-43E6-A99C-B2D4BBF3DF82}" destId="{52B8BE5E-9C87-49DB-BDEE-6B52607496EC}" srcOrd="10" destOrd="0" presId="urn:microsoft.com/office/officeart/2005/8/layout/list1"/>
    <dgm:cxn modelId="{84AE02AB-16C9-4C82-9B1C-0F5785FF094A}" type="presParOf" srcId="{B42EA40F-39EE-43E6-A99C-B2D4BBF3DF82}" destId="{8A732165-6F46-461D-A1B6-6BCC2BF84D10}" srcOrd="11" destOrd="0" presId="urn:microsoft.com/office/officeart/2005/8/layout/list1"/>
    <dgm:cxn modelId="{CE8A96B1-FB85-45B1-83D6-86540362D31A}" type="presParOf" srcId="{B42EA40F-39EE-43E6-A99C-B2D4BBF3DF82}" destId="{5387344E-D338-4D5F-B745-6515227205C4}" srcOrd="12" destOrd="0" presId="urn:microsoft.com/office/officeart/2005/8/layout/list1"/>
    <dgm:cxn modelId="{16FC4F10-725F-4232-9CA1-4EA5FABEBBD2}" type="presParOf" srcId="{5387344E-D338-4D5F-B745-6515227205C4}" destId="{DA94C07C-EC7E-4988-A353-2AA8C5C5C9C1}" srcOrd="0" destOrd="0" presId="urn:microsoft.com/office/officeart/2005/8/layout/list1"/>
    <dgm:cxn modelId="{7D445D74-EF68-4CC2-9485-5CF7253F5FA6}" type="presParOf" srcId="{5387344E-D338-4D5F-B745-6515227205C4}" destId="{E05F526F-8446-46A9-BC9A-0EF1AB0614E2}" srcOrd="1" destOrd="0" presId="urn:microsoft.com/office/officeart/2005/8/layout/list1"/>
    <dgm:cxn modelId="{D3D36613-7074-4194-8863-27FC2912C81E}" type="presParOf" srcId="{B42EA40F-39EE-43E6-A99C-B2D4BBF3DF82}" destId="{782387BE-B85D-4959-A1B0-82DAACFD61EA}" srcOrd="13" destOrd="0" presId="urn:microsoft.com/office/officeart/2005/8/layout/list1"/>
    <dgm:cxn modelId="{D018CF9D-2872-415A-8E24-910DE0AADCEF}" type="presParOf" srcId="{B42EA40F-39EE-43E6-A99C-B2D4BBF3DF82}" destId="{E6A3A932-CC85-48E0-9E6F-019ECE9ABD4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16139-FA31-4B80-960B-E8ADFA2399C6}">
      <dsp:nvSpPr>
        <dsp:cNvPr id="0" name=""/>
        <dsp:cNvSpPr/>
      </dsp:nvSpPr>
      <dsp:spPr>
        <a:xfrm>
          <a:off x="1499" y="0"/>
          <a:ext cx="1571974" cy="4480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領有身心障礙證明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手冊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者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99" y="1792108"/>
        <a:ext cx="1571974" cy="1792108"/>
      </dsp:txXfrm>
    </dsp:sp>
    <dsp:sp modelId="{61D0E9F7-47C7-4114-8D05-C074B0CF49C2}">
      <dsp:nvSpPr>
        <dsp:cNvPr id="0" name=""/>
        <dsp:cNvSpPr/>
      </dsp:nvSpPr>
      <dsp:spPr>
        <a:xfrm>
          <a:off x="48658" y="268816"/>
          <a:ext cx="1477656" cy="14919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47C02-4DAB-40E9-8A34-923DC465A972}">
      <dsp:nvSpPr>
        <dsp:cNvPr id="0" name=""/>
        <dsp:cNvSpPr/>
      </dsp:nvSpPr>
      <dsp:spPr>
        <a:xfrm>
          <a:off x="1620633" y="0"/>
          <a:ext cx="1571974" cy="4480272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65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歲以上長者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20633" y="1792108"/>
        <a:ext cx="1571974" cy="1792108"/>
      </dsp:txXfrm>
    </dsp:sp>
    <dsp:sp modelId="{B6FE776B-5DD3-45F5-9A17-A5085827518F}">
      <dsp:nvSpPr>
        <dsp:cNvPr id="0" name=""/>
        <dsp:cNvSpPr/>
      </dsp:nvSpPr>
      <dsp:spPr>
        <a:xfrm>
          <a:off x="1667792" y="268816"/>
          <a:ext cx="1477656" cy="14919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1EE8D-44A8-452D-9F76-8DD3C7F87F25}">
      <dsp:nvSpPr>
        <dsp:cNvPr id="0" name=""/>
        <dsp:cNvSpPr/>
      </dsp:nvSpPr>
      <dsp:spPr>
        <a:xfrm>
          <a:off x="3239767" y="0"/>
          <a:ext cx="1571974" cy="4480272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55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歲以上原住民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39767" y="1792108"/>
        <a:ext cx="1571974" cy="1792108"/>
      </dsp:txXfrm>
    </dsp:sp>
    <dsp:sp modelId="{0617DF04-DB56-4CEB-BEE2-1FBE2C89FD58}">
      <dsp:nvSpPr>
        <dsp:cNvPr id="0" name=""/>
        <dsp:cNvSpPr/>
      </dsp:nvSpPr>
      <dsp:spPr>
        <a:xfrm>
          <a:off x="3286926" y="268816"/>
          <a:ext cx="1477656" cy="149193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827DE-7A61-40DD-828A-B65BA337EAA2}">
      <dsp:nvSpPr>
        <dsp:cNvPr id="0" name=""/>
        <dsp:cNvSpPr/>
      </dsp:nvSpPr>
      <dsp:spPr>
        <a:xfrm>
          <a:off x="4860401" y="0"/>
          <a:ext cx="1571974" cy="448027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歲以上失智症患者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60401" y="1792108"/>
        <a:ext cx="1571974" cy="1792108"/>
      </dsp:txXfrm>
    </dsp:sp>
    <dsp:sp modelId="{EB91218E-AFDE-42AC-8BD5-897A3933A9D6}">
      <dsp:nvSpPr>
        <dsp:cNvPr id="0" name=""/>
        <dsp:cNvSpPr/>
      </dsp:nvSpPr>
      <dsp:spPr>
        <a:xfrm>
          <a:off x="4906060" y="268816"/>
          <a:ext cx="1477656" cy="149193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96EBD-4D28-4A5B-8ABA-05C715333DFA}">
      <dsp:nvSpPr>
        <dsp:cNvPr id="0" name=""/>
        <dsp:cNvSpPr/>
      </dsp:nvSpPr>
      <dsp:spPr>
        <a:xfrm>
          <a:off x="257295" y="3584217"/>
          <a:ext cx="5917785" cy="67204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23AEB-BE87-488A-9604-6EF5E09F70B3}">
      <dsp:nvSpPr>
        <dsp:cNvPr id="0" name=""/>
        <dsp:cNvSpPr/>
      </dsp:nvSpPr>
      <dsp:spPr>
        <a:xfrm>
          <a:off x="0" y="329869"/>
          <a:ext cx="8496944" cy="11491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333248" rIns="6594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居家服務、日間照顧、家庭托顧、居家</a:t>
          </a:r>
          <a:r>
            <a:rPr lang="en-US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社區復能、營養吞嚥照護及居家護理指導</a:t>
          </a:r>
        </a:p>
      </dsp:txBody>
      <dsp:txXfrm>
        <a:off x="0" y="329869"/>
        <a:ext cx="8496944" cy="1149188"/>
      </dsp:txXfrm>
    </dsp:sp>
    <dsp:sp modelId="{DB8B662C-B46F-47CA-B06A-498783C6D99D}">
      <dsp:nvSpPr>
        <dsp:cNvPr id="0" name=""/>
        <dsp:cNvSpPr/>
      </dsp:nvSpPr>
      <dsp:spPr>
        <a:xfrm>
          <a:off x="366248" y="0"/>
          <a:ext cx="3164380" cy="588787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照顧及專業服務</a:t>
          </a:r>
        </a:p>
      </dsp:txBody>
      <dsp:txXfrm>
        <a:off x="394990" y="28742"/>
        <a:ext cx="3106896" cy="531303"/>
      </dsp:txXfrm>
    </dsp:sp>
    <dsp:sp modelId="{39D8ED07-4D7D-4981-80D2-1A84C536EAE0}">
      <dsp:nvSpPr>
        <dsp:cNvPr id="0" name=""/>
        <dsp:cNvSpPr/>
      </dsp:nvSpPr>
      <dsp:spPr>
        <a:xfrm>
          <a:off x="0" y="1770188"/>
          <a:ext cx="8496944" cy="975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333248" rIns="6594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往返居家至醫療院所就醫</a:t>
          </a: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含復建</a:t>
          </a: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之交通工具</a:t>
          </a:r>
        </a:p>
      </dsp:txBody>
      <dsp:txXfrm>
        <a:off x="0" y="1770188"/>
        <a:ext cx="8496944" cy="975712"/>
      </dsp:txXfrm>
    </dsp:sp>
    <dsp:sp modelId="{E7495EFF-0A95-418B-AD0B-BC8FCEFF1A39}">
      <dsp:nvSpPr>
        <dsp:cNvPr id="0" name=""/>
        <dsp:cNvSpPr/>
      </dsp:nvSpPr>
      <dsp:spPr>
        <a:xfrm>
          <a:off x="432048" y="1612412"/>
          <a:ext cx="3164380" cy="48769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交通接送服務</a:t>
          </a:r>
        </a:p>
      </dsp:txBody>
      <dsp:txXfrm>
        <a:off x="455855" y="1636219"/>
        <a:ext cx="3116766" cy="440077"/>
      </dsp:txXfrm>
    </dsp:sp>
    <dsp:sp modelId="{52B8BE5E-9C87-49DB-BDEE-6B52607496EC}">
      <dsp:nvSpPr>
        <dsp:cNvPr id="0" name=""/>
        <dsp:cNvSpPr/>
      </dsp:nvSpPr>
      <dsp:spPr>
        <a:xfrm>
          <a:off x="0" y="3158548"/>
          <a:ext cx="8496944" cy="11300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252972"/>
              <a:satOff val="-5595"/>
              <a:lumOff val="41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333248" rIns="6594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短期輔具</a:t>
          </a:r>
          <a:r>
            <a:rPr lang="en-US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手輔具租借、居家無障礙環境改善等</a:t>
          </a:r>
          <a:r>
            <a:rPr lang="en-US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---&gt;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輔具購置或租賃及居家無障礙環境改善</a:t>
          </a:r>
        </a:p>
      </dsp:txBody>
      <dsp:txXfrm>
        <a:off x="0" y="3158548"/>
        <a:ext cx="8496944" cy="1130059"/>
      </dsp:txXfrm>
    </dsp:sp>
    <dsp:sp modelId="{1BF6CC7A-D792-414B-9D7A-CC11B019240F}">
      <dsp:nvSpPr>
        <dsp:cNvPr id="0" name=""/>
        <dsp:cNvSpPr/>
      </dsp:nvSpPr>
      <dsp:spPr>
        <a:xfrm>
          <a:off x="432048" y="2748750"/>
          <a:ext cx="5039622" cy="60920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輔具及居家無障礙環境改善服務</a:t>
          </a:r>
        </a:p>
      </dsp:txBody>
      <dsp:txXfrm>
        <a:off x="461787" y="2778489"/>
        <a:ext cx="4980144" cy="549729"/>
      </dsp:txXfrm>
    </dsp:sp>
    <dsp:sp modelId="{E6A3A932-CC85-48E0-9E6F-019ECE9ABD44}">
      <dsp:nvSpPr>
        <dsp:cNvPr id="0" name=""/>
        <dsp:cNvSpPr/>
      </dsp:nvSpPr>
      <dsp:spPr>
        <a:xfrm>
          <a:off x="0" y="4599465"/>
          <a:ext cx="8496944" cy="10381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333248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居家喘息、機構喘息、日照喘息、巷弄長照站臨托、小規模多機能夜間喘息</a:t>
          </a:r>
        </a:p>
      </dsp:txBody>
      <dsp:txXfrm>
        <a:off x="0" y="4599465"/>
        <a:ext cx="8496944" cy="1038124"/>
      </dsp:txXfrm>
    </dsp:sp>
    <dsp:sp modelId="{E05F526F-8446-46A9-BC9A-0EF1AB0614E2}">
      <dsp:nvSpPr>
        <dsp:cNvPr id="0" name=""/>
        <dsp:cNvSpPr/>
      </dsp:nvSpPr>
      <dsp:spPr>
        <a:xfrm>
          <a:off x="503070" y="4288786"/>
          <a:ext cx="3025319" cy="507416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喘息服務</a:t>
          </a:r>
        </a:p>
      </dsp:txBody>
      <dsp:txXfrm>
        <a:off x="527840" y="4313556"/>
        <a:ext cx="2975779" cy="457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53867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1.建立長照服務輸送模式</a:t>
            </a:r>
          </a:p>
          <a:p>
            <a:r>
              <a:rPr dirty="0"/>
              <a:t>2.建立多元長照服務方案(八項服務：1.居家護理、2.居家及社區復健、3.喘息服務、4.照顧服務（居家服務、日間照顧、家庭托顧）、5.輔具購買/租借及居家無障礙環境改善、6.老人營養餐飲服務、7.交通接送、8.長期照顧機構等)</a:t>
            </a:r>
          </a:p>
          <a:p>
            <a:r>
              <a:rPr dirty="0"/>
              <a:t>3.建立階梯式補助及部分負擔機制</a:t>
            </a:r>
          </a:p>
          <a:p>
            <a:r>
              <a:rPr dirty="0"/>
              <a:t>4.發展長照服務人力資源</a:t>
            </a:r>
          </a:p>
          <a:p>
            <a:r>
              <a:rPr dirty="0"/>
              <a:t>5.提升長照服務使用比率</a:t>
            </a:r>
          </a:p>
          <a:p>
            <a:r>
              <a:rPr dirty="0"/>
              <a:t>6.推動新制身心障礙鑑定制度</a:t>
            </a:r>
          </a:p>
          <a:p>
            <a:endParaRPr dirty="0"/>
          </a:p>
          <a:p>
            <a:r>
              <a:rPr dirty="0" err="1"/>
              <a:t>長照服務內容、人員管理、機構管理、受照護者權益保障、服務發展獎勵措施</a:t>
            </a:r>
            <a:endParaRPr dirty="0"/>
          </a:p>
          <a:p>
            <a:endParaRPr dirty="0"/>
          </a:p>
          <a:p>
            <a:r>
              <a:rPr dirty="0" err="1"/>
              <a:t>重要制度</a:t>
            </a:r>
            <a:r>
              <a:rPr dirty="0"/>
              <a:t>：</a:t>
            </a:r>
          </a:p>
          <a:p>
            <a:r>
              <a:rPr dirty="0"/>
              <a:t>1.整合各類長照服務內容，小規模多機能服務取得法源</a:t>
            </a:r>
          </a:p>
          <a:p>
            <a:r>
              <a:rPr dirty="0"/>
              <a:t>2.外籍看護工聘僱雙軌制：可由機構聘僱後派遣至家庭服務，或由雇主個人聘僱並申請補充訓練</a:t>
            </a:r>
          </a:p>
          <a:p>
            <a:r>
              <a:rPr dirty="0"/>
              <a:t>3.明定照顧服務員的長照專業定位</a:t>
            </a:r>
          </a:p>
          <a:p>
            <a:r>
              <a:rPr dirty="0"/>
              <a:t>4.以長照基金獎勵資源不足區域</a:t>
            </a:r>
          </a:p>
          <a:p>
            <a:r>
              <a:rPr dirty="0"/>
              <a:t>5.將家庭照顧者納入服務對象</a:t>
            </a:r>
          </a:p>
          <a:p>
            <a:r>
              <a:rPr dirty="0"/>
              <a:t>6.無扶養或代理人之失能者接受機構入住，地方政府之監督責任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5DAE193-C635-43E6-A689-FB28329D2523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投影片編號版面配置區 6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41194F-1A33-4359-8359-ABD89BC031D3}" type="slidenum">
              <a:rPr kumimoji="0"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kumimoji="0"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82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01C08EE-C70D-4BAB-A3B0-E318602FC859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投影片編號版面配置區 6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6A1A94-46E7-4780-AADA-3CFCFB9A86E4}" type="slidenum">
              <a:rPr kumimoji="0"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kumimoji="0"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54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897B72F-465D-4E24-92F7-00F00D22432D}" type="slidenum">
              <a:rPr kumimoji="1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kumimoji="1"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投影片編號版面配置區 6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6E31C9-4C5B-4FA7-9837-FDD522FFF175}" type="slidenum">
              <a:rPr kumimoji="0"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kumimoji="0"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5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5DE6816-D4B6-41A3-93A3-8DC3823BEA01}" type="slidenum">
              <a:rPr kumimoji="1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kumimoji="1"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投影片編號版面配置區 6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E15B6D-56BB-4BF5-8E4E-0BF804770835}" type="slidenum">
              <a:rPr kumimoji="0"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kumimoji="0"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5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1532EBB-FD82-4EB4-9620-9BC11C01D718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投影片編號版面配置區 6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9D7BCE-E963-46EA-AA5C-124BDEFC3C47}" type="slidenum">
              <a:rPr kumimoji="0"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kumimoji="0"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2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7EFBEC8-C410-4222-BD1A-D7904B442CBF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投影片編號版面配置區 6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0F8130-A622-47FB-83A5-7020E45CD226}" type="slidenum">
              <a:rPr kumimoji="0"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kumimoji="0"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5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D87C04-D658-4C45-88B0-5285DD5914A8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投影片編號版面配置區 6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CA1DD5-F851-4A71-8BDE-AF0B51795D52}" type="slidenum">
              <a:rPr kumimoji="0"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kumimoji="0"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0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9181195-B4FE-4619-A2B4-134FAE33E55A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投影片編號版面配置區 6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55E845-17C8-4D67-B5D9-E341722DDCD8}" type="slidenum">
              <a:rPr kumimoji="0"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kumimoji="0"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66289B0-092F-430E-B035-958FCF016999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投影片編號版面配置區 6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D61E3B-A19C-44AB-A57F-97BFDF98A1B1}" type="slidenum">
              <a:rPr kumimoji="0"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kumimoji="0"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B92B58C-1EBE-4502-94A3-0ADC48A79131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投影片編號版面配置區 6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AFE1D4-7B72-4301-AE4D-116368B367C0}" type="slidenum">
              <a:rPr kumimoji="0"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kumimoji="0"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77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BFCB2DE-3972-4F8D-B0B5-E4700B08B47A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0075FB-4995-498A-A5E4-F14837DA87C2}" type="slidenum">
              <a:rPr kumimoji="0" lang="en-US" altLang="zh-TW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43012" name="Text Box 3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9087D7-2C60-4C63-85D4-B5B3D02873E4}" type="slidenum">
              <a:rPr kumimoji="0" lang="en-US" altLang="zh-TW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43013" name="Text Box 4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4B9302-5778-48BE-86E9-B5EEE492CC99}" type="slidenum">
              <a:rPr kumimoji="0" lang="en-US" altLang="zh-TW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1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65F53E2-2CCA-430F-A1B1-FB1A985EAE9D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投影片編號版面配置區 6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F3571D-A9EC-46F4-9BBA-100C2B4DFF77}" type="slidenum">
              <a:rPr kumimoji="0"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kumimoji="0"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1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0078E81-FACD-4B9E-BC26-D5D58ECA5456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投影片編號版面配置區 6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D34696-2B2F-41AB-830E-21ED0AD6E097}" type="slidenum">
              <a:rPr kumimoji="0"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kumimoji="0"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40363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5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" y="0"/>
            <a:ext cx="91425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大標題文字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1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大標題文字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13" name="內文層級一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大標題文字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3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大標題文字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大標題文字</a:t>
            </a:r>
          </a:p>
        </p:txBody>
      </p:sp>
      <p:sp>
        <p:nvSpPr>
          <p:cNvPr id="14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4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5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9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16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6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大標題文字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大標題文字</a:t>
            </a:r>
          </a:p>
        </p:txBody>
      </p:sp>
      <p:sp>
        <p:nvSpPr>
          <p:cNvPr id="183" name="內文層級一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84" name="文字版面配置區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大標題文字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大標題文字</a:t>
            </a:r>
          </a:p>
        </p:txBody>
      </p:sp>
      <p:sp>
        <p:nvSpPr>
          <p:cNvPr id="193" name="圖片版面配置區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9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3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03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0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大標題文字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2" name="內文層級一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" y="0"/>
            <a:ext cx="91425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大標題文字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rgbClr val="FFFFFF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3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3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4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大標題文字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大標題文字</a:t>
            </a:r>
          </a:p>
        </p:txBody>
      </p:sp>
      <p:sp>
        <p:nvSpPr>
          <p:cNvPr id="81" name="內文層級一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大標題文字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大標題文字</a:t>
            </a:r>
          </a:p>
        </p:txBody>
      </p:sp>
      <p:sp>
        <p:nvSpPr>
          <p:cNvPr id="92" name="圖片版面配置區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03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3" y="0"/>
            <a:ext cx="91425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大標題文字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4" name="內文層級一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標楷體"/>
          <a:ea typeface="標楷體"/>
          <a:cs typeface="標楷體"/>
          <a:sym typeface="標楷體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圖片 4" descr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" y="0"/>
            <a:ext cx="91425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標題 7"/>
          <p:cNvSpPr txBox="1">
            <a:spLocks noGrp="1"/>
          </p:cNvSpPr>
          <p:nvPr>
            <p:ph type="ctrTitle"/>
          </p:nvPr>
        </p:nvSpPr>
        <p:spPr>
          <a:xfrm>
            <a:off x="427013" y="1746809"/>
            <a:ext cx="6768752" cy="2016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17375E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rPr lang="zh-TW" altLang="zh-TW" sz="4400" dirty="0"/>
              <a:t>長照</a:t>
            </a:r>
            <a:r>
              <a:rPr lang="en-US" altLang="zh-TW" sz="4400" dirty="0"/>
              <a:t>2.0</a:t>
            </a:r>
            <a:r>
              <a:rPr lang="zh-TW" altLang="zh-TW" sz="4400" dirty="0"/>
              <a:t>的</a:t>
            </a:r>
            <a:r>
              <a:rPr lang="zh-TW" altLang="zh-TW" sz="4400" dirty="0" smtClean="0"/>
              <a:t>現況</a:t>
            </a:r>
            <a:endParaRPr sz="4400" dirty="0"/>
          </a:p>
        </p:txBody>
      </p:sp>
      <p:sp>
        <p:nvSpPr>
          <p:cNvPr id="224" name="副標題 8"/>
          <p:cNvSpPr txBox="1">
            <a:spLocks noGrp="1"/>
          </p:cNvSpPr>
          <p:nvPr>
            <p:ph type="subTitle" sz="quarter" idx="1"/>
          </p:nvPr>
        </p:nvSpPr>
        <p:spPr>
          <a:xfrm>
            <a:off x="1047195" y="3683676"/>
            <a:ext cx="5472608" cy="136815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 b="1">
                <a:solidFill>
                  <a:srgbClr val="17375E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rPr dirty="0" err="1" smtClean="0"/>
              <a:t>新北市政府長期照顧管理中心</a:t>
            </a:r>
            <a:endParaRPr lang="en-US" dirty="0" smtClean="0"/>
          </a:p>
          <a:p>
            <a:r>
              <a:rPr lang="zh-TW" altLang="en-US" dirty="0" smtClean="0"/>
              <a:t>照顧管理督導 藍天祺</a:t>
            </a:r>
            <a:endParaRPr lang="zh-TW" altLang="en-US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資料庫圖表 1"/>
          <p:cNvGrpSpPr/>
          <p:nvPr/>
        </p:nvGrpSpPr>
        <p:grpSpPr>
          <a:xfrm>
            <a:off x="395536" y="404664"/>
            <a:ext cx="8352929" cy="5325470"/>
            <a:chOff x="0" y="0"/>
            <a:chExt cx="8352928" cy="5325469"/>
          </a:xfrm>
        </p:grpSpPr>
        <p:grpSp>
          <p:nvGrpSpPr>
            <p:cNvPr id="251" name="群組"/>
            <p:cNvGrpSpPr/>
            <p:nvPr/>
          </p:nvGrpSpPr>
          <p:grpSpPr>
            <a:xfrm>
              <a:off x="0" y="0"/>
              <a:ext cx="8352929" cy="1238481"/>
              <a:chOff x="0" y="0"/>
              <a:chExt cx="8352928" cy="1238480"/>
            </a:xfrm>
          </p:grpSpPr>
          <p:sp>
            <p:nvSpPr>
              <p:cNvPr id="249" name="圓角矩形"/>
              <p:cNvSpPr/>
              <p:nvPr/>
            </p:nvSpPr>
            <p:spPr>
              <a:xfrm>
                <a:off x="0" y="0"/>
                <a:ext cx="8352929" cy="1238481"/>
              </a:xfrm>
              <a:prstGeom prst="roundRect">
                <a:avLst>
                  <a:gd name="adj" fmla="val 1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555750">
                  <a:lnSpc>
                    <a:spcPct val="90000"/>
                  </a:lnSpc>
                  <a:spcBef>
                    <a:spcPts val="700"/>
                  </a:spcBef>
                  <a:defRPr sz="35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  <a:endParaRPr/>
              </a:p>
            </p:txBody>
          </p:sp>
          <p:sp>
            <p:nvSpPr>
              <p:cNvPr id="250" name="照顧及專業服務"/>
              <p:cNvSpPr txBox="1"/>
              <p:nvPr/>
            </p:nvSpPr>
            <p:spPr>
              <a:xfrm>
                <a:off x="1794432" y="174740"/>
                <a:ext cx="6558496" cy="889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defTabSz="1555750">
                  <a:lnSpc>
                    <a:spcPct val="90000"/>
                  </a:lnSpc>
                  <a:spcBef>
                    <a:spcPts val="1400"/>
                  </a:spcBef>
                  <a:defRPr sz="35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r>
                  <a:t>照顧及專業服務</a:t>
                </a:r>
              </a:p>
            </p:txBody>
          </p:sp>
        </p:grpSp>
        <p:sp>
          <p:nvSpPr>
            <p:cNvPr id="252" name="圓角矩形"/>
            <p:cNvSpPr/>
            <p:nvPr/>
          </p:nvSpPr>
          <p:spPr>
            <a:xfrm>
              <a:off x="123848" y="123848"/>
              <a:ext cx="1670586" cy="990785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55" name="群組"/>
            <p:cNvGrpSpPr/>
            <p:nvPr/>
          </p:nvGrpSpPr>
          <p:grpSpPr>
            <a:xfrm>
              <a:off x="0" y="1362328"/>
              <a:ext cx="8352929" cy="1238482"/>
              <a:chOff x="0" y="0"/>
              <a:chExt cx="8352928" cy="1238480"/>
            </a:xfrm>
          </p:grpSpPr>
          <p:sp>
            <p:nvSpPr>
              <p:cNvPr id="253" name="圓角矩形"/>
              <p:cNvSpPr/>
              <p:nvPr/>
            </p:nvSpPr>
            <p:spPr>
              <a:xfrm>
                <a:off x="0" y="0"/>
                <a:ext cx="8352929" cy="1238481"/>
              </a:xfrm>
              <a:prstGeom prst="roundRect">
                <a:avLst>
                  <a:gd name="adj" fmla="val 10000"/>
                </a:avLst>
              </a:prstGeom>
              <a:solidFill>
                <a:srgbClr val="5CB37C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555750">
                  <a:lnSpc>
                    <a:spcPct val="90000"/>
                  </a:lnSpc>
                  <a:spcBef>
                    <a:spcPts val="700"/>
                  </a:spcBef>
                  <a:defRPr sz="35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  <a:endParaRPr/>
              </a:p>
            </p:txBody>
          </p:sp>
          <p:sp>
            <p:nvSpPr>
              <p:cNvPr id="254" name="交通接送服務"/>
              <p:cNvSpPr txBox="1"/>
              <p:nvPr/>
            </p:nvSpPr>
            <p:spPr>
              <a:xfrm>
                <a:off x="1794432" y="174740"/>
                <a:ext cx="6558496" cy="889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defTabSz="1555750">
                  <a:lnSpc>
                    <a:spcPct val="90000"/>
                  </a:lnSpc>
                  <a:spcBef>
                    <a:spcPts val="1400"/>
                  </a:spcBef>
                  <a:defRPr sz="35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r>
                  <a:t>交通接送服務</a:t>
                </a:r>
              </a:p>
            </p:txBody>
          </p:sp>
        </p:grpSp>
        <p:sp>
          <p:nvSpPr>
            <p:cNvPr id="256" name="圓角矩形"/>
            <p:cNvSpPr/>
            <p:nvPr/>
          </p:nvSpPr>
          <p:spPr>
            <a:xfrm>
              <a:off x="123848" y="1486177"/>
              <a:ext cx="1670586" cy="990785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59" name="群組"/>
            <p:cNvGrpSpPr/>
            <p:nvPr/>
          </p:nvGrpSpPr>
          <p:grpSpPr>
            <a:xfrm>
              <a:off x="0" y="2736300"/>
              <a:ext cx="8352929" cy="1238482"/>
              <a:chOff x="0" y="0"/>
              <a:chExt cx="8352928" cy="1238480"/>
            </a:xfrm>
          </p:grpSpPr>
          <p:sp>
            <p:nvSpPr>
              <p:cNvPr id="257" name="圓角矩形"/>
              <p:cNvSpPr/>
              <p:nvPr/>
            </p:nvSpPr>
            <p:spPr>
              <a:xfrm>
                <a:off x="0" y="0"/>
                <a:ext cx="8352929" cy="1238481"/>
              </a:xfrm>
              <a:prstGeom prst="roundRect">
                <a:avLst>
                  <a:gd name="adj" fmla="val 10000"/>
                </a:avLst>
              </a:prstGeom>
              <a:solidFill>
                <a:srgbClr val="608CAB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555750">
                  <a:lnSpc>
                    <a:spcPct val="90000"/>
                  </a:lnSpc>
                  <a:spcBef>
                    <a:spcPts val="700"/>
                  </a:spcBef>
                  <a:defRPr sz="35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  <a:endParaRPr/>
              </a:p>
            </p:txBody>
          </p:sp>
          <p:sp>
            <p:nvSpPr>
              <p:cNvPr id="258" name="輔具及居家無障礙環境改善服務"/>
              <p:cNvSpPr txBox="1"/>
              <p:nvPr/>
            </p:nvSpPr>
            <p:spPr>
              <a:xfrm>
                <a:off x="1794432" y="174740"/>
                <a:ext cx="6558496" cy="889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defTabSz="1555750">
                  <a:lnSpc>
                    <a:spcPct val="90000"/>
                  </a:lnSpc>
                  <a:spcBef>
                    <a:spcPts val="1400"/>
                  </a:spcBef>
                  <a:defRPr sz="35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r>
                  <a:t>輔具及居家無障礙環境改善服務</a:t>
                </a:r>
              </a:p>
            </p:txBody>
          </p:sp>
        </p:grpSp>
        <p:sp>
          <p:nvSpPr>
            <p:cNvPr id="260" name="圓角矩形"/>
            <p:cNvSpPr/>
            <p:nvPr/>
          </p:nvSpPr>
          <p:spPr>
            <a:xfrm>
              <a:off x="123848" y="2848506"/>
              <a:ext cx="1670586" cy="990786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63" name="群組"/>
            <p:cNvGrpSpPr/>
            <p:nvPr/>
          </p:nvGrpSpPr>
          <p:grpSpPr>
            <a:xfrm>
              <a:off x="0" y="4086988"/>
              <a:ext cx="8352929" cy="1238482"/>
              <a:chOff x="0" y="0"/>
              <a:chExt cx="8352928" cy="1238480"/>
            </a:xfrm>
          </p:grpSpPr>
          <p:sp>
            <p:nvSpPr>
              <p:cNvPr id="261" name="圓角矩形"/>
              <p:cNvSpPr/>
              <p:nvPr/>
            </p:nvSpPr>
            <p:spPr>
              <a:xfrm>
                <a:off x="0" y="0"/>
                <a:ext cx="8352929" cy="1238481"/>
              </a:xfrm>
              <a:prstGeom prst="roundRect">
                <a:avLst>
                  <a:gd name="adj" fmla="val 10000"/>
                </a:avLst>
              </a:prstGeom>
              <a:solidFill>
                <a:schemeClr val="accent4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555750">
                  <a:lnSpc>
                    <a:spcPct val="90000"/>
                  </a:lnSpc>
                  <a:spcBef>
                    <a:spcPts val="700"/>
                  </a:spcBef>
                  <a:defRPr sz="35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  <a:endParaRPr/>
              </a:p>
            </p:txBody>
          </p:sp>
          <p:sp>
            <p:nvSpPr>
              <p:cNvPr id="262" name="喘息服務"/>
              <p:cNvSpPr txBox="1"/>
              <p:nvPr/>
            </p:nvSpPr>
            <p:spPr>
              <a:xfrm>
                <a:off x="1794432" y="174740"/>
                <a:ext cx="6558496" cy="889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defTabSz="1555750">
                  <a:lnSpc>
                    <a:spcPct val="90000"/>
                  </a:lnSpc>
                  <a:spcBef>
                    <a:spcPts val="1400"/>
                  </a:spcBef>
                  <a:defRPr sz="35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r>
                  <a:t>喘息服務</a:t>
                </a:r>
              </a:p>
            </p:txBody>
          </p:sp>
        </p:grpSp>
        <p:sp>
          <p:nvSpPr>
            <p:cNvPr id="264" name="圓角矩形"/>
            <p:cNvSpPr/>
            <p:nvPr/>
          </p:nvSpPr>
          <p:spPr>
            <a:xfrm>
              <a:off x="123848" y="4210835"/>
              <a:ext cx="1670586" cy="990786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395536" y="404664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99215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3" name="Group 27"/>
          <p:cNvGraphicFramePr>
            <a:graphicFrameLocks noGrp="1"/>
          </p:cNvGraphicFramePr>
          <p:nvPr/>
        </p:nvGraphicFramePr>
        <p:xfrm>
          <a:off x="642938" y="1714500"/>
          <a:ext cx="6551612" cy="4402166"/>
        </p:xfrm>
        <a:graphic>
          <a:graphicData uri="http://schemas.openxmlformats.org/drawingml/2006/table">
            <a:tbl>
              <a:tblPr/>
              <a:tblGrid>
                <a:gridCol w="115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照顧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服務員至提供個案服務處所，</a:t>
                      </a:r>
                      <a:endParaRPr kumimoji="1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提供生活照顧及身體照顧服務。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基本身體清潔      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陪同外出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基本日常照顧      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陪同就醫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測量生命徵象      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家務協助       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協助餵食或灌食  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代購或代領或代送服務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餐食照顧              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協助執行輔助性醫療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06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協助沐浴              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安全看視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07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協助沐浴及洗頭  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陪伴服務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足部照護              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巡視服務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到宅沐浴車服務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翻身拍背          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肢體關節活動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協助上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樓梯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757" name="Picture 4" descr="照片 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286250"/>
            <a:ext cx="2513013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6"/>
          <p:cNvSpPr txBox="1">
            <a:spLocks/>
          </p:cNvSpPr>
          <p:nvPr/>
        </p:nvSpPr>
        <p:spPr>
          <a:xfrm>
            <a:off x="539750" y="260350"/>
            <a:ext cx="8229600" cy="1143000"/>
          </a:xfrm>
          <a:prstGeom prst="roundRect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居家照顧服務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(BA)</a:t>
            </a:r>
            <a:endParaRPr kumimoji="0"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7206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298656"/>
            <a:ext cx="9058275" cy="55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078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250718"/>
            <a:ext cx="9134475" cy="54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150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619250" y="508000"/>
            <a:ext cx="58340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zh-TW" sz="4800">
              <a:solidFill>
                <a:srgbClr val="000000"/>
              </a:solidFill>
            </a:endParaRPr>
          </a:p>
        </p:txBody>
      </p:sp>
      <p:graphicFrame>
        <p:nvGraphicFramePr>
          <p:cNvPr id="9243" name="Group 27"/>
          <p:cNvGraphicFramePr>
            <a:graphicFrameLocks noGrp="1"/>
          </p:cNvGraphicFramePr>
          <p:nvPr/>
        </p:nvGraphicFramePr>
        <p:xfrm>
          <a:off x="406400" y="1531938"/>
          <a:ext cx="8494713" cy="2835276"/>
        </p:xfrm>
        <a:graphic>
          <a:graphicData uri="http://schemas.openxmlformats.org/drawingml/2006/table">
            <a:tbl>
              <a:tblPr/>
              <a:tblGrid>
                <a:gridCol w="982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kumimoji="0" lang="zh-TW" altLang="en-US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白天</a:t>
                      </a:r>
                      <a:r>
                        <a:rPr kumimoji="0"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接送家中的失能者至</a:t>
                      </a:r>
                      <a:r>
                        <a:rPr kumimoji="0" lang="zh-TW" altLang="en-US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機構托護</a:t>
                      </a:r>
                      <a:r>
                        <a:rPr kumimoji="0"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</a:p>
                    <a:p>
                      <a:pPr eaLnBrk="1" hangingPunct="1"/>
                      <a:r>
                        <a:rPr kumimoji="0"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延緩失能者的退化情形，增進日常生活功能</a:t>
                      </a:r>
                      <a:r>
                        <a:rPr kumimoji="0"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kumimoji="0"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護理照護、社交訓練、復健活動、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文康休閒、娛樂等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…….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適用代碼</a:t>
                      </a:r>
                      <a:endParaRPr kumimoji="1" lang="zh-TW" alt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依個案失能等級對應不同補助費用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809" name="Picture 5" descr="100_08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786313"/>
            <a:ext cx="273685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911600"/>
            <a:ext cx="2576512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6"/>
          <p:cNvSpPr txBox="1">
            <a:spLocks/>
          </p:cNvSpPr>
          <p:nvPr/>
        </p:nvSpPr>
        <p:spPr>
          <a:xfrm>
            <a:off x="539750" y="260350"/>
            <a:ext cx="8229600" cy="1143000"/>
          </a:xfrm>
          <a:prstGeom prst="roundRect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日間照顧服務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公共托老中心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圖說文字 1"/>
          <p:cNvSpPr/>
          <p:nvPr/>
        </p:nvSpPr>
        <p:spPr>
          <a:xfrm>
            <a:off x="7319963" y="2708275"/>
            <a:ext cx="1368425" cy="936625"/>
          </a:xfrm>
          <a:prstGeom prst="wedge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C00000"/>
                </a:solidFill>
                <a:latin typeface="+mn-ea"/>
              </a:rPr>
              <a:t>日照喘息</a:t>
            </a:r>
            <a:r>
              <a:rPr kumimoji="0" lang="en-US" altLang="zh-TW" b="1" dirty="0">
                <a:solidFill>
                  <a:srgbClr val="C00000"/>
                </a:solidFill>
                <a:latin typeface="+mn-ea"/>
              </a:rPr>
              <a:t>-GA03.04</a:t>
            </a:r>
            <a:endParaRPr kumimoji="0" lang="zh-TW" altLang="en-US" b="1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33813" name="Picture 1" descr="F:\長照說明(0509.0606)\6357C12c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786313"/>
            <a:ext cx="24288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74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100388" y="477838"/>
            <a:ext cx="4897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4800">
              <a:solidFill>
                <a:srgbClr val="000000"/>
              </a:solidFill>
            </a:endParaRPr>
          </a:p>
        </p:txBody>
      </p:sp>
      <p:graphicFrame>
        <p:nvGraphicFramePr>
          <p:cNvPr id="9243" name="Group 27"/>
          <p:cNvGraphicFramePr>
            <a:graphicFrameLocks noGrp="1"/>
          </p:cNvGraphicFramePr>
          <p:nvPr/>
        </p:nvGraphicFramePr>
        <p:xfrm>
          <a:off x="611188" y="1612900"/>
          <a:ext cx="8158162" cy="4023212"/>
        </p:xfrm>
        <a:graphic>
          <a:graphicData uri="http://schemas.openxmlformats.org/drawingml/2006/table">
            <a:tbl>
              <a:tblPr/>
              <a:tblGrid>
                <a:gridCol w="117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2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對象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經醫師診斷有復能需求，</a:t>
                      </a:r>
                      <a:endParaRPr lang="en-US" altLang="zh-TW" sz="2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且個案或家屬有復健意願者</a:t>
                      </a:r>
                    </a:p>
                  </a:txBody>
                  <a:tcPr marL="91444" marR="91444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執行人員：長期照顧服務人員訓練認證之醫師、職能治療人員、物理治療人員、語言治療師、護理人員等</a:t>
                      </a:r>
                      <a:r>
                        <a:rPr kumimoji="1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醫事人員</a:t>
                      </a:r>
                      <a:endParaRPr kumimoji="1" lang="en-US" altLang="zh-TW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依個案實際狀況，視個案之需求及進展，滾動式協調安排適當之專業人員提供服務動態調整服務資源</a:t>
                      </a:r>
                      <a:endParaRPr kumimoji="1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標題 6"/>
          <p:cNvSpPr txBox="1">
            <a:spLocks/>
          </p:cNvSpPr>
          <p:nvPr/>
        </p:nvSpPr>
        <p:spPr>
          <a:xfrm>
            <a:off x="539750" y="260350"/>
            <a:ext cx="8229600" cy="1143000"/>
          </a:xfrm>
          <a:prstGeom prst="roundRect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社區復能服務</a:t>
            </a:r>
            <a:endParaRPr kumimoji="0"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9" descr="F:\980818萬里林友福(OT)\P8180087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835845" y="5042619"/>
            <a:ext cx="1808163" cy="14827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14" descr="F:\980818萬里林友福(OT)\P81800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48795" y="5045794"/>
            <a:ext cx="1395413" cy="14795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10" descr="F:\980818萬里林友福(OT)\P8180088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39148" y="5055319"/>
            <a:ext cx="1765300" cy="14700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537840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100388" y="477838"/>
            <a:ext cx="4897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4800">
              <a:solidFill>
                <a:srgbClr val="000000"/>
              </a:solidFill>
            </a:endParaRPr>
          </a:p>
        </p:txBody>
      </p:sp>
      <p:graphicFrame>
        <p:nvGraphicFramePr>
          <p:cNvPr id="9243" name="Group 27"/>
          <p:cNvGraphicFramePr>
            <a:graphicFrameLocks noGrp="1"/>
          </p:cNvGraphicFramePr>
          <p:nvPr/>
        </p:nvGraphicFramePr>
        <p:xfrm>
          <a:off x="611188" y="1612900"/>
          <a:ext cx="7272337" cy="3676650"/>
        </p:xfrm>
        <a:graphic>
          <a:graphicData uri="http://schemas.openxmlformats.org/drawingml/2006/table">
            <a:tbl>
              <a:tblPr/>
              <a:tblGrid>
                <a:gridCol w="104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4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對象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4" marR="91434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個案或家屬有意願接受服務者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經評估有健康營養問題</a:t>
                      </a:r>
                    </a:p>
                  </a:txBody>
                  <a:tcPr marL="91434" marR="91434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4" marR="91434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完成長期照顧服務人員訓練認證之醫師、護理人員、營養師等醫事人員。</a:t>
                      </a:r>
                      <a:endParaRPr kumimoji="1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服務內容包含</a:t>
                      </a:r>
                      <a:endParaRPr kumimoji="1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</a:t>
                      </a: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觀察與確認照護需求</a:t>
                      </a: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指導措施</a:t>
                      </a: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轉介必要之醫療處置</a:t>
                      </a:r>
                    </a:p>
                  </a:txBody>
                  <a:tcPr marL="91434" marR="91434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標題 6"/>
          <p:cNvSpPr txBox="1">
            <a:spLocks/>
          </p:cNvSpPr>
          <p:nvPr/>
        </p:nvSpPr>
        <p:spPr>
          <a:xfrm>
            <a:off x="539750" y="260350"/>
            <a:ext cx="8229600" cy="1143000"/>
          </a:xfrm>
          <a:prstGeom prst="roundRect">
            <a:avLst/>
          </a:prstGeom>
          <a:solidFill>
            <a:schemeClr val="accent6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營養照護</a:t>
            </a:r>
            <a:endParaRPr kumimoji="0"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5" descr="P1060667.JP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376690" y="4437112"/>
            <a:ext cx="2767310" cy="22495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114106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100388" y="477838"/>
            <a:ext cx="4897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4800">
              <a:solidFill>
                <a:srgbClr val="000000"/>
              </a:solidFill>
            </a:endParaRPr>
          </a:p>
        </p:txBody>
      </p:sp>
      <p:graphicFrame>
        <p:nvGraphicFramePr>
          <p:cNvPr id="9243" name="Group 27"/>
          <p:cNvGraphicFramePr>
            <a:graphicFrameLocks noGrp="1"/>
          </p:cNvGraphicFramePr>
          <p:nvPr/>
        </p:nvGraphicFramePr>
        <p:xfrm>
          <a:off x="611188" y="1612900"/>
          <a:ext cx="7993062" cy="4359275"/>
        </p:xfrm>
        <a:graphic>
          <a:graphicData uri="http://schemas.openxmlformats.org/drawingml/2006/table">
            <a:tbl>
              <a:tblPr/>
              <a:tblGrid>
                <a:gridCol w="115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1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2" marR="91442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完成長期照顧服務人員訓練認證之醫事人員。</a:t>
                      </a:r>
                      <a:endParaRPr kumimoji="1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服務內容包含</a:t>
                      </a:r>
                      <a:endParaRPr kumimoji="1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CB01 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營養照護</a:t>
                      </a: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CB02 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進食與吞嚥照護</a:t>
                      </a: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CB03 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困擾行為</a:t>
                      </a: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CB04 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臥床或長期活動受限照護</a:t>
                      </a: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</a:t>
                      </a: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觀察與確認照護需求</a:t>
                      </a: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指導措施</a:t>
                      </a:r>
                    </a:p>
                    <a:p>
                      <a:pPr marL="263525" marR="0" lvl="0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轉介必要之醫療處置</a:t>
                      </a:r>
                    </a:p>
                  </a:txBody>
                  <a:tcPr marL="91442" marR="91442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標題 6"/>
          <p:cNvSpPr txBox="1">
            <a:spLocks/>
          </p:cNvSpPr>
          <p:nvPr/>
        </p:nvSpPr>
        <p:spPr>
          <a:xfrm>
            <a:off x="539750" y="260350"/>
            <a:ext cx="8229600" cy="1143000"/>
          </a:xfrm>
          <a:prstGeom prst="roundRect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其他醫事類專業服務</a:t>
            </a:r>
            <a:endParaRPr kumimoji="0"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3063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3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F573453-1736-493C-BCFE-54A211134D44}" type="slidenum">
              <a:rPr kumimoji="0" lang="en-US" altLang="zh-TW" sz="1400">
                <a:latin typeface="Arial" panose="020B0604020202020204" pitchFamily="34" charset="0"/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kumimoji="0" lang="en-US" altLang="zh-TW" sz="1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標題 6"/>
          <p:cNvSpPr txBox="1">
            <a:spLocks/>
          </p:cNvSpPr>
          <p:nvPr/>
        </p:nvSpPr>
        <p:spPr>
          <a:xfrm>
            <a:off x="539750" y="260350"/>
            <a:ext cx="8229600" cy="1143000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交通接送服務</a:t>
            </a:r>
            <a:endParaRPr kumimoji="0"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97435"/>
              </p:ext>
            </p:extLst>
          </p:nvPr>
        </p:nvGraphicFramePr>
        <p:xfrm>
          <a:off x="611188" y="1598613"/>
          <a:ext cx="7920037" cy="2276477"/>
        </p:xfrm>
        <a:graphic>
          <a:graphicData uri="http://schemas.openxmlformats.org/drawingml/2006/table">
            <a:tbl>
              <a:tblPr/>
              <a:tblGrid>
                <a:gridCol w="112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3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對象</a:t>
                      </a: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0163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符合長照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2.0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對象，經評估失能等級在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級以上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得預約交通車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一般車、福祉車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以就醫。 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796" name="Picture 2" descr="01070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644900"/>
            <a:ext cx="3330575" cy="2633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02540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圖片 4" descr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" y="0"/>
            <a:ext cx="91425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340767"/>
            <a:ext cx="7857880" cy="4785397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標題 6"/>
          <p:cNvSpPr txBox="1">
            <a:spLocks noGrp="1"/>
          </p:cNvSpPr>
          <p:nvPr>
            <p:ph type="title"/>
          </p:nvPr>
        </p:nvSpPr>
        <p:spPr>
          <a:xfrm>
            <a:off x="595546" y="316146"/>
            <a:ext cx="8118008" cy="1031408"/>
          </a:xfrm>
          <a:prstGeom prst="rect">
            <a:avLst/>
          </a:prstGeom>
          <a:ln w="25400">
            <a:solidFill>
              <a:srgbClr val="3A5E8A"/>
            </a:solidFill>
            <a:round/>
          </a:ln>
        </p:spPr>
        <p:txBody>
          <a:bodyPr/>
          <a:lstStyle>
            <a:lvl1pPr>
              <a:defRPr sz="3600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長期照顧制度發展脈絡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100388" y="477838"/>
            <a:ext cx="4897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4800">
              <a:solidFill>
                <a:srgbClr val="000000"/>
              </a:solidFill>
            </a:endParaRPr>
          </a:p>
        </p:txBody>
      </p:sp>
      <p:graphicFrame>
        <p:nvGraphicFramePr>
          <p:cNvPr id="9243" name="Group 27"/>
          <p:cNvGraphicFramePr>
            <a:graphicFrameLocks noGrp="1"/>
          </p:cNvGraphicFramePr>
          <p:nvPr/>
        </p:nvGraphicFramePr>
        <p:xfrm>
          <a:off x="642938" y="1643063"/>
          <a:ext cx="8064500" cy="1371604"/>
        </p:xfrm>
        <a:graphic>
          <a:graphicData uri="http://schemas.openxmlformats.org/drawingml/2006/table">
            <a:tbl>
              <a:tblPr/>
              <a:tblGrid>
                <a:gridCol w="99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需出示房屋所有證明，或屋主同意書，並由專業人員提供施工前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完工後評估，給予專業評估及建議。</a:t>
                      </a:r>
                      <a:endParaRPr lang="en-US" altLang="zh-TW" sz="2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標題 6"/>
          <p:cNvSpPr txBox="1">
            <a:spLocks/>
          </p:cNvSpPr>
          <p:nvPr/>
        </p:nvSpPr>
        <p:spPr>
          <a:xfrm>
            <a:off x="539750" y="260350"/>
            <a:ext cx="8229600" cy="11430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居家無障礙環境改善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及補助</a:t>
            </a:r>
            <a:endParaRPr kumimoji="0"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4044" name="Picture 7" descr="高華德居家環境改造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286125"/>
            <a:ext cx="1939925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5" name="Picture 8" descr="扶手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643438"/>
            <a:ext cx="219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6" name="AutoShape 10"/>
          <p:cNvSpPr>
            <a:spLocks noChangeArrowheads="1"/>
          </p:cNvSpPr>
          <p:nvPr/>
        </p:nvSpPr>
        <p:spPr bwMode="auto">
          <a:xfrm>
            <a:off x="6500813" y="3500438"/>
            <a:ext cx="2103437" cy="2251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zh-TW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286625" y="4000500"/>
            <a:ext cx="1336675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洗臉槽原貌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7358063" y="5500688"/>
            <a:ext cx="1336675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加裝扶手</a:t>
            </a:r>
          </a:p>
        </p:txBody>
      </p:sp>
      <p:graphicFrame>
        <p:nvGraphicFramePr>
          <p:cNvPr id="10" name="Group 27"/>
          <p:cNvGraphicFramePr>
            <a:graphicFrameLocks noGrp="1"/>
          </p:cNvGraphicFramePr>
          <p:nvPr/>
        </p:nvGraphicFramePr>
        <p:xfrm>
          <a:off x="642938" y="3286125"/>
          <a:ext cx="4389437" cy="2298700"/>
        </p:xfrm>
        <a:graphic>
          <a:graphicData uri="http://schemas.openxmlformats.org/drawingml/2006/table">
            <a:tbl>
              <a:tblPr/>
              <a:tblGrid>
                <a:gridCol w="54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7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8" marR="9144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扶手、非固定式斜坡板、固定式斜坡道、架高式和式地板拆除、改善浴缸、改善洗臉台、改善馬桶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</a:t>
                      </a:r>
                      <a:endParaRPr lang="zh-TW" altLang="en-US" sz="2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8" marR="91448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591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100388" y="477838"/>
            <a:ext cx="4897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4800">
              <a:solidFill>
                <a:srgbClr val="000000"/>
              </a:solidFill>
            </a:endParaRPr>
          </a:p>
        </p:txBody>
      </p:sp>
      <p:sp>
        <p:nvSpPr>
          <p:cNvPr id="5" name="標題 6"/>
          <p:cNvSpPr txBox="1">
            <a:spLocks/>
          </p:cNvSpPr>
          <p:nvPr/>
        </p:nvSpPr>
        <p:spPr>
          <a:xfrm>
            <a:off x="539750" y="260350"/>
            <a:ext cx="8229600" cy="11430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輔具補助</a:t>
            </a:r>
          </a:p>
        </p:txBody>
      </p:sp>
      <p:sp>
        <p:nvSpPr>
          <p:cNvPr id="46084" name="AutoShape 10"/>
          <p:cNvSpPr>
            <a:spLocks noChangeArrowheads="1"/>
          </p:cNvSpPr>
          <p:nvPr/>
        </p:nvSpPr>
        <p:spPr bwMode="auto">
          <a:xfrm>
            <a:off x="6461125" y="4194175"/>
            <a:ext cx="2105025" cy="2251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zh-TW" sz="24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10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005263"/>
            <a:ext cx="2376488" cy="1916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8" name="圖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005263"/>
            <a:ext cx="1871663" cy="192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9" name="圖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005263"/>
            <a:ext cx="1811337" cy="192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5" name="圖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05263"/>
            <a:ext cx="1630363" cy="1916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aphicFrame>
        <p:nvGraphicFramePr>
          <p:cNvPr id="11" name="Group 27"/>
          <p:cNvGraphicFramePr>
            <a:graphicFrameLocks noGrp="1"/>
          </p:cNvGraphicFramePr>
          <p:nvPr/>
        </p:nvGraphicFramePr>
        <p:xfrm>
          <a:off x="611188" y="1916113"/>
          <a:ext cx="8064500" cy="1798637"/>
        </p:xfrm>
        <a:graphic>
          <a:graphicData uri="http://schemas.openxmlformats.org/drawingml/2006/table">
            <a:tbl>
              <a:tblPr/>
              <a:tblGrid>
                <a:gridCol w="99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8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包含行動、移位、飲食、衣著等生活輔具項目，請自行參酌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『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長期照顧（照顧服務、專業服務、交通接送服務、輔具服務及居家無障礙環境改善服務）給付及支付基準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』</a:t>
                      </a:r>
                      <a:endParaRPr lang="zh-TW" altLang="en-US" sz="2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6" marR="9143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105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100388" y="477838"/>
            <a:ext cx="4897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4800">
              <a:solidFill>
                <a:srgbClr val="000000"/>
              </a:solidFill>
            </a:endParaRPr>
          </a:p>
        </p:txBody>
      </p:sp>
      <p:graphicFrame>
        <p:nvGraphicFramePr>
          <p:cNvPr id="9243" name="Group 27"/>
          <p:cNvGraphicFramePr>
            <a:graphicFrameLocks noGrp="1"/>
          </p:cNvGraphicFramePr>
          <p:nvPr/>
        </p:nvGraphicFramePr>
        <p:xfrm>
          <a:off x="611188" y="1612900"/>
          <a:ext cx="6985000" cy="4023212"/>
        </p:xfrm>
        <a:graphic>
          <a:graphicData uri="http://schemas.openxmlformats.org/drawingml/2006/table">
            <a:tbl>
              <a:tblPr/>
              <a:tblGrid>
                <a:gridCol w="100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</a:p>
                  </a:txBody>
                  <a:tcPr marL="91446" marR="9144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受過訓練的照顧服務員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家屬需要喘息時，到家中協助照顧失能者，提供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臨時、短期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的照顧服務。</a:t>
                      </a:r>
                    </a:p>
                  </a:txBody>
                  <a:tcPr marL="91446" marR="9144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91446" marR="9144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協助如廁、沐浴、穿換衣服、</a:t>
                      </a:r>
                      <a:endParaRPr kumimoji="1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口腔清潔、進食、服藥、翻身、拍背、簡單被動式肢體關節活動、</a:t>
                      </a:r>
                      <a:endParaRPr kumimoji="1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上下床、陪同運動</a:t>
                      </a:r>
                      <a:endParaRPr kumimoji="1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、協助使用日常生活輔助器具</a:t>
                      </a:r>
                      <a:endParaRPr kumimoji="1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及其他服務</a:t>
                      </a: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</a:t>
                      </a:r>
                      <a:endParaRPr kumimoji="1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8142" name="Picture 3" descr="PICT09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429000"/>
            <a:ext cx="2376487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6"/>
          <p:cNvSpPr txBox="1">
            <a:spLocks/>
          </p:cNvSpPr>
          <p:nvPr/>
        </p:nvSpPr>
        <p:spPr>
          <a:xfrm>
            <a:off x="539750" y="260350"/>
            <a:ext cx="8229600" cy="1143000"/>
          </a:xfrm>
          <a:prstGeom prst="roundRect">
            <a:avLst/>
          </a:prstGeom>
          <a:solidFill>
            <a:srgbClr val="FF66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喘息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居家式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8144" name="Picture 16" descr="F:\長照說明(0509.0606)\h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143125"/>
            <a:ext cx="112871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65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100388" y="477838"/>
            <a:ext cx="4897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4800">
              <a:solidFill>
                <a:srgbClr val="000000"/>
              </a:solidFill>
            </a:endParaRPr>
          </a:p>
        </p:txBody>
      </p:sp>
      <p:graphicFrame>
        <p:nvGraphicFramePr>
          <p:cNvPr id="9243" name="Group 27"/>
          <p:cNvGraphicFramePr>
            <a:graphicFrameLocks noGrp="1"/>
          </p:cNvGraphicFramePr>
          <p:nvPr/>
        </p:nvGraphicFramePr>
        <p:xfrm>
          <a:off x="611188" y="1612900"/>
          <a:ext cx="6985000" cy="3170238"/>
        </p:xfrm>
        <a:graphic>
          <a:graphicData uri="http://schemas.openxmlformats.org/drawingml/2006/table">
            <a:tbl>
              <a:tblPr/>
              <a:tblGrid>
                <a:gridCol w="100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</a:p>
                  </a:txBody>
                  <a:tcPr marL="91446" marR="9144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將家中需照護的失能者送至</a:t>
                      </a: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政府特約的機構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中，接受短期間全天候的日常生活照顧。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91446" marR="9144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護理照護、</a:t>
                      </a:r>
                      <a:endParaRPr kumimoji="1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協助沐浴、</a:t>
                      </a:r>
                      <a:endParaRPr kumimoji="1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進食、服藥、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才藝及復健活動</a:t>
                      </a:r>
                      <a:r>
                        <a:rPr kumimoji="1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</a:t>
                      </a:r>
                      <a:endParaRPr kumimoji="1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標題 6"/>
          <p:cNvSpPr txBox="1">
            <a:spLocks/>
          </p:cNvSpPr>
          <p:nvPr/>
        </p:nvSpPr>
        <p:spPr>
          <a:xfrm>
            <a:off x="539750" y="260350"/>
            <a:ext cx="8229600" cy="1143000"/>
          </a:xfrm>
          <a:prstGeom prst="roundRect">
            <a:avLst/>
          </a:prstGeom>
          <a:solidFill>
            <a:srgbClr val="FF66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喘息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機構式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0191" name="Picture 2" descr="S360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57563"/>
            <a:ext cx="36718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16" descr="F:\長照說明(0509.0606)\機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857375"/>
            <a:ext cx="1357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177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3" name="Group 27"/>
          <p:cNvGraphicFramePr>
            <a:graphicFrameLocks noGrp="1"/>
          </p:cNvGraphicFramePr>
          <p:nvPr/>
        </p:nvGraphicFramePr>
        <p:xfrm>
          <a:off x="504825" y="1628775"/>
          <a:ext cx="8264525" cy="3838575"/>
        </p:xfrm>
        <a:graphic>
          <a:graphicData uri="http://schemas.openxmlformats.org/drawingml/2006/table">
            <a:tbl>
              <a:tblPr/>
              <a:tblGrid>
                <a:gridCol w="95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長照需要者於夜間至小規模多機能服務中心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臨時住宿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由機構工作人員提供包含生活照顧、協助沐浴、進食、服藥、活動安排及住宿等照顧服務。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夜間係指每日下午 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點至翌日上午 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點。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237" name="投影片編號版面配置區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6913" y="6092825"/>
            <a:ext cx="1108075" cy="43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4038C1F-A5C0-4C88-A1F7-DF402567E292}" type="slidenum">
              <a:rPr lang="zh-TW" altLang="en-US" sz="1200" b="1" smtClean="0">
                <a:solidFill>
                  <a:srgbClr val="7F7F7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algn="l"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 b="1" smtClean="0">
              <a:solidFill>
                <a:srgbClr val="7F7F7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標題 6"/>
          <p:cNvSpPr txBox="1">
            <a:spLocks/>
          </p:cNvSpPr>
          <p:nvPr/>
        </p:nvSpPr>
        <p:spPr>
          <a:xfrm>
            <a:off x="539750" y="260350"/>
            <a:ext cx="8229600" cy="1143000"/>
          </a:xfrm>
          <a:prstGeom prst="round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夜間喘息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小規模多機能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2239" name="Picture 1" descr="F:\長照說明(0509.0606)\bed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000500"/>
            <a:ext cx="2071688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2" descr="F:\長照說明(0509.0606)\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000500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927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3" name="Group 27"/>
          <p:cNvGraphicFramePr>
            <a:graphicFrameLocks noGrp="1"/>
          </p:cNvGraphicFramePr>
          <p:nvPr/>
        </p:nvGraphicFramePr>
        <p:xfrm>
          <a:off x="504825" y="1628775"/>
          <a:ext cx="8264525" cy="4248150"/>
        </p:xfrm>
        <a:graphic>
          <a:graphicData uri="http://schemas.openxmlformats.org/drawingml/2006/table">
            <a:tbl>
              <a:tblPr/>
              <a:tblGrid>
                <a:gridCol w="95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4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長照需要者於開放時間至巷弄長照站接受照顧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由巷弄長照站工作人員提供包含生活照顧、協助沐浴、進食、服藥、活動安排等照顧服務。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需為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年已核定之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級單位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285" name="投影片編號版面配置區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6913" y="6092825"/>
            <a:ext cx="1108075" cy="43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DEE2DA8-4653-41C8-BE65-CE8953B8A398}" type="slidenum">
              <a:rPr lang="zh-TW" altLang="en-US" sz="1200" b="1" smtClean="0">
                <a:solidFill>
                  <a:srgbClr val="7F7F7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algn="l"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 b="1" smtClean="0">
              <a:solidFill>
                <a:srgbClr val="7F7F7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標題 6"/>
          <p:cNvSpPr txBox="1">
            <a:spLocks/>
          </p:cNvSpPr>
          <p:nvPr/>
        </p:nvSpPr>
        <p:spPr>
          <a:xfrm>
            <a:off x="539750" y="260350"/>
            <a:ext cx="8229600" cy="1143000"/>
          </a:xfrm>
          <a:prstGeom prst="roundRect">
            <a:avLst/>
          </a:prstGeom>
          <a:solidFill>
            <a:srgbClr val="FF66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弄長照站臨</a:t>
            </a:r>
            <a:r>
              <a:rPr kumimoji="0"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托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半日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全日</a:t>
            </a:r>
            <a:r>
              <a:rPr kumimoji="0"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1318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100388" y="477838"/>
            <a:ext cx="4897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4800">
              <a:solidFill>
                <a:srgbClr val="000000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571750" y="214313"/>
            <a:ext cx="3786188" cy="7858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 smtClean="0">
                <a:latin typeface="標楷體" pitchFamily="65" charset="-120"/>
                <a:ea typeface="標楷體" pitchFamily="65" charset="-120"/>
              </a:rPr>
              <a:t>新北市自辦項目</a:t>
            </a:r>
            <a:endParaRPr kumimoji="0"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14375" y="2000250"/>
            <a:ext cx="3348038" cy="39909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緊急救援通報</a:t>
            </a:r>
          </a:p>
          <a:p>
            <a:pPr eaLnBrk="1" hangingPunct="1">
              <a:defRPr/>
            </a:pPr>
            <a:r>
              <a:rPr lang="en-US" altLang="en-US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意外事件及緊急醫療事件通報。 </a:t>
            </a:r>
          </a:p>
          <a:p>
            <a:pPr eaLnBrk="1" hangingPunct="1">
              <a:defRPr/>
            </a:pPr>
            <a:r>
              <a:rPr lang="en-US" altLang="en-US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救護車緊急救護通報。 </a:t>
            </a:r>
          </a:p>
          <a:p>
            <a:pPr eaLnBrk="1" hangingPunct="1">
              <a:defRPr/>
            </a:pPr>
            <a:r>
              <a:rPr lang="en-US" altLang="en-US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緊急事件聯絡人之通知。 </a:t>
            </a:r>
          </a:p>
          <a:p>
            <a:pPr eaLnBrk="1" hangingPunct="1">
              <a:defRPr/>
            </a:pPr>
            <a:r>
              <a:rPr lang="en-US" altLang="en-US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不活動狀態自主監控。 </a:t>
            </a:r>
          </a:p>
          <a:p>
            <a:pPr eaLnBrk="1" hangingPunct="1">
              <a:defRPr/>
            </a:pPr>
            <a:r>
              <a:rPr lang="en-US" altLang="en-US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護理師定期居家訪視及身體健康評量。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4857750" y="2000250"/>
            <a:ext cx="3348038" cy="39909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營養餐飲服務</a:t>
            </a:r>
          </a:p>
          <a:p>
            <a:pPr eaLnBrk="1" hangingPunct="1"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結合民間資源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、志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工人力，定時將營養餐飲送到經濟弱勢的失能長者家中，以補充日常營養。</a:t>
            </a:r>
          </a:p>
        </p:txBody>
      </p:sp>
      <p:pic>
        <p:nvPicPr>
          <p:cNvPr id="56326" name="Picture 5" descr="F:\長照說明(0509.0606)\中興保全緊急通報系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14438"/>
            <a:ext cx="20716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6" descr="F:\長照說明(0509.0606)\583435_4-1024x9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5072063"/>
            <a:ext cx="92868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7" descr="F:\長照說明(0509.0606)\便當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8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計算.jpg" descr="計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2" y="323396"/>
            <a:ext cx="8456636" cy="5461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400855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0559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:\長照說明(0509.0606)\8.未失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8618538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06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332656"/>
            <a:ext cx="8280922" cy="5886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:\長照說明(0509.0606)\9.預防延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00075"/>
            <a:ext cx="869315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193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:\長照說明(0509.0606)\10.外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17563"/>
            <a:ext cx="857250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137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如何申請.jpg" descr="如何申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35" y="207505"/>
            <a:ext cx="8648330" cy="5680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申請流程</a:t>
            </a:r>
          </a:p>
        </p:txBody>
      </p:sp>
      <p:grpSp>
        <p:nvGrpSpPr>
          <p:cNvPr id="312" name="內容版面配置區 3"/>
          <p:cNvGrpSpPr/>
          <p:nvPr/>
        </p:nvGrpSpPr>
        <p:grpSpPr>
          <a:xfrm>
            <a:off x="457200" y="1600200"/>
            <a:ext cx="8229600" cy="4525963"/>
            <a:chOff x="0" y="0"/>
            <a:chExt cx="8229599" cy="4525962"/>
          </a:xfrm>
        </p:grpSpPr>
        <p:grpSp>
          <p:nvGrpSpPr>
            <p:cNvPr id="293" name="群組"/>
            <p:cNvGrpSpPr/>
            <p:nvPr/>
          </p:nvGrpSpPr>
          <p:grpSpPr>
            <a:xfrm>
              <a:off x="0" y="0"/>
              <a:ext cx="1607343" cy="4525963"/>
              <a:chOff x="0" y="0"/>
              <a:chExt cx="1607342" cy="4525962"/>
            </a:xfrm>
          </p:grpSpPr>
          <p:sp>
            <p:nvSpPr>
              <p:cNvPr id="291" name="圓角矩形"/>
              <p:cNvSpPr/>
              <p:nvPr/>
            </p:nvSpPr>
            <p:spPr>
              <a:xfrm>
                <a:off x="0" y="0"/>
                <a:ext cx="1607343" cy="4525963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300"/>
                  </a:spcBef>
                  <a:defRPr sz="24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  <a:endParaRPr/>
              </a:p>
            </p:txBody>
          </p:sp>
          <p:sp>
            <p:nvSpPr>
              <p:cNvPr id="292" name="本人或家人提出申請"/>
              <p:cNvSpPr txBox="1"/>
              <p:nvPr/>
            </p:nvSpPr>
            <p:spPr>
              <a:xfrm>
                <a:off x="0" y="1958149"/>
                <a:ext cx="1607343" cy="15148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70687" tIns="170687" rIns="170687" bIns="170687" numCol="1" anchor="ctr">
                <a:spAutoFit/>
              </a:bodyPr>
              <a:lstStyle>
                <a:lvl1pPr marL="342900" indent="-342900" algn="ctr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r>
                  <a:t>本人或家人提出申請</a:t>
                </a:r>
              </a:p>
            </p:txBody>
          </p:sp>
        </p:grpSp>
        <p:sp>
          <p:nvSpPr>
            <p:cNvPr id="294" name="圓形"/>
            <p:cNvSpPr/>
            <p:nvPr/>
          </p:nvSpPr>
          <p:spPr>
            <a:xfrm>
              <a:off x="50099" y="271557"/>
              <a:ext cx="1507146" cy="1507146"/>
            </a:xfrm>
            <a:prstGeom prst="ellipse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grpSp>
          <p:nvGrpSpPr>
            <p:cNvPr id="297" name="群組"/>
            <p:cNvGrpSpPr/>
            <p:nvPr/>
          </p:nvGrpSpPr>
          <p:grpSpPr>
            <a:xfrm>
              <a:off x="1655564" y="0"/>
              <a:ext cx="1607344" cy="4525963"/>
              <a:chOff x="0" y="0"/>
              <a:chExt cx="1607342" cy="4525962"/>
            </a:xfrm>
          </p:grpSpPr>
          <p:sp>
            <p:nvSpPr>
              <p:cNvPr id="295" name="圓角矩形"/>
              <p:cNvSpPr/>
              <p:nvPr/>
            </p:nvSpPr>
            <p:spPr>
              <a:xfrm>
                <a:off x="0" y="0"/>
                <a:ext cx="1607343" cy="4525963"/>
              </a:xfrm>
              <a:prstGeom prst="roundRect">
                <a:avLst>
                  <a:gd name="adj" fmla="val 1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300"/>
                  </a:spcBef>
                  <a:defRPr sz="24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  <a:endParaRPr/>
              </a:p>
            </p:txBody>
          </p:sp>
          <p:sp>
            <p:nvSpPr>
              <p:cNvPr id="296" name="照顧管理專員到府評估"/>
              <p:cNvSpPr txBox="1"/>
              <p:nvPr/>
            </p:nvSpPr>
            <p:spPr>
              <a:xfrm>
                <a:off x="0" y="1769554"/>
                <a:ext cx="1607343" cy="18920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70687" tIns="170687" rIns="170687" bIns="170687" numCol="1" anchor="ctr">
                <a:spAutoFit/>
              </a:bodyPr>
              <a:lstStyle>
                <a:lvl1pPr marL="342900" indent="-342900" algn="ctr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r>
                  <a:t>照顧管理專員到府評估</a:t>
                </a:r>
              </a:p>
            </p:txBody>
          </p:sp>
        </p:grpSp>
        <p:sp>
          <p:nvSpPr>
            <p:cNvPr id="298" name="圓形"/>
            <p:cNvSpPr/>
            <p:nvPr/>
          </p:nvSpPr>
          <p:spPr>
            <a:xfrm>
              <a:off x="1705662" y="271557"/>
              <a:ext cx="1507147" cy="1507146"/>
            </a:xfrm>
            <a:prstGeom prst="ellipse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grpSp>
          <p:nvGrpSpPr>
            <p:cNvPr id="301" name="群組"/>
            <p:cNvGrpSpPr/>
            <p:nvPr/>
          </p:nvGrpSpPr>
          <p:grpSpPr>
            <a:xfrm>
              <a:off x="3311128" y="0"/>
              <a:ext cx="1607344" cy="4525963"/>
              <a:chOff x="0" y="0"/>
              <a:chExt cx="1607342" cy="4525962"/>
            </a:xfrm>
          </p:grpSpPr>
          <p:sp>
            <p:nvSpPr>
              <p:cNvPr id="299" name="圓角矩形"/>
              <p:cNvSpPr/>
              <p:nvPr/>
            </p:nvSpPr>
            <p:spPr>
              <a:xfrm>
                <a:off x="0" y="0"/>
                <a:ext cx="1607343" cy="4525963"/>
              </a:xfrm>
              <a:prstGeom prst="roundRect">
                <a:avLst>
                  <a:gd name="adj" fmla="val 10000"/>
                </a:avLst>
              </a:prstGeom>
              <a:solidFill>
                <a:schemeClr val="accent4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300"/>
                  </a:spcBef>
                  <a:defRPr sz="24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  <a:endParaRPr/>
              </a:p>
            </p:txBody>
          </p:sp>
          <p:sp>
            <p:nvSpPr>
              <p:cNvPr id="300" name="核准長期照顧補助與計畫"/>
              <p:cNvSpPr txBox="1"/>
              <p:nvPr/>
            </p:nvSpPr>
            <p:spPr>
              <a:xfrm>
                <a:off x="0" y="1769554"/>
                <a:ext cx="1607343" cy="18920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70687" tIns="170687" rIns="170687" bIns="170687" numCol="1" anchor="ctr">
                <a:spAutoFit/>
              </a:bodyPr>
              <a:lstStyle>
                <a:lvl1pPr marL="342900" indent="-342900" algn="ctr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r>
                  <a:t>核准長期照顧補助與計畫</a:t>
                </a:r>
              </a:p>
            </p:txBody>
          </p:sp>
        </p:grpSp>
        <p:sp>
          <p:nvSpPr>
            <p:cNvPr id="302" name="圓形"/>
            <p:cNvSpPr/>
            <p:nvPr/>
          </p:nvSpPr>
          <p:spPr>
            <a:xfrm>
              <a:off x="3361227" y="271557"/>
              <a:ext cx="1507147" cy="1507146"/>
            </a:xfrm>
            <a:prstGeom prst="ellipse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grpSp>
          <p:nvGrpSpPr>
            <p:cNvPr id="305" name="群組"/>
            <p:cNvGrpSpPr/>
            <p:nvPr/>
          </p:nvGrpSpPr>
          <p:grpSpPr>
            <a:xfrm>
              <a:off x="4966692" y="0"/>
              <a:ext cx="1607344" cy="4525963"/>
              <a:chOff x="0" y="0"/>
              <a:chExt cx="1607342" cy="4525962"/>
            </a:xfrm>
          </p:grpSpPr>
          <p:sp>
            <p:nvSpPr>
              <p:cNvPr id="303" name="圓角矩形"/>
              <p:cNvSpPr/>
              <p:nvPr/>
            </p:nvSpPr>
            <p:spPr>
              <a:xfrm>
                <a:off x="0" y="0"/>
                <a:ext cx="1607343" cy="4525963"/>
              </a:xfrm>
              <a:prstGeom prst="roundRect">
                <a:avLst>
                  <a:gd name="adj" fmla="val 10000"/>
                </a:avLst>
              </a:prstGeom>
              <a:solidFill>
                <a:schemeClr val="accent5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300"/>
                  </a:spcBef>
                  <a:defRPr sz="24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  <a:endParaRPr/>
              </a:p>
            </p:txBody>
          </p:sp>
          <p:sp>
            <p:nvSpPr>
              <p:cNvPr id="304" name="連結服務"/>
              <p:cNvSpPr txBox="1"/>
              <p:nvPr/>
            </p:nvSpPr>
            <p:spPr>
              <a:xfrm>
                <a:off x="0" y="2146744"/>
                <a:ext cx="1607343" cy="11376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70687" tIns="170687" rIns="170687" bIns="170687" numCol="1" anchor="ctr">
                <a:spAutoFit/>
              </a:bodyPr>
              <a:lstStyle>
                <a:lvl1pPr marL="342900" indent="-342900" algn="ctr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r>
                  <a:t>連結服務</a:t>
                </a:r>
              </a:p>
            </p:txBody>
          </p:sp>
        </p:grpSp>
        <p:sp>
          <p:nvSpPr>
            <p:cNvPr id="306" name="圓形"/>
            <p:cNvSpPr/>
            <p:nvPr/>
          </p:nvSpPr>
          <p:spPr>
            <a:xfrm>
              <a:off x="5016791" y="271557"/>
              <a:ext cx="1507147" cy="1507146"/>
            </a:xfrm>
            <a:prstGeom prst="ellipse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grpSp>
          <p:nvGrpSpPr>
            <p:cNvPr id="309" name="群組"/>
            <p:cNvGrpSpPr/>
            <p:nvPr/>
          </p:nvGrpSpPr>
          <p:grpSpPr>
            <a:xfrm>
              <a:off x="6622256" y="0"/>
              <a:ext cx="1607344" cy="4525963"/>
              <a:chOff x="0" y="0"/>
              <a:chExt cx="1607342" cy="4525962"/>
            </a:xfrm>
          </p:grpSpPr>
          <p:sp>
            <p:nvSpPr>
              <p:cNvPr id="307" name="圓角矩形"/>
              <p:cNvSpPr/>
              <p:nvPr/>
            </p:nvSpPr>
            <p:spPr>
              <a:xfrm>
                <a:off x="0" y="0"/>
                <a:ext cx="1607343" cy="4525963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300"/>
                  </a:spcBef>
                  <a:defRPr sz="24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  <a:endParaRPr/>
              </a:p>
            </p:txBody>
          </p:sp>
          <p:sp>
            <p:nvSpPr>
              <p:cNvPr id="308" name="定期評估、覆評"/>
              <p:cNvSpPr txBox="1"/>
              <p:nvPr/>
            </p:nvSpPr>
            <p:spPr>
              <a:xfrm>
                <a:off x="0" y="1958149"/>
                <a:ext cx="1607343" cy="15148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70687" tIns="170687" rIns="170687" bIns="170687" numCol="1" anchor="ctr">
                <a:spAutoFit/>
              </a:bodyPr>
              <a:lstStyle>
                <a:lvl1pPr marL="342900" indent="-342900" algn="ctr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r>
                  <a:t>定期評估、覆評</a:t>
                </a:r>
              </a:p>
            </p:txBody>
          </p:sp>
        </p:grpSp>
        <p:sp>
          <p:nvSpPr>
            <p:cNvPr id="310" name="圓形"/>
            <p:cNvSpPr/>
            <p:nvPr/>
          </p:nvSpPr>
          <p:spPr>
            <a:xfrm>
              <a:off x="6672354" y="271557"/>
              <a:ext cx="1507147" cy="1507146"/>
            </a:xfrm>
            <a:prstGeom prst="ellipse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311" name="箭頭"/>
            <p:cNvSpPr/>
            <p:nvPr/>
          </p:nvSpPr>
          <p:spPr>
            <a:xfrm>
              <a:off x="329183" y="3620770"/>
              <a:ext cx="7571232" cy="6788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8CFC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內容版面配置區 3" descr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93163"/>
            <a:ext cx="8730483" cy="54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標題 4"/>
          <p:cNvSpPr txBox="1">
            <a:spLocks noGrp="1"/>
          </p:cNvSpPr>
          <p:nvPr>
            <p:ph type="title"/>
          </p:nvPr>
        </p:nvSpPr>
        <p:spPr>
          <a:xfrm>
            <a:off x="2592418" y="213246"/>
            <a:ext cx="3957576" cy="454844"/>
          </a:xfrm>
          <a:prstGeom prst="rect">
            <a:avLst/>
          </a:prstGeom>
          <a:ln w="25400">
            <a:solidFill>
              <a:srgbClr val="3A5E8A"/>
            </a:solidFill>
            <a:round/>
          </a:ln>
        </p:spPr>
        <p:txBody>
          <a:bodyPr/>
          <a:lstStyle>
            <a:lvl1pPr defTabSz="630936">
              <a:defRPr sz="1932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單一窗口   便民服務</a:t>
            </a:r>
          </a:p>
        </p:txBody>
      </p:sp>
      <p:pic>
        <p:nvPicPr>
          <p:cNvPr id="2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469" y="668090"/>
            <a:ext cx="7420131" cy="52380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17" y="548679"/>
            <a:ext cx="8515301" cy="5256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375047"/>
            <a:ext cx="8220456" cy="53490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165" y="3987926"/>
            <a:ext cx="3329363" cy="21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79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2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3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25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文字方塊 3"/>
          <p:cNvSpPr txBox="1"/>
          <p:nvPr/>
        </p:nvSpPr>
        <p:spPr>
          <a:xfrm>
            <a:off x="3347863" y="5013176"/>
            <a:ext cx="4968553" cy="139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0070C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報告完畢  感謝聆聽</a:t>
            </a:r>
          </a:p>
        </p:txBody>
      </p:sp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679575"/>
            <a:ext cx="6210300" cy="3498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17" y="260647"/>
            <a:ext cx="7857731" cy="5620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圖片 4" descr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" y="0"/>
            <a:ext cx="914257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46503"/>
            <a:ext cx="8229600" cy="3233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資格.jpg" descr="資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14" y="232235"/>
            <a:ext cx="8538372" cy="5629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申請資格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資料庫圖表 10"/>
          <p:cNvGraphicFramePr/>
          <p:nvPr>
            <p:extLst/>
          </p:nvPr>
        </p:nvGraphicFramePr>
        <p:xfrm>
          <a:off x="1187624" y="1412776"/>
          <a:ext cx="6432376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044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"/>
          <p:cNvSpPr/>
          <p:nvPr/>
        </p:nvSpPr>
        <p:spPr>
          <a:xfrm>
            <a:off x="588620" y="654885"/>
            <a:ext cx="1215299" cy="1215299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25400" cap="flat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5" name="矩形"/>
          <p:cNvSpPr/>
          <p:nvPr/>
        </p:nvSpPr>
        <p:spPr>
          <a:xfrm>
            <a:off x="1634835" y="1262534"/>
            <a:ext cx="6169891" cy="4657493"/>
          </a:xfrm>
          <a:prstGeom prst="rect">
            <a:avLst/>
          </a:prstGeom>
          <a:solidFill>
            <a:schemeClr val="accent5"/>
          </a:solidFill>
          <a:ln w="25400" cap="flat">
            <a:solidFill>
              <a:srgbClr val="FFFFFF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lang="zh-TW" altLang="zh-TW" dirty="0"/>
          </a:p>
        </p:txBody>
      </p:sp>
      <p:sp>
        <p:nvSpPr>
          <p:cNvPr id="6" name="緊急救援通報…"/>
          <p:cNvSpPr txBox="1"/>
          <p:nvPr/>
        </p:nvSpPr>
        <p:spPr>
          <a:xfrm>
            <a:off x="2059709" y="1581455"/>
            <a:ext cx="4257964" cy="900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9136" tIns="199136" rIns="199136" bIns="199136" numCol="1" anchor="t">
            <a:spAutoFit/>
          </a:bodyPr>
          <a:lstStyle/>
          <a:p>
            <a:pPr lvl="1" indent="0" defTabSz="1244600">
              <a:lnSpc>
                <a:spcPct val="90000"/>
              </a:lnSpc>
              <a:spcBef>
                <a:spcPts val="500"/>
              </a:spcBef>
              <a:buSzPct val="100000"/>
              <a:defRPr sz="2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sz="3600" dirty="0" smtClean="0"/>
              <a:t>新北市獨有對象</a:t>
            </a:r>
            <a:endParaRPr sz="3600" dirty="0"/>
          </a:p>
        </p:txBody>
      </p:sp>
      <p:sp>
        <p:nvSpPr>
          <p:cNvPr id="8" name="矩形 7"/>
          <p:cNvSpPr/>
          <p:nvPr/>
        </p:nvSpPr>
        <p:spPr>
          <a:xfrm>
            <a:off x="2059709" y="2385540"/>
            <a:ext cx="53201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未滿</a:t>
            </a:r>
            <a:r>
              <a:rPr lang="en-US" altLang="zh-TW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65</a:t>
            </a:r>
            <a:r>
              <a:rPr lang="zh-TW" altLang="zh-TW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歲未領有身心障礙手冊或證明之失能者：須具有重大傷病證明、或衛生主管機關公告之身心障礙鑑定醫院之醫師診斷證明</a:t>
            </a:r>
            <a:r>
              <a:rPr lang="en-US" altLang="zh-TW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須確診病明及狀態</a:t>
            </a:r>
            <a:r>
              <a:rPr lang="en-US" altLang="zh-TW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、或發展遲緩診斷證明，前開各項證明有效期限適用一年。</a:t>
            </a:r>
          </a:p>
        </p:txBody>
      </p:sp>
    </p:spTree>
    <p:extLst>
      <p:ext uri="{BB962C8B-B14F-4D97-AF65-F5344CB8AC3E}">
        <p14:creationId xmlns:p14="http://schemas.microsoft.com/office/powerpoint/2010/main" val="42348643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長照說明(0509.0606)\2.W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7" y="415780"/>
            <a:ext cx="8416677" cy="50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05年本局簡報範本A">
  <a:themeElements>
    <a:clrScheme name="105年本局簡報範本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05年本局簡報範本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05年本局簡報範本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05年本局簡報範本A">
  <a:themeElements>
    <a:clrScheme name="105年本局簡報範本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05年本局簡報範本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05年本局簡報範本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1274</Words>
  <Application>Microsoft Office PowerPoint</Application>
  <PresentationFormat>如螢幕大小 (4:3)</PresentationFormat>
  <Paragraphs>208</Paragraphs>
  <Slides>38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7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Wingdings 3</vt:lpstr>
      <vt:lpstr>105年本局簡報範本A</vt:lpstr>
      <vt:lpstr>長照2.0的現況</vt:lpstr>
      <vt:lpstr>長期照顧制度發展脈絡</vt:lpstr>
      <vt:lpstr>PowerPoint 簡報</vt:lpstr>
      <vt:lpstr>PowerPoint 簡報</vt:lpstr>
      <vt:lpstr>PowerPoint 簡報</vt:lpstr>
      <vt:lpstr>PowerPoint 簡報</vt:lpstr>
      <vt:lpstr>申請資格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申請流程</vt:lpstr>
      <vt:lpstr>PowerPoint 簡報</vt:lpstr>
      <vt:lpstr>單一窗口   便民服務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長期照顧服務簡介</dc:title>
  <dc:creator>USER</dc:creator>
  <cp:lastModifiedBy>USER</cp:lastModifiedBy>
  <cp:revision>20</cp:revision>
  <dcterms:modified xsi:type="dcterms:W3CDTF">2020-05-12T07:42:45Z</dcterms:modified>
</cp:coreProperties>
</file>