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1" r:id="rId5"/>
    <p:sldId id="262" r:id="rId6"/>
    <p:sldId id="267" r:id="rId7"/>
    <p:sldId id="268" r:id="rId8"/>
    <p:sldId id="269" r:id="rId9"/>
    <p:sldId id="270" r:id="rId10"/>
    <p:sldId id="271" r:id="rId11"/>
    <p:sldId id="279" r:id="rId12"/>
    <p:sldId id="280" r:id="rId13"/>
    <p:sldId id="281" r:id="rId14"/>
    <p:sldId id="278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94660"/>
  </p:normalViewPr>
  <p:slideViewPr>
    <p:cSldViewPr>
      <p:cViewPr varScale="1">
        <p:scale>
          <a:sx n="68" d="100"/>
          <a:sy n="68" d="100"/>
        </p:scale>
        <p:origin x="148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633CE-2600-42B5-A3A3-BA1713C84463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D2BB1-544B-4DA7-A171-D666D2BC92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7936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D2BB1-544B-4DA7-A171-D666D2BC9221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9320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D2BB1-544B-4DA7-A171-D666D2BC9221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9320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D2BB1-544B-4DA7-A171-D666D2BC9221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9320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B44C-31D0-4039-8E76-15F5A06C4189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676A-1465-4CBA-8A2B-7BCCFD2794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0803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B44C-31D0-4039-8E76-15F5A06C4189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676A-1465-4CBA-8A2B-7BCCFD2794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1018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B44C-31D0-4039-8E76-15F5A06C4189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676A-1465-4CBA-8A2B-7BCCFD2794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6759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B44C-31D0-4039-8E76-15F5A06C4189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676A-1465-4CBA-8A2B-7BCCFD2794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8095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B44C-31D0-4039-8E76-15F5A06C4189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676A-1465-4CBA-8A2B-7BCCFD2794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3504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B44C-31D0-4039-8E76-15F5A06C4189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676A-1465-4CBA-8A2B-7BCCFD2794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335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B44C-31D0-4039-8E76-15F5A06C4189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676A-1465-4CBA-8A2B-7BCCFD2794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8145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B44C-31D0-4039-8E76-15F5A06C4189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676A-1465-4CBA-8A2B-7BCCFD2794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6928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B44C-31D0-4039-8E76-15F5A06C4189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676A-1465-4CBA-8A2B-7BCCFD2794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8019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B44C-31D0-4039-8E76-15F5A06C4189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676A-1465-4CBA-8A2B-7BCCFD2794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643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B44C-31D0-4039-8E76-15F5A06C4189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676A-1465-4CBA-8A2B-7BCCFD2794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295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AB44C-31D0-4039-8E76-15F5A06C4189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2676A-1465-4CBA-8A2B-7BCCFD2794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718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4077072"/>
            <a:ext cx="9144000" cy="235381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主講人</a:t>
            </a:r>
            <a:endParaRPr lang="en-US" altLang="zh-TW" sz="3600" dirty="0">
              <a:solidFill>
                <a:srgbClr val="FFC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20000"/>
              </a:lnSpc>
            </a:pPr>
            <a:r>
              <a:rPr lang="zh-TW" altLang="en-US" sz="3600" dirty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琥珀色咖啡研究室</a:t>
            </a:r>
            <a:endParaRPr lang="en-US" altLang="zh-TW" sz="3600" dirty="0">
              <a:solidFill>
                <a:srgbClr val="FFC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20000"/>
              </a:lnSpc>
            </a:pPr>
            <a:r>
              <a:rPr lang="zh-TW" altLang="en-US" sz="3600" dirty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張世勳</a:t>
            </a: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286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" y="5206004"/>
            <a:ext cx="1580793" cy="158079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9440" y="2060848"/>
            <a:ext cx="91051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400" dirty="0">
                <a:solidFill>
                  <a:schemeClr val="bg1">
                    <a:lumMod val="95000"/>
                  </a:schemeClr>
                </a:solidFill>
                <a:latin typeface="王漢宗空疊圓繁" panose="02000500000000000000" pitchFamily="2" charset="-120"/>
                <a:ea typeface="王漢宗空疊圓繁" panose="02000500000000000000" pitchFamily="2" charset="-120"/>
              </a:rPr>
              <a:t>咖啡界的新霸王：義式咖啡的掘起</a:t>
            </a:r>
            <a:endParaRPr lang="zh-TW" altLang="en-US" sz="7200" dirty="0">
              <a:solidFill>
                <a:schemeClr val="bg1">
                  <a:lumMod val="95000"/>
                </a:schemeClr>
              </a:solidFill>
              <a:latin typeface="王漢宗空疊圓繁" panose="02000500000000000000" pitchFamily="2" charset="-120"/>
              <a:ea typeface="王漢宗空疊圓繁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4194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843808" y="2204864"/>
            <a:ext cx="6300192" cy="3384376"/>
          </a:xfrm>
        </p:spPr>
        <p:txBody>
          <a:bodyPr>
            <a:noAutofit/>
          </a:bodyPr>
          <a:lstStyle/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萃取</a:t>
            </a:r>
            <a:r>
              <a:rPr lang="en-US" altLang="zh-TW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Espresso</a:t>
            </a: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蒸奶</a:t>
            </a:r>
            <a:endParaRPr lang="en-US" altLang="zh-TW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融合</a:t>
            </a:r>
            <a:endParaRPr lang="en-US" altLang="zh-TW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en-US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表面成形：拉花形式</a:t>
            </a:r>
            <a:r>
              <a:rPr lang="en-US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傳統形式</a:t>
            </a:r>
            <a:endParaRPr lang="en-US" altLang="zh-TW" sz="28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286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" y="5229200"/>
            <a:ext cx="1557598" cy="1557598"/>
          </a:xfrm>
          <a:prstGeom prst="rect">
            <a:avLst/>
          </a:prstGeo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0" y="1268760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卡布奇諾咖啡的製作步驟</a:t>
            </a: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38879" y="0"/>
            <a:ext cx="9105121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48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卡布奇諾咖啡 </a:t>
            </a:r>
            <a:r>
              <a:rPr lang="en-US" altLang="zh-TW" sz="4800" dirty="0">
                <a:solidFill>
                  <a:srgbClr val="0070C0"/>
                </a:solidFill>
                <a:latin typeface="Colonna MT" pitchFamily="82" charset="0"/>
                <a:ea typeface="標楷體" pitchFamily="65" charset="-120"/>
              </a:rPr>
              <a:t>Cappuccino</a:t>
            </a:r>
            <a:endParaRPr lang="en-US" altLang="zh-TW" sz="4800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802482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9512" y="2276872"/>
            <a:ext cx="8964488" cy="4248472"/>
          </a:xfrm>
        </p:spPr>
        <p:txBody>
          <a:bodyPr>
            <a:noAutofit/>
          </a:bodyPr>
          <a:lstStyle/>
          <a:p>
            <a:pPr marL="365125" indent="-280988" algn="l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zh-TW" altLang="en-US" sz="30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正確的卡布奇諾外觀</a:t>
            </a:r>
            <a:r>
              <a:rPr lang="en-US" altLang="zh-TW" sz="30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0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傳統或是拉花</a:t>
            </a:r>
            <a:r>
              <a:rPr lang="en-US" altLang="zh-TW" sz="30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en-US" altLang="zh-TW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449263" algn="l">
              <a:lnSpc>
                <a:spcPct val="110000"/>
              </a:lnSpc>
              <a:spcBef>
                <a:spcPts val="0"/>
              </a:spcBef>
            </a:pPr>
            <a:r>
              <a:rPr lang="en-US" altLang="zh-TW" sz="2400" dirty="0" err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crema</a:t>
            </a:r>
            <a:r>
              <a:rPr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是否完整圍繞著咖啡邊緣，圖案是否是對稱的</a:t>
            </a:r>
            <a:r>
              <a:rPr lang="en-US" altLang="zh-TW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對比的顏色，泡沫要光滑</a:t>
            </a:r>
            <a:r>
              <a:rPr lang="en-US" altLang="zh-TW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如鏡面</a:t>
            </a:r>
            <a:r>
              <a:rPr lang="en-US" altLang="zh-TW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365125" indent="-280988" algn="l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zh-TW" altLang="en-US" sz="30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奶泡的濃稠度與持久性</a:t>
            </a:r>
            <a:endParaRPr lang="en-US" altLang="zh-TW" sz="3000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marL="363538" algn="l">
              <a:lnSpc>
                <a:spcPct val="110000"/>
              </a:lnSpc>
              <a:spcBef>
                <a:spcPts val="0"/>
              </a:spcBef>
            </a:pPr>
            <a:r>
              <a:rPr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奶泡的厚度必頇至少要有</a:t>
            </a:r>
            <a:r>
              <a:rPr lang="en-US" altLang="zh-TW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公分，奶泡必須是柔順光滑的組織，並只含有非常少量的小氣泡</a:t>
            </a:r>
            <a:endParaRPr lang="en-US" altLang="zh-TW" sz="24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zh-TW" altLang="en-US" sz="30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味覺均衡表現</a:t>
            </a:r>
            <a:endParaRPr lang="en-US" altLang="zh-TW" sz="3000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marL="363538" algn="l">
              <a:lnSpc>
                <a:spcPct val="110000"/>
              </a:lnSpc>
              <a:spcBef>
                <a:spcPts val="0"/>
              </a:spcBef>
            </a:pPr>
            <a:r>
              <a:rPr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溫度適當，飽滿帶甜，濃縮咖啡與牛奶融合很好，風味均衡</a:t>
            </a:r>
            <a:endParaRPr lang="en-US" altLang="zh-TW" sz="24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38879" y="1268760"/>
            <a:ext cx="9105121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世界盃咖啡大師比賽對卡布奇諾咖啡的評鑑</a:t>
            </a: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38879" y="0"/>
            <a:ext cx="9105121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48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卡布奇諾咖啡</a:t>
            </a:r>
            <a:endParaRPr lang="en-US" altLang="zh-TW" sz="4800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22329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983" y="2708920"/>
            <a:ext cx="3190875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286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" y="5229200"/>
            <a:ext cx="1557598" cy="1557598"/>
          </a:xfrm>
          <a:prstGeom prst="rect">
            <a:avLst/>
          </a:prstGeo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0" y="1268760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3600" dirty="0">
              <a:solidFill>
                <a:srgbClr val="FFC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38879" y="0"/>
            <a:ext cx="9105121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48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如何品嚐卡布奇諾咖啡</a:t>
            </a:r>
            <a:endParaRPr lang="en-US" altLang="zh-TW" sz="4800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副標題 2"/>
          <p:cNvSpPr>
            <a:spLocks noGrp="1"/>
          </p:cNvSpPr>
          <p:nvPr>
            <p:ph type="subTitle" idx="1"/>
          </p:nvPr>
        </p:nvSpPr>
        <p:spPr>
          <a:xfrm>
            <a:off x="467544" y="1505298"/>
            <a:ext cx="6084168" cy="3723902"/>
          </a:xfrm>
        </p:spPr>
        <p:txBody>
          <a:bodyPr>
            <a:noAutofit/>
          </a:bodyPr>
          <a:lstStyle/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欣賞表面圖形</a:t>
            </a:r>
            <a:endParaRPr lang="en-US" altLang="zh-TW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先喝一口，感受基底咖啡的味道</a:t>
            </a:r>
            <a:endParaRPr lang="en-US" altLang="zh-TW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再喝一口，感受牛奶的香甜</a:t>
            </a:r>
            <a:endParaRPr lang="en-US" altLang="zh-TW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儘速飲用，感受</a:t>
            </a:r>
            <a:r>
              <a:rPr lang="zh-TW" altLang="en-US" sz="3000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奶昔般的口感</a:t>
            </a:r>
            <a:endParaRPr lang="en-US" altLang="zh-TW" sz="3000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732707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286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" y="5229200"/>
            <a:ext cx="1557598" cy="1557598"/>
          </a:xfrm>
          <a:prstGeom prst="rect">
            <a:avLst/>
          </a:prstGeom>
        </p:spPr>
      </p:pic>
      <p:pic>
        <p:nvPicPr>
          <p:cNvPr id="2" name="圖片 1">
            <a:extLst>
              <a:ext uri="{FF2B5EF4-FFF2-40B4-BE49-F238E27FC236}">
                <a16:creationId xmlns:a16="http://schemas.microsoft.com/office/drawing/2014/main" id="{579F1876-2CD2-4EB5-9B9D-B0E161DBA9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039" y="294257"/>
            <a:ext cx="8657922" cy="626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282394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>
          <a:xfrm>
            <a:off x="38879" y="1052736"/>
            <a:ext cx="9144000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張世勳 </a:t>
            </a:r>
            <a:r>
              <a:rPr lang="zh-TW" altLang="en-US" sz="1500" dirty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endParaRPr lang="en-US" altLang="zh-TW" sz="3600" dirty="0">
              <a:solidFill>
                <a:srgbClr val="FFC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400" dirty="0">
                <a:solidFill>
                  <a:srgbClr val="FFC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0986-939-825   AmberCaffe@gmail.com</a:t>
            </a:r>
            <a:endParaRPr lang="zh-TW" altLang="en-US" sz="3400" dirty="0">
              <a:solidFill>
                <a:srgbClr val="FFC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38879" y="0"/>
            <a:ext cx="9105121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48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Q and A</a:t>
            </a:r>
          </a:p>
        </p:txBody>
      </p:sp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A54A87BD-3E5E-4257-AFCA-595EC4625AF6}"/>
              </a:ext>
            </a:extLst>
          </p:cNvPr>
          <p:cNvSpPr txBox="1">
            <a:spLocks/>
          </p:cNvSpPr>
          <p:nvPr/>
        </p:nvSpPr>
        <p:spPr>
          <a:xfrm>
            <a:off x="179512" y="2779368"/>
            <a:ext cx="4691706" cy="4020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zh-TW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琥珀色咖啡研究室</a:t>
            </a:r>
            <a:r>
              <a:rPr lang="en-US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zh-TW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室長</a:t>
            </a:r>
            <a:endParaRPr lang="en-US" altLang="zh-TW" sz="1300" dirty="0">
              <a:solidFill>
                <a:schemeClr val="bg1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zh-TW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台灣飲料調製協會</a:t>
            </a:r>
            <a:r>
              <a:rPr lang="zh-TW" altLang="en-US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 副</a:t>
            </a:r>
            <a:r>
              <a:rPr lang="zh-TW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理事</a:t>
            </a:r>
            <a:r>
              <a:rPr lang="zh-TW" altLang="zh-TW" sz="1300" dirty="0">
                <a:solidFill>
                  <a:schemeClr val="bg1"/>
                </a:solidFill>
              </a:rPr>
              <a:t> </a:t>
            </a:r>
            <a:endParaRPr lang="en-US" altLang="zh-TW" sz="1300" dirty="0">
              <a:solidFill>
                <a:schemeClr val="bg1"/>
              </a:solidFill>
            </a:endParaRPr>
          </a:p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zh-TW" altLang="zh-TW" sz="1300" dirty="0">
                <a:solidFill>
                  <a:schemeClr val="bg1"/>
                </a:solidFill>
              </a:rPr>
              <a:t>台北精品咖啡商業發展協會 理事</a:t>
            </a:r>
            <a:endParaRPr lang="en-US" altLang="zh-TW" sz="1300" dirty="0">
              <a:solidFill>
                <a:schemeClr val="bg1"/>
              </a:solidFill>
            </a:endParaRPr>
          </a:p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zh-TW" altLang="en-US" sz="1300" dirty="0">
                <a:solidFill>
                  <a:schemeClr val="bg1"/>
                </a:solidFill>
              </a:rPr>
              <a:t>黎明技術學院  兼任講師</a:t>
            </a:r>
            <a:endParaRPr lang="en-US" altLang="zh-TW" sz="1300" dirty="0">
              <a:solidFill>
                <a:schemeClr val="bg1"/>
              </a:solidFill>
            </a:endParaRPr>
          </a:p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zh-TW" altLang="zh-TW" sz="1300" dirty="0">
                <a:solidFill>
                  <a:schemeClr val="bg1"/>
                </a:solidFill>
              </a:rPr>
              <a:t>台北市</a:t>
            </a:r>
            <a:r>
              <a:rPr lang="zh-TW" altLang="en-US" sz="1300" dirty="0">
                <a:solidFill>
                  <a:schemeClr val="bg1"/>
                </a:solidFill>
              </a:rPr>
              <a:t>內湖、</a:t>
            </a:r>
            <a:r>
              <a:rPr lang="zh-TW" altLang="zh-TW" sz="1300" dirty="0">
                <a:solidFill>
                  <a:schemeClr val="bg1"/>
                </a:solidFill>
              </a:rPr>
              <a:t>文山社區大學</a:t>
            </a:r>
            <a:r>
              <a:rPr lang="en-US" altLang="zh-TW" sz="1300" dirty="0">
                <a:solidFill>
                  <a:schemeClr val="bg1"/>
                </a:solidFill>
              </a:rPr>
              <a:t> </a:t>
            </a:r>
            <a:r>
              <a:rPr lang="zh-TW" altLang="en-US" sz="1300" dirty="0">
                <a:solidFill>
                  <a:schemeClr val="bg1"/>
                </a:solidFill>
              </a:rPr>
              <a:t>講師</a:t>
            </a:r>
            <a:endParaRPr lang="en-US" altLang="zh-TW" sz="1300" dirty="0">
              <a:solidFill>
                <a:schemeClr val="bg1"/>
              </a:solidFill>
            </a:endParaRPr>
          </a:p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en-US" altLang="zh-TW" sz="1300" dirty="0">
                <a:solidFill>
                  <a:schemeClr val="bg1"/>
                </a:solidFill>
              </a:rPr>
              <a:t>SCAE</a:t>
            </a:r>
            <a:r>
              <a:rPr lang="zh-TW" altLang="en-US" sz="1300" dirty="0">
                <a:solidFill>
                  <a:schemeClr val="bg1"/>
                </a:solidFill>
              </a:rPr>
              <a:t>歐洲精品咖啡協會 咖啡烘焙認證 一、二、三級證照</a:t>
            </a:r>
          </a:p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en-US" altLang="zh-TW" sz="1300" dirty="0">
                <a:solidFill>
                  <a:schemeClr val="bg1"/>
                </a:solidFill>
              </a:rPr>
              <a:t>SCAE</a:t>
            </a:r>
            <a:r>
              <a:rPr lang="zh-TW" altLang="en-US" sz="1300" dirty="0">
                <a:solidFill>
                  <a:schemeClr val="bg1"/>
                </a:solidFill>
              </a:rPr>
              <a:t>歐洲精品咖啡協會 咖啡感官認證 一、二級證照</a:t>
            </a:r>
          </a:p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en-US" altLang="zh-TW" sz="1300" dirty="0">
                <a:solidFill>
                  <a:schemeClr val="bg1"/>
                </a:solidFill>
              </a:rPr>
              <a:t>SCAE</a:t>
            </a:r>
            <a:r>
              <a:rPr lang="zh-TW" altLang="en-US" sz="1300" dirty="0">
                <a:solidFill>
                  <a:schemeClr val="bg1"/>
                </a:solidFill>
              </a:rPr>
              <a:t>歐洲精品咖啡協會 咖啡研磨與萃取認證 一、二級證照</a:t>
            </a:r>
          </a:p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en-US" altLang="zh-TW" sz="1300" dirty="0">
                <a:solidFill>
                  <a:schemeClr val="bg1"/>
                </a:solidFill>
              </a:rPr>
              <a:t>SCAE</a:t>
            </a:r>
            <a:r>
              <a:rPr lang="zh-TW" altLang="en-US" sz="1300" dirty="0">
                <a:solidFill>
                  <a:schemeClr val="bg1"/>
                </a:solidFill>
              </a:rPr>
              <a:t>歐洲精品咖啡協會 咖啡師認證 一、二、三級證照</a:t>
            </a:r>
            <a:endParaRPr lang="en-US" altLang="zh-TW" sz="1300" dirty="0">
              <a:solidFill>
                <a:schemeClr val="bg1"/>
              </a:solidFill>
            </a:endParaRPr>
          </a:p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en-US" altLang="zh-TW" sz="1300" dirty="0">
                <a:solidFill>
                  <a:schemeClr val="bg1"/>
                </a:solidFill>
              </a:rPr>
              <a:t>SCAE</a:t>
            </a:r>
            <a:r>
              <a:rPr lang="zh-TW" altLang="en-US" sz="1300" dirty="0">
                <a:solidFill>
                  <a:schemeClr val="bg1"/>
                </a:solidFill>
              </a:rPr>
              <a:t>歐洲精品咖啡協會 咖啡生豆認證 一、二級證照</a:t>
            </a:r>
          </a:p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en-US" altLang="zh-TW" sz="1300" dirty="0">
                <a:solidFill>
                  <a:schemeClr val="bg1"/>
                </a:solidFill>
              </a:rPr>
              <a:t>A+</a:t>
            </a:r>
            <a:r>
              <a:rPr lang="zh-TW" altLang="en-US" sz="1300" dirty="0">
                <a:solidFill>
                  <a:schemeClr val="bg1"/>
                </a:solidFill>
              </a:rPr>
              <a:t>澳洲葡萄酒管理局一級認證</a:t>
            </a:r>
            <a:endParaRPr lang="en-US" altLang="zh-TW" sz="1300" dirty="0">
              <a:solidFill>
                <a:schemeClr val="bg1"/>
              </a:solidFill>
            </a:endParaRPr>
          </a:p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zh-TW" altLang="en-US" sz="1300" dirty="0">
                <a:solidFill>
                  <a:schemeClr val="bg1"/>
                </a:solidFill>
              </a:rPr>
              <a:t>法國</a:t>
            </a:r>
            <a:r>
              <a:rPr lang="en-US" altLang="zh-TW" sz="1300" dirty="0">
                <a:solidFill>
                  <a:schemeClr val="bg1"/>
                </a:solidFill>
              </a:rPr>
              <a:t>-Bordeaux Wine Introduction Level 1+2</a:t>
            </a:r>
          </a:p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zh-TW" altLang="en-US" sz="1300" dirty="0">
                <a:solidFill>
                  <a:schemeClr val="bg1"/>
                </a:solidFill>
              </a:rPr>
              <a:t>法國</a:t>
            </a:r>
            <a:r>
              <a:rPr lang="en-US" altLang="zh-TW" sz="1300" dirty="0">
                <a:solidFill>
                  <a:schemeClr val="bg1"/>
                </a:solidFill>
              </a:rPr>
              <a:t>-</a:t>
            </a:r>
            <a:r>
              <a:rPr lang="en-US" altLang="zh-TW" sz="1300" dirty="0" err="1">
                <a:solidFill>
                  <a:schemeClr val="bg1"/>
                </a:solidFill>
              </a:rPr>
              <a:t>Bourgogre</a:t>
            </a:r>
            <a:r>
              <a:rPr lang="en-US" altLang="zh-TW" sz="1300" dirty="0">
                <a:solidFill>
                  <a:schemeClr val="bg1"/>
                </a:solidFill>
              </a:rPr>
              <a:t> Wines Amateur </a:t>
            </a:r>
            <a:r>
              <a:rPr lang="en-US" altLang="zh-TW" sz="1300" dirty="0" err="1">
                <a:solidFill>
                  <a:schemeClr val="bg1"/>
                </a:solidFill>
              </a:rPr>
              <a:t>Certifucate</a:t>
            </a:r>
            <a:r>
              <a:rPr lang="en-US" altLang="zh-TW" sz="1300" dirty="0">
                <a:solidFill>
                  <a:schemeClr val="bg1"/>
                </a:solidFill>
              </a:rPr>
              <a:t> Level 1</a:t>
            </a: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CC6E1A43-379C-4142-B0BE-D6E488022565}"/>
              </a:ext>
            </a:extLst>
          </p:cNvPr>
          <p:cNvSpPr txBox="1">
            <a:spLocks/>
          </p:cNvSpPr>
          <p:nvPr/>
        </p:nvSpPr>
        <p:spPr>
          <a:xfrm>
            <a:off x="4703898" y="2779368"/>
            <a:ext cx="4499992" cy="38381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en-US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2017 </a:t>
            </a:r>
            <a:r>
              <a:rPr lang="zh-TW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海院盃全國手沖咖啡比賽 評審長</a:t>
            </a:r>
            <a:endParaRPr lang="en-US" altLang="zh-TW" sz="1300" dirty="0">
              <a:solidFill>
                <a:schemeClr val="bg1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en-US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2017 </a:t>
            </a:r>
            <a:r>
              <a:rPr lang="zh-TW" altLang="en-US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台灣有機咖啡評鑑大賞 烘焙長</a:t>
            </a:r>
            <a:endParaRPr lang="en-US" altLang="zh-TW" sz="1300" dirty="0">
              <a:solidFill>
                <a:schemeClr val="bg1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en-US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2015 </a:t>
            </a:r>
            <a:r>
              <a:rPr lang="zh-TW" altLang="en-US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海院盃全國創意手沖咖啡比賽 評審長</a:t>
            </a:r>
          </a:p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en-US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2014</a:t>
            </a:r>
            <a:r>
              <a:rPr lang="zh-TW" altLang="en-US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、</a:t>
            </a:r>
            <a:r>
              <a:rPr lang="en-US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2015</a:t>
            </a:r>
            <a:r>
              <a:rPr lang="zh-TW" altLang="en-US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年台灣虹吸咖啡大師比賽 評審長</a:t>
            </a:r>
          </a:p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en-US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2014 WCE</a:t>
            </a:r>
            <a:r>
              <a:rPr lang="zh-TW" altLang="en-US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世界盃拉花大賽台灣選拔賽 評審</a:t>
            </a:r>
            <a:endParaRPr lang="en-US" altLang="zh-TW" sz="1300" dirty="0">
              <a:solidFill>
                <a:schemeClr val="bg1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en-US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2014 </a:t>
            </a:r>
            <a:r>
              <a:rPr lang="zh-TW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臺北咖啡掛耳包競賽</a:t>
            </a:r>
            <a:r>
              <a:rPr lang="en-US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zh-TW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評審</a:t>
            </a:r>
            <a:endParaRPr lang="zh-TW" altLang="en-US" sz="1300" dirty="0">
              <a:solidFill>
                <a:schemeClr val="bg1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en-US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2014 </a:t>
            </a:r>
            <a:r>
              <a:rPr lang="zh-TW" altLang="en-US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臺北市精品咖啡師評定 術科評定委員</a:t>
            </a:r>
            <a:endParaRPr lang="en-US" altLang="zh-TW" sz="1300" dirty="0">
              <a:solidFill>
                <a:schemeClr val="bg1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en-US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2014 </a:t>
            </a:r>
            <a:r>
              <a:rPr lang="zh-TW" altLang="zh-TW" sz="1300" dirty="0">
                <a:solidFill>
                  <a:schemeClr val="bg1"/>
                </a:solidFill>
              </a:rPr>
              <a:t>全國機場盃咖啡茶飲調酒創意比賽 虹吸咖啡組 主審</a:t>
            </a:r>
            <a:endParaRPr lang="zh-TW" altLang="en-US" sz="1300" dirty="0">
              <a:solidFill>
                <a:schemeClr val="bg1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en-US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2013 </a:t>
            </a:r>
            <a:r>
              <a:rPr lang="zh-TW" altLang="en-US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全國機場盃咖啡茶飲創意比賽 籌辦經理人</a:t>
            </a:r>
            <a:endParaRPr lang="en-US" altLang="zh-TW" sz="1300" dirty="0">
              <a:solidFill>
                <a:schemeClr val="bg1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en-US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2012 </a:t>
            </a:r>
            <a:r>
              <a:rPr lang="zh-TW" altLang="en-US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第十五屆金樽盃國際調酒大賽 虹吸咖啡組 主審</a:t>
            </a:r>
          </a:p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en-US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2011 WCE</a:t>
            </a:r>
            <a:r>
              <a:rPr lang="zh-TW" altLang="en-US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世界盃虹吸咖啡大賽台灣代表選拔賽 評審</a:t>
            </a:r>
          </a:p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en-US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2011 </a:t>
            </a:r>
            <a:r>
              <a:rPr lang="zh-TW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臺北</a:t>
            </a:r>
            <a:r>
              <a:rPr lang="zh-TW" altLang="en-US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咖啡拉花大賽 評審</a:t>
            </a:r>
          </a:p>
          <a:p>
            <a:pPr marL="273844" indent="-210741" algn="l">
              <a:lnSpc>
                <a:spcPct val="110000"/>
              </a:lnSpc>
              <a:spcBef>
                <a:spcPts val="600"/>
              </a:spcBef>
            </a:pPr>
            <a:r>
              <a:rPr lang="en-US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2009</a:t>
            </a:r>
            <a:r>
              <a:rPr lang="zh-TW" altLang="en-US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、</a:t>
            </a:r>
            <a:r>
              <a:rPr lang="en-US" altLang="zh-TW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2011 WCE</a:t>
            </a:r>
            <a:r>
              <a:rPr lang="zh-TW" altLang="en-US" sz="1300" dirty="0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世界盃咖啡大師台灣選拔賽 評審</a:t>
            </a:r>
            <a:endParaRPr lang="en-US" altLang="zh-TW" sz="1300" dirty="0">
              <a:solidFill>
                <a:schemeClr val="bg1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8971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1470025"/>
          </a:xfrm>
        </p:spPr>
        <p:txBody>
          <a:bodyPr>
            <a:normAutofit/>
          </a:bodyPr>
          <a:lstStyle/>
          <a:p>
            <a:r>
              <a:rPr lang="zh-TW" altLang="en-US" sz="72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講座綱要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59643" y="2420888"/>
            <a:ext cx="6876256" cy="388843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TW" altLang="en-US" sz="3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何謂義式咖啡</a:t>
            </a:r>
            <a:endParaRPr lang="en-US" altLang="zh-TW" sz="36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algn="l">
              <a:lnSpc>
                <a:spcPct val="150000"/>
              </a:lnSpc>
            </a:pPr>
            <a:r>
              <a:rPr lang="zh-TW" altLang="en-US" sz="3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濃縮咖啡 </a:t>
            </a:r>
            <a:r>
              <a:rPr lang="en-US" altLang="zh-TW" sz="3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Espresso</a:t>
            </a:r>
          </a:p>
          <a:p>
            <a:pPr algn="l">
              <a:lnSpc>
                <a:spcPct val="150000"/>
              </a:lnSpc>
            </a:pPr>
            <a:r>
              <a:rPr lang="zh-TW" altLang="en-US" sz="3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卡布奇諾 </a:t>
            </a:r>
            <a:r>
              <a:rPr lang="en-US" altLang="zh-TW" sz="3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Cappuccino</a:t>
            </a:r>
            <a:endParaRPr lang="zh-TW" altLang="en-US" sz="36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286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" y="5206004"/>
            <a:ext cx="1580793" cy="158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98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diamond/>
      </p:transition>
    </mc:Choice>
    <mc:Fallback xmlns="">
      <p:transition spd="slow">
        <p:diamond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8879" y="0"/>
            <a:ext cx="9105121" cy="980728"/>
          </a:xfrm>
        </p:spPr>
        <p:txBody>
          <a:bodyPr>
            <a:normAutofit/>
          </a:bodyPr>
          <a:lstStyle/>
          <a:p>
            <a:pPr algn="l"/>
            <a:r>
              <a:rPr lang="zh-TW" altLang="en-US" sz="48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何謂義式咖啡 </a:t>
            </a:r>
            <a:r>
              <a:rPr lang="en-US" altLang="zh-TW" sz="4800" dirty="0">
                <a:solidFill>
                  <a:srgbClr val="0070C0"/>
                </a:solidFill>
                <a:latin typeface="Colonna MT" pitchFamily="82" charset="0"/>
                <a:ea typeface="標楷體" pitchFamily="65" charset="-120"/>
              </a:rPr>
              <a:t>Espresso</a:t>
            </a:r>
            <a:endParaRPr lang="zh-TW" altLang="en-US" sz="4800" dirty="0">
              <a:solidFill>
                <a:srgbClr val="0070C0"/>
              </a:solidFill>
              <a:latin typeface="Colonna MT" pitchFamily="82" charset="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640960" cy="5112568"/>
          </a:xfrm>
        </p:spPr>
        <p:txBody>
          <a:bodyPr>
            <a:noAutofit/>
          </a:bodyPr>
          <a:lstStyle/>
          <a:p>
            <a:pPr algn="l">
              <a:lnSpc>
                <a:spcPct val="135000"/>
              </a:lnSpc>
            </a:pPr>
            <a:r>
              <a:rPr lang="zh-TW" altLang="en-US" sz="2400" dirty="0">
                <a:solidFill>
                  <a:srgbClr val="77933C"/>
                </a:solidFill>
                <a:latin typeface="標楷體" pitchFamily="65" charset="-120"/>
                <a:ea typeface="標楷體" pitchFamily="65" charset="-120"/>
              </a:rPr>
              <a:t>　</a:t>
            </a:r>
            <a:r>
              <a:rPr kumimoji="0"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由義式咖啡機高溫高壓的方式萃取出來富含咖啡油脂</a:t>
            </a:r>
            <a:r>
              <a:rPr kumimoji="0" lang="en-US" altLang="zh-TW" sz="2400" dirty="0" err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Crema</a:t>
            </a:r>
            <a:r>
              <a:rPr kumimoji="0"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的咖啡液，稱之為</a:t>
            </a:r>
            <a:r>
              <a:rPr kumimoji="0" lang="zh-TW" altLang="en-US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義式濃縮咖啡</a:t>
            </a:r>
            <a:r>
              <a:rPr kumimoji="0"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，亦為各種衍生之義式咖啡基底。</a:t>
            </a:r>
            <a:endParaRPr kumimoji="0" lang="en-US" altLang="zh-TW" sz="24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algn="l">
              <a:lnSpc>
                <a:spcPct val="135000"/>
              </a:lnSpc>
            </a:pPr>
            <a:r>
              <a:rPr kumimoji="0"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　由於義式咖啡機高溫高壓的萃取特性，使得咖啡粉末能在短時間內得到高效率的萃取，簡單以流速的控制來作為風味呈現的客觀依據，而義式咖啡機的特性，在萃取流速有誤差時即影響風味的呈現，故義式濃縮咖啡味道的一致性，可說是取決於每杯流速的穩定性。</a:t>
            </a:r>
            <a:endParaRPr lang="zh-TW" altLang="en-US" sz="36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286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" y="5229200"/>
            <a:ext cx="1557598" cy="155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79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2060848"/>
            <a:ext cx="8624394" cy="3528392"/>
          </a:xfrm>
        </p:spPr>
        <p:txBody>
          <a:bodyPr>
            <a:noAutofit/>
          </a:bodyPr>
          <a:lstStyle/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kumimoji="0"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一杯濃縮咖啡是</a:t>
            </a:r>
            <a:r>
              <a:rPr kumimoji="0" lang="en-US" altLang="zh-TW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1oz</a:t>
            </a:r>
            <a:r>
              <a:rPr kumimoji="0"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的飲料</a:t>
            </a:r>
            <a:r>
              <a:rPr kumimoji="0" lang="en-US" altLang="zh-TW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(25~35ml</a:t>
            </a:r>
            <a:r>
              <a:rPr kumimoji="0"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，包含</a:t>
            </a:r>
            <a:r>
              <a:rPr kumimoji="0" lang="en-US" altLang="zh-TW" sz="3000" dirty="0" err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crema</a:t>
            </a:r>
            <a:r>
              <a:rPr kumimoji="0" lang="en-US" altLang="zh-TW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) </a:t>
            </a:r>
            <a:endParaRPr kumimoji="0" lang="zh-TW" altLang="en-US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kumimoji="0" lang="en-US" altLang="zh-TW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Espresso</a:t>
            </a:r>
            <a:r>
              <a:rPr kumimoji="0"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須以攝氏</a:t>
            </a:r>
            <a:r>
              <a:rPr kumimoji="0" lang="zh-TW" altLang="ja-JP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90.5~96</a:t>
            </a:r>
            <a:r>
              <a:rPr kumimoji="0"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度間的溫度沖煮</a:t>
            </a:r>
            <a:endParaRPr kumimoji="0" lang="en-US" altLang="zh-TW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kumimoji="0"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咖啡機的沖煮壓力設定在</a:t>
            </a:r>
            <a:r>
              <a:rPr kumimoji="0" lang="en-US" altLang="zh-TW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8.5~9.5 bar</a:t>
            </a:r>
            <a:r>
              <a:rPr kumimoji="0"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之間</a:t>
            </a:r>
            <a:r>
              <a:rPr kumimoji="0" lang="en-US" altLang="zh-TW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kumimoji="0" lang="zh-TW" altLang="en-US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kumimoji="0"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咖啡萃取時間建議在</a:t>
            </a:r>
            <a:r>
              <a:rPr kumimoji="0" lang="en-US" altLang="zh-TW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20~30</a:t>
            </a:r>
            <a:r>
              <a:rPr kumimoji="0"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秒間，但無強制規定</a:t>
            </a:r>
            <a:r>
              <a:rPr lang="zh-TW" altLang="ja-JP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286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" y="5229200"/>
            <a:ext cx="1557598" cy="1557598"/>
          </a:xfrm>
          <a:prstGeom prst="rect">
            <a:avLst/>
          </a:prstGeo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38879" y="1268760"/>
            <a:ext cx="9105121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依據世界盃咖啡大師比賽定義</a:t>
            </a: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38879" y="0"/>
            <a:ext cx="9105121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48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何謂義式咖啡 </a:t>
            </a:r>
            <a:r>
              <a:rPr lang="en-US" altLang="zh-TW" sz="4800" dirty="0">
                <a:solidFill>
                  <a:srgbClr val="0070C0"/>
                </a:solidFill>
                <a:latin typeface="Colonna MT" pitchFamily="82" charset="0"/>
                <a:ea typeface="標楷體" pitchFamily="65" charset="-120"/>
              </a:rPr>
              <a:t>Espresso</a:t>
            </a:r>
            <a:endParaRPr lang="zh-TW" altLang="en-US" sz="4800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768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75856" y="2204864"/>
            <a:ext cx="5868144" cy="3384376"/>
          </a:xfrm>
        </p:spPr>
        <p:txBody>
          <a:bodyPr>
            <a:noAutofit/>
          </a:bodyPr>
          <a:lstStyle/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研磨咖啡粉</a:t>
            </a:r>
            <a:endParaRPr lang="en-US" altLang="zh-TW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配粉</a:t>
            </a:r>
            <a:endParaRPr lang="en-US" altLang="zh-TW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填壓</a:t>
            </a:r>
            <a:endParaRPr lang="en-US" altLang="zh-TW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萃取</a:t>
            </a:r>
            <a:r>
              <a:rPr lang="zh-TW" altLang="ja-JP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286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" y="5229200"/>
            <a:ext cx="1557598" cy="1557598"/>
          </a:xfrm>
          <a:prstGeom prst="rect">
            <a:avLst/>
          </a:prstGeo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0" y="1268760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濃縮咖啡的製作步驟</a:t>
            </a: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38879" y="0"/>
            <a:ext cx="9105121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48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義式咖啡 </a:t>
            </a:r>
            <a:r>
              <a:rPr lang="en-US" altLang="zh-TW" sz="4800" dirty="0">
                <a:solidFill>
                  <a:srgbClr val="0070C0"/>
                </a:solidFill>
                <a:latin typeface="Colonna MT" pitchFamily="82" charset="0"/>
                <a:ea typeface="標楷體" pitchFamily="65" charset="-120"/>
              </a:rPr>
              <a:t>Espresso</a:t>
            </a:r>
            <a:endParaRPr lang="en-US" altLang="zh-TW" sz="4800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810659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9512" y="2060848"/>
            <a:ext cx="8964488" cy="3528392"/>
          </a:xfrm>
        </p:spPr>
        <p:txBody>
          <a:bodyPr>
            <a:noAutofit/>
          </a:bodyPr>
          <a:lstStyle/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TW" sz="3000" dirty="0" err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Crema</a:t>
            </a:r>
            <a:r>
              <a:rPr lang="en-US" altLang="zh-TW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之色澤</a:t>
            </a:r>
            <a:r>
              <a:rPr lang="en-US" altLang="zh-TW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榛果、深棕、赭紅色</a:t>
            </a:r>
            <a:r>
              <a:rPr lang="en-US" altLang="zh-TW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en-US" altLang="zh-TW" sz="2800" dirty="0">
                <a:solidFill>
                  <a:srgbClr val="77933C"/>
                </a:solidFill>
              </a:rPr>
              <a:t> </a:t>
            </a:r>
            <a:endParaRPr kumimoji="0" lang="zh-TW" altLang="en-US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TW" sz="3000" dirty="0" err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Crema</a:t>
            </a:r>
            <a:r>
              <a:rPr lang="en-US" altLang="zh-TW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的濃稠度與持久性</a:t>
            </a:r>
            <a:endParaRPr lang="en-US" altLang="zh-TW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味覺均衡表現：甜</a:t>
            </a:r>
            <a:r>
              <a:rPr lang="en-US" altLang="zh-TW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酸</a:t>
            </a:r>
            <a:r>
              <a:rPr lang="en-US" altLang="zh-TW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苦 </a:t>
            </a:r>
            <a:r>
              <a:rPr lang="en-US" altLang="zh-TW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大主味的均衡協調表現 </a:t>
            </a: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觸覺均衡表現：厚實</a:t>
            </a:r>
            <a:r>
              <a:rPr lang="en-US" altLang="zh-TW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滑順</a:t>
            </a:r>
            <a:r>
              <a:rPr lang="en-US" altLang="zh-TW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圓潤</a:t>
            </a:r>
            <a:r>
              <a:rPr lang="zh-TW" altLang="ja-JP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286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" y="5229200"/>
            <a:ext cx="1557598" cy="1557598"/>
          </a:xfrm>
          <a:prstGeom prst="rect">
            <a:avLst/>
          </a:prstGeo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38879" y="1268760"/>
            <a:ext cx="9105121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世界盃咖啡大師比賽對濃縮咖啡的評鑑</a:t>
            </a: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38879" y="0"/>
            <a:ext cx="9105121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48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義式咖啡 </a:t>
            </a:r>
            <a:r>
              <a:rPr lang="en-US" altLang="zh-TW" sz="4800" dirty="0">
                <a:solidFill>
                  <a:srgbClr val="0070C0"/>
                </a:solidFill>
                <a:latin typeface="Colonna MT" pitchFamily="82" charset="0"/>
                <a:ea typeface="標楷體" pitchFamily="65" charset="-120"/>
              </a:rPr>
              <a:t>Espresso</a:t>
            </a:r>
            <a:endParaRPr lang="en-US" altLang="zh-TW" sz="4800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186927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793620"/>
            <a:ext cx="3762548" cy="5647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286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" y="5229200"/>
            <a:ext cx="1557598" cy="1557598"/>
          </a:xfrm>
          <a:prstGeom prst="rect">
            <a:avLst/>
          </a:prstGeo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0" y="1268760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3600" dirty="0">
              <a:solidFill>
                <a:srgbClr val="FFC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38879" y="0"/>
            <a:ext cx="9105121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48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如何品嚐義式咖啡</a:t>
            </a:r>
            <a:endParaRPr lang="en-US" altLang="zh-TW" sz="4800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副標題 2"/>
          <p:cNvSpPr>
            <a:spLocks noGrp="1"/>
          </p:cNvSpPr>
          <p:nvPr>
            <p:ph type="subTitle" idx="1"/>
          </p:nvPr>
        </p:nvSpPr>
        <p:spPr>
          <a:xfrm>
            <a:off x="1331640" y="1299563"/>
            <a:ext cx="6084168" cy="4017135"/>
          </a:xfrm>
        </p:spPr>
        <p:txBody>
          <a:bodyPr>
            <a:noAutofit/>
          </a:bodyPr>
          <a:lstStyle/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觀色</a:t>
            </a:r>
            <a:endParaRPr lang="en-US" altLang="zh-TW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聞香</a:t>
            </a:r>
            <a:endParaRPr lang="en-US" altLang="zh-TW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加糖攪拌</a:t>
            </a:r>
            <a:r>
              <a:rPr lang="en-US" altLang="zh-TW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3~5</a:t>
            </a: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下</a:t>
            </a:r>
            <a:endParaRPr lang="en-US" altLang="zh-TW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一口飲盡</a:t>
            </a:r>
            <a:endParaRPr lang="en-US" altLang="zh-TW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將剩餘的糖撥入嘴含著</a:t>
            </a:r>
            <a:endParaRPr lang="en-US" altLang="zh-TW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感受餘味</a:t>
            </a:r>
            <a:endParaRPr lang="en-US" altLang="zh-TW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endParaRPr lang="en-US" altLang="zh-TW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177277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286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" y="5229200"/>
            <a:ext cx="1557598" cy="155759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8879" y="0"/>
            <a:ext cx="9105121" cy="980728"/>
          </a:xfrm>
        </p:spPr>
        <p:txBody>
          <a:bodyPr>
            <a:normAutofit/>
          </a:bodyPr>
          <a:lstStyle/>
          <a:p>
            <a:pPr algn="l"/>
            <a:r>
              <a:rPr lang="zh-TW" altLang="en-US" sz="48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何謂卡布奇諾咖啡 </a:t>
            </a:r>
            <a:r>
              <a:rPr lang="en-US" altLang="zh-TW" sz="4800" dirty="0">
                <a:solidFill>
                  <a:srgbClr val="0070C0"/>
                </a:solidFill>
                <a:latin typeface="Colonna MT" pitchFamily="82" charset="0"/>
                <a:ea typeface="標楷體" pitchFamily="65" charset="-120"/>
              </a:rPr>
              <a:t>Cappuccino</a:t>
            </a:r>
            <a:endParaRPr lang="zh-TW" altLang="en-US" sz="4800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1520" y="1124744"/>
            <a:ext cx="8640960" cy="4739238"/>
          </a:xfrm>
        </p:spPr>
        <p:txBody>
          <a:bodyPr>
            <a:noAutofit/>
          </a:bodyPr>
          <a:lstStyle/>
          <a:p>
            <a:pPr marL="84137" algn="l">
              <a:lnSpc>
                <a:spcPct val="150000"/>
              </a:lnSpc>
            </a:pPr>
            <a:r>
              <a:rPr lang="zh-TW" altLang="zh-TW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義大利國家濃縮咖啡協會發布的卡布奇諾規格</a:t>
            </a:r>
            <a:r>
              <a:rPr lang="zh-TW" altLang="en-US" sz="3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3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一杯卡布奇諾大小應只有</a:t>
            </a:r>
            <a:r>
              <a:rPr lang="en-US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150</a:t>
            </a:r>
            <a:r>
              <a:rPr lang="zh-TW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毫升</a:t>
            </a:r>
            <a:endParaRPr lang="en-US" altLang="zh-TW" sz="28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其中是</a:t>
            </a:r>
            <a:r>
              <a:rPr lang="en-US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120</a:t>
            </a:r>
            <a:r>
              <a:rPr lang="zh-TW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毫升的蒸氣加熱牛奶與</a:t>
            </a:r>
            <a:r>
              <a:rPr lang="en-US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25</a:t>
            </a:r>
            <a:r>
              <a:rPr lang="zh-TW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毫升的義式濃縮咖啡調和而成的</a:t>
            </a:r>
            <a:endParaRPr lang="en-US" altLang="zh-TW" sz="28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牛奶成分起碼必須</a:t>
            </a:r>
            <a:r>
              <a:rPr lang="en-US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3.2</a:t>
            </a:r>
            <a:r>
              <a:rPr lang="zh-TW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％的蛋白質與</a:t>
            </a:r>
            <a:r>
              <a:rPr lang="en-US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3.5</a:t>
            </a:r>
            <a:r>
              <a:rPr lang="zh-TW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％的脂肪</a:t>
            </a:r>
            <a:endParaRPr lang="en-US" altLang="zh-TW" sz="28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牛奶蒸氣加熱達攝氏</a:t>
            </a:r>
            <a:r>
              <a:rPr lang="en-US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55</a:t>
            </a:r>
            <a:r>
              <a:rPr lang="zh-TW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度</a:t>
            </a:r>
            <a:endParaRPr lang="zh-TW" altLang="en-US" sz="28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02075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286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" y="5229200"/>
            <a:ext cx="1557598" cy="1557598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34955" y="2060848"/>
            <a:ext cx="8712968" cy="3528392"/>
          </a:xfrm>
        </p:spPr>
        <p:txBody>
          <a:bodyPr>
            <a:noAutofit/>
          </a:bodyPr>
          <a:lstStyle/>
          <a:p>
            <a:pPr marL="365125" indent="-280988" algn="l">
              <a:lnSpc>
                <a:spcPct val="125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一杯卡布奇諾是含有</a:t>
            </a:r>
            <a:r>
              <a:rPr lang="en-US" altLang="zh-TW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espresso</a:t>
            </a:r>
            <a:r>
              <a:rPr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與牛奶的飲料，需呈現</a:t>
            </a:r>
            <a:r>
              <a:rPr lang="en-US" altLang="zh-TW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espresso</a:t>
            </a:r>
            <a:r>
              <a:rPr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與牛奶和諧均衡口感</a:t>
            </a:r>
            <a:r>
              <a:rPr lang="en-US" altLang="zh-TW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豐富</a:t>
            </a:r>
            <a:r>
              <a:rPr lang="en-US" altLang="zh-TW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甜度</a:t>
            </a:r>
            <a:r>
              <a:rPr lang="en-US" altLang="zh-TW" sz="2400" dirty="0">
                <a:solidFill>
                  <a:srgbClr val="77933C"/>
                </a:solidFill>
              </a:rPr>
              <a:t>  </a:t>
            </a:r>
            <a:endParaRPr kumimoji="0" lang="zh-TW" altLang="en-US" sz="24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25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一杯卡布奇諾需含一份</a:t>
            </a:r>
            <a:r>
              <a:rPr lang="en-US" altLang="zh-TW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espresso</a:t>
            </a:r>
            <a:r>
              <a:rPr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與蒸奶，奶泡厚度需約</a:t>
            </a:r>
            <a:r>
              <a:rPr lang="en-US" altLang="zh-TW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公分</a:t>
            </a:r>
            <a:endParaRPr lang="en-US" altLang="zh-TW" sz="24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25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卡布奇諾的是一杯總量在</a:t>
            </a:r>
            <a:r>
              <a:rPr lang="en-US" altLang="zh-TW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150</a:t>
            </a:r>
            <a:r>
              <a:rPr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～</a:t>
            </a:r>
            <a:r>
              <a:rPr lang="en-US" altLang="zh-TW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180ml</a:t>
            </a:r>
            <a:r>
              <a:rPr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之間的飲料 </a:t>
            </a:r>
          </a:p>
          <a:p>
            <a:pPr marL="365125" indent="-280988" algn="l">
              <a:lnSpc>
                <a:spcPct val="125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卡布奇諾可以是拉花形式</a:t>
            </a:r>
            <a:r>
              <a:rPr lang="en-US" altLang="zh-TW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(Latte Art)</a:t>
            </a:r>
            <a:r>
              <a:rPr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，也可以是傳統形式</a:t>
            </a:r>
            <a:endParaRPr lang="en-US" altLang="zh-TW" sz="24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365125" indent="-280988" algn="l">
              <a:lnSpc>
                <a:spcPct val="125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卡布奇諾是不允許表面裝飾</a:t>
            </a:r>
            <a:r>
              <a:rPr lang="en-US" altLang="zh-TW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(Topping)</a:t>
            </a:r>
            <a:r>
              <a:rPr lang="zh-TW" altLang="en-US" sz="2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，不可添加糖或香料或任何粉類的加料</a:t>
            </a:r>
            <a:endParaRPr lang="en-US" altLang="zh-TW" sz="24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38879" y="1268760"/>
            <a:ext cx="9105121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依據世界盃咖啡大師比賽定義</a:t>
            </a: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38879" y="0"/>
            <a:ext cx="9105121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48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何謂卡布奇諾咖啡 </a:t>
            </a:r>
            <a:r>
              <a:rPr lang="en-US" altLang="zh-TW" sz="4800" dirty="0">
                <a:solidFill>
                  <a:srgbClr val="0070C0"/>
                </a:solidFill>
                <a:latin typeface="Colonna MT" pitchFamily="82" charset="0"/>
                <a:ea typeface="標楷體" pitchFamily="65" charset="-120"/>
              </a:rPr>
              <a:t>Cappuccino</a:t>
            </a:r>
            <a:endParaRPr lang="en-US" altLang="zh-TW" sz="4800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17085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</TotalTime>
  <Words>961</Words>
  <Application>Microsoft Office PowerPoint</Application>
  <PresentationFormat>如螢幕大小 (4:3)</PresentationFormat>
  <Paragraphs>100</Paragraphs>
  <Slides>14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2" baseType="lpstr">
      <vt:lpstr>王漢宗空疊圓繁</vt:lpstr>
      <vt:lpstr>細明體</vt:lpstr>
      <vt:lpstr>標楷體</vt:lpstr>
      <vt:lpstr>Arial</vt:lpstr>
      <vt:lpstr>Calibri</vt:lpstr>
      <vt:lpstr>Colonna MT</vt:lpstr>
      <vt:lpstr>Times New Roman</vt:lpstr>
      <vt:lpstr>Office 佈景主題</vt:lpstr>
      <vt:lpstr>PowerPoint 簡報</vt:lpstr>
      <vt:lpstr>講座綱要</vt:lpstr>
      <vt:lpstr>何謂義式咖啡 Espresso</vt:lpstr>
      <vt:lpstr>PowerPoint 簡報</vt:lpstr>
      <vt:lpstr>PowerPoint 簡報</vt:lpstr>
      <vt:lpstr>PowerPoint 簡報</vt:lpstr>
      <vt:lpstr>PowerPoint 簡報</vt:lpstr>
      <vt:lpstr>何謂卡布奇諾咖啡 Cappuccino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義式咖啡沖煮</dc:title>
  <dc:creator>norman</dc:creator>
  <cp:lastModifiedBy> </cp:lastModifiedBy>
  <cp:revision>91</cp:revision>
  <dcterms:created xsi:type="dcterms:W3CDTF">2011-12-15T06:30:27Z</dcterms:created>
  <dcterms:modified xsi:type="dcterms:W3CDTF">2019-12-17T07:30:18Z</dcterms:modified>
</cp:coreProperties>
</file>