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9" r:id="rId10"/>
    <p:sldId id="262" r:id="rId11"/>
    <p:sldId id="263" r:id="rId12"/>
    <p:sldId id="270" r:id="rId13"/>
    <p:sldId id="264" r:id="rId14"/>
    <p:sldId id="277" r:id="rId15"/>
    <p:sldId id="271" r:id="rId16"/>
    <p:sldId id="272" r:id="rId17"/>
    <p:sldId id="276" r:id="rId18"/>
    <p:sldId id="275" r:id="rId19"/>
    <p:sldId id="274" r:id="rId20"/>
    <p:sldId id="273" r:id="rId21"/>
    <p:sldId id="278" r:id="rId22"/>
    <p:sldId id="279" r:id="rId23"/>
    <p:sldId id="265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00BF-D0F9-422A-BD19-73C58D435CB8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7765-783D-4C47-8479-493668BFD2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00BF-D0F9-422A-BD19-73C58D435CB8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7765-783D-4C47-8479-493668BFD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00BF-D0F9-422A-BD19-73C58D435CB8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7765-783D-4C47-8479-493668BFD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00BF-D0F9-422A-BD19-73C58D435CB8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7765-783D-4C47-8479-493668BFD2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00BF-D0F9-422A-BD19-73C58D435CB8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7765-783D-4C47-8479-493668BFD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00BF-D0F9-422A-BD19-73C58D435CB8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7765-783D-4C47-8479-493668BFD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00BF-D0F9-422A-BD19-73C58D435CB8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7765-783D-4C47-8479-493668BFD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00BF-D0F9-422A-BD19-73C58D435CB8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7765-783D-4C47-8479-493668BFD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00BF-D0F9-422A-BD19-73C58D435CB8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7765-783D-4C47-8479-493668BFD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00BF-D0F9-422A-BD19-73C58D435CB8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7765-783D-4C47-8479-493668BFD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00BF-D0F9-422A-BD19-73C58D435CB8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7765-783D-4C47-8479-493668BFD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A2100BF-D0F9-422A-BD19-73C58D435CB8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1957765-783D-4C47-8479-493668BFD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95736" y="4221088"/>
            <a:ext cx="4896544" cy="2088232"/>
          </a:xfrm>
        </p:spPr>
        <p:txBody>
          <a:bodyPr>
            <a:noAutofit/>
          </a:bodyPr>
          <a:lstStyle/>
          <a:p>
            <a:r>
              <a:rPr lang="zh-TW" altLang="en-US" sz="4000" cap="small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主講者：賴呈瑞</a:t>
            </a:r>
            <a:r>
              <a:rPr lang="zh-TW" altLang="en-US" sz="4000" cap="small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律師</a:t>
            </a:r>
            <a:endParaRPr lang="en-US" altLang="zh-TW" sz="4000" cap="small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endParaRPr lang="en-US" altLang="zh-TW" sz="4000" cap="small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r>
              <a:rPr lang="zh-TW" altLang="en-US" sz="2000" cap="small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                     </a:t>
            </a:r>
            <a:r>
              <a:rPr lang="en-US" altLang="zh-TW" sz="2000" cap="small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108</a:t>
            </a:r>
            <a:r>
              <a:rPr lang="zh-TW" altLang="en-US" sz="2000" cap="small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年</a:t>
            </a:r>
            <a:r>
              <a:rPr lang="en-US" altLang="zh-TW" sz="2000" cap="small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10</a:t>
            </a:r>
            <a:r>
              <a:rPr lang="zh-TW" altLang="en-US" sz="2000" cap="small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月</a:t>
            </a:r>
            <a:r>
              <a:rPr lang="en-US" altLang="zh-TW" sz="2000" cap="small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30</a:t>
            </a:r>
            <a:r>
              <a:rPr lang="zh-TW" altLang="en-US" sz="2000" cap="small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日 </a:t>
            </a:r>
            <a:endParaRPr lang="zh-TW" altLang="en-US" sz="2000" cap="small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488831" cy="18943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轉傳或散佈假新聞、假訊息之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法律責任</a:t>
            </a: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75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400800" cy="256713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2000" dirty="0" smtClean="0">
                <a:latin typeface="+mn-ea"/>
              </a:rPr>
              <a:t>♦災害防救法                        ♦</a:t>
            </a:r>
            <a:r>
              <a:rPr lang="zh-TW" altLang="en-US" sz="2000" dirty="0">
                <a:latin typeface="+mn-ea"/>
              </a:rPr>
              <a:t>糧食管理</a:t>
            </a:r>
            <a:r>
              <a:rPr lang="zh-TW" altLang="en-US" sz="2000" dirty="0" smtClean="0">
                <a:latin typeface="+mn-ea"/>
              </a:rPr>
              <a:t>法</a:t>
            </a:r>
            <a:endParaRPr lang="en-US" altLang="zh-TW" sz="2000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TW" altLang="en-US" sz="2000" dirty="0" smtClean="0">
                <a:latin typeface="+mn-ea"/>
              </a:rPr>
              <a:t>♦農產品市場交易法            ♦</a:t>
            </a:r>
            <a:r>
              <a:rPr lang="zh-TW" altLang="en-US" sz="2000" dirty="0">
                <a:latin typeface="+mn-ea"/>
              </a:rPr>
              <a:t>傳染病防治</a:t>
            </a:r>
            <a:r>
              <a:rPr lang="zh-TW" altLang="en-US" sz="2000" dirty="0" smtClean="0">
                <a:latin typeface="+mn-ea"/>
              </a:rPr>
              <a:t>法</a:t>
            </a:r>
            <a:endParaRPr lang="en-US" altLang="zh-TW" sz="2000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TW" altLang="en-US" sz="2000" dirty="0" smtClean="0">
                <a:latin typeface="+mn-ea"/>
              </a:rPr>
              <a:t>♦食品安全衛生管理法        ♦</a:t>
            </a:r>
            <a:r>
              <a:rPr lang="zh-TW" altLang="en-US" sz="2000" dirty="0">
                <a:latin typeface="+mn-ea"/>
              </a:rPr>
              <a:t>核子事故緊急應</a:t>
            </a:r>
            <a:r>
              <a:rPr lang="zh-TW" altLang="en-US" sz="2000" dirty="0" smtClean="0">
                <a:latin typeface="+mn-ea"/>
              </a:rPr>
              <a:t>變法</a:t>
            </a:r>
            <a:endParaRPr lang="en-US" altLang="zh-TW" sz="2000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TW" altLang="zh-TW" sz="2000" dirty="0" smtClean="0">
                <a:latin typeface="+mn-ea"/>
              </a:rPr>
              <a:t>♦</a:t>
            </a:r>
            <a:r>
              <a:rPr lang="zh-TW" altLang="en-US" sz="2000" dirty="0" smtClean="0">
                <a:latin typeface="+mn-ea"/>
              </a:rPr>
              <a:t>廣播電視法</a:t>
            </a:r>
            <a:endParaRPr lang="zh-TW" altLang="en-US" sz="2000" dirty="0"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7772400" cy="18288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六、近期修法方向</a:t>
            </a:r>
          </a:p>
        </p:txBody>
      </p:sp>
    </p:spTree>
    <p:extLst>
      <p:ext uri="{BB962C8B-B14F-4D97-AF65-F5344CB8AC3E}">
        <p14:creationId xmlns:p14="http://schemas.microsoft.com/office/powerpoint/2010/main" val="6563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8280920" cy="1180728"/>
          </a:xfrm>
        </p:spPr>
        <p:txBody>
          <a:bodyPr>
            <a:no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七、假新聞和假消息之查證</a:t>
            </a:r>
          </a:p>
        </p:txBody>
      </p:sp>
    </p:spTree>
    <p:extLst>
      <p:ext uri="{BB962C8B-B14F-4D97-AF65-F5344CB8AC3E}">
        <p14:creationId xmlns:p14="http://schemas.microsoft.com/office/powerpoint/2010/main" val="15294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924800" cy="6120680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latin typeface="+mn-ea"/>
              </a:rPr>
              <a:t> </a:t>
            </a:r>
            <a:r>
              <a:rPr lang="en-US" altLang="zh-TW" sz="1800" dirty="0">
                <a:latin typeface="+mn-ea"/>
              </a:rPr>
              <a:t>(</a:t>
            </a:r>
            <a:r>
              <a:rPr lang="zh-TW" altLang="en-US" sz="1800" dirty="0">
                <a:latin typeface="+mn-ea"/>
              </a:rPr>
              <a:t>一</a:t>
            </a:r>
            <a:r>
              <a:rPr lang="en-US" altLang="zh-TW" sz="1800" dirty="0">
                <a:latin typeface="+mn-ea"/>
              </a:rPr>
              <a:t>)</a:t>
            </a:r>
            <a:r>
              <a:rPr lang="zh-TW" altLang="en-US" sz="1800" dirty="0">
                <a:latin typeface="+mn-ea"/>
              </a:rPr>
              <a:t>我國就言論自由相關討論：</a:t>
            </a:r>
          </a:p>
          <a:p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     </a:t>
            </a:r>
            <a:r>
              <a:rPr lang="en-US" altLang="zh-TW" sz="1600" dirty="0" smtClean="0">
                <a:solidFill>
                  <a:srgbClr val="FFC000"/>
                </a:solidFill>
                <a:latin typeface="+mn-ea"/>
              </a:rPr>
              <a:t>1.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大法官</a:t>
            </a:r>
            <a:r>
              <a:rPr lang="en-US" altLang="zh-TW" sz="1600" dirty="0">
                <a:solidFill>
                  <a:srgbClr val="FFC000"/>
                </a:solidFill>
                <a:latin typeface="+mn-ea"/>
              </a:rPr>
              <a:t>509</a:t>
            </a:r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號解釋揭示的「真實惡意原則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」</a:t>
            </a:r>
            <a:endParaRPr lang="en-US" altLang="zh-TW" sz="1600" dirty="0" smtClean="0">
              <a:solidFill>
                <a:srgbClr val="FFC000"/>
              </a:solidFill>
              <a:latin typeface="+mn-ea"/>
            </a:endParaRPr>
          </a:p>
          <a:p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     </a:t>
            </a:r>
            <a:r>
              <a:rPr lang="en-US" altLang="zh-TW" sz="1600" dirty="0" smtClean="0">
                <a:solidFill>
                  <a:srgbClr val="FFC000"/>
                </a:solidFill>
                <a:latin typeface="+mn-ea"/>
              </a:rPr>
              <a:t>2.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言論</a:t>
            </a:r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內容愈涉及公益性，言論自由受到的保障幅度愈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大</a:t>
            </a:r>
            <a:endParaRPr lang="en-US" altLang="zh-TW" sz="1600" dirty="0" smtClean="0">
              <a:solidFill>
                <a:srgbClr val="FFC000"/>
              </a:solidFill>
              <a:latin typeface="+mn-ea"/>
            </a:endParaRPr>
          </a:p>
          <a:p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     </a:t>
            </a:r>
            <a:r>
              <a:rPr lang="en-US" altLang="zh-TW" sz="1600" dirty="0" smtClean="0">
                <a:solidFill>
                  <a:srgbClr val="FFC000"/>
                </a:solidFill>
                <a:latin typeface="+mn-ea"/>
              </a:rPr>
              <a:t>3.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法律上「</a:t>
            </a:r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合理查證義務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」</a:t>
            </a:r>
            <a:endParaRPr lang="en-US" altLang="zh-TW" sz="1600" dirty="0" smtClean="0">
              <a:solidFill>
                <a:srgbClr val="FFC000"/>
              </a:solidFill>
              <a:latin typeface="+mn-ea"/>
            </a:endParaRPr>
          </a:p>
          <a:p>
            <a:r>
              <a:rPr lang="zh-TW" altLang="en-US" sz="1800" dirty="0" smtClean="0">
                <a:latin typeface="+mn-ea"/>
              </a:rPr>
              <a:t> </a:t>
            </a:r>
            <a:r>
              <a:rPr lang="en-US" altLang="zh-TW" sz="1800" dirty="0">
                <a:latin typeface="+mn-ea"/>
              </a:rPr>
              <a:t>(</a:t>
            </a:r>
            <a:r>
              <a:rPr lang="zh-TW" altLang="en-US" sz="1800" dirty="0">
                <a:latin typeface="+mn-ea"/>
              </a:rPr>
              <a:t>二</a:t>
            </a:r>
            <a:r>
              <a:rPr lang="en-US" altLang="zh-TW" sz="1800" dirty="0">
                <a:latin typeface="+mn-ea"/>
              </a:rPr>
              <a:t>) </a:t>
            </a:r>
            <a:r>
              <a:rPr lang="zh-TW" altLang="en-US" sz="1800" dirty="0" smtClean="0">
                <a:latin typeface="+mn-ea"/>
              </a:rPr>
              <a:t>監督</a:t>
            </a:r>
            <a:r>
              <a:rPr lang="zh-TW" altLang="en-US" sz="1800" dirty="0">
                <a:latin typeface="+mn-ea"/>
              </a:rPr>
              <a:t>政府修</a:t>
            </a:r>
            <a:r>
              <a:rPr lang="zh-TW" altLang="en-US" sz="1800" dirty="0" smtClean="0">
                <a:latin typeface="+mn-ea"/>
              </a:rPr>
              <a:t>法</a:t>
            </a:r>
            <a:endParaRPr lang="en-US" altLang="zh-TW" sz="1800" dirty="0">
              <a:latin typeface="+mn-ea"/>
            </a:endParaRPr>
          </a:p>
          <a:p>
            <a:r>
              <a:rPr lang="zh-TW" altLang="en-US" sz="1800" dirty="0" smtClean="0">
                <a:latin typeface="+mn-ea"/>
              </a:rPr>
              <a:t> </a:t>
            </a:r>
            <a:r>
              <a:rPr lang="en-US" altLang="zh-TW" sz="1800" dirty="0" smtClean="0">
                <a:latin typeface="+mn-ea"/>
              </a:rPr>
              <a:t>(</a:t>
            </a:r>
            <a:r>
              <a:rPr lang="zh-TW" altLang="en-US" sz="1800" dirty="0" smtClean="0">
                <a:latin typeface="+mn-ea"/>
              </a:rPr>
              <a:t>三</a:t>
            </a:r>
            <a:r>
              <a:rPr lang="en-US" altLang="zh-TW" sz="1800" dirty="0" smtClean="0">
                <a:latin typeface="+mn-ea"/>
              </a:rPr>
              <a:t>) </a:t>
            </a:r>
            <a:r>
              <a:rPr lang="zh-TW" altLang="en-US" sz="1800" dirty="0" smtClean="0">
                <a:latin typeface="+mn-ea"/>
              </a:rPr>
              <a:t>媒體</a:t>
            </a:r>
            <a:r>
              <a:rPr lang="zh-TW" altLang="en-US" sz="1800" dirty="0">
                <a:latin typeface="+mn-ea"/>
              </a:rPr>
              <a:t>識</a:t>
            </a:r>
            <a:r>
              <a:rPr lang="zh-TW" altLang="en-US" sz="1800" dirty="0" smtClean="0">
                <a:latin typeface="+mn-ea"/>
              </a:rPr>
              <a:t>讀</a:t>
            </a:r>
            <a:endParaRPr lang="en-US" altLang="zh-TW" sz="1800" dirty="0" smtClean="0">
              <a:latin typeface="+mn-ea"/>
            </a:endParaRPr>
          </a:p>
          <a:p>
            <a:r>
              <a:rPr lang="zh-TW" altLang="en-US" sz="1800" dirty="0" smtClean="0">
                <a:latin typeface="+mn-ea"/>
              </a:rPr>
              <a:t> </a:t>
            </a:r>
            <a:r>
              <a:rPr lang="en-US" altLang="zh-TW" sz="1800" dirty="0" smtClean="0">
                <a:latin typeface="+mn-ea"/>
              </a:rPr>
              <a:t>(</a:t>
            </a:r>
            <a:r>
              <a:rPr lang="zh-TW" altLang="en-US" sz="1800" dirty="0">
                <a:latin typeface="+mn-ea"/>
              </a:rPr>
              <a:t>四</a:t>
            </a:r>
            <a:r>
              <a:rPr lang="en-US" altLang="zh-TW" sz="1800" dirty="0" smtClean="0">
                <a:latin typeface="+mn-ea"/>
              </a:rPr>
              <a:t>)</a:t>
            </a:r>
            <a:r>
              <a:rPr lang="zh-TW" altLang="en-US" sz="1800" dirty="0" smtClean="0">
                <a:latin typeface="+mn-ea"/>
              </a:rPr>
              <a:t> 行政院</a:t>
            </a:r>
            <a:r>
              <a:rPr lang="zh-TW" altLang="en-US" sz="1800" dirty="0">
                <a:latin typeface="+mn-ea"/>
              </a:rPr>
              <a:t>設置「即時新聞澄清專區</a:t>
            </a:r>
            <a:r>
              <a:rPr lang="zh-TW" altLang="en-US" sz="1800" dirty="0" smtClean="0">
                <a:latin typeface="+mn-ea"/>
              </a:rPr>
              <a:t>」</a:t>
            </a:r>
            <a:endParaRPr lang="en-US" altLang="zh-TW" sz="1800" dirty="0" smtClean="0">
              <a:latin typeface="+mn-ea"/>
            </a:endParaRPr>
          </a:p>
          <a:p>
            <a:r>
              <a:rPr lang="zh-TW" altLang="en-US" sz="1800" dirty="0" smtClean="0">
                <a:latin typeface="+mn-ea"/>
              </a:rPr>
              <a:t> </a:t>
            </a:r>
            <a:r>
              <a:rPr lang="en-US" altLang="zh-TW" sz="1800" dirty="0" smtClean="0">
                <a:latin typeface="+mn-ea"/>
              </a:rPr>
              <a:t>(</a:t>
            </a:r>
            <a:r>
              <a:rPr lang="zh-TW" altLang="en-US" sz="1800" dirty="0" smtClean="0">
                <a:latin typeface="+mn-ea"/>
              </a:rPr>
              <a:t>五</a:t>
            </a:r>
            <a:r>
              <a:rPr lang="en-US" altLang="zh-TW" sz="1800" dirty="0" smtClean="0">
                <a:latin typeface="+mn-ea"/>
              </a:rPr>
              <a:t>)</a:t>
            </a:r>
            <a:r>
              <a:rPr lang="zh-TW" altLang="en-US" sz="1800" dirty="0" smtClean="0">
                <a:latin typeface="+mn-ea"/>
              </a:rPr>
              <a:t>國</a:t>
            </a:r>
            <a:r>
              <a:rPr lang="zh-TW" altLang="en-US" sz="1800" dirty="0">
                <a:latin typeface="+mn-ea"/>
              </a:rPr>
              <a:t>發會、陸委會、農委會等部會官網也設有爭議訊息澄清</a:t>
            </a:r>
            <a:r>
              <a:rPr lang="zh-TW" altLang="en-US" sz="1800" dirty="0" smtClean="0">
                <a:latin typeface="+mn-ea"/>
              </a:rPr>
              <a:t>專區</a:t>
            </a:r>
            <a:endParaRPr lang="en-US" altLang="zh-TW" sz="1800" dirty="0" smtClean="0">
              <a:latin typeface="+mn-ea"/>
            </a:endParaRPr>
          </a:p>
          <a:p>
            <a:r>
              <a:rPr lang="zh-TW" altLang="en-US" sz="1800" dirty="0" smtClean="0">
                <a:latin typeface="+mn-ea"/>
              </a:rPr>
              <a:t> </a:t>
            </a:r>
            <a:r>
              <a:rPr lang="en-US" altLang="zh-TW" sz="1800" dirty="0" smtClean="0">
                <a:latin typeface="+mn-ea"/>
              </a:rPr>
              <a:t>(</a:t>
            </a:r>
            <a:r>
              <a:rPr lang="zh-TW" altLang="en-US" sz="1800" dirty="0" smtClean="0">
                <a:latin typeface="+mn-ea"/>
              </a:rPr>
              <a:t>六</a:t>
            </a:r>
            <a:r>
              <a:rPr lang="en-US" altLang="zh-TW" sz="1800" dirty="0" smtClean="0">
                <a:latin typeface="+mn-ea"/>
              </a:rPr>
              <a:t>)</a:t>
            </a:r>
            <a:r>
              <a:rPr lang="zh-TW" altLang="en-US" sz="1800" dirty="0">
                <a:latin typeface="+mn-ea"/>
              </a:rPr>
              <a:t>民間</a:t>
            </a:r>
            <a:r>
              <a:rPr lang="zh-TW" altLang="en-US" sz="1800" dirty="0" smtClean="0">
                <a:latin typeface="+mn-ea"/>
              </a:rPr>
              <a:t>業者：</a:t>
            </a:r>
            <a:endParaRPr lang="en-US" altLang="zh-TW" sz="1800" dirty="0" smtClean="0">
              <a:latin typeface="+mn-ea"/>
            </a:endParaRPr>
          </a:p>
          <a:p>
            <a:r>
              <a:rPr lang="zh-TW" altLang="en-US" sz="1600" dirty="0" smtClean="0">
                <a:latin typeface="+mn-ea"/>
              </a:rPr>
              <a:t>     </a:t>
            </a:r>
            <a:r>
              <a:rPr lang="en-US" altLang="zh-TW" sz="1600" dirty="0" smtClean="0">
                <a:solidFill>
                  <a:srgbClr val="FFC000"/>
                </a:solidFill>
                <a:latin typeface="+mn-ea"/>
              </a:rPr>
              <a:t>1.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台灣</a:t>
            </a:r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媒體觀察教育基金會和優質新聞發展協會共同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成立「</a:t>
            </a:r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台灣事實查核中心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」</a:t>
            </a:r>
            <a:endParaRPr lang="en-US" altLang="zh-TW" sz="1600" dirty="0" smtClean="0">
              <a:solidFill>
                <a:srgbClr val="FFC000"/>
              </a:solidFill>
              <a:latin typeface="+mn-ea"/>
            </a:endParaRPr>
          </a:p>
          <a:p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     </a:t>
            </a:r>
            <a:r>
              <a:rPr lang="en-US" altLang="zh-TW" sz="1600" dirty="0">
                <a:solidFill>
                  <a:srgbClr val="FFC000"/>
                </a:solidFill>
                <a:latin typeface="+mn-ea"/>
              </a:rPr>
              <a:t>2. LINE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官方</a:t>
            </a:r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網站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「</a:t>
            </a:r>
            <a:r>
              <a:rPr lang="en-US" altLang="zh-TW" sz="1600" dirty="0">
                <a:solidFill>
                  <a:srgbClr val="FFC000"/>
                </a:solidFill>
                <a:latin typeface="+mn-ea"/>
              </a:rPr>
              <a:t>LINE</a:t>
            </a:r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訊息查證」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平台。</a:t>
            </a:r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此外，</a:t>
            </a:r>
            <a:r>
              <a:rPr lang="en-US" altLang="zh-TW" sz="1600" dirty="0">
                <a:solidFill>
                  <a:srgbClr val="FFC000"/>
                </a:solidFill>
                <a:latin typeface="+mn-ea"/>
              </a:rPr>
              <a:t>LINE TODAY </a:t>
            </a:r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首頁今日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頭條 </a:t>
            </a:r>
            <a:endParaRPr lang="en-US" altLang="zh-TW" sz="1600" dirty="0" smtClean="0">
              <a:solidFill>
                <a:srgbClr val="FFC000"/>
              </a:solidFill>
              <a:latin typeface="+mn-ea"/>
            </a:endParaRPr>
          </a:p>
          <a:p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 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       下方</a:t>
            </a:r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也已增設「謠言破解」專區，刊登各大查核機構所查證過的查核結果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、</a:t>
            </a:r>
            <a:endParaRPr lang="en-US" altLang="zh-TW" sz="1600" dirty="0" smtClean="0">
              <a:solidFill>
                <a:srgbClr val="FFC000"/>
              </a:solidFill>
              <a:latin typeface="+mn-ea"/>
            </a:endParaRPr>
          </a:p>
          <a:p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 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       行政院</a:t>
            </a:r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重點即時澄清新聞和各媒體平台的部分查核報導，讓已查核過的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內容</a:t>
            </a:r>
            <a:endParaRPr lang="en-US" altLang="zh-TW" sz="1600" dirty="0" smtClean="0">
              <a:solidFill>
                <a:srgbClr val="FFC000"/>
              </a:solidFill>
              <a:latin typeface="+mn-ea"/>
            </a:endParaRPr>
          </a:p>
          <a:p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 </a:t>
            </a:r>
            <a:r>
              <a:rPr lang="zh-TW" altLang="en-US" sz="1600" dirty="0" smtClean="0">
                <a:solidFill>
                  <a:srgbClr val="FFC000"/>
                </a:solidFill>
                <a:latin typeface="+mn-ea"/>
              </a:rPr>
              <a:t>       增加</a:t>
            </a:r>
            <a:r>
              <a:rPr lang="zh-TW" altLang="en-US" sz="1600" dirty="0">
                <a:solidFill>
                  <a:srgbClr val="FFC000"/>
                </a:solidFill>
                <a:latin typeface="+mn-ea"/>
              </a:rPr>
              <a:t>曝光，有效降低可疑訊息及錯誤資訊散播的現象！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3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15611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八、新聞案例</a:t>
            </a:r>
          </a:p>
        </p:txBody>
      </p:sp>
    </p:spTree>
    <p:extLst>
      <p:ext uri="{BB962C8B-B14F-4D97-AF65-F5344CB8AC3E}">
        <p14:creationId xmlns:p14="http://schemas.microsoft.com/office/powerpoint/2010/main" val="10211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652934"/>
          </a:xfrm>
        </p:spPr>
        <p:txBody>
          <a:bodyPr/>
          <a:lstStyle/>
          <a:p>
            <a:r>
              <a:rPr lang="zh-TW" altLang="en-US" dirty="0"/>
              <a:t>腳尾飯造假　王育誠偽文誣告移送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68078"/>
            <a:ext cx="5904656" cy="402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167228" y="6130646"/>
            <a:ext cx="21563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/>
              <a:t> （圖</a:t>
            </a:r>
            <a:r>
              <a:rPr lang="zh-TW" altLang="en-US" sz="1000" dirty="0" smtClean="0"/>
              <a:t>／</a:t>
            </a:r>
            <a:r>
              <a:rPr lang="en-US" altLang="zh-TW" sz="1000" dirty="0" smtClean="0"/>
              <a:t>TVBS</a:t>
            </a:r>
            <a:r>
              <a:rPr lang="zh-TW" altLang="en-US" sz="1000" dirty="0" smtClean="0"/>
              <a:t>新聞台電視</a:t>
            </a:r>
            <a:r>
              <a:rPr lang="zh-TW" altLang="en-US" sz="1000" dirty="0"/>
              <a:t>翻拍畫面）</a:t>
            </a:r>
          </a:p>
        </p:txBody>
      </p:sp>
    </p:spTree>
    <p:extLst>
      <p:ext uri="{BB962C8B-B14F-4D97-AF65-F5344CB8AC3E}">
        <p14:creationId xmlns:p14="http://schemas.microsoft.com/office/powerpoint/2010/main" val="31477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4800" cy="864096"/>
          </a:xfrm>
        </p:spPr>
        <p:txBody>
          <a:bodyPr/>
          <a:lstStyle/>
          <a:p>
            <a:r>
              <a:rPr lang="en-US" altLang="zh-TW" dirty="0"/>
              <a:t>418</a:t>
            </a:r>
            <a:r>
              <a:rPr lang="zh-TW" altLang="en-US" dirty="0"/>
              <a:t>花蓮地震後，網上謠傳「松仁路地裂照</a:t>
            </a:r>
            <a:r>
              <a:rPr lang="zh-TW" altLang="en-US" dirty="0" smtClean="0"/>
              <a:t>」                                                       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1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328592" cy="42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012160" y="5968227"/>
            <a:ext cx="22990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cap="all" spc="50" dirty="0">
                <a:solidFill>
                  <a:srgbClr val="FFFFFF"/>
                </a:solidFill>
                <a:cs typeface="+mj-cs"/>
              </a:rPr>
              <a:t> </a:t>
            </a:r>
            <a:r>
              <a:rPr lang="zh-TW" altLang="en-US" sz="1000" cap="all" spc="50" dirty="0">
                <a:solidFill>
                  <a:srgbClr val="FFFFFF"/>
                </a:solidFill>
                <a:cs typeface="+mj-cs"/>
              </a:rPr>
              <a:t>（圖／三立新聞網電視翻拍畫面）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94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021288"/>
            <a:ext cx="7924800" cy="580926"/>
          </a:xfrm>
        </p:spPr>
        <p:txBody>
          <a:bodyPr/>
          <a:lstStyle/>
          <a:p>
            <a:r>
              <a:rPr lang="zh-TW" altLang="en-US" sz="1400" dirty="0" smtClean="0">
                <a:latin typeface="+mj-ea"/>
              </a:rPr>
              <a:t>                                                                                           </a:t>
            </a:r>
            <a:r>
              <a:rPr lang="en-US" altLang="zh-TW" sz="1400" dirty="0" smtClean="0">
                <a:latin typeface="+mj-ea"/>
              </a:rPr>
              <a:t>2019-05-05</a:t>
            </a:r>
            <a:r>
              <a:rPr lang="zh-TW" altLang="en-US" sz="1400" dirty="0" smtClean="0">
                <a:latin typeface="+mj-ea"/>
              </a:rPr>
              <a:t> 自由時報電子報翻拍畫面</a:t>
            </a:r>
            <a:endParaRPr lang="zh-TW" altLang="en-US" sz="1400" dirty="0">
              <a:latin typeface="+mj-ea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532859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/>
          <a:lstStyle/>
          <a:p>
            <a:r>
              <a:rPr lang="en-US" altLang="zh-TW" dirty="0"/>
              <a:t>line</a:t>
            </a:r>
            <a:r>
              <a:rPr lang="zh-TW" altLang="en-US" dirty="0"/>
              <a:t>傳「蔡英文送海地</a:t>
            </a:r>
            <a:r>
              <a:rPr lang="en-US" altLang="zh-TW" dirty="0"/>
              <a:t>45</a:t>
            </a:r>
            <a:r>
              <a:rPr lang="zh-TW" altLang="en-US" dirty="0"/>
              <a:t>億卡高雄預算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6002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8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093296"/>
            <a:ext cx="7924800" cy="508918"/>
          </a:xfrm>
        </p:spPr>
        <p:txBody>
          <a:bodyPr/>
          <a:lstStyle/>
          <a:p>
            <a:r>
              <a:rPr lang="en-US" altLang="zh-TW" sz="1400" dirty="0" smtClean="0">
                <a:latin typeface="+mj-ea"/>
              </a:rPr>
              <a:t/>
            </a:r>
            <a:br>
              <a:rPr lang="en-US" altLang="zh-TW" sz="1400" dirty="0" smtClean="0">
                <a:latin typeface="+mj-ea"/>
              </a:rPr>
            </a:br>
            <a:r>
              <a:rPr lang="zh-TW" altLang="en-US" sz="1400" dirty="0">
                <a:latin typeface="+mj-ea"/>
              </a:rPr>
              <a:t> </a:t>
            </a:r>
            <a:r>
              <a:rPr lang="zh-TW" altLang="en-US" sz="1400" dirty="0" smtClean="0">
                <a:latin typeface="+mj-ea"/>
              </a:rPr>
              <a:t>                                                                                          </a:t>
            </a:r>
            <a:r>
              <a:rPr lang="en-US" altLang="zh-TW" sz="1400" dirty="0" smtClean="0">
                <a:latin typeface="+mj-ea"/>
              </a:rPr>
              <a:t>2019-07-22 </a:t>
            </a:r>
            <a:r>
              <a:rPr lang="zh-TW" altLang="en-US" sz="1400" dirty="0">
                <a:latin typeface="+mj-ea"/>
              </a:rPr>
              <a:t>自由時報電子報翻拍畫面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184576" cy="554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7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zh-TW" altLang="en-US" dirty="0" smtClean="0"/>
              <a:t>散播台南淹水假訊息 涉災防法最重判</a:t>
            </a:r>
            <a:r>
              <a:rPr lang="en-US" altLang="zh-TW" dirty="0" smtClean="0"/>
              <a:t>3</a:t>
            </a:r>
            <a:r>
              <a:rPr lang="zh-TW" altLang="en-US" dirty="0" smtClean="0"/>
              <a:t>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1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030092" cy="50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652120" y="6099301"/>
            <a:ext cx="1877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/>
              <a:t>（圖／翻攝自羅男臉書）</a:t>
            </a:r>
          </a:p>
        </p:txBody>
      </p:sp>
    </p:spTree>
    <p:extLst>
      <p:ext uri="{BB962C8B-B14F-4D97-AF65-F5344CB8AC3E}">
        <p14:creationId xmlns:p14="http://schemas.microsoft.com/office/powerpoint/2010/main" val="16205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15816" y="1484784"/>
            <a:ext cx="3816424" cy="18288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 言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330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256584" cy="563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652120" y="6073175"/>
            <a:ext cx="3191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+mj-ea"/>
                <a:ea typeface="+mj-ea"/>
              </a:rPr>
              <a:t>2019-07-23 </a:t>
            </a:r>
            <a:r>
              <a:rPr lang="zh-TW" altLang="en-US" sz="1400" dirty="0">
                <a:latin typeface="+mj-ea"/>
                <a:ea typeface="+mj-ea"/>
              </a:rPr>
              <a:t>自由時報電子報翻拍畫面</a:t>
            </a:r>
          </a:p>
        </p:txBody>
      </p:sp>
    </p:spTree>
    <p:extLst>
      <p:ext uri="{BB962C8B-B14F-4D97-AF65-F5344CB8AC3E}">
        <p14:creationId xmlns:p14="http://schemas.microsoft.com/office/powerpoint/2010/main" val="5329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652934"/>
          </a:xfrm>
        </p:spPr>
        <p:txBody>
          <a:bodyPr/>
          <a:lstStyle/>
          <a:p>
            <a:r>
              <a:rPr lang="en-US" altLang="zh-TW" dirty="0"/>
              <a:t>200</a:t>
            </a:r>
            <a:r>
              <a:rPr lang="zh-TW" altLang="en-US" dirty="0"/>
              <a:t>萬噸文旦丟水庫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303996" cy="45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167228" y="6130646"/>
            <a:ext cx="21371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/>
              <a:t> （圖</a:t>
            </a:r>
            <a:r>
              <a:rPr lang="zh-TW" altLang="en-US" sz="1000" dirty="0" smtClean="0"/>
              <a:t>／</a:t>
            </a:r>
            <a:r>
              <a:rPr lang="zh-TW" altLang="en-US" sz="1000" dirty="0"/>
              <a:t>中天</a:t>
            </a:r>
            <a:r>
              <a:rPr lang="zh-TW" altLang="en-US" sz="1000" dirty="0" smtClean="0"/>
              <a:t>新聞台電視</a:t>
            </a:r>
            <a:r>
              <a:rPr lang="zh-TW" altLang="en-US" sz="1000" dirty="0"/>
              <a:t>翻拍畫面）</a:t>
            </a:r>
          </a:p>
        </p:txBody>
      </p:sp>
    </p:spTree>
    <p:extLst>
      <p:ext uri="{BB962C8B-B14F-4D97-AF65-F5344CB8AC3E}">
        <p14:creationId xmlns:p14="http://schemas.microsoft.com/office/powerpoint/2010/main" val="28052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52120" y="6021288"/>
            <a:ext cx="3600400" cy="297212"/>
          </a:xfrm>
        </p:spPr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                                             </a:t>
            </a:r>
            <a:r>
              <a:rPr lang="en-US" altLang="zh-TW" sz="1400" dirty="0" smtClean="0">
                <a:latin typeface="+mj-ea"/>
              </a:rPr>
              <a:t>2019-03-15 </a:t>
            </a:r>
            <a:r>
              <a:rPr lang="zh-TW" altLang="en-US" sz="1400" dirty="0">
                <a:latin typeface="+mj-ea"/>
              </a:rPr>
              <a:t>自由時報電子報翻拍畫面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472608" cy="546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7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07704" y="1988840"/>
            <a:ext cx="5688632" cy="146876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九、總  結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3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6400800" cy="252028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2000" dirty="0" smtClean="0"/>
              <a:t>♦「</a:t>
            </a:r>
            <a:r>
              <a:rPr lang="zh-TW" altLang="en-US" sz="2000" dirty="0"/>
              <a:t>假新聞</a:t>
            </a:r>
            <a:r>
              <a:rPr lang="zh-TW" altLang="en-US" sz="2000" dirty="0" smtClean="0"/>
              <a:t>」是</a:t>
            </a:r>
            <a:r>
              <a:rPr lang="zh-TW" altLang="en-US" sz="2000" dirty="0"/>
              <a:t>個含混、定義不清的熱門名詞</a:t>
            </a:r>
            <a:r>
              <a:rPr lang="zh-TW" altLang="en-US" sz="2000" dirty="0" smtClean="0"/>
              <a:t>。</a:t>
            </a:r>
            <a:endParaRPr lang="en-US" altLang="zh-TW" sz="2000" dirty="0"/>
          </a:p>
          <a:p>
            <a:pPr algn="l">
              <a:lnSpc>
                <a:spcPct val="150000"/>
              </a:lnSpc>
            </a:pPr>
            <a:r>
              <a:rPr lang="zh-TW" altLang="en-US" sz="2000" dirty="0" smtClean="0"/>
              <a:t>♦狹義</a:t>
            </a:r>
            <a:r>
              <a:rPr lang="zh-TW" altLang="en-US" sz="2000" dirty="0"/>
              <a:t>定義是「新聞媒體單方面編造的虛構故事」。</a:t>
            </a:r>
          </a:p>
          <a:p>
            <a:pPr algn="l">
              <a:lnSpc>
                <a:spcPct val="150000"/>
              </a:lnSpc>
            </a:pPr>
            <a:r>
              <a:rPr lang="zh-TW" altLang="en-US" sz="2000" dirty="0" smtClean="0"/>
              <a:t>♦假</a:t>
            </a:r>
            <a:r>
              <a:rPr lang="zh-TW" altLang="en-US" sz="2000" dirty="0"/>
              <a:t>新聞（或稱「假</a:t>
            </a:r>
            <a:r>
              <a:rPr lang="zh-TW" altLang="en-US" sz="2000" dirty="0" smtClean="0"/>
              <a:t>消息」），</a:t>
            </a:r>
            <a:r>
              <a:rPr lang="zh-TW" altLang="en-US" sz="2000" dirty="0"/>
              <a:t>通常是媒介、提供者杜撰</a:t>
            </a:r>
            <a:r>
              <a:rPr lang="zh-TW" altLang="en-US" sz="2000" dirty="0" smtClean="0"/>
              <a:t>新聞，</a:t>
            </a:r>
            <a:r>
              <a:rPr lang="zh-TW" altLang="en-US" sz="2000" dirty="0"/>
              <a:t>將新聞內容胡亂</a:t>
            </a:r>
            <a:r>
              <a:rPr lang="zh-TW" altLang="en-US" sz="2000" dirty="0" smtClean="0"/>
              <a:t>剪裁、炒作或扭曲。</a:t>
            </a:r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2132856"/>
            <a:ext cx="6408712" cy="1180728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二、什麼是假新聞？</a:t>
            </a:r>
          </a:p>
        </p:txBody>
      </p:sp>
    </p:spTree>
    <p:extLst>
      <p:ext uri="{BB962C8B-B14F-4D97-AF65-F5344CB8AC3E}">
        <p14:creationId xmlns:p14="http://schemas.microsoft.com/office/powerpoint/2010/main" val="3590167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2567136"/>
          </a:xfrm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zh-TW" altLang="en-US" sz="2200" dirty="0" smtClean="0">
                <a:latin typeface="+mn-ea"/>
              </a:rPr>
              <a:t>♦行政院</a:t>
            </a:r>
            <a:r>
              <a:rPr lang="en-US" altLang="zh-TW" sz="2200" dirty="0" smtClean="0">
                <a:latin typeface="+mn-ea"/>
              </a:rPr>
              <a:t>-</a:t>
            </a:r>
            <a:r>
              <a:rPr lang="zh-TW" altLang="en-US" sz="2200" dirty="0" smtClean="0">
                <a:latin typeface="+mn-ea"/>
              </a:rPr>
              <a:t>假</a:t>
            </a:r>
            <a:r>
              <a:rPr lang="zh-TW" altLang="en-US" sz="2200" dirty="0">
                <a:latin typeface="+mn-ea"/>
              </a:rPr>
              <a:t>訊息治理</a:t>
            </a:r>
            <a:r>
              <a:rPr lang="zh-TW" altLang="en-US" sz="2200" dirty="0" smtClean="0">
                <a:latin typeface="+mn-ea"/>
              </a:rPr>
              <a:t>方案，</a:t>
            </a:r>
            <a:r>
              <a:rPr lang="zh-TW" altLang="en-US" sz="2200" dirty="0">
                <a:latin typeface="+mn-ea"/>
              </a:rPr>
              <a:t>特別定義了假訊息的三個要件：訊息是假的、是惡意造假、並造成社會危害，且一定要經由法院判定。</a:t>
            </a:r>
          </a:p>
          <a:p>
            <a:pPr algn="l">
              <a:lnSpc>
                <a:spcPct val="150000"/>
              </a:lnSpc>
            </a:pPr>
            <a:r>
              <a:rPr lang="zh-TW" altLang="en-US" sz="2200" dirty="0" smtClean="0">
                <a:latin typeface="+mn-ea"/>
              </a:rPr>
              <a:t>♦</a:t>
            </a:r>
            <a:r>
              <a:rPr lang="en-US" altLang="zh-TW" sz="2200" dirty="0" smtClean="0">
                <a:latin typeface="+mn-ea"/>
              </a:rPr>
              <a:t>《</a:t>
            </a:r>
            <a:r>
              <a:rPr lang="zh-TW" altLang="en-US" sz="2200" dirty="0">
                <a:latin typeface="+mn-ea"/>
              </a:rPr>
              <a:t>社會秩序維護法</a:t>
            </a:r>
            <a:r>
              <a:rPr lang="en-US" altLang="zh-TW" sz="2200" dirty="0" smtClean="0">
                <a:latin typeface="+mn-ea"/>
              </a:rPr>
              <a:t>》</a:t>
            </a:r>
            <a:r>
              <a:rPr lang="zh-TW" altLang="en-US" sz="2200" dirty="0" smtClean="0">
                <a:latin typeface="+mn-ea"/>
              </a:rPr>
              <a:t>，</a:t>
            </a:r>
            <a:r>
              <a:rPr lang="zh-TW" altLang="en-US" sz="2200" dirty="0">
                <a:latin typeface="+mn-ea"/>
              </a:rPr>
              <a:t>假訊息定義主要有</a:t>
            </a:r>
            <a:r>
              <a:rPr lang="en-US" altLang="zh-TW" sz="2200" dirty="0">
                <a:latin typeface="+mn-ea"/>
              </a:rPr>
              <a:t>3</a:t>
            </a:r>
            <a:r>
              <a:rPr lang="zh-TW" altLang="en-US" sz="2200" dirty="0">
                <a:latin typeface="+mn-ea"/>
              </a:rPr>
              <a:t>要素，包括惡意、虛假、具危害性</a:t>
            </a:r>
            <a:r>
              <a:rPr lang="zh-TW" altLang="en-US" sz="2200" dirty="0" smtClean="0">
                <a:latin typeface="+mn-ea"/>
              </a:rPr>
              <a:t>。</a:t>
            </a:r>
            <a:endParaRPr lang="zh-TW" altLang="en-US" sz="2200" dirty="0"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828800"/>
          </a:xfrm>
        </p:spPr>
        <p:txBody>
          <a:bodyPr/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三、假新聞、假消息怎麼認定？</a:t>
            </a:r>
          </a:p>
        </p:txBody>
      </p:sp>
    </p:spTree>
    <p:extLst>
      <p:ext uri="{BB962C8B-B14F-4D97-AF65-F5344CB8AC3E}">
        <p14:creationId xmlns:p14="http://schemas.microsoft.com/office/powerpoint/2010/main" val="29857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8288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四、假新聞、假消息的影響</a:t>
            </a:r>
          </a:p>
        </p:txBody>
      </p:sp>
    </p:spTree>
    <p:extLst>
      <p:ext uri="{BB962C8B-B14F-4D97-AF65-F5344CB8AC3E}">
        <p14:creationId xmlns:p14="http://schemas.microsoft.com/office/powerpoint/2010/main" val="4012235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08912" cy="1828800"/>
          </a:xfrm>
        </p:spPr>
        <p:txBody>
          <a:bodyPr>
            <a:no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五、製造和散布轉傳假新聞和假消息之法律責任</a:t>
            </a:r>
          </a:p>
        </p:txBody>
      </p:sp>
    </p:spTree>
    <p:extLst>
      <p:ext uri="{BB962C8B-B14F-4D97-AF65-F5344CB8AC3E}">
        <p14:creationId xmlns:p14="http://schemas.microsoft.com/office/powerpoint/2010/main" val="37976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24800" cy="57423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000" dirty="0" smtClean="0">
                <a:latin typeface="Arial Narrow"/>
              </a:rPr>
              <a:t>♦</a:t>
            </a:r>
            <a:r>
              <a:rPr lang="zh-TW" altLang="en-US" sz="3000" dirty="0" smtClean="0">
                <a:latin typeface="微軟正黑體"/>
              </a:rPr>
              <a:t>防</a:t>
            </a:r>
            <a:r>
              <a:rPr lang="zh-TW" altLang="en-US" sz="3000" dirty="0">
                <a:latin typeface="微軟正黑體"/>
              </a:rPr>
              <a:t>制假消息，規範對象又可區分為「行為人責任」與「中介者責任」，也就是散播不實訊息者和傳播的平台</a:t>
            </a:r>
            <a:r>
              <a:rPr lang="zh-TW" altLang="en-US" sz="3000" dirty="0" smtClean="0">
                <a:latin typeface="微軟正黑體"/>
              </a:rPr>
              <a:t>。</a:t>
            </a:r>
            <a:endParaRPr lang="en-US" altLang="zh-TW" sz="3000" dirty="0" smtClean="0">
              <a:latin typeface="微軟正黑體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3000" dirty="0" smtClean="0">
              <a:latin typeface="微軟正黑體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400" dirty="0" smtClean="0">
                <a:solidFill>
                  <a:srgbClr val="DC9E1F"/>
                </a:solidFill>
                <a:latin typeface="微軟正黑體"/>
              </a:rPr>
              <a:t>(</a:t>
            </a:r>
            <a:r>
              <a:rPr lang="zh-TW" altLang="en-US" sz="2400" dirty="0">
                <a:solidFill>
                  <a:srgbClr val="DC9E1F"/>
                </a:solidFill>
                <a:latin typeface="微軟正黑體"/>
              </a:rPr>
              <a:t>一</a:t>
            </a:r>
            <a:r>
              <a:rPr lang="en-US" altLang="zh-TW" sz="2400" dirty="0">
                <a:solidFill>
                  <a:srgbClr val="DC9E1F"/>
                </a:solidFill>
                <a:latin typeface="微軟正黑體"/>
              </a:rPr>
              <a:t>) </a:t>
            </a:r>
            <a:r>
              <a:rPr lang="zh-TW" altLang="en-US" sz="2400" dirty="0">
                <a:solidFill>
                  <a:srgbClr val="DC9E1F"/>
                </a:solidFill>
                <a:latin typeface="微軟正黑體"/>
              </a:rPr>
              <a:t>社群和新聞媒體之法律責任</a:t>
            </a:r>
            <a:endParaRPr lang="en-US" altLang="zh-TW" sz="2400" dirty="0">
              <a:solidFill>
                <a:srgbClr val="DC9E1F"/>
              </a:solidFill>
              <a:latin typeface="微軟正黑體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400" dirty="0" smtClean="0">
                <a:solidFill>
                  <a:srgbClr val="DC9E1F"/>
                </a:solidFill>
                <a:latin typeface="微軟正黑體"/>
              </a:rPr>
              <a:t>(</a:t>
            </a:r>
            <a:r>
              <a:rPr lang="zh-TW" altLang="en-US" sz="2400" dirty="0">
                <a:solidFill>
                  <a:srgbClr val="DC9E1F"/>
                </a:solidFill>
                <a:latin typeface="微軟正黑體"/>
              </a:rPr>
              <a:t>二</a:t>
            </a:r>
            <a:r>
              <a:rPr lang="en-US" altLang="zh-TW" sz="2400" dirty="0">
                <a:solidFill>
                  <a:srgbClr val="DC9E1F"/>
                </a:solidFill>
                <a:latin typeface="微軟正黑體"/>
              </a:rPr>
              <a:t>) </a:t>
            </a:r>
            <a:r>
              <a:rPr lang="zh-TW" altLang="en-US" sz="2400" dirty="0">
                <a:solidFill>
                  <a:srgbClr val="DC9E1F"/>
                </a:solidFill>
                <a:latin typeface="微軟正黑體"/>
              </a:rPr>
              <a:t>個人製造和散布轉傳假新聞和假消息之法律責任</a:t>
            </a:r>
            <a:endParaRPr lang="en-US" altLang="zh-TW" sz="2400" dirty="0">
              <a:solidFill>
                <a:srgbClr val="DC9E1F"/>
              </a:solidFill>
              <a:latin typeface="微軟正黑體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51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</p:spPr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 </a:t>
            </a:r>
            <a:r>
              <a:rPr lang="zh-TW" altLang="en-US" dirty="0"/>
              <a:t>社群和新聞媒體之法律責任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55576" y="1700808"/>
            <a:ext cx="7924800" cy="4104456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220000"/>
              </a:lnSpc>
              <a:buClr>
                <a:srgbClr val="DC9E1F"/>
              </a:buClr>
              <a:buNone/>
            </a:pPr>
            <a:r>
              <a:rPr lang="zh-TW" altLang="en-US" sz="2800" dirty="0">
                <a:solidFill>
                  <a:srgbClr val="DC9E1F"/>
                </a:solidFill>
                <a:latin typeface="微軟正黑體"/>
              </a:rPr>
              <a:t>♦衛星廣播電視法第</a:t>
            </a:r>
            <a:r>
              <a:rPr lang="en-US" altLang="zh-TW" sz="2800" dirty="0">
                <a:solidFill>
                  <a:srgbClr val="DC9E1F"/>
                </a:solidFill>
                <a:latin typeface="微軟正黑體"/>
              </a:rPr>
              <a:t>27</a:t>
            </a:r>
            <a:r>
              <a:rPr lang="zh-TW" altLang="en-US" sz="2800" dirty="0">
                <a:solidFill>
                  <a:srgbClr val="DC9E1F"/>
                </a:solidFill>
                <a:latin typeface="微軟正黑體"/>
              </a:rPr>
              <a:t>條第</a:t>
            </a:r>
            <a:r>
              <a:rPr lang="en-US" altLang="zh-TW" sz="2800" dirty="0">
                <a:solidFill>
                  <a:srgbClr val="DC9E1F"/>
                </a:solidFill>
                <a:latin typeface="微軟正黑體"/>
              </a:rPr>
              <a:t>4</a:t>
            </a:r>
            <a:r>
              <a:rPr lang="zh-TW" altLang="en-US" sz="2800" dirty="0">
                <a:solidFill>
                  <a:srgbClr val="DC9E1F"/>
                </a:solidFill>
                <a:latin typeface="微軟正黑體"/>
              </a:rPr>
              <a:t>項</a:t>
            </a:r>
            <a:r>
              <a:rPr lang="zh-TW" altLang="en-US" sz="2800" dirty="0" smtClean="0">
                <a:solidFill>
                  <a:srgbClr val="DC9E1F"/>
                </a:solidFill>
                <a:latin typeface="微軟正黑體"/>
              </a:rPr>
              <a:t>：</a:t>
            </a:r>
            <a:endParaRPr lang="en-US" altLang="zh-TW" sz="2800" dirty="0" smtClean="0">
              <a:solidFill>
                <a:srgbClr val="DC9E1F"/>
              </a:solidFill>
              <a:latin typeface="微軟正黑體"/>
            </a:endParaRPr>
          </a:p>
          <a:p>
            <a:pPr marL="0" lvl="0" indent="0">
              <a:lnSpc>
                <a:spcPct val="220000"/>
              </a:lnSpc>
              <a:buClr>
                <a:srgbClr val="DC9E1F"/>
              </a:buClr>
              <a:buNone/>
            </a:pPr>
            <a:r>
              <a:rPr lang="zh-TW" altLang="en-US" sz="2800" dirty="0" smtClean="0">
                <a:solidFill>
                  <a:srgbClr val="DC9E1F"/>
                </a:solidFill>
                <a:latin typeface="微軟正黑體"/>
              </a:rPr>
              <a:t>衛星</a:t>
            </a:r>
            <a:r>
              <a:rPr lang="zh-TW" altLang="en-US" sz="2800" dirty="0">
                <a:solidFill>
                  <a:srgbClr val="DC9E1F"/>
                </a:solidFill>
                <a:latin typeface="微軟正黑體"/>
              </a:rPr>
              <a:t>廣播電視事業及境外衛星廣播電視事業之分公司，或代理商涉有製播新聞違反事實查證原則，致損害公共利益情事者，應由該事業建置之自律規範機制調查後作成調查報告，提送主管機關審議</a:t>
            </a:r>
            <a:r>
              <a:rPr lang="zh-TW" altLang="en-US" sz="2800" dirty="0" smtClean="0">
                <a:solidFill>
                  <a:srgbClr val="DC9E1F"/>
                </a:solidFill>
                <a:latin typeface="微軟正黑體"/>
              </a:rPr>
              <a:t>。</a:t>
            </a:r>
            <a:endParaRPr lang="en-US" altLang="zh-TW" sz="2800" dirty="0">
              <a:solidFill>
                <a:srgbClr val="DC9E1F"/>
              </a:solidFill>
              <a:latin typeface="微軟正黑體"/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621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4"/>
          </p:nvPr>
        </p:nvSpPr>
        <p:spPr>
          <a:xfrm>
            <a:off x="4211960" y="1772816"/>
            <a:ext cx="4680520" cy="45365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TW" sz="1200" dirty="0" smtClean="0"/>
              <a:t>(</a:t>
            </a:r>
            <a:r>
              <a:rPr lang="en-US" altLang="zh-TW" sz="1200" dirty="0"/>
              <a:t>1)</a:t>
            </a:r>
            <a:r>
              <a:rPr lang="zh-TW" altLang="en-US" sz="1200" dirty="0"/>
              <a:t>恐嚇公眾</a:t>
            </a:r>
            <a:r>
              <a:rPr lang="zh-TW" altLang="en-US" sz="1200" dirty="0" smtClean="0"/>
              <a:t>罪 </a:t>
            </a:r>
            <a:r>
              <a:rPr lang="en-US" altLang="zh-TW" sz="1200" dirty="0" smtClean="0"/>
              <a:t>(</a:t>
            </a:r>
            <a:r>
              <a:rPr lang="en-US" altLang="zh-TW" sz="1200" dirty="0"/>
              <a:t>★</a:t>
            </a:r>
            <a:r>
              <a:rPr lang="zh-TW" altLang="en-US" sz="1200" dirty="0"/>
              <a:t>刑法</a:t>
            </a:r>
            <a:r>
              <a:rPr lang="zh-TW" altLang="en-US" sz="1200" dirty="0" smtClean="0"/>
              <a:t>第</a:t>
            </a:r>
            <a:r>
              <a:rPr lang="en-US" altLang="zh-TW" sz="1200" dirty="0" smtClean="0"/>
              <a:t>151</a:t>
            </a:r>
            <a:r>
              <a:rPr lang="zh-TW" altLang="en-US" sz="1200" dirty="0" smtClean="0"/>
              <a:t>條</a:t>
            </a:r>
            <a:r>
              <a:rPr lang="en-US" altLang="zh-TW" sz="1200" dirty="0" smtClean="0"/>
              <a:t>)</a:t>
            </a:r>
            <a:endParaRPr lang="en-US" altLang="zh-TW" sz="1200" dirty="0"/>
          </a:p>
          <a:p>
            <a:pPr>
              <a:lnSpc>
                <a:spcPct val="120000"/>
              </a:lnSpc>
            </a:pPr>
            <a:r>
              <a:rPr lang="en-US" altLang="zh-TW" sz="1200" dirty="0"/>
              <a:t>(2)</a:t>
            </a:r>
            <a:r>
              <a:rPr lang="zh-TW" altLang="en-US" sz="1200" dirty="0"/>
              <a:t>煽惑他人犯罪或違背法令</a:t>
            </a:r>
            <a:r>
              <a:rPr lang="zh-TW" altLang="en-US" sz="1200" dirty="0" smtClean="0"/>
              <a:t>罪</a:t>
            </a:r>
            <a:r>
              <a:rPr lang="en-US" altLang="zh-TW" sz="1200" dirty="0"/>
              <a:t>(★</a:t>
            </a:r>
            <a:r>
              <a:rPr lang="zh-TW" altLang="en-US" sz="1200" dirty="0"/>
              <a:t>刑法第</a:t>
            </a:r>
            <a:r>
              <a:rPr lang="en-US" altLang="zh-TW" sz="1200" dirty="0" smtClean="0"/>
              <a:t>153</a:t>
            </a:r>
            <a:r>
              <a:rPr lang="zh-TW" altLang="en-US" sz="1200" dirty="0" smtClean="0"/>
              <a:t>條</a:t>
            </a:r>
            <a:r>
              <a:rPr lang="en-US" altLang="zh-TW" sz="1200" dirty="0" smtClean="0"/>
              <a:t>)</a:t>
            </a:r>
            <a:endParaRPr lang="en-US" altLang="zh-TW" sz="1200" dirty="0"/>
          </a:p>
          <a:p>
            <a:pPr>
              <a:lnSpc>
                <a:spcPct val="120000"/>
              </a:lnSpc>
            </a:pPr>
            <a:r>
              <a:rPr lang="en-US" altLang="zh-TW" sz="1200" dirty="0"/>
              <a:t>(3)</a:t>
            </a:r>
            <a:r>
              <a:rPr lang="zh-TW" altLang="en-US" sz="1200" dirty="0"/>
              <a:t>散布或傳播不實疫情消息</a:t>
            </a:r>
            <a:r>
              <a:rPr lang="zh-TW" altLang="en-US" sz="1200" dirty="0" smtClean="0"/>
              <a:t>罪 </a:t>
            </a:r>
            <a:r>
              <a:rPr lang="en-US" altLang="zh-TW" sz="1200" dirty="0"/>
              <a:t>(</a:t>
            </a:r>
            <a:r>
              <a:rPr lang="en-US" altLang="zh-TW" sz="1200" dirty="0" smtClean="0"/>
              <a:t>★</a:t>
            </a:r>
            <a:r>
              <a:rPr lang="zh-TW" altLang="en-US" sz="1200" dirty="0" smtClean="0"/>
              <a:t>傳染病防治法第</a:t>
            </a:r>
            <a:r>
              <a:rPr lang="en-US" altLang="zh-TW" sz="1200" dirty="0" smtClean="0"/>
              <a:t>63</a:t>
            </a:r>
            <a:r>
              <a:rPr lang="zh-TW" altLang="en-US" sz="1200" dirty="0" smtClean="0"/>
              <a:t>條</a:t>
            </a:r>
            <a:r>
              <a:rPr lang="en-US" altLang="zh-TW" sz="1200" dirty="0" smtClean="0"/>
              <a:t>)</a:t>
            </a:r>
            <a:endParaRPr lang="en-US" altLang="zh-TW" sz="1200" dirty="0"/>
          </a:p>
          <a:p>
            <a:pPr>
              <a:lnSpc>
                <a:spcPct val="120000"/>
              </a:lnSpc>
            </a:pPr>
            <a:r>
              <a:rPr lang="en-US" altLang="zh-TW" sz="1200" dirty="0" smtClean="0"/>
              <a:t>(</a:t>
            </a:r>
            <a:r>
              <a:rPr lang="en-US" altLang="zh-TW" sz="1200" dirty="0"/>
              <a:t>4)</a:t>
            </a:r>
            <a:r>
              <a:rPr lang="zh-TW" altLang="en-US" sz="1200" dirty="0"/>
              <a:t>意圖影響有價證券交易價格而散布流言或不實資料</a:t>
            </a:r>
            <a:r>
              <a:rPr lang="zh-TW" altLang="en-US" sz="1200" dirty="0" smtClean="0"/>
              <a:t>罪</a:t>
            </a:r>
            <a:endParaRPr lang="en-US" altLang="zh-TW" sz="1200" dirty="0" smtClean="0"/>
          </a:p>
          <a:p>
            <a:pPr>
              <a:lnSpc>
                <a:spcPct val="120000"/>
              </a:lnSpc>
            </a:pPr>
            <a:r>
              <a:rPr lang="zh-TW" altLang="en-US" sz="1200" dirty="0" smtClean="0"/>
              <a:t>     </a:t>
            </a:r>
            <a:r>
              <a:rPr lang="en-US" altLang="zh-TW" sz="1200" dirty="0" smtClean="0"/>
              <a:t>(★</a:t>
            </a:r>
            <a:r>
              <a:rPr lang="zh-TW" altLang="en-US" sz="1200" dirty="0" smtClean="0"/>
              <a:t>證券交易法</a:t>
            </a:r>
            <a:r>
              <a:rPr lang="zh-TW" altLang="en-US" sz="1200" dirty="0"/>
              <a:t>第</a:t>
            </a:r>
            <a:r>
              <a:rPr lang="en-US" altLang="zh-TW" sz="1200" dirty="0" smtClean="0"/>
              <a:t>155</a:t>
            </a:r>
            <a:r>
              <a:rPr lang="zh-TW" altLang="en-US" sz="1200" dirty="0" smtClean="0"/>
              <a:t>條</a:t>
            </a:r>
            <a:r>
              <a:rPr lang="zh-TW" altLang="en-US" sz="1200" dirty="0"/>
              <a:t>第</a:t>
            </a:r>
            <a:r>
              <a:rPr lang="en-US" altLang="zh-TW" sz="1200" dirty="0"/>
              <a:t>1</a:t>
            </a:r>
            <a:r>
              <a:rPr lang="zh-TW" altLang="en-US" sz="1200" dirty="0"/>
              <a:t>項第</a:t>
            </a:r>
            <a:r>
              <a:rPr lang="en-US" altLang="zh-TW" sz="1200" dirty="0"/>
              <a:t>6</a:t>
            </a:r>
            <a:r>
              <a:rPr lang="zh-TW" altLang="en-US" sz="1200" dirty="0"/>
              <a:t>款、第</a:t>
            </a:r>
            <a:r>
              <a:rPr lang="en-US" altLang="zh-TW" sz="1200" dirty="0"/>
              <a:t>171</a:t>
            </a:r>
            <a:r>
              <a:rPr lang="zh-TW" altLang="en-US" sz="1200" dirty="0"/>
              <a:t>條第</a:t>
            </a:r>
            <a:r>
              <a:rPr lang="en-US" altLang="zh-TW" sz="1200" dirty="0"/>
              <a:t>1</a:t>
            </a:r>
            <a:r>
              <a:rPr lang="zh-TW" altLang="en-US" sz="1200" dirty="0"/>
              <a:t>項及第</a:t>
            </a:r>
            <a:r>
              <a:rPr lang="en-US" altLang="zh-TW" sz="1200" dirty="0"/>
              <a:t>2</a:t>
            </a:r>
            <a:r>
              <a:rPr lang="zh-TW" altLang="en-US" sz="1200" dirty="0"/>
              <a:t>項</a:t>
            </a:r>
            <a:r>
              <a:rPr lang="en-US" altLang="zh-TW" sz="1200" dirty="0" smtClean="0"/>
              <a:t>)</a:t>
            </a:r>
            <a:endParaRPr lang="en-US" altLang="zh-TW" sz="1200" dirty="0"/>
          </a:p>
          <a:p>
            <a:pPr>
              <a:lnSpc>
                <a:spcPct val="120000"/>
              </a:lnSpc>
            </a:pPr>
            <a:r>
              <a:rPr lang="en-US" altLang="zh-TW" sz="1200" dirty="0"/>
              <a:t>(5)</a:t>
            </a:r>
            <a:r>
              <a:rPr lang="zh-TW" altLang="en-US" sz="1200" dirty="0"/>
              <a:t>影響公共安寧之</a:t>
            </a:r>
            <a:r>
              <a:rPr lang="zh-TW" altLang="en-US" sz="1200" dirty="0" smtClean="0"/>
              <a:t>行為 </a:t>
            </a:r>
            <a:r>
              <a:rPr lang="en-US" altLang="zh-TW" sz="1200" dirty="0"/>
              <a:t>(</a:t>
            </a:r>
            <a:r>
              <a:rPr lang="en-US" altLang="zh-TW" sz="1200" dirty="0" smtClean="0"/>
              <a:t>★</a:t>
            </a:r>
            <a:r>
              <a:rPr lang="zh-TW" altLang="en-US" sz="1200" dirty="0" smtClean="0"/>
              <a:t>社會秩序維護法第</a:t>
            </a:r>
            <a:r>
              <a:rPr lang="en-US" altLang="zh-TW" sz="1200" dirty="0" smtClean="0"/>
              <a:t>63</a:t>
            </a:r>
            <a:r>
              <a:rPr lang="zh-TW" altLang="en-US" sz="1200" dirty="0" smtClean="0"/>
              <a:t>條第</a:t>
            </a:r>
            <a:r>
              <a:rPr lang="en-US" altLang="zh-TW" sz="1200" dirty="0" smtClean="0"/>
              <a:t>1</a:t>
            </a:r>
            <a:r>
              <a:rPr lang="zh-TW" altLang="en-US" sz="1200" dirty="0" smtClean="0"/>
              <a:t>項第</a:t>
            </a:r>
            <a:r>
              <a:rPr lang="en-US" altLang="zh-TW" sz="1200" dirty="0" smtClean="0"/>
              <a:t>5</a:t>
            </a:r>
            <a:r>
              <a:rPr lang="zh-TW" altLang="en-US" sz="1200" dirty="0" smtClean="0"/>
              <a:t>款</a:t>
            </a:r>
            <a:r>
              <a:rPr lang="en-US" altLang="zh-TW" sz="1200" dirty="0" smtClean="0"/>
              <a:t>)</a:t>
            </a:r>
            <a:endParaRPr lang="en-US" altLang="zh-TW" sz="1200" dirty="0"/>
          </a:p>
          <a:p>
            <a:pPr>
              <a:lnSpc>
                <a:spcPct val="120000"/>
              </a:lnSpc>
            </a:pPr>
            <a:r>
              <a:rPr lang="zh-TW" altLang="en-US" sz="1200" dirty="0"/>
              <a:t> </a:t>
            </a:r>
            <a:r>
              <a:rPr lang="en-US" altLang="zh-TW" sz="1200" dirty="0"/>
              <a:t>(6</a:t>
            </a:r>
            <a:r>
              <a:rPr lang="en-US" altLang="zh-TW" sz="1200" dirty="0" smtClean="0"/>
              <a:t>)</a:t>
            </a:r>
            <a:r>
              <a:rPr lang="zh-TW" altLang="en-US" sz="1200" dirty="0"/>
              <a:t>氣象</a:t>
            </a:r>
            <a:r>
              <a:rPr lang="zh-TW" altLang="en-US" sz="1200" dirty="0" smtClean="0"/>
              <a:t>法</a:t>
            </a:r>
            <a:r>
              <a:rPr lang="zh-TW" altLang="en-US" sz="1200" dirty="0"/>
              <a:t>不得私自發佈氣象</a:t>
            </a:r>
            <a:r>
              <a:rPr lang="zh-TW" altLang="en-US" sz="1200" dirty="0" smtClean="0"/>
              <a:t>預報 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★氣象法第</a:t>
            </a:r>
            <a:r>
              <a:rPr lang="en-US" altLang="zh-TW" sz="1200" dirty="0" smtClean="0"/>
              <a:t>17</a:t>
            </a:r>
            <a:r>
              <a:rPr lang="zh-TW" altLang="en-US" sz="1200" smtClean="0">
                <a:latin typeface="標楷體"/>
                <a:ea typeface="標楷體"/>
              </a:rPr>
              <a:t>、</a:t>
            </a:r>
            <a:r>
              <a:rPr lang="en-US" altLang="zh-TW" sz="1200" smtClean="0"/>
              <a:t>18</a:t>
            </a:r>
            <a:r>
              <a:rPr lang="zh-TW" altLang="en-US" sz="1200" dirty="0" smtClean="0"/>
              <a:t>條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 </a:t>
            </a:r>
            <a:endParaRPr lang="en-US" altLang="zh-TW" sz="1200" dirty="0" smtClean="0"/>
          </a:p>
          <a:p>
            <a:pPr>
              <a:lnSpc>
                <a:spcPct val="120000"/>
              </a:lnSpc>
            </a:pPr>
            <a:r>
              <a:rPr lang="zh-TW" altLang="en-US" sz="1200" dirty="0" smtClean="0"/>
              <a:t> </a:t>
            </a:r>
            <a:r>
              <a:rPr lang="en-US" altLang="zh-TW" sz="1200" dirty="0" smtClean="0"/>
              <a:t>(7)</a:t>
            </a:r>
            <a:r>
              <a:rPr lang="zh-TW" altLang="en-US" sz="1200" dirty="0"/>
              <a:t>候選人等對於民意調查資料之</a:t>
            </a:r>
            <a:r>
              <a:rPr lang="zh-TW" altLang="en-US" sz="1200" dirty="0" smtClean="0"/>
              <a:t>發布</a:t>
            </a:r>
            <a:endParaRPr lang="en-US" altLang="zh-TW" sz="1200" dirty="0" smtClean="0"/>
          </a:p>
          <a:p>
            <a:pPr>
              <a:lnSpc>
                <a:spcPct val="120000"/>
              </a:lnSpc>
            </a:pPr>
            <a:r>
              <a:rPr lang="zh-TW" altLang="en-US" sz="1200" dirty="0" smtClean="0"/>
              <a:t>   </a:t>
            </a:r>
            <a:r>
              <a:rPr lang="en-US" altLang="zh-TW" sz="1200" dirty="0" smtClean="0"/>
              <a:t>(★</a:t>
            </a:r>
            <a:r>
              <a:rPr lang="zh-TW" altLang="en-US" sz="1200" dirty="0" smtClean="0"/>
              <a:t>公職人員選舉罷免法第</a:t>
            </a:r>
            <a:r>
              <a:rPr lang="en-US" altLang="zh-TW" sz="1200" dirty="0" smtClean="0"/>
              <a:t>53</a:t>
            </a:r>
            <a:r>
              <a:rPr lang="zh-TW" altLang="en-US" sz="1200" dirty="0" smtClean="0"/>
              <a:t>條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 </a:t>
            </a:r>
            <a:endParaRPr lang="en-US" altLang="zh-TW" sz="1200" dirty="0" smtClean="0"/>
          </a:p>
          <a:p>
            <a:pPr>
              <a:lnSpc>
                <a:spcPct val="120000"/>
              </a:lnSpc>
            </a:pPr>
            <a:r>
              <a:rPr lang="en-US" altLang="zh-TW" sz="1200" dirty="0" smtClean="0"/>
              <a:t>(8)</a:t>
            </a:r>
            <a:r>
              <a:rPr lang="zh-TW" altLang="en-US" sz="1200" dirty="0" smtClean="0"/>
              <a:t>其他</a:t>
            </a:r>
            <a:r>
              <a:rPr lang="en-US" altLang="zh-TW" sz="1200" dirty="0" smtClean="0"/>
              <a:t>—</a:t>
            </a:r>
            <a:r>
              <a:rPr lang="zh-TW" altLang="en-US" sz="1200" dirty="0" smtClean="0"/>
              <a:t>修法加重處罰</a:t>
            </a:r>
            <a:endParaRPr lang="en-US" altLang="zh-TW" sz="1200" dirty="0" smtClean="0"/>
          </a:p>
          <a:p>
            <a:pPr>
              <a:lnSpc>
                <a:spcPct val="120000"/>
              </a:lnSpc>
            </a:pPr>
            <a:r>
              <a:rPr lang="zh-TW" altLang="en-US" sz="1200" dirty="0"/>
              <a:t> </a:t>
            </a:r>
            <a:r>
              <a:rPr lang="zh-TW" altLang="en-US" sz="1200" dirty="0" smtClean="0"/>
              <a:t>   意圖</a:t>
            </a:r>
            <a:r>
              <a:rPr lang="zh-TW" altLang="en-US" sz="1200" dirty="0"/>
              <a:t>抬高價格囤積物品</a:t>
            </a:r>
            <a:r>
              <a:rPr lang="zh-TW" altLang="en-US" sz="1200" dirty="0" smtClean="0"/>
              <a:t>罪 </a:t>
            </a:r>
            <a:r>
              <a:rPr lang="en-US" altLang="zh-TW" sz="1200" dirty="0" smtClean="0"/>
              <a:t>(</a:t>
            </a:r>
            <a:r>
              <a:rPr lang="en-US" altLang="zh-TW" sz="1200" dirty="0"/>
              <a:t>★</a:t>
            </a:r>
            <a:r>
              <a:rPr lang="zh-TW" altLang="en-US" sz="1200" dirty="0"/>
              <a:t>刑法</a:t>
            </a:r>
            <a:r>
              <a:rPr lang="zh-TW" altLang="en-US" sz="1200" dirty="0" smtClean="0"/>
              <a:t>第</a:t>
            </a:r>
            <a:r>
              <a:rPr lang="en-US" altLang="zh-TW" sz="1200" dirty="0" smtClean="0"/>
              <a:t>251</a:t>
            </a:r>
            <a:r>
              <a:rPr lang="zh-TW" altLang="en-US" sz="1200" dirty="0"/>
              <a:t>條</a:t>
            </a:r>
            <a:r>
              <a:rPr lang="en-US" altLang="zh-TW" sz="12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sz="1200" dirty="0" smtClean="0"/>
              <a:t>   以傳播工具為散</a:t>
            </a:r>
            <a:r>
              <a:rPr lang="zh-TW" altLang="en-US" sz="1200" dirty="0"/>
              <a:t>布</a:t>
            </a:r>
            <a:r>
              <a:rPr lang="zh-TW" altLang="en-US" sz="1200" dirty="0" smtClean="0"/>
              <a:t>流言損害</a:t>
            </a:r>
            <a:r>
              <a:rPr lang="zh-TW" altLang="en-US" sz="1200" dirty="0"/>
              <a:t>他人之信用</a:t>
            </a:r>
            <a:r>
              <a:rPr lang="zh-TW" altLang="en-US" sz="1200" dirty="0" smtClean="0"/>
              <a:t>者</a:t>
            </a:r>
            <a:r>
              <a:rPr lang="en-US" altLang="zh-TW" sz="1200" dirty="0"/>
              <a:t>(★</a:t>
            </a:r>
            <a:r>
              <a:rPr lang="zh-TW" altLang="en-US" sz="1200" dirty="0"/>
              <a:t>刑法</a:t>
            </a:r>
            <a:r>
              <a:rPr lang="zh-TW" altLang="en-US" sz="1200" dirty="0" smtClean="0"/>
              <a:t>第</a:t>
            </a:r>
            <a:r>
              <a:rPr lang="en-US" altLang="zh-TW" sz="1200" dirty="0" smtClean="0"/>
              <a:t>313</a:t>
            </a:r>
            <a:r>
              <a:rPr lang="zh-TW" altLang="en-US" sz="1200" dirty="0" smtClean="0"/>
              <a:t>條</a:t>
            </a:r>
            <a:r>
              <a:rPr lang="en-US" altLang="zh-TW" sz="1200" dirty="0" smtClean="0"/>
              <a:t>)</a:t>
            </a:r>
            <a:endParaRPr lang="zh-TW" altLang="en-US" sz="1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844824"/>
            <a:ext cx="3733800" cy="3870176"/>
          </a:xfrm>
        </p:spPr>
        <p:txBody>
          <a:bodyPr>
            <a:normAutofit/>
          </a:bodyPr>
          <a:lstStyle/>
          <a:p>
            <a:r>
              <a:rPr lang="zh-TW" altLang="en-US" sz="1400" dirty="0" smtClean="0"/>
              <a:t> </a:t>
            </a:r>
            <a:r>
              <a:rPr lang="en-US" altLang="zh-TW" sz="1400" dirty="0" smtClean="0"/>
              <a:t>(</a:t>
            </a:r>
            <a:r>
              <a:rPr lang="en-US" altLang="zh-TW" sz="1400" dirty="0"/>
              <a:t>1)</a:t>
            </a:r>
            <a:r>
              <a:rPr lang="zh-TW" altLang="en-US" sz="1400" dirty="0"/>
              <a:t>加重</a:t>
            </a:r>
            <a:r>
              <a:rPr lang="zh-TW" altLang="en-US" sz="1400" dirty="0" smtClean="0"/>
              <a:t>誹謗罪 </a:t>
            </a:r>
            <a:r>
              <a:rPr lang="en-US" altLang="zh-TW" sz="1400" dirty="0" smtClean="0"/>
              <a:t>(</a:t>
            </a:r>
            <a:r>
              <a:rPr lang="zh-TW" altLang="en-US" sz="1400" dirty="0"/>
              <a:t>★刑法</a:t>
            </a:r>
            <a:r>
              <a:rPr lang="zh-TW" altLang="en-US" sz="1400" dirty="0" smtClean="0"/>
              <a:t>第</a:t>
            </a:r>
            <a:r>
              <a:rPr lang="en-US" altLang="zh-TW" sz="1400" dirty="0" smtClean="0"/>
              <a:t>310</a:t>
            </a:r>
            <a:r>
              <a:rPr lang="zh-TW" altLang="en-US" sz="1400" dirty="0" smtClean="0"/>
              <a:t>條</a:t>
            </a:r>
            <a:r>
              <a:rPr lang="en-US" altLang="zh-TW" sz="1400" dirty="0" smtClean="0"/>
              <a:t>)</a:t>
            </a:r>
          </a:p>
          <a:p>
            <a:endParaRPr lang="zh-TW" altLang="en-US" sz="1400" dirty="0"/>
          </a:p>
          <a:p>
            <a:r>
              <a:rPr lang="zh-TW" altLang="en-US" sz="1400" dirty="0"/>
              <a:t> </a:t>
            </a:r>
            <a:r>
              <a:rPr lang="en-US" altLang="zh-TW" sz="1400" dirty="0"/>
              <a:t>(2)</a:t>
            </a:r>
            <a:r>
              <a:rPr lang="zh-TW" altLang="en-US" sz="1400" dirty="0"/>
              <a:t>意圖使人當選或不當選而</a:t>
            </a:r>
            <a:r>
              <a:rPr lang="zh-TW" altLang="en-US" sz="1400" dirty="0" smtClean="0"/>
              <a:t>誹謗罪</a:t>
            </a:r>
            <a:endParaRPr lang="en-US" altLang="zh-TW" sz="1400" dirty="0" smtClean="0"/>
          </a:p>
          <a:p>
            <a:r>
              <a:rPr lang="zh-TW" altLang="en-US" sz="1400" dirty="0"/>
              <a:t> </a:t>
            </a:r>
            <a:r>
              <a:rPr lang="zh-TW" altLang="en-US" sz="1400" dirty="0" smtClean="0"/>
              <a:t>   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★公職人員選舉罷免法第</a:t>
            </a:r>
            <a:r>
              <a:rPr lang="en-US" altLang="zh-TW" sz="1400" dirty="0" smtClean="0"/>
              <a:t>104</a:t>
            </a:r>
            <a:r>
              <a:rPr lang="zh-TW" altLang="en-US" sz="1400" dirty="0" smtClean="0"/>
              <a:t>條</a:t>
            </a:r>
            <a:r>
              <a:rPr lang="en-US" altLang="zh-TW" sz="1400" dirty="0" smtClean="0"/>
              <a:t>)</a:t>
            </a:r>
          </a:p>
          <a:p>
            <a:endParaRPr lang="en-US" altLang="zh-TW" sz="1400" dirty="0" smtClean="0"/>
          </a:p>
          <a:p>
            <a:r>
              <a:rPr lang="zh-TW" altLang="en-US" sz="1400" dirty="0"/>
              <a:t> </a:t>
            </a:r>
            <a:r>
              <a:rPr lang="en-US" altLang="zh-TW" sz="1400" dirty="0"/>
              <a:t>(3)</a:t>
            </a:r>
            <a:r>
              <a:rPr lang="zh-TW" altLang="en-US" sz="1400" dirty="0"/>
              <a:t>民事責任</a:t>
            </a:r>
            <a:r>
              <a:rPr lang="en-US" altLang="zh-TW" sz="1400" dirty="0"/>
              <a:t>(</a:t>
            </a:r>
            <a:r>
              <a:rPr lang="zh-TW" altLang="en-US" sz="1400" dirty="0"/>
              <a:t>精神慰撫金</a:t>
            </a:r>
            <a:r>
              <a:rPr lang="zh-TW" altLang="en-US" sz="1400" dirty="0" smtClean="0"/>
              <a:t>、公開</a:t>
            </a:r>
            <a:r>
              <a:rPr lang="zh-TW" altLang="en-US" sz="1400" dirty="0"/>
              <a:t>道歉</a:t>
            </a:r>
            <a:r>
              <a:rPr lang="en-US" altLang="zh-TW" sz="1400" dirty="0" smtClean="0"/>
              <a:t>)</a:t>
            </a:r>
          </a:p>
          <a:p>
            <a:r>
              <a:rPr lang="zh-TW" altLang="en-US" sz="1400" dirty="0"/>
              <a:t> </a:t>
            </a:r>
            <a:r>
              <a:rPr lang="zh-TW" altLang="en-US" sz="1400" dirty="0" smtClean="0"/>
              <a:t>   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★</a:t>
            </a:r>
            <a:r>
              <a:rPr lang="zh-TW" altLang="en-US" sz="1400" dirty="0"/>
              <a:t>民</a:t>
            </a:r>
            <a:r>
              <a:rPr lang="zh-TW" altLang="en-US" sz="1400" dirty="0" smtClean="0"/>
              <a:t>法第</a:t>
            </a:r>
            <a:r>
              <a:rPr lang="en-US" altLang="zh-TW" sz="1400" dirty="0" smtClean="0"/>
              <a:t>195</a:t>
            </a:r>
            <a:r>
              <a:rPr lang="zh-TW" altLang="en-US" sz="1400" dirty="0" smtClean="0"/>
              <a:t>條</a:t>
            </a:r>
            <a:r>
              <a:rPr lang="en-US" altLang="zh-TW" sz="1400" dirty="0" smtClean="0"/>
              <a:t>)</a:t>
            </a:r>
          </a:p>
          <a:p>
            <a:endParaRPr lang="en-US" altLang="zh-TW" sz="1400" dirty="0" smtClean="0"/>
          </a:p>
          <a:p>
            <a:r>
              <a:rPr lang="zh-TW" altLang="en-US" sz="1400" dirty="0"/>
              <a:t> </a:t>
            </a:r>
            <a:r>
              <a:rPr lang="en-US" altLang="zh-TW" sz="1400" dirty="0"/>
              <a:t>(4)</a:t>
            </a:r>
            <a:r>
              <a:rPr lang="zh-TW" altLang="en-US" sz="1400" dirty="0" smtClean="0"/>
              <a:t>著作權 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★著作權法第</a:t>
            </a:r>
            <a:r>
              <a:rPr lang="en-US" altLang="zh-TW" sz="1400" dirty="0" smtClean="0"/>
              <a:t>91</a:t>
            </a:r>
            <a:r>
              <a:rPr lang="zh-TW" altLang="en-US" sz="1400" dirty="0" smtClean="0"/>
              <a:t>之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條第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項</a:t>
            </a:r>
            <a:r>
              <a:rPr lang="en-US" altLang="zh-TW" sz="1400" dirty="0" smtClean="0"/>
              <a:t>)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724942"/>
          </a:xfrm>
        </p:spPr>
        <p:txBody>
          <a:bodyPr/>
          <a:lstStyle/>
          <a:p>
            <a:r>
              <a:rPr lang="en-US" altLang="zh-TW" sz="2600" dirty="0">
                <a:latin typeface="+mj-ea"/>
              </a:rPr>
              <a:t>(</a:t>
            </a:r>
            <a:r>
              <a:rPr lang="zh-TW" altLang="en-US" sz="2600" dirty="0">
                <a:latin typeface="+mj-ea"/>
              </a:rPr>
              <a:t>二</a:t>
            </a:r>
            <a:r>
              <a:rPr lang="en-US" altLang="zh-TW" sz="2600" dirty="0">
                <a:latin typeface="+mj-ea"/>
              </a:rPr>
              <a:t>) </a:t>
            </a:r>
            <a:r>
              <a:rPr lang="zh-TW" altLang="en-US" sz="2600" dirty="0">
                <a:latin typeface="+mj-ea"/>
              </a:rPr>
              <a:t>個人製造和散布轉傳假新聞和假消息之法律責任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3733800" cy="792088"/>
          </a:xfrm>
        </p:spPr>
        <p:txBody>
          <a:bodyPr>
            <a:normAutofit fontScale="62500" lnSpcReduction="20000"/>
          </a:bodyPr>
          <a:lstStyle/>
          <a:p>
            <a:endParaRPr lang="en-US" altLang="zh-TW" sz="2900" dirty="0" smtClean="0"/>
          </a:p>
          <a:p>
            <a:r>
              <a:rPr lang="en-US" altLang="zh-TW" sz="2900" dirty="0" smtClean="0"/>
              <a:t>1</a:t>
            </a:r>
            <a:r>
              <a:rPr lang="en-US" altLang="zh-TW" sz="2900" dirty="0"/>
              <a:t>. </a:t>
            </a:r>
            <a:r>
              <a:rPr lang="zh-TW" altLang="en-US" sz="2900" dirty="0"/>
              <a:t>指</a:t>
            </a:r>
            <a:r>
              <a:rPr lang="zh-TW" altLang="en-US" sz="2900" dirty="0" smtClean="0"/>
              <a:t>涉對象為個人</a:t>
            </a:r>
            <a:endParaRPr lang="zh-TW" altLang="en-US" sz="2900" dirty="0"/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211960" y="1484784"/>
            <a:ext cx="3733800" cy="574675"/>
          </a:xfrm>
        </p:spPr>
        <p:txBody>
          <a:bodyPr/>
          <a:lstStyle/>
          <a:p>
            <a:r>
              <a:rPr lang="en-US" altLang="zh-TW" dirty="0"/>
              <a:t>2. </a:t>
            </a:r>
            <a:r>
              <a:rPr lang="zh-TW" altLang="en-US" smtClean="0"/>
              <a:t>與公眾</a:t>
            </a:r>
            <a:r>
              <a:rPr lang="zh-TW" altLang="en-US" dirty="0"/>
              <a:t>有關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1460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262</TotalTime>
  <Words>1025</Words>
  <Application>Microsoft Office PowerPoint</Application>
  <PresentationFormat>如螢幕大小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地平線</vt:lpstr>
      <vt:lpstr>【轉傳或散佈假新聞、假訊息之法律責任】</vt:lpstr>
      <vt:lpstr>一、前 言</vt:lpstr>
      <vt:lpstr>二、什麼是假新聞？</vt:lpstr>
      <vt:lpstr>三、假新聞、假消息怎麼認定？</vt:lpstr>
      <vt:lpstr>四、假新聞、假消息的影響</vt:lpstr>
      <vt:lpstr>五、製造和散布轉傳假新聞和假消息之法律責任</vt:lpstr>
      <vt:lpstr>PowerPoint 簡報</vt:lpstr>
      <vt:lpstr>(一) 社群和新聞媒體之法律責任</vt:lpstr>
      <vt:lpstr>(二) 個人製造和散布轉傳假新聞和假消息之法律責任</vt:lpstr>
      <vt:lpstr>六、近期修法方向</vt:lpstr>
      <vt:lpstr>七、假新聞和假消息之查證</vt:lpstr>
      <vt:lpstr>PowerPoint 簡報</vt:lpstr>
      <vt:lpstr>八、新聞案例</vt:lpstr>
      <vt:lpstr>腳尾飯造假　王育誠偽文誣告移送</vt:lpstr>
      <vt:lpstr>418花蓮地震後，網上謠傳「松仁路地裂照」                                                               </vt:lpstr>
      <vt:lpstr>                                                                                           2019-05-05 自由時報電子報翻拍畫面</vt:lpstr>
      <vt:lpstr>line傳「蔡英文送海地45億卡高雄預算」</vt:lpstr>
      <vt:lpstr>                                                                                            2019-07-22 自由時報電子報翻拍畫面</vt:lpstr>
      <vt:lpstr>散播台南淹水假訊息 涉災防法最重判3年 </vt:lpstr>
      <vt:lpstr>PowerPoint 簡報</vt:lpstr>
      <vt:lpstr>200萬噸文旦丟水庫?</vt:lpstr>
      <vt:lpstr>                                              2019-03-15 自由時報電子報翻拍畫面</vt:lpstr>
      <vt:lpstr>九、總  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ray</dc:creator>
  <cp:lastModifiedBy>Ray</cp:lastModifiedBy>
  <cp:revision>23</cp:revision>
  <dcterms:created xsi:type="dcterms:W3CDTF">2019-10-07T08:39:10Z</dcterms:created>
  <dcterms:modified xsi:type="dcterms:W3CDTF">2019-10-30T02:09:14Z</dcterms:modified>
</cp:coreProperties>
</file>