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385" r:id="rId3"/>
    <p:sldId id="258" r:id="rId4"/>
    <p:sldId id="377" r:id="rId5"/>
    <p:sldId id="273" r:id="rId6"/>
    <p:sldId id="341" r:id="rId7"/>
    <p:sldId id="381" r:id="rId8"/>
    <p:sldId id="384" r:id="rId9"/>
    <p:sldId id="378" r:id="rId10"/>
    <p:sldId id="383" r:id="rId11"/>
    <p:sldId id="379" r:id="rId12"/>
    <p:sldId id="380" r:id="rId13"/>
    <p:sldId id="365" r:id="rId14"/>
    <p:sldId id="364" r:id="rId15"/>
    <p:sldId id="368" r:id="rId16"/>
    <p:sldId id="363" r:id="rId17"/>
    <p:sldId id="382" r:id="rId18"/>
    <p:sldId id="386" r:id="rId19"/>
    <p:sldId id="361" r:id="rId2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89796" autoAdjust="0"/>
  </p:normalViewPr>
  <p:slideViewPr>
    <p:cSldViewPr>
      <p:cViewPr varScale="1">
        <p:scale>
          <a:sx n="65" d="100"/>
          <a:sy n="65" d="100"/>
        </p:scale>
        <p:origin x="150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2E20D6-1FE0-4878-BE9E-3505DC8F7B5A}" type="datetimeFigureOut">
              <a:rPr lang="zh-TW" altLang="en-US" smtClean="0"/>
              <a:pPr/>
              <a:t>2019/10/4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41F7C-6AC1-42F7-AC71-1F9AA56003A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2785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2019/10/4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2019/10/4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2019/10/4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2019/10/4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2019/10/4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2019/10/4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2019/10/4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2019/10/4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2019/10/4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2019/10/4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2019/10/4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pPr/>
              <a:t>2019/10/4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7"/>
          <p:cNvSpPr txBox="1">
            <a:spLocks/>
          </p:cNvSpPr>
          <p:nvPr/>
        </p:nvSpPr>
        <p:spPr>
          <a:xfrm>
            <a:off x="7534284" y="6492876"/>
            <a:ext cx="1609716" cy="29716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201910</a:t>
            </a:r>
            <a:endParaRPr kumimoji="0" lang="zh-TW" altLang="en-US" sz="11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8" name="標題 5"/>
          <p:cNvSpPr txBox="1">
            <a:spLocks/>
          </p:cNvSpPr>
          <p:nvPr/>
        </p:nvSpPr>
        <p:spPr>
          <a:xfrm>
            <a:off x="0" y="476672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66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咖啡今生與前世</a:t>
            </a:r>
            <a:endParaRPr lang="en-US" altLang="zh-TW" sz="66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zh-TW" altLang="en-US" sz="66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兼談咖啡與健康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atura MT Script Capitals" pitchFamily="66" charset="0"/>
              <a:ea typeface="+mj-ea"/>
              <a:cs typeface="+mj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9890" y="215115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主講人：張世勳</a:t>
            </a:r>
            <a:endParaRPr lang="en-US" altLang="zh-TW" sz="3200" b="1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251520" y="2769352"/>
            <a:ext cx="4691706" cy="40206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844" indent="-210741" algn="l">
              <a:lnSpc>
                <a:spcPct val="110000"/>
              </a:lnSpc>
              <a:spcBef>
                <a:spcPts val="600"/>
              </a:spcBef>
            </a:pPr>
            <a:r>
              <a:rPr lang="zh-TW" altLang="zh-TW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琥珀色咖啡研究室</a:t>
            </a:r>
            <a:r>
              <a:rPr lang="en-US" altLang="zh-TW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 </a:t>
            </a:r>
            <a:r>
              <a:rPr lang="zh-TW" altLang="zh-TW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室長</a:t>
            </a:r>
            <a:endParaRPr lang="en-US" altLang="zh-TW" sz="13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273844" indent="-210741" algn="l">
              <a:lnSpc>
                <a:spcPct val="110000"/>
              </a:lnSpc>
              <a:spcBef>
                <a:spcPts val="600"/>
              </a:spcBef>
            </a:pPr>
            <a:r>
              <a:rPr lang="zh-TW" altLang="zh-TW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台灣飲料調製協會</a:t>
            </a:r>
            <a:r>
              <a:rPr lang="zh-TW" altLang="en-US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 副</a:t>
            </a:r>
            <a:r>
              <a:rPr lang="zh-TW" altLang="zh-TW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理事</a:t>
            </a:r>
            <a:r>
              <a:rPr lang="zh-TW" altLang="zh-TW" sz="1300" dirty="0"/>
              <a:t> </a:t>
            </a:r>
            <a:endParaRPr lang="en-US" altLang="zh-TW" sz="1300" dirty="0"/>
          </a:p>
          <a:p>
            <a:pPr marL="273844" indent="-210741" algn="l">
              <a:lnSpc>
                <a:spcPct val="110000"/>
              </a:lnSpc>
              <a:spcBef>
                <a:spcPts val="600"/>
              </a:spcBef>
            </a:pPr>
            <a:r>
              <a:rPr lang="zh-TW" altLang="zh-TW" sz="1300" dirty="0"/>
              <a:t>台北精品咖啡商業發展協會 理事</a:t>
            </a:r>
            <a:endParaRPr lang="en-US" altLang="zh-TW" sz="1300" dirty="0"/>
          </a:p>
          <a:p>
            <a:pPr marL="273844" indent="-210741" algn="l">
              <a:lnSpc>
                <a:spcPct val="110000"/>
              </a:lnSpc>
              <a:spcBef>
                <a:spcPts val="600"/>
              </a:spcBef>
            </a:pPr>
            <a:r>
              <a:rPr lang="zh-TW" altLang="en-US" sz="1300" dirty="0"/>
              <a:t>黎明技術學院  兼任講師</a:t>
            </a:r>
            <a:endParaRPr lang="en-US" altLang="zh-TW" sz="1300" dirty="0"/>
          </a:p>
          <a:p>
            <a:pPr marL="273844" indent="-210741" algn="l">
              <a:lnSpc>
                <a:spcPct val="110000"/>
              </a:lnSpc>
              <a:spcBef>
                <a:spcPts val="600"/>
              </a:spcBef>
            </a:pPr>
            <a:r>
              <a:rPr lang="zh-TW" altLang="zh-TW" sz="1300" dirty="0"/>
              <a:t>台北市</a:t>
            </a:r>
            <a:r>
              <a:rPr lang="zh-TW" altLang="en-US" sz="1300" dirty="0"/>
              <a:t>內湖、</a:t>
            </a:r>
            <a:r>
              <a:rPr lang="zh-TW" altLang="zh-TW" sz="1300" dirty="0"/>
              <a:t>文山社區大學</a:t>
            </a:r>
            <a:r>
              <a:rPr lang="en-US" altLang="zh-TW" sz="1300" dirty="0"/>
              <a:t> </a:t>
            </a:r>
            <a:r>
              <a:rPr lang="zh-TW" altLang="en-US" sz="1300" dirty="0"/>
              <a:t>講師</a:t>
            </a:r>
            <a:endParaRPr lang="en-US" altLang="zh-TW" sz="1300" dirty="0"/>
          </a:p>
          <a:p>
            <a:pPr marL="273844" indent="-210741" algn="l">
              <a:lnSpc>
                <a:spcPct val="110000"/>
              </a:lnSpc>
              <a:spcBef>
                <a:spcPts val="600"/>
              </a:spcBef>
            </a:pPr>
            <a:r>
              <a:rPr lang="en-US" altLang="zh-TW" sz="1300" dirty="0"/>
              <a:t>SCAE</a:t>
            </a:r>
            <a:r>
              <a:rPr lang="zh-TW" altLang="en-US" sz="1300" dirty="0"/>
              <a:t>歐洲精品咖啡協會 咖啡烘焙認證 一、二、三級證照</a:t>
            </a:r>
          </a:p>
          <a:p>
            <a:pPr marL="273844" indent="-210741" algn="l">
              <a:lnSpc>
                <a:spcPct val="110000"/>
              </a:lnSpc>
              <a:spcBef>
                <a:spcPts val="600"/>
              </a:spcBef>
            </a:pPr>
            <a:r>
              <a:rPr lang="en-US" altLang="zh-TW" sz="1300" dirty="0"/>
              <a:t>SCAE</a:t>
            </a:r>
            <a:r>
              <a:rPr lang="zh-TW" altLang="en-US" sz="1300" dirty="0"/>
              <a:t>歐洲精品咖啡協會 咖啡感官認證 一、二級證照</a:t>
            </a:r>
          </a:p>
          <a:p>
            <a:pPr marL="273844" indent="-210741" algn="l">
              <a:lnSpc>
                <a:spcPct val="110000"/>
              </a:lnSpc>
              <a:spcBef>
                <a:spcPts val="600"/>
              </a:spcBef>
            </a:pPr>
            <a:r>
              <a:rPr lang="en-US" altLang="zh-TW" sz="1300" dirty="0"/>
              <a:t>SCAE</a:t>
            </a:r>
            <a:r>
              <a:rPr lang="zh-TW" altLang="en-US" sz="1300" dirty="0"/>
              <a:t>歐洲精品咖啡協會 咖啡研磨與萃取認證 一、二級證照</a:t>
            </a:r>
          </a:p>
          <a:p>
            <a:pPr marL="273844" indent="-210741" algn="l">
              <a:lnSpc>
                <a:spcPct val="110000"/>
              </a:lnSpc>
              <a:spcBef>
                <a:spcPts val="600"/>
              </a:spcBef>
            </a:pPr>
            <a:r>
              <a:rPr lang="en-US" altLang="zh-TW" sz="1300" dirty="0"/>
              <a:t>SCAE</a:t>
            </a:r>
            <a:r>
              <a:rPr lang="zh-TW" altLang="en-US" sz="1300" dirty="0"/>
              <a:t>歐洲精品咖啡協會 咖啡師認證 一、二、三級證照</a:t>
            </a:r>
            <a:endParaRPr lang="en-US" altLang="zh-TW" sz="1300" dirty="0"/>
          </a:p>
          <a:p>
            <a:pPr marL="273844" indent="-210741" algn="l">
              <a:lnSpc>
                <a:spcPct val="110000"/>
              </a:lnSpc>
              <a:spcBef>
                <a:spcPts val="600"/>
              </a:spcBef>
            </a:pPr>
            <a:r>
              <a:rPr lang="en-US" altLang="zh-TW" sz="1300" dirty="0"/>
              <a:t>SCAE</a:t>
            </a:r>
            <a:r>
              <a:rPr lang="zh-TW" altLang="en-US" sz="1300" dirty="0"/>
              <a:t>歐洲精品咖啡協會 咖啡生豆認證 一、二級證照</a:t>
            </a:r>
          </a:p>
          <a:p>
            <a:pPr marL="273844" indent="-210741" algn="l">
              <a:lnSpc>
                <a:spcPct val="110000"/>
              </a:lnSpc>
              <a:spcBef>
                <a:spcPts val="600"/>
              </a:spcBef>
            </a:pPr>
            <a:r>
              <a:rPr lang="en-US" altLang="zh-TW" sz="1300" dirty="0"/>
              <a:t>A+</a:t>
            </a:r>
            <a:r>
              <a:rPr lang="zh-TW" altLang="en-US" sz="1300" dirty="0"/>
              <a:t>澳洲葡萄酒管理局一級認證</a:t>
            </a:r>
            <a:endParaRPr lang="en-US" altLang="zh-TW" sz="1300" dirty="0"/>
          </a:p>
          <a:p>
            <a:pPr marL="273844" indent="-210741" algn="l">
              <a:lnSpc>
                <a:spcPct val="110000"/>
              </a:lnSpc>
              <a:spcBef>
                <a:spcPts val="600"/>
              </a:spcBef>
            </a:pPr>
            <a:r>
              <a:rPr lang="zh-TW" altLang="en-US" sz="1300" dirty="0"/>
              <a:t>法國</a:t>
            </a:r>
            <a:r>
              <a:rPr lang="en-US" altLang="zh-TW" sz="1300" dirty="0"/>
              <a:t>-Bordeaux Wine Introduction Level 1+2</a:t>
            </a:r>
          </a:p>
          <a:p>
            <a:pPr marL="273844" indent="-210741" algn="l">
              <a:lnSpc>
                <a:spcPct val="110000"/>
              </a:lnSpc>
              <a:spcBef>
                <a:spcPts val="600"/>
              </a:spcBef>
            </a:pPr>
            <a:r>
              <a:rPr lang="zh-TW" altLang="en-US" sz="1300" dirty="0"/>
              <a:t>法國</a:t>
            </a:r>
            <a:r>
              <a:rPr lang="en-US" altLang="zh-TW" sz="1300" dirty="0"/>
              <a:t>-</a:t>
            </a:r>
            <a:r>
              <a:rPr lang="en-US" altLang="zh-TW" sz="1300" dirty="0" err="1"/>
              <a:t>Bourgogre</a:t>
            </a:r>
            <a:r>
              <a:rPr lang="en-US" altLang="zh-TW" sz="1300" dirty="0"/>
              <a:t> Wines Amateur </a:t>
            </a:r>
            <a:r>
              <a:rPr lang="en-US" altLang="zh-TW" sz="1300" dirty="0" err="1"/>
              <a:t>Certifucate</a:t>
            </a:r>
            <a:r>
              <a:rPr lang="en-US" altLang="zh-TW" sz="1300" dirty="0"/>
              <a:t> Level 1</a:t>
            </a: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4703898" y="2779368"/>
            <a:ext cx="4499992" cy="3838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844" indent="-210741" algn="l">
              <a:lnSpc>
                <a:spcPct val="110000"/>
              </a:lnSpc>
              <a:spcBef>
                <a:spcPts val="600"/>
              </a:spcBef>
            </a:pPr>
            <a:r>
              <a:rPr lang="en-US" altLang="zh-TW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2017 </a:t>
            </a:r>
            <a:r>
              <a:rPr lang="zh-TW" altLang="zh-TW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海院盃全國手沖咖啡比賽 評審長</a:t>
            </a:r>
            <a:endParaRPr lang="en-US" altLang="zh-TW" sz="13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273844" indent="-210741" algn="l">
              <a:lnSpc>
                <a:spcPct val="110000"/>
              </a:lnSpc>
              <a:spcBef>
                <a:spcPts val="600"/>
              </a:spcBef>
            </a:pPr>
            <a:r>
              <a:rPr lang="en-US" altLang="zh-TW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2017 </a:t>
            </a:r>
            <a:r>
              <a:rPr lang="zh-TW" altLang="en-US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台灣有機咖啡評鑑大賞 烘焙長</a:t>
            </a:r>
            <a:endParaRPr lang="en-US" altLang="zh-TW" sz="13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273844" indent="-210741" algn="l">
              <a:lnSpc>
                <a:spcPct val="110000"/>
              </a:lnSpc>
              <a:spcBef>
                <a:spcPts val="600"/>
              </a:spcBef>
            </a:pPr>
            <a:r>
              <a:rPr lang="en-US" altLang="zh-TW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2015 </a:t>
            </a:r>
            <a:r>
              <a:rPr lang="zh-TW" altLang="en-US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海院盃全國創意手沖咖啡比賽 評審長</a:t>
            </a:r>
          </a:p>
          <a:p>
            <a:pPr marL="273844" indent="-210741" algn="l">
              <a:lnSpc>
                <a:spcPct val="110000"/>
              </a:lnSpc>
              <a:spcBef>
                <a:spcPts val="600"/>
              </a:spcBef>
            </a:pPr>
            <a:r>
              <a:rPr lang="en-US" altLang="zh-TW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2014</a:t>
            </a:r>
            <a:r>
              <a:rPr lang="zh-TW" altLang="en-US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、</a:t>
            </a:r>
            <a:r>
              <a:rPr lang="en-US" altLang="zh-TW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2015</a:t>
            </a:r>
            <a:r>
              <a:rPr lang="zh-TW" altLang="en-US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年台灣虹吸咖啡大師比賽 評審長</a:t>
            </a:r>
          </a:p>
          <a:p>
            <a:pPr marL="273844" indent="-210741" algn="l">
              <a:lnSpc>
                <a:spcPct val="110000"/>
              </a:lnSpc>
              <a:spcBef>
                <a:spcPts val="600"/>
              </a:spcBef>
            </a:pPr>
            <a:r>
              <a:rPr lang="en-US" altLang="zh-TW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2014 WCE</a:t>
            </a:r>
            <a:r>
              <a:rPr lang="zh-TW" altLang="en-US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世界盃拉花大賽台灣選拔賽 評審</a:t>
            </a:r>
            <a:endParaRPr lang="en-US" altLang="zh-TW" sz="13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273844" indent="-210741" algn="l">
              <a:lnSpc>
                <a:spcPct val="110000"/>
              </a:lnSpc>
              <a:spcBef>
                <a:spcPts val="600"/>
              </a:spcBef>
            </a:pPr>
            <a:r>
              <a:rPr lang="en-US" altLang="zh-TW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2014 </a:t>
            </a:r>
            <a:r>
              <a:rPr lang="zh-TW" altLang="zh-TW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臺北咖啡掛耳包競賽</a:t>
            </a:r>
            <a:r>
              <a:rPr lang="en-US" altLang="zh-TW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 </a:t>
            </a:r>
            <a:r>
              <a:rPr lang="zh-TW" altLang="zh-TW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評審</a:t>
            </a:r>
            <a:endParaRPr lang="zh-TW" altLang="en-US" sz="13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273844" indent="-210741" algn="l">
              <a:lnSpc>
                <a:spcPct val="110000"/>
              </a:lnSpc>
              <a:spcBef>
                <a:spcPts val="600"/>
              </a:spcBef>
            </a:pPr>
            <a:r>
              <a:rPr lang="en-US" altLang="zh-TW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2014 </a:t>
            </a:r>
            <a:r>
              <a:rPr lang="zh-TW" altLang="en-US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臺北市精品咖啡師評定 術科評定委員</a:t>
            </a:r>
            <a:endParaRPr lang="en-US" altLang="zh-TW" sz="13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273844" indent="-210741" algn="l">
              <a:lnSpc>
                <a:spcPct val="110000"/>
              </a:lnSpc>
              <a:spcBef>
                <a:spcPts val="600"/>
              </a:spcBef>
            </a:pPr>
            <a:r>
              <a:rPr lang="en-US" altLang="zh-TW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2014 </a:t>
            </a:r>
            <a:r>
              <a:rPr lang="zh-TW" altLang="zh-TW" sz="1300" dirty="0"/>
              <a:t>全國機場盃咖啡茶飲調酒創意比賽 虹吸咖啡組 主審</a:t>
            </a:r>
            <a:endParaRPr lang="zh-TW" altLang="en-US" sz="13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273844" indent="-210741" algn="l">
              <a:lnSpc>
                <a:spcPct val="110000"/>
              </a:lnSpc>
              <a:spcBef>
                <a:spcPts val="600"/>
              </a:spcBef>
            </a:pPr>
            <a:r>
              <a:rPr lang="en-US" altLang="zh-TW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2013 </a:t>
            </a:r>
            <a:r>
              <a:rPr lang="zh-TW" altLang="en-US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全國機場盃咖啡茶飲創意比賽 籌辦經理人</a:t>
            </a:r>
            <a:endParaRPr lang="en-US" altLang="zh-TW" sz="13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273844" indent="-210741" algn="l">
              <a:lnSpc>
                <a:spcPct val="110000"/>
              </a:lnSpc>
              <a:spcBef>
                <a:spcPts val="600"/>
              </a:spcBef>
            </a:pPr>
            <a:r>
              <a:rPr lang="en-US" altLang="zh-TW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2012 </a:t>
            </a:r>
            <a:r>
              <a:rPr lang="zh-TW" altLang="en-US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第十五屆金樽盃國際調酒大賽 虹吸咖啡組 主審</a:t>
            </a:r>
          </a:p>
          <a:p>
            <a:pPr marL="273844" indent="-210741" algn="l">
              <a:lnSpc>
                <a:spcPct val="110000"/>
              </a:lnSpc>
              <a:spcBef>
                <a:spcPts val="600"/>
              </a:spcBef>
            </a:pPr>
            <a:r>
              <a:rPr lang="en-US" altLang="zh-TW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2011 WCE</a:t>
            </a:r>
            <a:r>
              <a:rPr lang="zh-TW" altLang="en-US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世界盃虹吸咖啡大賽台灣代表選拔賽 評審</a:t>
            </a:r>
          </a:p>
          <a:p>
            <a:pPr marL="273844" indent="-210741" algn="l">
              <a:lnSpc>
                <a:spcPct val="110000"/>
              </a:lnSpc>
              <a:spcBef>
                <a:spcPts val="600"/>
              </a:spcBef>
            </a:pPr>
            <a:r>
              <a:rPr lang="en-US" altLang="zh-TW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2011 </a:t>
            </a:r>
            <a:r>
              <a:rPr lang="zh-TW" altLang="zh-TW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臺北</a:t>
            </a:r>
            <a:r>
              <a:rPr lang="zh-TW" altLang="en-US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咖啡拉花大賽 評審</a:t>
            </a:r>
          </a:p>
          <a:p>
            <a:pPr marL="273844" indent="-210741" algn="l">
              <a:lnSpc>
                <a:spcPct val="110000"/>
              </a:lnSpc>
              <a:spcBef>
                <a:spcPts val="600"/>
              </a:spcBef>
            </a:pPr>
            <a:r>
              <a:rPr lang="en-US" altLang="zh-TW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2009</a:t>
            </a:r>
            <a:r>
              <a:rPr lang="zh-TW" altLang="en-US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、</a:t>
            </a:r>
            <a:r>
              <a:rPr lang="en-US" altLang="zh-TW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2011 WCE</a:t>
            </a:r>
            <a:r>
              <a:rPr lang="zh-TW" altLang="en-US" sz="1300" dirty="0">
                <a:latin typeface="細明體" panose="02020509000000000000" pitchFamily="49" charset="-120"/>
                <a:ea typeface="細明體" panose="02020509000000000000" pitchFamily="49" charset="-120"/>
              </a:rPr>
              <a:t>世界盃咖啡大師台灣選拔賽 評審</a:t>
            </a:r>
            <a:endParaRPr lang="en-US" altLang="zh-TW" sz="13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頁尾版面配置區 7"/>
          <p:cNvSpPr txBox="1">
            <a:spLocks/>
          </p:cNvSpPr>
          <p:nvPr/>
        </p:nvSpPr>
        <p:spPr>
          <a:xfrm>
            <a:off x="0" y="6492875"/>
            <a:ext cx="4929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/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琥珀色咖啡研究室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uhaus 93" pitchFamily="82" charset="0"/>
              </a:rPr>
              <a:t>Amber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Stencil" pitchFamily="82" charset="0"/>
              </a:rPr>
              <a:t>Coffee Laboratory.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Stencil" pitchFamily="82" charset="0"/>
              <a:ea typeface="標楷體" pitchFamily="65" charset="-120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6000" b="1" dirty="0"/>
              <a:t>台灣咖啡產業</a:t>
            </a:r>
          </a:p>
        </p:txBody>
      </p:sp>
      <p:sp>
        <p:nvSpPr>
          <p:cNvPr id="5" name="頁尾版面配置區 7"/>
          <p:cNvSpPr txBox="1">
            <a:spLocks/>
          </p:cNvSpPr>
          <p:nvPr/>
        </p:nvSpPr>
        <p:spPr>
          <a:xfrm>
            <a:off x="7534284" y="6492875"/>
            <a:ext cx="1609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主講：張世勳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236B9A6-A197-437C-B08E-F46736AE1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35" y="1232162"/>
            <a:ext cx="3091920" cy="526071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CCD139C-7177-477A-9403-EB40DECD4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115" y="1232161"/>
            <a:ext cx="3971324" cy="526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02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頁尾版面配置區 7"/>
          <p:cNvSpPr txBox="1">
            <a:spLocks/>
          </p:cNvSpPr>
          <p:nvPr/>
        </p:nvSpPr>
        <p:spPr>
          <a:xfrm>
            <a:off x="0" y="6492875"/>
            <a:ext cx="4929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/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琥珀色咖啡研究室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uhaus 93" pitchFamily="82" charset="0"/>
              </a:rPr>
              <a:t>Amber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Stencil" pitchFamily="82" charset="0"/>
              </a:rPr>
              <a:t>Coffee Laboratory.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Stencil" pitchFamily="82" charset="0"/>
              <a:ea typeface="標楷體" pitchFamily="65" charset="-120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6000" b="1" dirty="0"/>
              <a:t>飲用杯裝咖啡之頻率</a:t>
            </a:r>
          </a:p>
        </p:txBody>
      </p:sp>
      <p:sp>
        <p:nvSpPr>
          <p:cNvPr id="5" name="頁尾版面配置區 7"/>
          <p:cNvSpPr txBox="1">
            <a:spLocks/>
          </p:cNvSpPr>
          <p:nvPr/>
        </p:nvSpPr>
        <p:spPr>
          <a:xfrm>
            <a:off x="7534284" y="6492875"/>
            <a:ext cx="1609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主講：張世勳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FC644D2-B94A-4552-A613-325A93C7A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63" y="2732241"/>
            <a:ext cx="8414074" cy="201622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1A3EE7C-C765-4A8E-A90B-954C235DE06F}"/>
              </a:ext>
            </a:extLst>
          </p:cNvPr>
          <p:cNvSpPr/>
          <p:nvPr/>
        </p:nvSpPr>
        <p:spPr>
          <a:xfrm>
            <a:off x="5148064" y="4869160"/>
            <a:ext cx="3780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調查時間為</a:t>
            </a:r>
            <a:r>
              <a:rPr lang="en-US" altLang="zh-TW" dirty="0"/>
              <a:t>2018</a:t>
            </a:r>
            <a:r>
              <a:rPr lang="zh-TW" altLang="en-US" dirty="0"/>
              <a:t>年</a:t>
            </a:r>
            <a:r>
              <a:rPr lang="en-US" altLang="zh-TW" dirty="0"/>
              <a:t>10</a:t>
            </a:r>
            <a:r>
              <a:rPr lang="zh-TW" altLang="en-US" dirty="0"/>
              <a:t>月至</a:t>
            </a:r>
            <a:r>
              <a:rPr lang="en-US" altLang="zh-TW" dirty="0"/>
              <a:t>2019</a:t>
            </a:r>
            <a:r>
              <a:rPr lang="zh-TW" altLang="en-US" dirty="0"/>
              <a:t>年</a:t>
            </a:r>
            <a:r>
              <a:rPr lang="en-US" altLang="zh-TW" dirty="0"/>
              <a:t>1</a:t>
            </a:r>
            <a:r>
              <a:rPr lang="zh-TW" altLang="en-US" dirty="0"/>
              <a:t>月</a:t>
            </a:r>
          </a:p>
        </p:txBody>
      </p:sp>
    </p:spTree>
    <p:extLst>
      <p:ext uri="{BB962C8B-B14F-4D97-AF65-F5344CB8AC3E}">
        <p14:creationId xmlns:p14="http://schemas.microsoft.com/office/powerpoint/2010/main" val="4072700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頁尾版面配置區 7"/>
          <p:cNvSpPr txBox="1">
            <a:spLocks/>
          </p:cNvSpPr>
          <p:nvPr/>
        </p:nvSpPr>
        <p:spPr>
          <a:xfrm>
            <a:off x="0" y="6492875"/>
            <a:ext cx="4929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/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琥珀色咖啡研究室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uhaus 93" pitchFamily="82" charset="0"/>
              </a:rPr>
              <a:t>Amber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Stencil" pitchFamily="82" charset="0"/>
              </a:rPr>
              <a:t>Coffee Laboratory.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Stencil" pitchFamily="82" charset="0"/>
              <a:ea typeface="標楷體" pitchFamily="65" charset="-120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200" y="399538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6000" b="1" dirty="0"/>
              <a:t>常見咖啡因飲品咖啡因含量分布圖</a:t>
            </a:r>
          </a:p>
        </p:txBody>
      </p:sp>
      <p:sp>
        <p:nvSpPr>
          <p:cNvPr id="5" name="頁尾版面配置區 7"/>
          <p:cNvSpPr txBox="1">
            <a:spLocks/>
          </p:cNvSpPr>
          <p:nvPr/>
        </p:nvSpPr>
        <p:spPr>
          <a:xfrm>
            <a:off x="7534284" y="6492875"/>
            <a:ext cx="1609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主講：張世勳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DD6B857-0B26-44B3-B54D-958A66149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060848"/>
            <a:ext cx="7561905" cy="42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60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頁尾版面配置區 7"/>
          <p:cNvSpPr txBox="1">
            <a:spLocks/>
          </p:cNvSpPr>
          <p:nvPr/>
        </p:nvSpPr>
        <p:spPr>
          <a:xfrm>
            <a:off x="0" y="6492875"/>
            <a:ext cx="4929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/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琥珀色咖啡研究室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uhaus 93" pitchFamily="82" charset="0"/>
              </a:rPr>
              <a:t>Amber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Stencil" pitchFamily="82" charset="0"/>
              </a:rPr>
              <a:t>Coffee Laboratory.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Stencil" pitchFamily="82" charset="0"/>
              <a:ea typeface="標楷體" pitchFamily="65" charset="-120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zh-TW" altLang="en-US" sz="5400" b="1" dirty="0"/>
              <a:t>咖啡保存的四大要素</a:t>
            </a:r>
            <a:endParaRPr lang="zh-TW" altLang="en-US" sz="5400" dirty="0"/>
          </a:p>
        </p:txBody>
      </p:sp>
      <p:sp>
        <p:nvSpPr>
          <p:cNvPr id="5" name="頁尾版面配置區 7"/>
          <p:cNvSpPr txBox="1">
            <a:spLocks/>
          </p:cNvSpPr>
          <p:nvPr/>
        </p:nvSpPr>
        <p:spPr>
          <a:xfrm>
            <a:off x="7534284" y="6492875"/>
            <a:ext cx="1609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主講：張世勳</a:t>
            </a:r>
          </a:p>
        </p:txBody>
      </p:sp>
      <p:sp>
        <p:nvSpPr>
          <p:cNvPr id="8" name="標題 6"/>
          <p:cNvSpPr txBox="1">
            <a:spLocks/>
          </p:cNvSpPr>
          <p:nvPr/>
        </p:nvSpPr>
        <p:spPr>
          <a:xfrm>
            <a:off x="-252536" y="1174711"/>
            <a:ext cx="9144000" cy="55007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．</a:t>
            </a:r>
            <a:r>
              <a:rPr lang="zh-TW" altLang="en-US" sz="4400" dirty="0">
                <a:solidFill>
                  <a:srgbClr val="C00000"/>
                </a:solidFill>
              </a:rPr>
              <a:t>光線</a:t>
            </a:r>
            <a:endParaRPr lang="en-US" altLang="zh-TW" sz="4400" dirty="0">
              <a:solidFill>
                <a:srgbClr val="C00000"/>
              </a:solidFill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．</a:t>
            </a:r>
            <a:r>
              <a:rPr lang="zh-TW" altLang="en-US" sz="4000" dirty="0">
                <a:solidFill>
                  <a:srgbClr val="C00000"/>
                </a:solidFill>
              </a:rPr>
              <a:t>氧氣</a:t>
            </a:r>
            <a:endParaRPr lang="en-US" altLang="zh-TW" sz="4000" dirty="0">
              <a:solidFill>
                <a:srgbClr val="C00000"/>
              </a:solidFill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zh-TW" altLang="en-US" sz="5400" dirty="0">
                <a:solidFill>
                  <a:srgbClr val="C00000"/>
                </a:solidFill>
              </a:rPr>
              <a:t>．</a:t>
            </a:r>
            <a:r>
              <a:rPr lang="zh-TW" altLang="en-US" sz="4400" dirty="0">
                <a:solidFill>
                  <a:srgbClr val="C00000"/>
                </a:solidFill>
              </a:rPr>
              <a:t>溼度</a:t>
            </a:r>
            <a:endParaRPr lang="en-US" altLang="zh-TW" sz="4400" dirty="0">
              <a:solidFill>
                <a:srgbClr val="C00000"/>
              </a:solidFill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zh-TW" altLang="en-US" sz="5400" dirty="0">
                <a:solidFill>
                  <a:srgbClr val="C00000"/>
                </a:solidFill>
              </a:rPr>
              <a:t>．</a:t>
            </a:r>
            <a:r>
              <a:rPr lang="zh-TW" altLang="en-US" sz="4400" dirty="0">
                <a:solidFill>
                  <a:srgbClr val="C00000"/>
                </a:solidFill>
              </a:rPr>
              <a:t>溫度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91265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頁尾版面配置區 7"/>
          <p:cNvSpPr txBox="1">
            <a:spLocks/>
          </p:cNvSpPr>
          <p:nvPr/>
        </p:nvSpPr>
        <p:spPr>
          <a:xfrm>
            <a:off x="0" y="6492875"/>
            <a:ext cx="4929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/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琥珀色咖啡研究室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uhaus 93" pitchFamily="82" charset="0"/>
              </a:rPr>
              <a:t>Amber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Stencil" pitchFamily="82" charset="0"/>
              </a:rPr>
              <a:t>Coffee Laboratory.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Stencil" pitchFamily="82" charset="0"/>
              <a:ea typeface="標楷體" pitchFamily="65" charset="-120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/>
              <a:t>享用咖啡的方法</a:t>
            </a:r>
            <a:endParaRPr lang="zh-TW" altLang="en-US" sz="5400" dirty="0"/>
          </a:p>
        </p:txBody>
      </p:sp>
      <p:sp>
        <p:nvSpPr>
          <p:cNvPr id="5" name="頁尾版面配置區 7"/>
          <p:cNvSpPr txBox="1">
            <a:spLocks/>
          </p:cNvSpPr>
          <p:nvPr/>
        </p:nvSpPr>
        <p:spPr>
          <a:xfrm>
            <a:off x="7534284" y="6492875"/>
            <a:ext cx="1609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主講：張世勳</a:t>
            </a:r>
          </a:p>
        </p:txBody>
      </p:sp>
      <p:sp>
        <p:nvSpPr>
          <p:cNvPr id="8" name="標題 6"/>
          <p:cNvSpPr txBox="1">
            <a:spLocks/>
          </p:cNvSpPr>
          <p:nvPr/>
        </p:nvSpPr>
        <p:spPr>
          <a:xfrm>
            <a:off x="1043608" y="1785926"/>
            <a:ext cx="8100392" cy="4857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buFontTx/>
              <a:buNone/>
            </a:pPr>
            <a:r>
              <a:rPr lang="zh-TW" altLang="en-US" sz="3200" dirty="0">
                <a:solidFill>
                  <a:srgbClr val="FF0000"/>
                </a:solidFill>
                <a:latin typeface="華康中黑體" pitchFamily="49" charset="-120"/>
                <a:ea typeface="華康中黑體" pitchFamily="49" charset="-120"/>
              </a:rPr>
              <a:t>超市</a:t>
            </a:r>
            <a:r>
              <a:rPr lang="en-US" altLang="zh-TW" sz="3200" dirty="0">
                <a:solidFill>
                  <a:srgbClr val="FF0000"/>
                </a:solidFill>
                <a:latin typeface="華康中黑體" pitchFamily="49" charset="-120"/>
                <a:ea typeface="華康中黑體" pitchFamily="49" charset="-120"/>
              </a:rPr>
              <a:t>(</a:t>
            </a:r>
            <a:r>
              <a:rPr lang="zh-TW" altLang="en-US" sz="3200" dirty="0">
                <a:solidFill>
                  <a:srgbClr val="FF0000"/>
                </a:solidFill>
                <a:latin typeface="華康中黑體" pitchFamily="49" charset="-120"/>
                <a:ea typeface="華康中黑體" pitchFamily="49" charset="-120"/>
              </a:rPr>
              <a:t>商</a:t>
            </a:r>
            <a:r>
              <a:rPr lang="en-US" altLang="zh-TW" sz="3200" dirty="0">
                <a:solidFill>
                  <a:srgbClr val="FF0000"/>
                </a:solidFill>
                <a:latin typeface="華康中黑體" pitchFamily="49" charset="-120"/>
                <a:ea typeface="華康中黑體" pitchFamily="49" charset="-120"/>
              </a:rPr>
              <a:t>)</a:t>
            </a:r>
            <a:r>
              <a:rPr lang="zh-TW" altLang="en-US" sz="3200" dirty="0">
                <a:solidFill>
                  <a:srgbClr val="FF0000"/>
                </a:solidFill>
                <a:latin typeface="華康中黑體" pitchFamily="49" charset="-120"/>
                <a:ea typeface="華康中黑體" pitchFamily="49" charset="-120"/>
              </a:rPr>
              <a:t>買一杯</a:t>
            </a: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罐裝咖啡</a:t>
            </a:r>
            <a:r>
              <a:rPr lang="en-US" altLang="zh-TW" sz="2800" dirty="0">
                <a:latin typeface="Arial" panose="020B0604020202020204" pitchFamily="34" charset="0"/>
                <a:cs typeface="Courier New" panose="02070309020205020404" pitchFamily="49" charset="0"/>
              </a:rPr>
              <a:t>(bottled coffee)   </a:t>
            </a:r>
            <a:endParaRPr lang="zh-TW" altLang="en-US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zh-TW" sz="1600" dirty="0">
              <a:solidFill>
                <a:schemeClr val="accent1"/>
              </a:solidFill>
              <a:latin typeface="華康中黑體" pitchFamily="49" charset="-120"/>
              <a:ea typeface="華康中黑體" pitchFamily="49" charset="-120"/>
            </a:endParaRPr>
          </a:p>
          <a:p>
            <a:pPr>
              <a:buFontTx/>
              <a:buNone/>
            </a:pPr>
            <a:r>
              <a:rPr lang="zh-TW" altLang="en-US" sz="3200" dirty="0">
                <a:solidFill>
                  <a:srgbClr val="FF0000"/>
                </a:solidFill>
                <a:latin typeface="華康中黑體" pitchFamily="49" charset="-120"/>
                <a:ea typeface="華康中黑體" pitchFamily="49" charset="-120"/>
              </a:rPr>
              <a:t>自己泡一杯</a:t>
            </a: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滴濾咖啡</a:t>
            </a:r>
            <a:r>
              <a:rPr lang="en-US" altLang="zh-TW" sz="2800" dirty="0">
                <a:latin typeface="Arial" panose="020B0604020202020204" pitchFamily="34" charset="0"/>
                <a:ea typeface="標楷體" panose="03000509000000000000" pitchFamily="65" charset="-120"/>
              </a:rPr>
              <a:t>(drip coffee)</a:t>
            </a: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即溶咖啡</a:t>
            </a:r>
            <a:r>
              <a:rPr lang="en-US" altLang="zh-TW" sz="2800" dirty="0">
                <a:latin typeface="Arial" panose="020B0604020202020204" pitchFamily="34" charset="0"/>
                <a:cs typeface="Courier New" panose="02070309020205020404" pitchFamily="49" charset="0"/>
              </a:rPr>
              <a:t>(instant coffee)</a:t>
            </a: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三合一咖啡</a:t>
            </a:r>
            <a:r>
              <a:rPr lang="en-US" altLang="zh-TW" sz="2800" dirty="0">
                <a:latin typeface="Arial" panose="020B0604020202020204" pitchFamily="34" charset="0"/>
                <a:cs typeface="Courier New" panose="02070309020205020404" pitchFamily="49" charset="0"/>
              </a:rPr>
              <a:t>(three-in-one coffee)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endParaRPr lang="en-US" altLang="zh-TW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Tx/>
              <a:buNone/>
            </a:pPr>
            <a:r>
              <a:rPr lang="zh-TW" altLang="en-US" sz="3200" dirty="0">
                <a:solidFill>
                  <a:srgbClr val="FF0000"/>
                </a:solidFill>
                <a:latin typeface="華康中黑體" pitchFamily="49" charset="-120"/>
                <a:ea typeface="華康中黑體" pitchFamily="49" charset="-120"/>
              </a:rPr>
              <a:t>去咖啡店喝一杯</a:t>
            </a: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手工精品咖啡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(Specialty Coffee)</a:t>
            </a: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義大利濃縮咖啡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(Espresso coffee)</a:t>
            </a:r>
          </a:p>
          <a:p>
            <a:pPr lvl="0">
              <a:spcBef>
                <a:spcPct val="0"/>
              </a:spcBef>
            </a:pP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57520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頁尾版面配置區 7"/>
          <p:cNvSpPr txBox="1">
            <a:spLocks/>
          </p:cNvSpPr>
          <p:nvPr/>
        </p:nvSpPr>
        <p:spPr>
          <a:xfrm>
            <a:off x="0" y="6492875"/>
            <a:ext cx="4929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/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琥珀色咖啡研究室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uhaus 93" pitchFamily="82" charset="0"/>
              </a:rPr>
              <a:t>Amber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Stencil" pitchFamily="82" charset="0"/>
              </a:rPr>
              <a:t>Coffee Laboratory.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Stencil" pitchFamily="82" charset="0"/>
              <a:ea typeface="標楷體" pitchFamily="65" charset="-120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Autofit/>
          </a:bodyPr>
          <a:lstStyle/>
          <a:p>
            <a:r>
              <a:rPr lang="zh-TW" altLang="en-US" sz="5400" b="1" dirty="0"/>
              <a:t>如何優雅喝一杯咖啡</a:t>
            </a:r>
          </a:p>
        </p:txBody>
      </p:sp>
      <p:sp>
        <p:nvSpPr>
          <p:cNvPr id="5" name="頁尾版面配置區 7"/>
          <p:cNvSpPr txBox="1">
            <a:spLocks/>
          </p:cNvSpPr>
          <p:nvPr/>
        </p:nvSpPr>
        <p:spPr>
          <a:xfrm>
            <a:off x="7534284" y="6492875"/>
            <a:ext cx="1609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主講：張世勳</a:t>
            </a:r>
          </a:p>
        </p:txBody>
      </p:sp>
      <p:sp>
        <p:nvSpPr>
          <p:cNvPr id="8" name="標題 6"/>
          <p:cNvSpPr txBox="1">
            <a:spLocks/>
          </p:cNvSpPr>
          <p:nvPr/>
        </p:nvSpPr>
        <p:spPr>
          <a:xfrm>
            <a:off x="179512" y="1331640"/>
            <a:ext cx="8964488" cy="5049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zh-TW" altLang="zh-TW" sz="2800" dirty="0">
                <a:solidFill>
                  <a:srgbClr val="7030A0"/>
                </a:solidFill>
                <a:latin typeface="Courier New" panose="02070309020205020404" pitchFamily="49" charset="0"/>
                <a:ea typeface="標楷體" panose="03000509000000000000" pitchFamily="65" charset="-120"/>
              </a:rPr>
              <a:t>怎樣拿咖啡杯</a:t>
            </a:r>
            <a:r>
              <a:rPr lang="zh-TW" altLang="en-US" sz="2800" dirty="0">
                <a:solidFill>
                  <a:srgbClr val="7030A0"/>
                </a:solidFill>
                <a:latin typeface="Courier New" panose="02070309020205020404" pitchFamily="49" charset="0"/>
                <a:ea typeface="標楷體" panose="03000509000000000000" pitchFamily="65" charset="-120"/>
              </a:rPr>
              <a:t>：</a:t>
            </a:r>
            <a:r>
              <a:rPr lang="zh-TW" altLang="zh-TW" sz="2800" dirty="0">
                <a:solidFill>
                  <a:srgbClr val="7030A0"/>
                </a:solidFill>
                <a:latin typeface="Courier New" panose="02070309020205020404" pitchFamily="49" charset="0"/>
                <a:ea typeface="標楷體" panose="03000509000000000000" pitchFamily="65" charset="-120"/>
              </a:rPr>
              <a:t>拇指和食指捏住杯把，再將杯子端起</a:t>
            </a:r>
            <a:endParaRPr lang="en-US" altLang="zh-TW" sz="2800" dirty="0">
              <a:solidFill>
                <a:srgbClr val="7030A0"/>
              </a:solidFill>
              <a:latin typeface="Courier New" panose="02070309020205020404" pitchFamily="49" charset="0"/>
              <a:ea typeface="標楷體" panose="03000509000000000000" pitchFamily="65" charset="-120"/>
            </a:endParaRPr>
          </a:p>
          <a:p>
            <a:pPr>
              <a:lnSpc>
                <a:spcPct val="90000"/>
              </a:lnSpc>
            </a:pPr>
            <a:endParaRPr lang="en-US" altLang="zh-TW" sz="2800" dirty="0">
              <a:solidFill>
                <a:srgbClr val="7030A0"/>
              </a:solidFill>
              <a:latin typeface="Courier New" panose="02070309020205020404" pitchFamily="49" charset="0"/>
              <a:ea typeface="標楷體" panose="03000509000000000000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zh-TW" sz="2800" dirty="0">
                <a:solidFill>
                  <a:srgbClr val="7030A0"/>
                </a:solidFill>
                <a:latin typeface="Courier New" panose="02070309020205020404" pitchFamily="49" charset="0"/>
                <a:ea typeface="標楷體" panose="03000509000000000000" pitchFamily="65" charset="-120"/>
              </a:rPr>
              <a:t>怎樣用咖啡匙</a:t>
            </a:r>
            <a:r>
              <a:rPr lang="zh-TW" altLang="en-US" sz="2800" dirty="0">
                <a:solidFill>
                  <a:srgbClr val="7030A0"/>
                </a:solidFill>
                <a:latin typeface="Courier New" panose="02070309020205020404" pitchFamily="49" charset="0"/>
                <a:ea typeface="標楷體" panose="03000509000000000000" pitchFamily="65" charset="-120"/>
              </a:rPr>
              <a:t>：用來攪咖啡不是喝咖啡的</a:t>
            </a:r>
            <a:endParaRPr lang="en-US" altLang="zh-TW" sz="2800" dirty="0">
              <a:solidFill>
                <a:srgbClr val="7030A0"/>
              </a:solidFill>
              <a:latin typeface="Courier New" panose="02070309020205020404" pitchFamily="49" charset="0"/>
              <a:ea typeface="標楷體" panose="03000509000000000000" pitchFamily="65" charset="-120"/>
            </a:endParaRPr>
          </a:p>
          <a:p>
            <a:pPr>
              <a:lnSpc>
                <a:spcPct val="90000"/>
              </a:lnSpc>
            </a:pPr>
            <a:endParaRPr lang="en-US" altLang="zh-TW" sz="2800" dirty="0">
              <a:solidFill>
                <a:srgbClr val="7030A0"/>
              </a:solidFill>
              <a:latin typeface="Courier New" panose="02070309020205020404" pitchFamily="49" charset="0"/>
              <a:ea typeface="標楷體" panose="03000509000000000000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zh-TW" sz="2800" dirty="0">
                <a:solidFill>
                  <a:srgbClr val="7030A0"/>
                </a:solidFill>
                <a:latin typeface="Courier New" panose="02070309020205020404" pitchFamily="49" charset="0"/>
                <a:ea typeface="標楷體" panose="03000509000000000000" pitchFamily="65" charset="-120"/>
              </a:rPr>
              <a:t>咖啡太熱時</a:t>
            </a:r>
            <a:r>
              <a:rPr lang="zh-TW" altLang="en-US" sz="2800" dirty="0">
                <a:solidFill>
                  <a:srgbClr val="7030A0"/>
                </a:solidFill>
                <a:latin typeface="Courier New" panose="02070309020205020404" pitchFamily="49" charset="0"/>
                <a:ea typeface="標楷體" panose="03000509000000000000" pitchFamily="65" charset="-120"/>
              </a:rPr>
              <a:t>：咖啡匙輕拌或自然冷却</a:t>
            </a:r>
            <a:endParaRPr lang="en-US" altLang="zh-TW" sz="2800" dirty="0">
              <a:solidFill>
                <a:srgbClr val="7030A0"/>
              </a:solidFill>
              <a:latin typeface="Courier New" panose="02070309020205020404" pitchFamily="49" charset="0"/>
              <a:ea typeface="標楷體" panose="03000509000000000000" pitchFamily="65" charset="-120"/>
            </a:endParaRPr>
          </a:p>
          <a:p>
            <a:pPr>
              <a:lnSpc>
                <a:spcPct val="90000"/>
              </a:lnSpc>
            </a:pPr>
            <a:endParaRPr lang="en-US" altLang="zh-TW" sz="2800" dirty="0">
              <a:solidFill>
                <a:srgbClr val="7030A0"/>
              </a:solidFill>
              <a:latin typeface="Courier New" panose="02070309020205020404" pitchFamily="49" charset="0"/>
              <a:ea typeface="標楷體" panose="03000509000000000000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zh-TW" sz="2800" dirty="0">
                <a:solidFill>
                  <a:srgbClr val="7030A0"/>
                </a:solidFill>
                <a:latin typeface="Courier New" panose="02070309020205020404" pitchFamily="49" charset="0"/>
                <a:ea typeface="標楷體" panose="03000509000000000000" pitchFamily="65" charset="-120"/>
              </a:rPr>
              <a:t>杯碟的使用</a:t>
            </a:r>
            <a:r>
              <a:rPr lang="zh-TW" altLang="en-US" sz="2800" dirty="0">
                <a:solidFill>
                  <a:srgbClr val="7030A0"/>
                </a:solidFill>
                <a:latin typeface="Courier New" panose="02070309020205020404" pitchFamily="49" charset="0"/>
                <a:ea typeface="標楷體" panose="03000509000000000000" pitchFamily="65" charset="-120"/>
              </a:rPr>
              <a:t>：右手拿杯左手持盤，以杯就口</a:t>
            </a:r>
            <a:endParaRPr lang="en-US" altLang="zh-TW" sz="2800" dirty="0">
              <a:solidFill>
                <a:srgbClr val="7030A0"/>
              </a:solidFill>
              <a:latin typeface="Courier New" panose="02070309020205020404" pitchFamily="49" charset="0"/>
              <a:ea typeface="標楷體" panose="03000509000000000000" pitchFamily="65" charset="-120"/>
            </a:endParaRPr>
          </a:p>
          <a:p>
            <a:pPr>
              <a:lnSpc>
                <a:spcPct val="90000"/>
              </a:lnSpc>
            </a:pPr>
            <a:endParaRPr lang="en-US" altLang="zh-TW" sz="2800" dirty="0">
              <a:solidFill>
                <a:srgbClr val="7030A0"/>
              </a:solidFill>
              <a:latin typeface="Courier New" panose="02070309020205020404" pitchFamily="49" charset="0"/>
              <a:ea typeface="標楷體" panose="03000509000000000000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zh-TW" sz="2800" dirty="0">
                <a:solidFill>
                  <a:srgbClr val="7030A0"/>
                </a:solidFill>
                <a:latin typeface="Courier New" panose="02070309020205020404" pitchFamily="49" charset="0"/>
                <a:ea typeface="標楷體" panose="03000509000000000000" pitchFamily="65" charset="-120"/>
              </a:rPr>
              <a:t>喝咖啡與用點心</a:t>
            </a:r>
            <a:r>
              <a:rPr lang="zh-TW" altLang="en-US" sz="2800" dirty="0">
                <a:solidFill>
                  <a:srgbClr val="7030A0"/>
                </a:solidFill>
                <a:latin typeface="Courier New" panose="02070309020205020404" pitchFamily="49" charset="0"/>
                <a:ea typeface="標楷體" panose="03000509000000000000" pitchFamily="65" charset="-120"/>
              </a:rPr>
              <a:t>：不要一手端咖啡一手拿點心</a:t>
            </a:r>
          </a:p>
        </p:txBody>
      </p:sp>
    </p:spTree>
    <p:extLst>
      <p:ext uri="{BB962C8B-B14F-4D97-AF65-F5344CB8AC3E}">
        <p14:creationId xmlns:p14="http://schemas.microsoft.com/office/powerpoint/2010/main" val="3777914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頁尾版面配置區 7"/>
          <p:cNvSpPr txBox="1">
            <a:spLocks/>
          </p:cNvSpPr>
          <p:nvPr/>
        </p:nvSpPr>
        <p:spPr>
          <a:xfrm>
            <a:off x="0" y="6492875"/>
            <a:ext cx="4929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/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琥珀色咖啡研究室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uhaus 93" pitchFamily="82" charset="0"/>
              </a:rPr>
              <a:t>Amber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Stencil" pitchFamily="82" charset="0"/>
              </a:rPr>
              <a:t>Coffee Laboratory.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Stencil" pitchFamily="82" charset="0"/>
              <a:ea typeface="標楷體" pitchFamily="65" charset="-120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6000" b="1" dirty="0"/>
              <a:t>咖啡的優點</a:t>
            </a:r>
          </a:p>
        </p:txBody>
      </p:sp>
      <p:sp>
        <p:nvSpPr>
          <p:cNvPr id="5" name="頁尾版面配置區 7"/>
          <p:cNvSpPr txBox="1">
            <a:spLocks/>
          </p:cNvSpPr>
          <p:nvPr/>
        </p:nvSpPr>
        <p:spPr>
          <a:xfrm>
            <a:off x="7534284" y="6492875"/>
            <a:ext cx="1609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主講：張世勳</a:t>
            </a:r>
          </a:p>
        </p:txBody>
      </p:sp>
      <p:sp>
        <p:nvSpPr>
          <p:cNvPr id="8" name="標題 6"/>
          <p:cNvSpPr txBox="1">
            <a:spLocks/>
          </p:cNvSpPr>
          <p:nvPr/>
        </p:nvSpPr>
        <p:spPr>
          <a:xfrm>
            <a:off x="642910" y="1785926"/>
            <a:ext cx="8229600" cy="4857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．</a:t>
            </a:r>
            <a:r>
              <a:rPr lang="zh-TW" altLang="zh-TW" sz="3600" dirty="0">
                <a:solidFill>
                  <a:srgbClr val="7030A0"/>
                </a:solidFill>
              </a:rPr>
              <a:t>抗氧化</a:t>
            </a:r>
            <a:endParaRPr lang="en-US" altLang="zh-TW" sz="3600" dirty="0">
              <a:solidFill>
                <a:srgbClr val="7030A0"/>
              </a:solidFill>
            </a:endParaRPr>
          </a:p>
          <a:p>
            <a:pPr lvl="0">
              <a:spcBef>
                <a:spcPct val="0"/>
              </a:spcBef>
            </a:pPr>
            <a:r>
              <a:rPr lang="zh-TW" altLang="en-US" sz="3600" dirty="0">
                <a:solidFill>
                  <a:srgbClr val="7030A0"/>
                </a:solidFill>
              </a:rPr>
              <a:t>．</a:t>
            </a:r>
            <a:r>
              <a:rPr lang="zh-TW" altLang="zh-TW" sz="3600" dirty="0">
                <a:solidFill>
                  <a:srgbClr val="7030A0"/>
                </a:solidFill>
              </a:rPr>
              <a:t>保護心臟血管</a:t>
            </a:r>
            <a:endParaRPr lang="en-US" altLang="zh-TW" sz="3600" dirty="0">
              <a:solidFill>
                <a:srgbClr val="7030A0"/>
              </a:solidFill>
            </a:endParaRPr>
          </a:p>
          <a:p>
            <a:pPr lvl="0">
              <a:spcBef>
                <a:spcPct val="0"/>
              </a:spcBef>
            </a:pPr>
            <a:r>
              <a:rPr lang="zh-TW" altLang="en-US" sz="3600" dirty="0">
                <a:solidFill>
                  <a:srgbClr val="7030A0"/>
                </a:solidFill>
              </a:rPr>
              <a:t>．抗憂鬱</a:t>
            </a:r>
            <a:endParaRPr lang="en-US" altLang="zh-TW" sz="3600" dirty="0">
              <a:solidFill>
                <a:srgbClr val="7030A0"/>
              </a:solidFill>
            </a:endParaRPr>
          </a:p>
          <a:p>
            <a:pPr lvl="0">
              <a:spcBef>
                <a:spcPct val="0"/>
              </a:spcBef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．</a:t>
            </a:r>
            <a:r>
              <a:rPr lang="zh-TW" altLang="zh-TW" sz="3600" dirty="0">
                <a:solidFill>
                  <a:srgbClr val="7030A0"/>
                </a:solidFill>
              </a:rPr>
              <a:t>提神醒腦</a:t>
            </a:r>
            <a:endParaRPr lang="en-US" altLang="zh-TW" sz="3600" dirty="0">
              <a:solidFill>
                <a:srgbClr val="7030A0"/>
              </a:solidFill>
            </a:endParaRPr>
          </a:p>
          <a:p>
            <a:pPr lvl="0">
              <a:spcBef>
                <a:spcPct val="0"/>
              </a:spcBef>
            </a:pPr>
            <a:r>
              <a:rPr lang="zh-TW" altLang="en-US" sz="3600" dirty="0">
                <a:solidFill>
                  <a:srgbClr val="7030A0"/>
                </a:solidFill>
              </a:rPr>
              <a:t>．</a:t>
            </a:r>
            <a:r>
              <a:rPr lang="zh-TW" altLang="zh-TW" sz="3600" dirty="0">
                <a:solidFill>
                  <a:srgbClr val="7030A0"/>
                </a:solidFill>
              </a:rPr>
              <a:t>促進消化</a:t>
            </a:r>
            <a:endParaRPr lang="en-US" altLang="zh-TW" sz="3600" dirty="0">
              <a:solidFill>
                <a:srgbClr val="7030A0"/>
              </a:solidFill>
            </a:endParaRPr>
          </a:p>
          <a:p>
            <a:pPr lvl="0">
              <a:spcBef>
                <a:spcPct val="0"/>
              </a:spcBef>
            </a:pPr>
            <a:r>
              <a:rPr lang="zh-TW" altLang="en-US" sz="3600" dirty="0">
                <a:solidFill>
                  <a:srgbClr val="7030A0"/>
                </a:solidFill>
              </a:rPr>
              <a:t>．控制體重</a:t>
            </a:r>
            <a:endParaRPr lang="en-US" altLang="zh-TW" sz="3600" dirty="0">
              <a:solidFill>
                <a:srgbClr val="7030A0"/>
              </a:solidFill>
            </a:endParaRPr>
          </a:p>
          <a:p>
            <a:pPr lvl="0">
              <a:spcBef>
                <a:spcPct val="0"/>
              </a:spcBef>
            </a:pPr>
            <a:r>
              <a:rPr lang="zh-TW" altLang="en-US" sz="3600" dirty="0">
                <a:solidFill>
                  <a:srgbClr val="7030A0"/>
                </a:solidFill>
              </a:rPr>
              <a:t>．利尿、改善便秘</a:t>
            </a:r>
            <a:endParaRPr lang="en-US" altLang="zh-TW" sz="3600" dirty="0">
              <a:solidFill>
                <a:srgbClr val="7030A0"/>
              </a:solidFill>
            </a:endParaRPr>
          </a:p>
          <a:p>
            <a:pPr lvl="0">
              <a:spcBef>
                <a:spcPct val="0"/>
              </a:spcBef>
            </a:pPr>
            <a:r>
              <a:rPr lang="zh-TW" altLang="en-US" sz="3600" dirty="0">
                <a:solidFill>
                  <a:srgbClr val="7030A0"/>
                </a:solidFill>
              </a:rPr>
              <a:t>．降低患腸癌或直腸癌的機率</a:t>
            </a:r>
            <a:endParaRPr lang="en-US" altLang="zh-TW" sz="3600" dirty="0">
              <a:solidFill>
                <a:srgbClr val="7030A0"/>
              </a:solidFill>
            </a:endParaRPr>
          </a:p>
          <a:p>
            <a:pPr lvl="0">
              <a:spcBef>
                <a:spcPct val="0"/>
              </a:spcBef>
            </a:pPr>
            <a:r>
              <a:rPr lang="zh-TW" altLang="en-US" sz="3600" dirty="0">
                <a:solidFill>
                  <a:srgbClr val="7030A0"/>
                </a:solidFill>
              </a:rPr>
              <a:t>．增強身體敏捷度</a:t>
            </a:r>
            <a:endParaRPr lang="en-US" altLang="zh-TW" sz="3600" dirty="0">
              <a:solidFill>
                <a:srgbClr val="7030A0"/>
              </a:solidFill>
            </a:endParaRPr>
          </a:p>
          <a:p>
            <a:pPr lvl="0">
              <a:spcBef>
                <a:spcPct val="0"/>
              </a:spcBef>
            </a:pP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06635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頁尾版面配置區 7"/>
          <p:cNvSpPr txBox="1">
            <a:spLocks/>
          </p:cNvSpPr>
          <p:nvPr/>
        </p:nvSpPr>
        <p:spPr>
          <a:xfrm>
            <a:off x="0" y="6492875"/>
            <a:ext cx="4929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/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琥珀色咖啡研究室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uhaus 93" pitchFamily="82" charset="0"/>
              </a:rPr>
              <a:t>Amber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Stencil" pitchFamily="82" charset="0"/>
              </a:rPr>
              <a:t>Coffee Laboratory.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Stencil" pitchFamily="82" charset="0"/>
              <a:ea typeface="標楷體" pitchFamily="65" charset="-120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6000" b="1" dirty="0"/>
              <a:t>咖啡的流言</a:t>
            </a:r>
          </a:p>
        </p:txBody>
      </p:sp>
      <p:sp>
        <p:nvSpPr>
          <p:cNvPr id="5" name="頁尾版面配置區 7"/>
          <p:cNvSpPr txBox="1">
            <a:spLocks/>
          </p:cNvSpPr>
          <p:nvPr/>
        </p:nvSpPr>
        <p:spPr>
          <a:xfrm>
            <a:off x="7534284" y="6492875"/>
            <a:ext cx="1609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主講：張世勳</a:t>
            </a:r>
          </a:p>
        </p:txBody>
      </p:sp>
      <p:sp>
        <p:nvSpPr>
          <p:cNvPr id="8" name="標題 6"/>
          <p:cNvSpPr txBox="1">
            <a:spLocks/>
          </p:cNvSpPr>
          <p:nvPr/>
        </p:nvSpPr>
        <p:spPr>
          <a:xfrm>
            <a:off x="642910" y="1785926"/>
            <a:ext cx="8229600" cy="4857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44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．喝咖啡會骨質疏鬆？</a:t>
            </a:r>
            <a:endParaRPr lang="en-US" altLang="zh-TW" sz="440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altLang="zh-TW" sz="440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r>
              <a:rPr lang="zh-TW" altLang="en-US" sz="4400" dirty="0">
                <a:solidFill>
                  <a:srgbClr val="7030A0"/>
                </a:solidFill>
              </a:rPr>
              <a:t>．</a:t>
            </a:r>
            <a:r>
              <a:rPr lang="zh-TW" altLang="en-US" sz="44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喝咖啡讓我胃食道逆流？</a:t>
            </a:r>
            <a:endParaRPr lang="en-US" altLang="zh-TW" sz="440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altLang="zh-TW" sz="440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r>
              <a:rPr lang="zh-TW" altLang="en-US" sz="4400" dirty="0">
                <a:solidFill>
                  <a:srgbClr val="7030A0"/>
                </a:solidFill>
              </a:rPr>
              <a:t>．喝咖啡會讓我睡不著？</a:t>
            </a:r>
            <a:endParaRPr lang="en-US" altLang="zh-TW" sz="440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54901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頁尾版面配置區 7"/>
          <p:cNvSpPr txBox="1">
            <a:spLocks/>
          </p:cNvSpPr>
          <p:nvPr/>
        </p:nvSpPr>
        <p:spPr>
          <a:xfrm>
            <a:off x="0" y="6492875"/>
            <a:ext cx="4929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/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琥珀色咖啡研究室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uhaus 93" pitchFamily="82" charset="0"/>
              </a:rPr>
              <a:t>Amber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Stencil" pitchFamily="82" charset="0"/>
              </a:rPr>
              <a:t>Coffee Laboratory.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Stencil" pitchFamily="82" charset="0"/>
              <a:ea typeface="標楷體" pitchFamily="65" charset="-120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今日品嚐咖啡 </a:t>
            </a:r>
            <a:r>
              <a:rPr lang="en-US" altLang="zh-TW" sz="5400" dirty="0"/>
              <a:t>Ⅱ</a:t>
            </a:r>
            <a:endParaRPr lang="zh-TW" altLang="en-US" sz="5400" dirty="0"/>
          </a:p>
        </p:txBody>
      </p:sp>
      <p:sp>
        <p:nvSpPr>
          <p:cNvPr id="5" name="頁尾版面配置區 7"/>
          <p:cNvSpPr txBox="1">
            <a:spLocks/>
          </p:cNvSpPr>
          <p:nvPr/>
        </p:nvSpPr>
        <p:spPr>
          <a:xfrm>
            <a:off x="7534284" y="6492875"/>
            <a:ext cx="1609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主講：張世勳</a:t>
            </a:r>
          </a:p>
        </p:txBody>
      </p:sp>
      <p:sp>
        <p:nvSpPr>
          <p:cNvPr id="8" name="標題 6"/>
          <p:cNvSpPr txBox="1">
            <a:spLocks/>
          </p:cNvSpPr>
          <p:nvPr/>
        </p:nvSpPr>
        <p:spPr>
          <a:xfrm>
            <a:off x="0" y="1916832"/>
            <a:ext cx="9144000" cy="38225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zh-TW" altLang="en-US" sz="5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衣索比亞 谷吉區</a:t>
            </a:r>
            <a:endParaRPr lang="en-US" altLang="zh-TW" sz="54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zh-TW" altLang="en-US" sz="5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布榖阿貝兒 </a:t>
            </a:r>
            <a:r>
              <a:rPr lang="en-US" altLang="zh-TW" sz="5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zh-TW" altLang="en-US" sz="5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牡丹</a:t>
            </a:r>
            <a:endParaRPr lang="en-US" altLang="zh-TW" sz="54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n-US" altLang="zh-TW" sz="36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2018 </a:t>
            </a:r>
            <a:r>
              <a:rPr lang="zh-TW" altLang="en-US" sz="3600" b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全非洲日曬組總冠軍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79575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66" y="2852936"/>
            <a:ext cx="3312368" cy="331236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9950" y="105273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Q and A</a:t>
            </a:r>
            <a:endParaRPr lang="zh-TW" altLang="en-US" sz="5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8308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頁尾版面配置區 7"/>
          <p:cNvSpPr txBox="1">
            <a:spLocks/>
          </p:cNvSpPr>
          <p:nvPr/>
        </p:nvSpPr>
        <p:spPr>
          <a:xfrm>
            <a:off x="0" y="6492875"/>
            <a:ext cx="4929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/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琥珀色咖啡研究室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uhaus 93" pitchFamily="82" charset="0"/>
              </a:rPr>
              <a:t>Amber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Stencil" pitchFamily="82" charset="0"/>
              </a:rPr>
              <a:t>Coffee Laboratory.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Stencil" pitchFamily="82" charset="0"/>
              <a:ea typeface="標楷體" pitchFamily="65" charset="-120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今日品嚐咖啡</a:t>
            </a:r>
            <a:r>
              <a:rPr lang="en-US" altLang="zh-TW" sz="5400" dirty="0"/>
              <a:t>Ⅰ</a:t>
            </a:r>
            <a:endParaRPr lang="zh-TW" altLang="en-US" sz="5400" dirty="0"/>
          </a:p>
        </p:txBody>
      </p:sp>
      <p:sp>
        <p:nvSpPr>
          <p:cNvPr id="5" name="頁尾版面配置區 7"/>
          <p:cNvSpPr txBox="1">
            <a:spLocks/>
          </p:cNvSpPr>
          <p:nvPr/>
        </p:nvSpPr>
        <p:spPr>
          <a:xfrm>
            <a:off x="7534284" y="6492875"/>
            <a:ext cx="1609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主講：張世勳</a:t>
            </a:r>
          </a:p>
        </p:txBody>
      </p:sp>
      <p:sp>
        <p:nvSpPr>
          <p:cNvPr id="8" name="標題 6"/>
          <p:cNvSpPr txBox="1">
            <a:spLocks/>
          </p:cNvSpPr>
          <p:nvPr/>
        </p:nvSpPr>
        <p:spPr>
          <a:xfrm>
            <a:off x="-252536" y="2852936"/>
            <a:ext cx="9144000" cy="38225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台灣 </a:t>
            </a:r>
            <a:r>
              <a:rPr lang="zh-TW" altLang="en-US" sz="5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南投 仁愛鄉</a:t>
            </a:r>
            <a:endParaRPr lang="en-US" altLang="zh-TW" sz="54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zh-TW" altLang="en-US" sz="5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森悅高峰咖啡莊園</a:t>
            </a:r>
            <a:endParaRPr lang="en-US" altLang="zh-TW" sz="4400" dirty="0"/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endParaRPr lang="en-US" altLang="zh-TW" sz="54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739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dirty="0"/>
              <a:t>何謂咖啡</a:t>
            </a:r>
          </a:p>
        </p:txBody>
      </p:sp>
      <p:sp>
        <p:nvSpPr>
          <p:cNvPr id="5" name="頁尾版面配置區 7"/>
          <p:cNvSpPr txBox="1">
            <a:spLocks/>
          </p:cNvSpPr>
          <p:nvPr/>
        </p:nvSpPr>
        <p:spPr>
          <a:xfrm>
            <a:off x="7534284" y="6492875"/>
            <a:ext cx="1609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主講：張世勳</a:t>
            </a:r>
          </a:p>
        </p:txBody>
      </p:sp>
      <p:sp>
        <p:nvSpPr>
          <p:cNvPr id="6" name="頁尾版面配置區 7"/>
          <p:cNvSpPr txBox="1">
            <a:spLocks/>
          </p:cNvSpPr>
          <p:nvPr/>
        </p:nvSpPr>
        <p:spPr>
          <a:xfrm>
            <a:off x="0" y="6492875"/>
            <a:ext cx="4929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/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琥珀色咖啡研究室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uhaus 93" pitchFamily="82" charset="0"/>
              </a:rPr>
              <a:t>Amber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Stencil" pitchFamily="82" charset="0"/>
              </a:rPr>
              <a:t>Coffee Laboratory.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Stencil" pitchFamily="82" charset="0"/>
              <a:ea typeface="標楷體" pitchFamily="65" charset="-120"/>
            </a:endParaRPr>
          </a:p>
        </p:txBody>
      </p:sp>
      <p:pic>
        <p:nvPicPr>
          <p:cNvPr id="7" name="圖片 6" descr="Rosetta 2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867" y="1624012"/>
            <a:ext cx="5422265" cy="3609975"/>
          </a:xfrm>
          <a:prstGeom prst="rect">
            <a:avLst/>
          </a:prstGeom>
          <a:noFill/>
          <a:ln>
            <a:noFill/>
          </a:ln>
          <a:effectLst>
            <a:glow>
              <a:schemeClr val="bg1">
                <a:alpha val="34000"/>
              </a:schemeClr>
            </a:glow>
            <a:softEdge rad="1117600"/>
          </a:effectLst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143507" y="2676526"/>
            <a:ext cx="8856984" cy="3744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lvl="0" algn="ctr">
              <a:spcBef>
                <a:spcPct val="0"/>
              </a:spcBef>
            </a:pPr>
            <a:r>
              <a:rPr kumimoji="0" lang="zh-TW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從種子到杯子</a:t>
            </a:r>
            <a:endParaRPr kumimoji="0" lang="en-US" altLang="zh-TW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endParaRPr kumimoji="0" lang="en-US" altLang="zh-TW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altLang="zh-TW" sz="96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Coffee is Life!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分鐘看咖啡歷史">
            <a:hlinkClick r:id="" action="ppaction://media"/>
            <a:extLst>
              <a:ext uri="{FF2B5EF4-FFF2-40B4-BE49-F238E27FC236}">
                <a16:creationId xmlns:a16="http://schemas.microsoft.com/office/drawing/2014/main" id="{581F4122-096A-4B67-AF74-697DE57312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dirty="0"/>
              <a:t>咖啡的歷史</a:t>
            </a:r>
          </a:p>
        </p:txBody>
      </p:sp>
      <p:sp>
        <p:nvSpPr>
          <p:cNvPr id="5" name="頁尾版面配置區 7"/>
          <p:cNvSpPr txBox="1">
            <a:spLocks/>
          </p:cNvSpPr>
          <p:nvPr/>
        </p:nvSpPr>
        <p:spPr>
          <a:xfrm>
            <a:off x="7534284" y="6492875"/>
            <a:ext cx="1609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主講：張世勳</a:t>
            </a:r>
          </a:p>
        </p:txBody>
      </p:sp>
      <p:sp>
        <p:nvSpPr>
          <p:cNvPr id="6" name="頁尾版面配置區 7"/>
          <p:cNvSpPr txBox="1">
            <a:spLocks/>
          </p:cNvSpPr>
          <p:nvPr/>
        </p:nvSpPr>
        <p:spPr>
          <a:xfrm>
            <a:off x="0" y="6492875"/>
            <a:ext cx="4929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/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琥珀色咖啡研究室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uhaus 93" pitchFamily="82" charset="0"/>
              </a:rPr>
              <a:t>Amber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Stencil" pitchFamily="82" charset="0"/>
              </a:rPr>
              <a:t>Coffee Laboratory.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Stencil" pitchFamily="82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59853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7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頁尾版面配置區 7"/>
          <p:cNvSpPr txBox="1">
            <a:spLocks/>
          </p:cNvSpPr>
          <p:nvPr/>
        </p:nvSpPr>
        <p:spPr>
          <a:xfrm>
            <a:off x="0" y="6492875"/>
            <a:ext cx="4929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/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琥珀色咖啡研究室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uhaus 93" pitchFamily="82" charset="0"/>
              </a:rPr>
              <a:t>Amber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Stencil" pitchFamily="82" charset="0"/>
              </a:rPr>
              <a:t>Coffee Laboratory.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Stencil" pitchFamily="82" charset="0"/>
              <a:ea typeface="標楷體" pitchFamily="65" charset="-120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0" y="9188"/>
            <a:ext cx="9252520" cy="1143000"/>
          </a:xfrm>
        </p:spPr>
        <p:txBody>
          <a:bodyPr>
            <a:normAutofit/>
          </a:bodyPr>
          <a:lstStyle/>
          <a:p>
            <a:r>
              <a:rPr lang="zh-TW" altLang="en-US" dirty="0"/>
              <a:t>咖啡三大品種</a:t>
            </a:r>
          </a:p>
        </p:txBody>
      </p:sp>
      <p:sp>
        <p:nvSpPr>
          <p:cNvPr id="5" name="頁尾版面配置區 7"/>
          <p:cNvSpPr txBox="1">
            <a:spLocks/>
          </p:cNvSpPr>
          <p:nvPr/>
        </p:nvSpPr>
        <p:spPr>
          <a:xfrm>
            <a:off x="7534284" y="6492875"/>
            <a:ext cx="1609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主講：張世勳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5CDCDC90-E589-4A24-BD62-76AC7CA2A4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845837"/>
              </p:ext>
            </p:extLst>
          </p:nvPr>
        </p:nvGraphicFramePr>
        <p:xfrm>
          <a:off x="179512" y="1152189"/>
          <a:ext cx="8712968" cy="51475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6226">
                  <a:extLst>
                    <a:ext uri="{9D8B030D-6E8A-4147-A177-3AD203B41FA5}">
                      <a16:colId xmlns:a16="http://schemas.microsoft.com/office/drawing/2014/main" val="4108249853"/>
                    </a:ext>
                  </a:extLst>
                </a:gridCol>
                <a:gridCol w="2675020">
                  <a:extLst>
                    <a:ext uri="{9D8B030D-6E8A-4147-A177-3AD203B41FA5}">
                      <a16:colId xmlns:a16="http://schemas.microsoft.com/office/drawing/2014/main" val="1187955387"/>
                    </a:ext>
                  </a:extLst>
                </a:gridCol>
                <a:gridCol w="2675861">
                  <a:extLst>
                    <a:ext uri="{9D8B030D-6E8A-4147-A177-3AD203B41FA5}">
                      <a16:colId xmlns:a16="http://schemas.microsoft.com/office/drawing/2014/main" val="950893383"/>
                    </a:ext>
                  </a:extLst>
                </a:gridCol>
                <a:gridCol w="2675861">
                  <a:extLst>
                    <a:ext uri="{9D8B030D-6E8A-4147-A177-3AD203B41FA5}">
                      <a16:colId xmlns:a16="http://schemas.microsoft.com/office/drawing/2014/main" val="3991649563"/>
                    </a:ext>
                  </a:extLst>
                </a:gridCol>
              </a:tblGrid>
              <a:tr h="404603">
                <a:tc>
                  <a:txBody>
                    <a:bodyPr/>
                    <a:lstStyle/>
                    <a:p>
                      <a:pPr marL="179705" marR="125095" indent="381000" algn="just" eaLnBrk="0" hangingPunct="0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sz="1400" kern="100" spc="5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8100" algn="ctr" eaLnBrk="0" hangingPunct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spc="50" dirty="0">
                          <a:effectLst/>
                        </a:rPr>
                        <a:t>Arabica </a:t>
                      </a:r>
                      <a:r>
                        <a:rPr lang="zh-TW" sz="1400" kern="100" spc="50" dirty="0">
                          <a:effectLst/>
                        </a:rPr>
                        <a:t>﹝高原栽培﹞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38100" algn="ctr" eaLnBrk="0" hangingPunct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spc="50" dirty="0">
                          <a:effectLst/>
                        </a:rPr>
                        <a:t>Robusta </a:t>
                      </a:r>
                      <a:r>
                        <a:rPr lang="zh-TW" sz="1400" kern="100" spc="50" dirty="0">
                          <a:effectLst/>
                        </a:rPr>
                        <a:t>﹝低地栽培﹞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38100" algn="ctr" eaLnBrk="0" hangingPunct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spc="50" dirty="0" err="1">
                          <a:effectLst/>
                        </a:rPr>
                        <a:t>Liberica</a:t>
                      </a:r>
                      <a:r>
                        <a:rPr lang="en-US" sz="1400" kern="100" spc="50" dirty="0">
                          <a:effectLst/>
                        </a:rPr>
                        <a:t> </a:t>
                      </a:r>
                      <a:r>
                        <a:rPr lang="zh-TW" sz="1400" kern="100" spc="50" dirty="0">
                          <a:effectLst/>
                        </a:rPr>
                        <a:t>﹝最低栽培﹞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57968922"/>
                  </a:ext>
                </a:extLst>
              </a:tr>
              <a:tr h="730106">
                <a:tc>
                  <a:txBody>
                    <a:bodyPr/>
                    <a:lstStyle/>
                    <a:p>
                      <a:pPr marL="64135" marR="125095" algn="dist" eaLnBrk="0" hangingPunct="0">
                        <a:spcAft>
                          <a:spcPts val="0"/>
                        </a:spcAft>
                      </a:pPr>
                      <a:r>
                        <a:rPr lang="en-US" altLang="zh-TW" sz="1400" kern="100" spc="50" dirty="0">
                          <a:effectLst/>
                        </a:rPr>
                        <a:t>  </a:t>
                      </a:r>
                      <a:r>
                        <a:rPr lang="zh-TW" sz="1400" kern="100" spc="50" dirty="0">
                          <a:effectLst/>
                        </a:rPr>
                        <a:t>產量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38100" algn="just" eaLnBrk="0" hangingPunct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TW" sz="1400" kern="100" spc="50">
                          <a:effectLst/>
                        </a:rPr>
                        <a:t>約佔世界總產量的</a:t>
                      </a:r>
                      <a:r>
                        <a:rPr lang="en-US" sz="1400" kern="100" spc="50">
                          <a:effectLst/>
                        </a:rPr>
                        <a:t>70%~80%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38100" algn="just" eaLnBrk="0" hangingPunct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TW" sz="1400" kern="100" spc="50" dirty="0">
                          <a:effectLst/>
                        </a:rPr>
                        <a:t>約佔世界總產量的</a:t>
                      </a:r>
                      <a:r>
                        <a:rPr lang="en-US" sz="1400" kern="100" spc="50" dirty="0">
                          <a:effectLst/>
                        </a:rPr>
                        <a:t>20%~30%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38100" algn="just" eaLnBrk="0" hangingPunct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TW" sz="1400" kern="100" spc="50">
                          <a:effectLst/>
                        </a:rPr>
                        <a:t>除少數生產國自己消費外只有歐洲人飲用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27813743"/>
                  </a:ext>
                </a:extLst>
              </a:tr>
              <a:tr h="2438246">
                <a:tc>
                  <a:txBody>
                    <a:bodyPr/>
                    <a:lstStyle/>
                    <a:p>
                      <a:pPr marL="64135" marR="125095" algn="dist" eaLnBrk="0" hangingPunct="0">
                        <a:spcAft>
                          <a:spcPts val="0"/>
                        </a:spcAft>
                      </a:pPr>
                      <a:r>
                        <a:rPr lang="en-US" sz="1400" kern="100" spc="5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38100" algn="just" eaLnBrk="0" hangingPunct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1400" kern="100" spc="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38100" algn="just" eaLnBrk="0" hangingPunct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spc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38100" algn="just" eaLnBrk="0" hangingPunct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1400" kern="100" spc="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0428228"/>
                  </a:ext>
                </a:extLst>
              </a:tr>
              <a:tr h="690943">
                <a:tc>
                  <a:txBody>
                    <a:bodyPr/>
                    <a:lstStyle/>
                    <a:p>
                      <a:pPr marL="64135" marR="125095" algn="dist" eaLnBrk="0" hangingPunct="0">
                        <a:spcAft>
                          <a:spcPts val="0"/>
                        </a:spcAft>
                      </a:pPr>
                      <a:r>
                        <a:rPr lang="en-US" altLang="zh-TW" sz="1400" kern="100" spc="50" dirty="0">
                          <a:effectLst/>
                        </a:rPr>
                        <a:t>  </a:t>
                      </a:r>
                      <a:r>
                        <a:rPr lang="zh-TW" sz="1400" kern="100" spc="50" dirty="0">
                          <a:effectLst/>
                        </a:rPr>
                        <a:t>風味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38100" algn="just" eaLnBrk="0" hangingPunct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TW" sz="1400" kern="100" spc="50" dirty="0">
                          <a:effectLst/>
                        </a:rPr>
                        <a:t>香味良好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8100" algn="just" eaLnBrk="0" hangingPunct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TW" sz="1400" kern="100" spc="50">
                          <a:effectLst/>
                        </a:rPr>
                        <a:t>有缺乏香氣之憾，苦味較強，酸味不足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8100" algn="just" eaLnBrk="0" hangingPunct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TW" sz="1400" kern="100" spc="50">
                          <a:effectLst/>
                        </a:rPr>
                        <a:t>香氣不佳，苦味較強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2365935"/>
                  </a:ext>
                </a:extLst>
              </a:tr>
              <a:tr h="883612">
                <a:tc>
                  <a:txBody>
                    <a:bodyPr/>
                    <a:lstStyle/>
                    <a:p>
                      <a:pPr marL="64135" marR="125095" algn="dist" eaLnBrk="0" hangingPunct="0">
                        <a:spcAft>
                          <a:spcPts val="0"/>
                        </a:spcAft>
                      </a:pPr>
                      <a:r>
                        <a:rPr lang="en-US" altLang="zh-TW" sz="1400" kern="100" spc="50" dirty="0">
                          <a:effectLst/>
                        </a:rPr>
                        <a:t>  </a:t>
                      </a:r>
                      <a:r>
                        <a:rPr lang="zh-TW" sz="1400" kern="100" spc="50" dirty="0">
                          <a:effectLst/>
                        </a:rPr>
                        <a:t>特徵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38100" algn="just" eaLnBrk="0" hangingPunct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TW" sz="1400" kern="100" spc="50">
                          <a:effectLst/>
                        </a:rPr>
                        <a:t>耐病性較差、氣溫</a:t>
                      </a:r>
                      <a:r>
                        <a:rPr lang="en-US" sz="1400" kern="100" spc="50">
                          <a:effectLst/>
                        </a:rPr>
                        <a:t>15~20</a:t>
                      </a:r>
                      <a:r>
                        <a:rPr lang="zh-TW" sz="1400" kern="100" spc="50">
                          <a:effectLst/>
                        </a:rPr>
                        <a:t>低緯度地方須種遮陰樹。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8100" algn="just" eaLnBrk="0" hangingPunct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TW" sz="1400" kern="100" spc="50">
                          <a:effectLst/>
                        </a:rPr>
                        <a:t>適應性強，三原種中收獲量最多者。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8100" algn="just" eaLnBrk="0" hangingPunct="0">
                        <a:lnSpc>
                          <a:spcPct val="15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TW" sz="1400" kern="100" spc="50" dirty="0">
                          <a:effectLst/>
                        </a:rPr>
                        <a:t>耐病性、適應性都強，常被用來做</a:t>
                      </a:r>
                      <a:r>
                        <a:rPr lang="en-US" sz="1400" kern="100" spc="50" dirty="0">
                          <a:effectLst/>
                        </a:rPr>
                        <a:t>Arabica</a:t>
                      </a:r>
                      <a:r>
                        <a:rPr lang="zh-TW" sz="1400" kern="100" spc="50" dirty="0">
                          <a:effectLst/>
                        </a:rPr>
                        <a:t>原種的砧木。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9855837"/>
                  </a:ext>
                </a:extLst>
              </a:tr>
            </a:tbl>
          </a:graphicData>
        </a:graphic>
      </p:graphicFrame>
      <p:pic>
        <p:nvPicPr>
          <p:cNvPr id="1027" name="圖片 1">
            <a:extLst>
              <a:ext uri="{FF2B5EF4-FFF2-40B4-BE49-F238E27FC236}">
                <a16:creationId xmlns:a16="http://schemas.microsoft.com/office/drawing/2014/main" id="{AAEC07A9-FD39-418A-9FC8-2819A221B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83811"/>
            <a:ext cx="2088232" cy="217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圖片 4">
            <a:extLst>
              <a:ext uri="{FF2B5EF4-FFF2-40B4-BE49-F238E27FC236}">
                <a16:creationId xmlns:a16="http://schemas.microsoft.com/office/drawing/2014/main" id="{24D0F5CE-6C1D-4A7C-8A3F-B8A0DAA56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142" y="2809874"/>
            <a:ext cx="2233291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圖片 5">
            <a:extLst>
              <a:ext uri="{FF2B5EF4-FFF2-40B4-BE49-F238E27FC236}">
                <a16:creationId xmlns:a16="http://schemas.microsoft.com/office/drawing/2014/main" id="{3AE29E55-EE34-4B7C-B2F3-440BD4DEC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73" y="2809874"/>
            <a:ext cx="2389622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世界食譜\咖啡\咖啡分布圖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0129" y="-461963"/>
            <a:ext cx="9402443" cy="7605739"/>
          </a:xfrm>
          <a:prstGeom prst="rect">
            <a:avLst/>
          </a:prstGeom>
          <a:noFill/>
        </p:spPr>
      </p:pic>
      <p:sp>
        <p:nvSpPr>
          <p:cNvPr id="6" name="頁尾版面配置區 7"/>
          <p:cNvSpPr txBox="1">
            <a:spLocks/>
          </p:cNvSpPr>
          <p:nvPr/>
        </p:nvSpPr>
        <p:spPr>
          <a:xfrm>
            <a:off x="0" y="6492875"/>
            <a:ext cx="4929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/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琥珀色咖啡研究室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uhaus 93" pitchFamily="82" charset="0"/>
              </a:rPr>
              <a:t>Amber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Stencil" pitchFamily="82" charset="0"/>
              </a:rPr>
              <a:t>Coffee Laboratory.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Stencil" pitchFamily="82" charset="0"/>
              <a:ea typeface="標楷體" pitchFamily="65" charset="-120"/>
            </a:endParaRPr>
          </a:p>
        </p:txBody>
      </p:sp>
      <p:sp>
        <p:nvSpPr>
          <p:cNvPr id="5" name="頁尾版面配置區 7"/>
          <p:cNvSpPr txBox="1">
            <a:spLocks/>
          </p:cNvSpPr>
          <p:nvPr/>
        </p:nvSpPr>
        <p:spPr>
          <a:xfrm>
            <a:off x="7534284" y="6492875"/>
            <a:ext cx="1609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主講：張世勳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A5409A7D-B53B-40EF-8501-1986A5542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4475" y="404664"/>
            <a:ext cx="29495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400" dirty="0">
                <a:solidFill>
                  <a:srgbClr val="FF0000"/>
                </a:solidFill>
                <a:highlight>
                  <a:srgbClr val="FFFF00"/>
                </a:highlight>
                <a:cs typeface="Arial" panose="020B0604020202020204" pitchFamily="34" charset="0"/>
              </a:rPr>
              <a:t>25 </a:t>
            </a:r>
            <a:r>
              <a:rPr lang="en-US" altLang="zh-TW" sz="1400" dirty="0" err="1">
                <a:solidFill>
                  <a:srgbClr val="FF0000"/>
                </a:solidFill>
                <a:highlight>
                  <a:srgbClr val="FFFF00"/>
                </a:highlight>
                <a:cs typeface="Arial" panose="020B0604020202020204" pitchFamily="34" charset="0"/>
              </a:rPr>
              <a:t>Deg</a:t>
            </a:r>
            <a:r>
              <a:rPr lang="en-US" altLang="zh-TW" sz="1400" dirty="0">
                <a:solidFill>
                  <a:srgbClr val="FF0000"/>
                </a:solidFill>
                <a:highlight>
                  <a:srgbClr val="FFFF00"/>
                </a:highlight>
                <a:cs typeface="Arial" panose="020B0604020202020204" pitchFamily="34" charset="0"/>
              </a:rPr>
              <a:t> North - Tropic of Cancer</a:t>
            </a:r>
            <a:endParaRPr lang="en-US" altLang="zh-TW" sz="10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en-US" altLang="zh-TW" sz="1400" dirty="0">
                <a:solidFill>
                  <a:srgbClr val="FF0000"/>
                </a:solidFill>
                <a:highlight>
                  <a:srgbClr val="FFFF00"/>
                </a:highlight>
                <a:cs typeface="Arial" panose="020B0604020202020204" pitchFamily="34" charset="0"/>
              </a:rPr>
              <a:t>25 </a:t>
            </a:r>
            <a:r>
              <a:rPr lang="en-US" altLang="zh-TW" sz="1400" dirty="0" err="1">
                <a:solidFill>
                  <a:srgbClr val="FF0000"/>
                </a:solidFill>
                <a:highlight>
                  <a:srgbClr val="FFFF00"/>
                </a:highlight>
                <a:cs typeface="Arial" panose="020B0604020202020204" pitchFamily="34" charset="0"/>
              </a:rPr>
              <a:t>Deg</a:t>
            </a:r>
            <a:r>
              <a:rPr lang="en-US" altLang="zh-TW" sz="1400" dirty="0">
                <a:solidFill>
                  <a:srgbClr val="FF0000"/>
                </a:solidFill>
                <a:highlight>
                  <a:srgbClr val="FFFF00"/>
                </a:highlight>
                <a:cs typeface="Arial" panose="020B0604020202020204" pitchFamily="34" charset="0"/>
              </a:rPr>
              <a:t> South - Tropic of Capricorn</a:t>
            </a:r>
            <a:endParaRPr lang="en-US" altLang="zh-TW" sz="1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頁尾版面配置區 7"/>
          <p:cNvSpPr txBox="1">
            <a:spLocks/>
          </p:cNvSpPr>
          <p:nvPr/>
        </p:nvSpPr>
        <p:spPr>
          <a:xfrm>
            <a:off x="0" y="6492875"/>
            <a:ext cx="4929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/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琥珀色咖啡研究室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uhaus 93" pitchFamily="82" charset="0"/>
              </a:rPr>
              <a:t>Amber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Stencil" pitchFamily="82" charset="0"/>
              </a:rPr>
              <a:t>Coffee Laboratory.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Stencil" pitchFamily="82" charset="0"/>
              <a:ea typeface="標楷體" pitchFamily="65" charset="-120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6000" b="1" dirty="0"/>
              <a:t>台灣咖啡產地</a:t>
            </a:r>
          </a:p>
        </p:txBody>
      </p:sp>
      <p:sp>
        <p:nvSpPr>
          <p:cNvPr id="5" name="頁尾版面配置區 7"/>
          <p:cNvSpPr txBox="1">
            <a:spLocks/>
          </p:cNvSpPr>
          <p:nvPr/>
        </p:nvSpPr>
        <p:spPr>
          <a:xfrm>
            <a:off x="7534284" y="6492875"/>
            <a:ext cx="1609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主講：張世勳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A75B0DF-9119-4636-A47A-F2F3E5B6A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412776"/>
            <a:ext cx="7070007" cy="47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51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頁尾版面配置區 7"/>
          <p:cNvSpPr txBox="1">
            <a:spLocks/>
          </p:cNvSpPr>
          <p:nvPr/>
        </p:nvSpPr>
        <p:spPr>
          <a:xfrm>
            <a:off x="0" y="6492875"/>
            <a:ext cx="4929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/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琥珀色咖啡研究室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uhaus 93" pitchFamily="82" charset="0"/>
              </a:rPr>
              <a:t>Amber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Stencil" pitchFamily="82" charset="0"/>
              </a:rPr>
              <a:t>Coffee Laboratory.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Stencil" pitchFamily="82" charset="0"/>
              <a:ea typeface="標楷體" pitchFamily="65" charset="-120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6000" b="1" dirty="0"/>
              <a:t>台灣咖啡的歷史</a:t>
            </a:r>
          </a:p>
        </p:txBody>
      </p:sp>
      <p:sp>
        <p:nvSpPr>
          <p:cNvPr id="5" name="頁尾版面配置區 7"/>
          <p:cNvSpPr txBox="1">
            <a:spLocks/>
          </p:cNvSpPr>
          <p:nvPr/>
        </p:nvSpPr>
        <p:spPr>
          <a:xfrm>
            <a:off x="7534284" y="6492875"/>
            <a:ext cx="1609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主講：張世勳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019CBA3-9DE2-4F59-A1C0-FAC03DAD7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285852"/>
            <a:ext cx="7056783" cy="503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89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頁尾版面配置區 7"/>
          <p:cNvSpPr txBox="1">
            <a:spLocks/>
          </p:cNvSpPr>
          <p:nvPr/>
        </p:nvSpPr>
        <p:spPr>
          <a:xfrm>
            <a:off x="0" y="6492875"/>
            <a:ext cx="4929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/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琥珀色咖啡研究室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uhaus 93" pitchFamily="82" charset="0"/>
              </a:rPr>
              <a:t>Amber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Stencil" pitchFamily="82" charset="0"/>
              </a:rPr>
              <a:t>Coffee Laboratory.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Stencil" pitchFamily="82" charset="0"/>
              <a:ea typeface="標楷體" pitchFamily="65" charset="-120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6000" b="1" dirty="0"/>
              <a:t>咖啡產業</a:t>
            </a:r>
          </a:p>
        </p:txBody>
      </p:sp>
      <p:sp>
        <p:nvSpPr>
          <p:cNvPr id="5" name="頁尾版面配置區 7"/>
          <p:cNvSpPr txBox="1">
            <a:spLocks/>
          </p:cNvSpPr>
          <p:nvPr/>
        </p:nvSpPr>
        <p:spPr>
          <a:xfrm>
            <a:off x="7534284" y="6492875"/>
            <a:ext cx="1609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主講：張世勳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9551767-A6B3-494A-8C8E-39764EF52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11" y="1657138"/>
            <a:ext cx="7931778" cy="434661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53760B8-2630-425E-BEFE-7EA16464873E}"/>
              </a:ext>
            </a:extLst>
          </p:cNvPr>
          <p:cNvSpPr/>
          <p:nvPr/>
        </p:nvSpPr>
        <p:spPr>
          <a:xfrm>
            <a:off x="7379738" y="5676517"/>
            <a:ext cx="1349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2018-09-13</a:t>
            </a:r>
          </a:p>
        </p:txBody>
      </p:sp>
    </p:spTree>
    <p:extLst>
      <p:ext uri="{BB962C8B-B14F-4D97-AF65-F5344CB8AC3E}">
        <p14:creationId xmlns:p14="http://schemas.microsoft.com/office/powerpoint/2010/main" val="687090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3370</TotalTime>
  <Words>917</Words>
  <Application>Microsoft Office PowerPoint</Application>
  <PresentationFormat>如螢幕大小 (4:3)</PresentationFormat>
  <Paragraphs>149</Paragraphs>
  <Slides>19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32" baseType="lpstr">
      <vt:lpstr>Adobe 黑体 Std R</vt:lpstr>
      <vt:lpstr>細明體</vt:lpstr>
      <vt:lpstr>華康中黑體</vt:lpstr>
      <vt:lpstr>微軟正黑體</vt:lpstr>
      <vt:lpstr>標楷體</vt:lpstr>
      <vt:lpstr>Arial</vt:lpstr>
      <vt:lpstr>Bauhaus 93</vt:lpstr>
      <vt:lpstr>Calibri</vt:lpstr>
      <vt:lpstr>Courier New</vt:lpstr>
      <vt:lpstr>Matura MT Script Capitals</vt:lpstr>
      <vt:lpstr>Stencil</vt:lpstr>
      <vt:lpstr>Times New Roman</vt:lpstr>
      <vt:lpstr>Office 佈景主題</vt:lpstr>
      <vt:lpstr>PowerPoint 簡報</vt:lpstr>
      <vt:lpstr>今日品嚐咖啡Ⅰ</vt:lpstr>
      <vt:lpstr>何謂咖啡</vt:lpstr>
      <vt:lpstr>咖啡的歷史</vt:lpstr>
      <vt:lpstr>咖啡三大品種</vt:lpstr>
      <vt:lpstr>PowerPoint 簡報</vt:lpstr>
      <vt:lpstr>台灣咖啡產地</vt:lpstr>
      <vt:lpstr>台灣咖啡的歷史</vt:lpstr>
      <vt:lpstr>咖啡產業</vt:lpstr>
      <vt:lpstr>台灣咖啡產業</vt:lpstr>
      <vt:lpstr>飲用杯裝咖啡之頻率</vt:lpstr>
      <vt:lpstr>常見咖啡因飲品咖啡因含量分布圖</vt:lpstr>
      <vt:lpstr>咖啡保存的四大要素</vt:lpstr>
      <vt:lpstr>享用咖啡的方法</vt:lpstr>
      <vt:lpstr>如何優雅喝一杯咖啡</vt:lpstr>
      <vt:lpstr>咖啡的優點</vt:lpstr>
      <vt:lpstr>咖啡的流言</vt:lpstr>
      <vt:lpstr>今日品嚐咖啡 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cp:lastModifiedBy>AmberCaffe</cp:lastModifiedBy>
  <cp:revision>273</cp:revision>
  <dcterms:modified xsi:type="dcterms:W3CDTF">2019-10-04T03:00:08Z</dcterms:modified>
</cp:coreProperties>
</file>