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58" r:id="rId5"/>
    <p:sldId id="259" r:id="rId6"/>
    <p:sldId id="297" r:id="rId7"/>
    <p:sldId id="298" r:id="rId8"/>
    <p:sldId id="299" r:id="rId9"/>
    <p:sldId id="310" r:id="rId10"/>
    <p:sldId id="311" r:id="rId11"/>
    <p:sldId id="277" r:id="rId12"/>
    <p:sldId id="278" r:id="rId13"/>
    <p:sldId id="279" r:id="rId14"/>
    <p:sldId id="306" r:id="rId15"/>
    <p:sldId id="280" r:id="rId16"/>
    <p:sldId id="281" r:id="rId17"/>
    <p:sldId id="282" r:id="rId18"/>
    <p:sldId id="292" r:id="rId19"/>
    <p:sldId id="293" r:id="rId20"/>
    <p:sldId id="294" r:id="rId21"/>
    <p:sldId id="295" r:id="rId22"/>
    <p:sldId id="309" r:id="rId23"/>
    <p:sldId id="296" r:id="rId24"/>
    <p:sldId id="284" r:id="rId25"/>
    <p:sldId id="307" r:id="rId26"/>
    <p:sldId id="308" r:id="rId27"/>
    <p:sldId id="261" r:id="rId28"/>
    <p:sldId id="301" r:id="rId29"/>
    <p:sldId id="291" r:id="rId30"/>
    <p:sldId id="262" r:id="rId31"/>
    <p:sldId id="263" r:id="rId32"/>
    <p:sldId id="264" r:id="rId33"/>
    <p:sldId id="266" r:id="rId34"/>
    <p:sldId id="302" r:id="rId35"/>
    <p:sldId id="303" r:id="rId36"/>
    <p:sldId id="267" r:id="rId37"/>
    <p:sldId id="268" r:id="rId38"/>
    <p:sldId id="272" r:id="rId39"/>
    <p:sldId id="269" r:id="rId40"/>
    <p:sldId id="270" r:id="rId41"/>
    <p:sldId id="271" r:id="rId42"/>
    <p:sldId id="304" r:id="rId4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4660"/>
  </p:normalViewPr>
  <p:slideViewPr>
    <p:cSldViewPr>
      <p:cViewPr varScale="1">
        <p:scale>
          <a:sx n="83" d="100"/>
          <a:sy n="83" d="100"/>
        </p:scale>
        <p:origin x="-145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119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880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682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374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0024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0721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05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083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110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52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3205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13152-D5E7-4979-9B8E-334EB001C589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2B6FF-5D19-4DD5-A25D-DBBE2DB2E55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54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5%BC%B5%E8%89%AF" TargetMode="External"/><Relationship Id="rId3" Type="http://schemas.openxmlformats.org/officeDocument/2006/relationships/hyperlink" Target="https://zh.wikipedia.org/wiki/%E6%BD%81%E9%99%B0%E7%B8%A3" TargetMode="External"/><Relationship Id="rId7" Type="http://schemas.openxmlformats.org/officeDocument/2006/relationships/hyperlink" Target="https://zh.wikipedia.org/wiki/%E6%9B%B9%E6%93%8D" TargetMode="External"/><Relationship Id="rId2" Type="http://schemas.openxmlformats.org/officeDocument/2006/relationships/hyperlink" Target="https://zh.wikipedia.org/wiki/%E6%BD%81%E5%B7%9D%E9%83%A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6%9D%B1%E6%BC%A2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s://zh.wikipedia.org/wiki/%E8%AE%B8%E6%98%8C" TargetMode="External"/><Relationship Id="rId10" Type="http://schemas.openxmlformats.org/officeDocument/2006/relationships/hyperlink" Target="https://zh.wikipedia.org/wiki/%E4%BD%95%E9%A1%92" TargetMode="External"/><Relationship Id="rId4" Type="http://schemas.openxmlformats.org/officeDocument/2006/relationships/hyperlink" Target="https://zh.wikipedia.org/wiki/%E6%B2%B3%E5%8D%97" TargetMode="External"/><Relationship Id="rId9" Type="http://schemas.openxmlformats.org/officeDocument/2006/relationships/hyperlink" Target="https://zh.wikipedia.org/wiki/%E5%8D%97%E9%99%BD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9%99%B3%E7%BE%A4" TargetMode="External"/><Relationship Id="rId3" Type="http://schemas.openxmlformats.org/officeDocument/2006/relationships/hyperlink" Target="https://zh.wikipedia.org/wiki/%E6%BC%A2%E7%8D%BB%E5%B8%9D" TargetMode="External"/><Relationship Id="rId7" Type="http://schemas.openxmlformats.org/officeDocument/2006/relationships/hyperlink" Target="https://zh.wikipedia.org/wiki/%E9%83%AD%E5%98%89" TargetMode="External"/><Relationship Id="rId12" Type="http://schemas.openxmlformats.org/officeDocument/2006/relationships/hyperlink" Target="https://zh.wikipedia.org/wiki/%E6%9D%9C%E7%95%B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9%8D%BE%E7%B9%87" TargetMode="External"/><Relationship Id="rId11" Type="http://schemas.openxmlformats.org/officeDocument/2006/relationships/hyperlink" Target="https://zh.wikipedia.org/wiki/%E6%88%B2%E5%BF%97%E6%89%8D" TargetMode="External"/><Relationship Id="rId5" Type="http://schemas.openxmlformats.org/officeDocument/2006/relationships/hyperlink" Target="https://zh.wikipedia.org/wiki/%E8%8D%80%E6%94%B8" TargetMode="External"/><Relationship Id="rId10" Type="http://schemas.openxmlformats.org/officeDocument/2006/relationships/hyperlink" Target="https://zh.wikipedia.org/wiki/%E5%8F%B8%E9%A6%AC%E6%87%BF" TargetMode="External"/><Relationship Id="rId4" Type="http://schemas.openxmlformats.org/officeDocument/2006/relationships/hyperlink" Target="https://zh.wikipedia.org/wiki/%E8%A8%B1%E6%98%8C" TargetMode="External"/><Relationship Id="rId9" Type="http://schemas.openxmlformats.org/officeDocument/2006/relationships/hyperlink" Target="https://zh.wikipedia.org/wiki/%E6%9D%9C%E8%A5%B2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8%91%A3%E6%98%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h.wikipedia.org/wiki/%E8%B0%AF%E9%83%A1" TargetMode="External"/><Relationship Id="rId4" Type="http://schemas.openxmlformats.org/officeDocument/2006/relationships/hyperlink" Target="https://zh.wikipedia.org/wiki/%E5%AD%AB%E6%AC%8A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6%9B%B9%E6%93%8D" TargetMode="External"/><Relationship Id="rId3" Type="http://schemas.openxmlformats.org/officeDocument/2006/relationships/hyperlink" Target="https://zh.wikipedia.org/wiki/%E9%99%BD%E7%BF%9F" TargetMode="External"/><Relationship Id="rId7" Type="http://schemas.openxmlformats.org/officeDocument/2006/relationships/hyperlink" Target="https://zh.wikipedia.org/wiki/%E8%A2%81%E7%B4%B9" TargetMode="External"/><Relationship Id="rId2" Type="http://schemas.openxmlformats.org/officeDocument/2006/relationships/hyperlink" Target="https://zh.wikipedia.org/wiki/%E6%BD%81%E5%B7%9D%E9%83%A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6%9D%B1%E6%BC%A2%E6%9C%AB%E5%B9%B4" TargetMode="External"/><Relationship Id="rId11" Type="http://schemas.openxmlformats.org/officeDocument/2006/relationships/image" Target="../media/image5.jpeg"/><Relationship Id="rId5" Type="http://schemas.openxmlformats.org/officeDocument/2006/relationships/hyperlink" Target="https://zh.wikipedia.org/wiki/%E7%A6%B9%E5%B7%9E" TargetMode="External"/><Relationship Id="rId10" Type="http://schemas.openxmlformats.org/officeDocument/2006/relationships/hyperlink" Target="https://zh.wikipedia.org/wiki/%E8%BB%8D%E7%A5%AD%E9%85%92" TargetMode="External"/><Relationship Id="rId4" Type="http://schemas.openxmlformats.org/officeDocument/2006/relationships/hyperlink" Target="https://zh.wikipedia.org/wiki/%E6%B2%B3%E5%8D%97%E7%9C%81" TargetMode="External"/><Relationship Id="rId9" Type="http://schemas.openxmlformats.org/officeDocument/2006/relationships/hyperlink" Target="https://zh.wikipedia.org/wiki/%E5%8F%B8%E7%A9%BA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8%BE%9B%E8%A9%9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h.wikipedia.org/wiki/%E5%91%A8%E5%85%AC" TargetMode="External"/><Relationship Id="rId4" Type="http://schemas.openxmlformats.org/officeDocument/2006/relationships/hyperlink" Target="https://zh.wikipedia.org/wiki/%E9%83%AD%E5%9C%9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8%8D%80%E5%BD%A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h.wikipedia.org/wiki/%E6%88%B2%E5%BF%97%E6%89%8D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8%B5%A4%E5%A3%81%E4%B9%8B%E6%88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6%AE%B5%E7%85%A8" TargetMode="External"/><Relationship Id="rId3" Type="http://schemas.openxmlformats.org/officeDocument/2006/relationships/hyperlink" Target="https://zh.wikipedia.org/wiki/%E4%B8%89%E5%9C%8B" TargetMode="External"/><Relationship Id="rId7" Type="http://schemas.openxmlformats.org/officeDocument/2006/relationships/hyperlink" Target="https://zh.wikipedia.org/wiki/%E6%9D%8E%E5%82%95" TargetMode="External"/><Relationship Id="rId12" Type="http://schemas.openxmlformats.org/officeDocument/2006/relationships/image" Target="../media/image7.jpeg"/><Relationship Id="rId2" Type="http://schemas.openxmlformats.org/officeDocument/2006/relationships/hyperlink" Target="https://zh.wikipedia.org/wiki/%E8%A1%A8%E5%AD%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8%91%A3%E5%8D%93" TargetMode="External"/><Relationship Id="rId11" Type="http://schemas.openxmlformats.org/officeDocument/2006/relationships/hyperlink" Target="https://zh.wikipedia.org/wiki/%E5%A4%AA%E5%B0%89" TargetMode="External"/><Relationship Id="rId5" Type="http://schemas.openxmlformats.org/officeDocument/2006/relationships/hyperlink" Target="https://zh.wikipedia.org/wiki/%E8%AC%80%E5%A3%AB" TargetMode="External"/><Relationship Id="rId10" Type="http://schemas.openxmlformats.org/officeDocument/2006/relationships/hyperlink" Target="https://zh.wikipedia.org/wiki/%E6%9B%B9%E6%93%8D" TargetMode="External"/><Relationship Id="rId4" Type="http://schemas.openxmlformats.org/officeDocument/2006/relationships/hyperlink" Target="https://zh.wikipedia.org/wiki/%E6%9B%B9%E9%AD%8F" TargetMode="External"/><Relationship Id="rId9" Type="http://schemas.openxmlformats.org/officeDocument/2006/relationships/hyperlink" Target="https://zh.wikipedia.org/wiki/%E5%BC%B5%E7%B9%A1" TargetMode="Externa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/index.php?title=%E9%83%BD%E4%BA%AD&amp;action=edit&amp;redlink=1" TargetMode="External"/><Relationship Id="rId3" Type="http://schemas.openxmlformats.org/officeDocument/2006/relationships/hyperlink" Target="https://zh.wikipedia.org/wiki/%E5%AE%98%E6%B8%A1%E4%B9%8B%E6%88%98" TargetMode="External"/><Relationship Id="rId7" Type="http://schemas.openxmlformats.org/officeDocument/2006/relationships/hyperlink" Target="https://zh.wikipedia.org/wiki/%E6%89%A7%E9%87%91%E5%90%BE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8%A2%81%E7%BB%8D" TargetMode="External"/><Relationship Id="rId11" Type="http://schemas.openxmlformats.org/officeDocument/2006/relationships/hyperlink" Target="https://zh.wikipedia.org/wiki/%E5%B7%9E%E7%89%A7" TargetMode="External"/><Relationship Id="rId5" Type="http://schemas.openxmlformats.org/officeDocument/2006/relationships/hyperlink" Target="https://zh.wikipedia.org/wiki/%E6%9B%B9%E6%93%8D" TargetMode="External"/><Relationship Id="rId10" Type="http://schemas.openxmlformats.org/officeDocument/2006/relationships/hyperlink" Target="https://zh.wikipedia.org/wiki/%E5%86%80%E5%B7%9E" TargetMode="External"/><Relationship Id="rId4" Type="http://schemas.openxmlformats.org/officeDocument/2006/relationships/hyperlink" Target="https://zh.wikipedia.org/wiki/%E5%BC%A0%E7%BB%A3" TargetMode="External"/><Relationship Id="rId9" Type="http://schemas.openxmlformats.org/officeDocument/2006/relationships/hyperlink" Target="https://zh.wikipedia.org/wiki/%E4%BE%AF%E7%88%B5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6%B8%AD%E5%8D%97" TargetMode="External"/><Relationship Id="rId3" Type="http://schemas.openxmlformats.org/officeDocument/2006/relationships/hyperlink" Target="https://zh.wikipedia.org/wiki/%E6%9B%B9%E6%93%8D" TargetMode="External"/><Relationship Id="rId7" Type="http://schemas.openxmlformats.org/officeDocument/2006/relationships/hyperlink" Target="https://zh.wikipedia.org/wiki/%E9%A6%AC%E8%B6%8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9%9F%93%E9%81%82" TargetMode="External"/><Relationship Id="rId5" Type="http://schemas.openxmlformats.org/officeDocument/2006/relationships/hyperlink" Target="https://zh.wikipedia.org/wiki/%E5%AE%98%E6%B8%A1_(%E4%B8%89%E5%9C%8B)" TargetMode="External"/><Relationship Id="rId4" Type="http://schemas.openxmlformats.org/officeDocument/2006/relationships/hyperlink" Target="https://zh.wikipedia.org/wiki/%E8%A2%81%E7%B4%B9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6%9B%B9%E4%B8%95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h.wikipedia.org/wiki/%E5%A4%AA%E5%B0%89" TargetMode="External"/><Relationship Id="rId5" Type="http://schemas.openxmlformats.org/officeDocument/2006/relationships/hyperlink" Target="https://zh.wikipedia.org/wiki/%E5%8A%89%E8%A1%A8" TargetMode="External"/><Relationship Id="rId4" Type="http://schemas.openxmlformats.org/officeDocument/2006/relationships/hyperlink" Target="https://zh.wikipedia.org/wiki/%E8%A2%81%E6%9C%AC%E5%88%9D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zh.wikipedia.org/wiki/%E4%B8%89%E5%9B%BD%E5%BF%97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h.wikipedia.org/wiki/%E9%BB%84%E5%88%9D" TargetMode="Externa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92695"/>
            <a:ext cx="7772400" cy="3456385"/>
          </a:xfr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zh-TW" altLang="zh-TW" sz="8000" dirty="0">
                <a:latin typeface="微軟正黑體" pitchFamily="34" charset="-120"/>
                <a:ea typeface="微軟正黑體" pitchFamily="34" charset="-120"/>
              </a:rPr>
              <a:t>軍師</a:t>
            </a:r>
            <a:r>
              <a:rPr lang="zh-TW" altLang="zh-TW" sz="8000" dirty="0" smtClean="0">
                <a:latin typeface="微軟正黑體" pitchFamily="34" charset="-120"/>
                <a:ea typeface="微軟正黑體" pitchFamily="34" charset="-120"/>
              </a:rPr>
              <a:t>聯盟</a:t>
            </a:r>
            <a:r>
              <a:rPr lang="en-US" altLang="zh-TW" sz="8000" dirty="0" smtClean="0">
                <a:latin typeface="微軟正黑體" pitchFamily="34" charset="-120"/>
                <a:ea typeface="微軟正黑體" pitchFamily="34" charset="-120"/>
              </a:rPr>
              <a:t/>
            </a:r>
            <a:br>
              <a:rPr lang="en-US" altLang="zh-TW" sz="8000" dirty="0" smtClean="0">
                <a:latin typeface="微軟正黑體" pitchFamily="34" charset="-120"/>
                <a:ea typeface="微軟正黑體" pitchFamily="34" charset="-120"/>
              </a:rPr>
            </a:br>
            <a:r>
              <a:rPr lang="zh-TW" altLang="zh-TW" sz="8000" dirty="0" smtClean="0">
                <a:latin typeface="微軟正黑體" pitchFamily="34" charset="-120"/>
                <a:ea typeface="微軟正黑體" pitchFamily="34" charset="-120"/>
              </a:rPr>
              <a:t>談</a:t>
            </a:r>
            <a:r>
              <a:rPr lang="zh-TW" altLang="zh-TW" sz="8000" dirty="0">
                <a:latin typeface="微軟正黑體" pitchFamily="34" charset="-120"/>
                <a:ea typeface="微軟正黑體" pitchFamily="34" charset="-120"/>
              </a:rPr>
              <a:t>實力與競爭</a:t>
            </a:r>
            <a:br>
              <a:rPr lang="zh-TW" altLang="zh-TW" sz="8000" dirty="0">
                <a:latin typeface="微軟正黑體" pitchFamily="34" charset="-120"/>
                <a:ea typeface="微軟正黑體" pitchFamily="34" charset="-120"/>
              </a:rPr>
            </a:br>
            <a:endParaRPr lang="zh-TW" altLang="en-US" sz="80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93576"/>
          </a:xfrm>
        </p:spPr>
        <p:txBody>
          <a:bodyPr>
            <a:normAutofit fontScale="25000" lnSpcReduction="20000"/>
          </a:bodyPr>
          <a:lstStyle/>
          <a:p>
            <a:endParaRPr lang="zh-TW" altLang="en-US" dirty="0"/>
          </a:p>
        </p:txBody>
      </p:sp>
      <p:pic>
        <p:nvPicPr>
          <p:cNvPr id="8196" name="Picture 4" descr="https://image.uczzd.cn/1403738332863733675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230598"/>
            <a:ext cx="6192688" cy="3483388"/>
          </a:xfrm>
          <a:prstGeom prst="rect">
            <a:avLst/>
          </a:prstGeom>
          <a:noFill/>
          <a:effectLst>
            <a:softEdge rad="635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445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荀彧：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(163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年－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212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年），字文若，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2" tooltip="潁川郡"/>
              </a:rPr>
              <a:t>潁川郡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潁陰縣"/>
              </a:rPr>
              <a:t>潁陰縣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（今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河南"/>
              </a:rPr>
              <a:t>河南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許昌"/>
              </a:rPr>
              <a:t>許昌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）人，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6" tooltip="東漢"/>
              </a:rPr>
              <a:t>東漢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末年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7" tooltip="曹操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帳下的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              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政戰兩略謀臣；被曹操稱讚「吾之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8" tooltip="張良"/>
              </a:rPr>
              <a:t>子房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」。</a:t>
            </a:r>
          </a:p>
          <a:p>
            <a:pPr marL="0" indent="0">
              <a:buNone/>
            </a:pP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「少有才名」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                                                           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9" tooltip="南陽"/>
              </a:rPr>
              <a:t>南陽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名士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10" tooltip="何顒"/>
              </a:rPr>
              <a:t>何顒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曾經讚其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                                              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為「王佐之才」。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  <p:pic>
        <p:nvPicPr>
          <p:cNvPr id="4" name="Picture 16" descr="ãèå½§ è»å¸«è¯çãçåçæå°çµæ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41" y="3212976"/>
            <a:ext cx="4317267" cy="242486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18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明以舉賢</a:t>
            </a:r>
          </a:p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196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月，荀彧時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34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，提出迎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漢獻帝"/>
              </a:rPr>
              <a:t>漢獻帝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到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許昌"/>
              </a:rPr>
              <a:t>許昌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，舉薦了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荀攸"/>
              </a:rPr>
              <a:t>荀攸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6" tooltip="鍾繇"/>
              </a:rPr>
              <a:t>鍾繇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7" tooltip="郭嘉"/>
              </a:rPr>
              <a:t>郭嘉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8" tooltip="陳群"/>
              </a:rPr>
              <a:t>陳群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9" tooltip="杜襲"/>
              </a:rPr>
              <a:t>杜襲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  <a:hlinkClick r:id="rId10" tooltip="司馬懿"/>
              </a:rPr>
              <a:t>司馬懿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11" tooltip="戲志才"/>
              </a:rPr>
              <a:t>戲志才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等謀士，建立起一個陣容強大的智囊團，成為曹操集團中首席謀士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      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205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年，河東叛亂，曹操讓荀彧舉薦賢才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荀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彧曰：「西平太守京兆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12" tooltip="杜畿"/>
              </a:rPr>
              <a:t>杜畿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，勇足以當難，智足以應變」。曹操遂讓杜畿為河東太守。杜畿到任後，平定叛亂，廣施仁政，在位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年，政績獲譽天下第一。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466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機鑒先識</a:t>
            </a:r>
          </a:p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208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年，曹操準備討伐劉表，問計於荀彧，荀彧說：「今華夏已平，南土知困矣。可顯出宛、葉而間行輕進，以掩其不意」。曹操南征，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月，劉表病死，曹操遂得荊州。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8300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未能其志</a:t>
            </a:r>
          </a:p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212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年，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董昭"/>
              </a:rPr>
              <a:t>董昭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等人推舉曹操進爵「魏公」，但荀彧認為曹操「本興義兵以匡朝寧國，秉忠貞之誠，守退讓之實；君子愛人以德，不宜如此」，表示反對。曹操雖然口頭答應不作魏公，但心頭不忿，亦因此曹操對荀彧不悅。正好曹操南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孫權"/>
              </a:rPr>
              <a:t>孫權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，派荀彧到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  <a:hlinkClick r:id="rId5" tooltip="譙郡"/>
              </a:rPr>
              <a:t>譙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犒軍，荀彧因病留在壽春憂鬱而死，終年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49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5975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點評：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荀彧就用四勝四敗之說開導曹操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；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的謀士團裡，荀彧是最璀璨的一顆，當真是才華豐茂，鬱鬱蔥蔥，所以曹操信任他重用他，但就命運而論，荀君又是其中最糊塗的，臨終前的荀彧，其心情之鬱鬱難平，非常讓人嘆息不已。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1614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176464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郭嘉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170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年－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207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年）字奉孝，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2" tooltip="潁川郡"/>
              </a:rPr>
              <a:t>潁川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陽翟"/>
              </a:rPr>
              <a:t>陽翟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人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今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河南省"/>
              </a:rPr>
              <a:t>河南省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禹州"/>
              </a:rPr>
              <a:t>禹州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市），初為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6" tooltip="東漢末年"/>
              </a:rPr>
              <a:t>東漢末年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群雄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  <a:hlinkClick r:id="rId7" tooltip="袁紹"/>
              </a:rPr>
              <a:t>袁紹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麾下，後成為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8" tooltip="曹操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麾下重要謀士，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任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  <a:hlinkClick r:id="rId9" tooltip="司空"/>
              </a:rPr>
              <a:t>司空</a:t>
            </a: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  <a:hlinkClick r:id="rId10" tooltip="軍祭酒"/>
              </a:rPr>
              <a:t>軍祭酒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endParaRPr lang="zh-TW" altLang="en-US" dirty="0"/>
          </a:p>
        </p:txBody>
      </p:sp>
      <p:pic>
        <p:nvPicPr>
          <p:cNvPr id="5122" name="Picture 2" descr="ãé­å è»å¸«è¯çãçåçæå°çµæ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499992" cy="252749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142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此前曾北見袁紹，瞭解袁紹的器度後，對其謀臣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辛評"/>
              </a:rPr>
              <a:t>辛評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郭圖"/>
              </a:rPr>
              <a:t>郭圖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說：「夫智者審於量主，故百舉百全而功名可立也。袁公徒欲效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周公"/>
              </a:rPr>
              <a:t>周公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之下士，而未知用人之機。多端寡要，好謀無決，欲與共濟天下大難，定霸王之業，難矣！」於是離開遠去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04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《三國志集解》後郭嘉得曹操謀士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荀彧"/>
              </a:rPr>
              <a:t>荀彧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的推薦，代替早逝的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戲志才"/>
              </a:rPr>
              <a:t>戲志才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，曹操與郭嘉討論天下大事後說：「使孤成大業者，必此人也。（能令我成就大業的，一定是這個人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6775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功績：</a:t>
            </a:r>
          </a:p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戰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呂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布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曹操兵疲，欲引軍還，郭嘉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勸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太祖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急攻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一鼓作氣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，遂擒布。</a:t>
            </a:r>
          </a:p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欲殺劉備，嘉言：今備有英雄名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以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窮歸己害之，…則智士將自疑，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…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夫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除一人之患，以沮四海之望，安危之機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不可不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察。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7720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斷言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孫策必遭刺客伏殺。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        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策新併江東，所誅皆英雄，…然策輕而無備。若刺客伏起…必死於匹夫之手。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刺客許貢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                          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評論：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人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不必料事如神…事因人起，料人就能斷事。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6051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●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用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奔跑的智謀踐行夸父追日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；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國力最弱，不顧現實，卻六出祈山，搞得國家山窮水盡，自亡於五功丈原。                                 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蜀漢全國九十五萬人口要養朝廷十萬甲兵、</a:t>
            </a:r>
            <a:endParaRPr lang="en-US" altLang="zh-TW" sz="2800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latin typeface="微軟正黑體" pitchFamily="34" charset="-120"/>
                <a:ea typeface="微軟正黑體" pitchFamily="34" charset="-120"/>
              </a:rPr>
              <a:t>二萬公務人員。</a:t>
            </a:r>
            <a:r>
              <a:rPr lang="en-US" altLang="zh-TW" sz="2800" dirty="0" smtClean="0">
                <a:latin typeface="微軟正黑體" pitchFamily="34" charset="-120"/>
                <a:ea typeface="微軟正黑體" pitchFamily="34" charset="-120"/>
              </a:rPr>
              <a:t>)</a:t>
            </a:r>
            <a:endParaRPr lang="en-US" altLang="zh-TW" sz="2800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先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說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諸葛亮：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為甚麼劉備選擇諸葛亮而不是他人？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026" name="Picture 2" descr="ãèå¯é¾åè«¸èäº®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" y="1"/>
            <a:ext cx="4786856" cy="2680640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91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0405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紹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死，袁譚、袁尚相爭。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郭嘉言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：急之則相持，緩之而後爭心生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           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不如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南向荊州，若爭劉表。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   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點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評：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慎謀能斷、輕重緩急、節奏分明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226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5.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欲征烏桓，恐後防生變。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郭嘉言：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表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坐談客耳，自知才不足御備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，重任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之則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恐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不能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制，輕任之則備不為用，雖虛國遠征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公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無憂矣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2401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lvl="0" indent="0"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郭嘉建言征伐烏桓兩大理由：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a.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袁紹對烏桓有恩，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不征伐則日後統一北方遙遙無期，所以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必須打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烏桓遠在千里之外，天寒地凍，料我不會強行遠征，故疏於防備，所以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“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可以打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8063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點評：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問事，抓議題，郭嘉少贅言，皆能直指核心，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斷事能去繁為簡，論人則人性、性格兩端，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無一掛漏，真乃天下奇才矣！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9888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21602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郭嘉隨同曹操征討烏桓的途中，已經身染重病。在臨行前，就留下遺言：「吾不南回。」，死時三十八歲。曹操到其喪禮時，慟哭流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涕。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208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年，曹操於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赤壁之戰"/>
              </a:rPr>
              <a:t>赤壁之戰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大敗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大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歎：「郭奉孝在，不使孤至此。」「哀哉奉孝！痛哉奉孝！惜哉奉孝！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」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陳群檢舉郭嘉一事：論曹操抓大放小的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用人之道。</a:t>
            </a:r>
          </a:p>
          <a:p>
            <a:pPr marL="0" indent="0">
              <a:buNone/>
            </a:pP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9903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點評：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人生當中，優秀與完美、成功與成就、財富與理想等一切的一切首先建立在一個好的身體基礎之上。對於我們來說健康是除了生命之外最為重要的。每個人都是一組數字，就是一跟後面幾個零，一表示健康的身體，後面的零就表示你的事業，如果一不存在了，那麼後面就是有再多的零，也不再有任何意義了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8393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魏武能統一北方，瀟灑的揮鞭，橫槊賦詩，跟郭嘉的洞察人性，奇智精謀略是分不開的。真理只有如此</a:t>
            </a:r>
            <a:r>
              <a:rPr lang="zh-TW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～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一個人要想在社會上得到論定，至少要做到四個行：一是自己行，二是有人說行，三是說你的人得行，四是身體得行。因為健康不僅僅是自己的，它還屬於自己的家庭，屬親人，屬於夢想。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2580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ãèå¯é¾åè«¸èäº®å¸é¦¬æ¿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052736"/>
            <a:ext cx="5460040" cy="3071273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692696"/>
            <a:ext cx="8435280" cy="5976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●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示弱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也是一種必要的生存智慧；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木秀於林，風必摧之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；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堆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出於岸，流必湍之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；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行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高於人，眾必非之。</a:t>
            </a:r>
          </a:p>
          <a:p>
            <a:pPr marL="0" indent="0">
              <a:buNone/>
            </a:pPr>
            <a:endParaRPr lang="en-US" altLang="zh-TW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b="1" dirty="0" smtClean="0">
                <a:latin typeface="微軟正黑體" pitchFamily="34" charset="-120"/>
                <a:ea typeface="微軟正黑體" pitchFamily="34" charset="-120"/>
              </a:rPr>
              <a:t>司馬懿</a:t>
            </a: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：</a:t>
            </a: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西元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201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曹操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點名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司馬朗、司馬懿</a:t>
            </a:r>
            <a:r>
              <a:rPr lang="zh-TW" altLang="zh-TW" dirty="0">
                <a:solidFill>
                  <a:schemeClr val="bg2"/>
                </a:solidFill>
                <a:latin typeface="微軟正黑體" pitchFamily="34" charset="-120"/>
                <a:ea typeface="微軟正黑體" pitchFamily="34" charset="-120"/>
              </a:rPr>
              <a:t>進京當差。</a:t>
            </a:r>
            <a:r>
              <a:rPr lang="en-US" altLang="zh-TW" dirty="0">
                <a:solidFill>
                  <a:schemeClr val="bg2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dirty="0" smtClean="0">
              <a:solidFill>
                <a:schemeClr val="bg2"/>
              </a:solidFill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25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a.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司馬懿第一次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裝病的目的是：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#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抬高身價，博取名利。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病名是風痹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張春華殺人事件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#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軍事情況不明政局混亂。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※不如此無法得到曹操的另眼相看。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6602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司馬懿第二次裝病：生存之爭。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※不如此無法騙過曹爽發動高平陵政變。</a:t>
            </a:r>
            <a:endParaRPr lang="en-US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曹魏正始十年，西元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249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)</a:t>
            </a:r>
          </a:p>
          <a:p>
            <a:pPr marL="0" indent="0"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c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死諸葛怎能嚇走活仲達？</a:t>
            </a:r>
          </a:p>
          <a:p>
            <a:pPr marL="0" indent="0">
              <a:buNone/>
            </a:pP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5743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《隆中對》亮言：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論曹操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雖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言天命，豈非人謀。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曹操智慧高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勇將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如雲，謀臣如雨。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組織力強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lv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3.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用兵如神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，彷若孫吳。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戰鬪經驗十足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1038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學習與揣摩的人生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七十年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如一日，不斷積累和凝聚著自己和別人的經驗與教訓，時間越長，越發沉穩…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重劍無鋒，例無虛發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：學到了，揮灑自如與殘忍和軍事的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專業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知識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曹丕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：學到了，苛刻與反覆和果斷。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諸葛亮：學到了，忍耐與事物窮極而反的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另一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面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，分權、授權、專權與承擔。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胡昭：學到了經史的修養和隱逸的氣息。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57770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                                 </a:t>
            </a: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※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建安六年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西元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201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二十三歲的司馬懿出任河內郡的上計掾。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審計部長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                                 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a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統計相關資料，向上彙報。如戶數人口、錢糧收入、財政開支、治安情況，以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算簿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或計簿彙總之後，進行核對和驗算，在每年十二月份至洛陽呈遞給司徒，有時皇帝會親自接見上計掾。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344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579296" cy="5505475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它的任用有幾個條件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 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形象好，氣質佳，對外代表本郡形象。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口才出眾，能為本郡遮醜爭光。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數學優秀，心細如髮。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</a:t>
            </a:r>
            <a:r>
              <a:rPr lang="en-US" altLang="zh-TW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#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由於上計掾多能說會道，形象出眾，所以往往被中央看中直接擔任郎官。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543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52736"/>
            <a:ext cx="8579296" cy="5073427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4.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建安十三年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西元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208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二次征辟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建安六年，西元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201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年，第一次征辟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                                                 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※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司馬懿裝病七年，司馬朗已當上丞相主簿了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11287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點評：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司馬懿這個人，有點像圍棋聖手，每一步棋都讓人找不出任何的破綻。雖然他沒有太大的優勢，但是也沒有太大的缺點，所以誰碰上這種人都會覺得非常難以對付。在政治權力的角鬥場上，這種人是優秀的人才，也是必然的贏家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713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非常之人，必有非常之處。司馬懿頭腦清晰，善於分析問題，許多事情心裏很有主張，懂控制全域，善於打理整個局面，懂得從實際出發，一步一步地邁向權力，所以司馬懿給我們的第一感覺就是精於謀劃人生。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904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48598" y="1052736"/>
            <a:ext cx="6595402" cy="5073427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●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謀定才能謀慧；</a:t>
            </a:r>
          </a:p>
          <a:p>
            <a:pPr marL="0" indent="0">
              <a:buNone/>
            </a:pP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賈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詡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：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147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年－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223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8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日）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，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微軟正黑體" pitchFamily="34" charset="-120"/>
                <a:ea typeface="微軟正黑體" pitchFamily="34" charset="-120"/>
                <a:hlinkClick r:id="rId2" tooltip="表字"/>
              </a:rPr>
              <a:t>字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文和，是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三國"/>
              </a:rPr>
              <a:t>三國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時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曹魏"/>
              </a:rPr>
              <a:t>曹魏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的著名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謀士"/>
              </a:rPr>
              <a:t>謀士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。曾在東漢年間歷仕於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6" tooltip="董卓"/>
              </a:rPr>
              <a:t>董卓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7" tooltip="李傕"/>
              </a:rPr>
              <a:t>李傕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8" tooltip="段煨"/>
              </a:rPr>
              <a:t>段煨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9" tooltip="張繡"/>
              </a:rPr>
              <a:t>張繡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10" tooltip="曹操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等人，後官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至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 err="1" smtClean="0">
                <a:latin typeface="微軟正黑體" pitchFamily="34" charset="-120"/>
                <a:ea typeface="微軟正黑體" pitchFamily="34" charset="-120"/>
                <a:hlinkClick r:id="rId11" tooltip="太尉"/>
              </a:rPr>
              <a:t>太尉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endParaRPr lang="zh-TW" altLang="en-US" dirty="0"/>
          </a:p>
        </p:txBody>
      </p:sp>
      <p:pic>
        <p:nvPicPr>
          <p:cNvPr id="3074" name="Picture 2" descr="ç¸éåç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720"/>
            <a:ext cx="2548598" cy="360040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850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文和亂</a:t>
            </a:r>
            <a:r>
              <a:rPr lang="zh-TW" altLang="zh-TW" dirty="0" smtClean="0">
                <a:latin typeface="微軟正黑體" pitchFamily="34" charset="-120"/>
                <a:ea typeface="微軟正黑體" pitchFamily="34" charset="-120"/>
              </a:rPr>
              <a:t>武</a:t>
            </a:r>
            <a:endParaRPr lang="en-US" altLang="zh-TW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在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官渡之戰"/>
              </a:rPr>
              <a:t>官渡之戰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時，勸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張繡"/>
              </a:rPr>
              <a:t>張繡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向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曹操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投降而非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6" tooltip="袁紹"/>
              </a:rPr>
              <a:t>袁紹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，使得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曹操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避免兩面受敵的絕境，備受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曹操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之敬重。封賈詡為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7" tooltip="執金吾"/>
              </a:rPr>
              <a:t>執金吾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8" tooltip="都亭（頁面不存在）"/>
              </a:rPr>
              <a:t>都亭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9" tooltip="侯爵"/>
              </a:rPr>
              <a:t>侯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，遷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10" tooltip="冀州"/>
              </a:rPr>
              <a:t>冀州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11" tooltip="州牧"/>
              </a:rPr>
              <a:t>州牧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pPr marL="0" indent="0">
              <a:buNone/>
            </a:pP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26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賈詡提荊州緩攻之議。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          a.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荊州新附，地廣人眾，民心未穩，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宜養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b.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蔡瑁水師軍心未穩，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宜養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  c.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北軍到南方作戰，水土不服，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宜養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d.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致人而不致於人，以逸待勞。掌握主動，後發先至。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</a:t>
            </a:r>
            <a:r>
              <a:rPr lang="zh-TW" altLang="en-US" dirty="0" smtClean="0">
                <a:latin typeface="微軟正黑體" pitchFamily="34" charset="-120"/>
                <a:ea typeface="微軟正黑體" pitchFamily="34" charset="-120"/>
              </a:rPr>
              <a:t>                                                       </a:t>
            </a:r>
            <a:r>
              <a:rPr lang="en-US" altLang="zh-TW" dirty="0" smtClean="0">
                <a:latin typeface="微軟正黑體" pitchFamily="34" charset="-120"/>
                <a:ea typeface="微軟正黑體" pitchFamily="34" charset="-120"/>
              </a:rPr>
              <a:t>e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坐鎮荊州，劉備沒實力，孫權孤掌難鳴，分化坐收其利。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0964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凝析踐局</a:t>
            </a:r>
          </a:p>
          <a:p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200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年，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曹操"/>
              </a:rPr>
              <a:t>曹操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與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袁紹"/>
              </a:rPr>
              <a:t>袁紹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戰於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官渡 (三國)"/>
              </a:rPr>
              <a:t>官渡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，後曹軍軍糧將盡，曹操便問計於賈詡，賈詡說：「公明勝紹，勇勝紹，用人勝紹，決機勝紹，有此四勝而半年不定者，但顧萬全故也。必決其機，須臾可定也。」曹操後與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6" tooltip="韓遂"/>
              </a:rPr>
              <a:t>韓遂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7" tooltip="馬超"/>
              </a:rPr>
              <a:t>馬超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戰於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8" tooltip="渭南"/>
              </a:rPr>
              <a:t>渭南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，曹操又問賈詡計策，賈詡説：「離間他們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!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」，隨即破韓遂、馬超。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5010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看諸葛亮在叔叔死後做了甚麼樣的事：</a:t>
            </a: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他加入了荊州很重要的一個民間組織</a:t>
            </a: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→可能是扶輪社。</a:t>
            </a: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他在荊州廣交朋友，認識了以下幾個人：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                             a.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蔡瑁，是劉表水軍大都督，他的父親蔡諷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是劉表屹立荊州三十年的後台金主之一，另外一個金主是蒯越，類似國泰金控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蔡諷生有二個女兒，大女兒嫁劉表，二女兒嫁荊州豪強黃承彥。 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3940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權明濟事</a:t>
            </a:r>
          </a:p>
          <a:p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曹丕"/>
              </a:rPr>
              <a:t>曹丕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派人求計於賈詡，賈詡說：「願將軍恢崇德度，躬素士之業，朝夕孜孜，不違子道。如此而已」。後曹操為立世子之事屏退左右獨問賈詡，賈詡閉口不答，曹操說：「與卿言而不答，何也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?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」賈詡說：「屬適有所思，故不即對耳。」曹操說：「何思？」賈詡說：「思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袁本初"/>
              </a:rPr>
              <a:t>袁本初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5" tooltip="劉表"/>
              </a:rPr>
              <a:t>劉景升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父子也」。曹操聞言大笑會意，建安二十二年（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217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年）立曹丕為世子。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黃初元年（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220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年），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曹丕"/>
              </a:rPr>
              <a:t>曹丕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篡位自立，為報賈詡之恩，封賈詡為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6" tooltip="太尉"/>
              </a:rPr>
              <a:t>太尉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，進爵魏壽鄉侯。</a:t>
            </a:r>
          </a:p>
          <a:p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927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~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明哲保身</a:t>
            </a:r>
          </a:p>
          <a:p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「闔門自守，退無私交，男女嫁娶，不結高門，天下之論智計者歸之」《</a:t>
            </a:r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3" tooltip="三國志"/>
              </a:rPr>
              <a:t>三國志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·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魏書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·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賈詡傳》。</a:t>
            </a:r>
          </a:p>
          <a:p>
            <a:r>
              <a:rPr lang="en-US" altLang="zh-TW" dirty="0" err="1">
                <a:latin typeface="微軟正黑體" pitchFamily="34" charset="-120"/>
                <a:ea typeface="微軟正黑體" pitchFamily="34" charset="-120"/>
                <a:hlinkClick r:id="rId4" tooltip="黃初"/>
              </a:rPr>
              <a:t>黃初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四年（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223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年）六月甲申日，賈詡去世，終年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77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歲。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323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TW" b="1" dirty="0">
                <a:latin typeface="微軟正黑體" pitchFamily="34" charset="-120"/>
                <a:ea typeface="微軟正黑體" pitchFamily="34" charset="-120"/>
              </a:rPr>
              <a:t>點評：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在職場上，要學會做一個業務精英，還要學會站好隊。把持著「什麼時候說話，什麼時候說什麼樣的話」，知道有所為有所不為。能夠識心察性，於觀察中積累處世的策略：事事明哲保身，保持低調，不嶄露頭角，卻能把身邊的人看得通透，不論在多麼複雜的局勢下，總能找到一條對自己最有利的道路走下去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2170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b.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黃承彥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類似中信金控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，有一女兒黃髮黑膚，嫁諸葛亮，透過這次聯姻，諸葛亮需稱蔡瑁叫舅公，稱劉表叫姨丈。</a:t>
            </a: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c.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蒯棋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類似旺旺集團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，諸葛亮把二姐嫁給蒯棋。</a:t>
            </a: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d.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龐山民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類似長榮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、堂弟龐統，諸葛亮把大姐嫁給龐山民。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    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e.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習楨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類似統一集團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。</a:t>
            </a: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   </a:t>
            </a:r>
            <a:endParaRPr lang="zh-TW" altLang="zh-TW" dirty="0">
              <a:latin typeface="微軟正黑體" pitchFamily="34" charset="-120"/>
              <a:ea typeface="微軟正黑體" pitchFamily="34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微軟正黑體" pitchFamily="34" charset="-120"/>
                <a:ea typeface="微軟正黑體" pitchFamily="34" charset="-120"/>
              </a:rPr>
              <a:t>f.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宜城、馬良、馬謖、汝南孟建、穎川徐庶和石韜、博陵崔州平；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61308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點評：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美國第二位總統亞當斯說過「真正出色的領導者，絕非事必躬親，而是知人善任，特別是敢於起用比自己更優秀的人才。如果高層領導者事無巨細，一率包攬，那只能成為費力不討好的勤雜工式的領導者」。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人無完人，求全責備將無人可用。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7063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故而用人要擇其長，避其短。要善於同各種人相處、共事，發揮他們的長處，制約他們的短處，改造他們的不足，調動一切積極因素。這要求領導者有寬闊的胸懷和處理複雜人際關係的能力，化腐朽為神奇。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22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kumimoji="0" lang="zh-TW" altLang="zh-TW">
              <a:latin typeface="Calibri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「駿馬能歷險，犁田不如牛。堅車能載重，渡河不如舟。」是否能知人善任，事關工作成效，事關事業成敗。事必躬親易，知人善任難。</a:t>
            </a:r>
          </a:p>
        </p:txBody>
      </p:sp>
    </p:spTree>
    <p:extLst>
      <p:ext uri="{BB962C8B-B14F-4D97-AF65-F5344CB8AC3E}">
        <p14:creationId xmlns:p14="http://schemas.microsoft.com/office/powerpoint/2010/main" val="267917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zh-TW" altLang="zh-TW" dirty="0">
                <a:solidFill>
                  <a:schemeClr val="accent1"/>
                </a:solidFill>
                <a:latin typeface="微軟正黑體" pitchFamily="34" charset="-120"/>
                <a:ea typeface="微軟正黑體" pitchFamily="34" charset="-120"/>
              </a:rPr>
              <a:t>●</a:t>
            </a: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有一種融入叫睿智；</a:t>
            </a:r>
          </a:p>
          <a:p>
            <a:pPr marL="0" indent="0">
              <a:buNone/>
            </a:pPr>
            <a:r>
              <a:rPr lang="zh-TW" altLang="zh-TW" dirty="0">
                <a:latin typeface="微軟正黑體" pitchFamily="34" charset="-120"/>
                <a:ea typeface="微軟正黑體" pitchFamily="34" charset="-120"/>
              </a:rPr>
              <a:t>一棵智慧的大樹既要有樹的形象，還要有樹的方向。在必要的時候，思想該開花的時候也得開開花，觀念該搖曳的時候也要隨風舞蹈一下，這叫順應歷史潮流。</a:t>
            </a:r>
            <a:endParaRPr lang="zh-TW" altLang="en-US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4" name="Picture 16" descr="ãèå½§ è»å¸«è¯çãçåçæå°çµæ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541" y="3212976"/>
            <a:ext cx="4317267" cy="2424866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481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2214</TotalTime>
  <Words>3036</Words>
  <Application>Microsoft Office PowerPoint</Application>
  <PresentationFormat>如螢幕大小 (4:3)</PresentationFormat>
  <Paragraphs>136</Paragraphs>
  <Slides>42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42</vt:i4>
      </vt:variant>
    </vt:vector>
  </HeadingPairs>
  <TitlesOfParts>
    <vt:vector size="43" baseType="lpstr">
      <vt:lpstr>Office 佈景主題</vt:lpstr>
      <vt:lpstr>軍師聯盟 談實力與競爭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軍師聯盟~談實力與競爭</dc:title>
  <dc:creator>林昭美</dc:creator>
  <cp:lastModifiedBy>林昭美</cp:lastModifiedBy>
  <cp:revision>63</cp:revision>
  <dcterms:created xsi:type="dcterms:W3CDTF">2018-04-09T02:21:51Z</dcterms:created>
  <dcterms:modified xsi:type="dcterms:W3CDTF">2018-04-20T15:22:57Z</dcterms:modified>
</cp:coreProperties>
</file>