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65" r:id="rId3"/>
    <p:sldId id="313" r:id="rId4"/>
    <p:sldId id="318" r:id="rId5"/>
    <p:sldId id="312" r:id="rId6"/>
    <p:sldId id="319" r:id="rId7"/>
    <p:sldId id="302" r:id="rId8"/>
    <p:sldId id="291" r:id="rId9"/>
    <p:sldId id="292" r:id="rId10"/>
    <p:sldId id="272" r:id="rId11"/>
    <p:sldId id="273" r:id="rId12"/>
    <p:sldId id="274" r:id="rId13"/>
    <p:sldId id="305" r:id="rId14"/>
    <p:sldId id="275" r:id="rId15"/>
    <p:sldId id="304" r:id="rId16"/>
    <p:sldId id="293" r:id="rId17"/>
    <p:sldId id="314" r:id="rId18"/>
    <p:sldId id="317" r:id="rId19"/>
    <p:sldId id="295" r:id="rId20"/>
  </p:sldIdLst>
  <p:sldSz cx="9144000" cy="6858000" type="screen4x3"/>
  <p:notesSz cx="6797675" cy="9926638"/>
  <p:photoAlbum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00"/>
    <a:srgbClr val="9933FF"/>
    <a:srgbClr val="CC66FF"/>
    <a:srgbClr val="6600FF"/>
    <a:srgbClr val="B2B2B2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98" autoAdjust="0"/>
  </p:normalViewPr>
  <p:slideViewPr>
    <p:cSldViewPr>
      <p:cViewPr varScale="1">
        <p:scale>
          <a:sx n="82" d="100"/>
          <a:sy n="82" d="100"/>
        </p:scale>
        <p:origin x="124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870D8-8A24-4C31-9B9F-91B7F45B749B}" type="datetimeFigureOut">
              <a:rPr lang="zh-TW" altLang="en-US" smtClean="0"/>
              <a:t>2018/11/5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1B911-2FFA-42CE-A8AA-575F081A63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3785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1B911-2FFA-42CE-A8AA-575F081A63F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219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3A8BC3-878E-477F-8C50-275042BDBB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6384D2-7EB7-4027-B3CA-B510923E1E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0F6F74-A224-486F-9B1E-258F51BAEA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53474E-FBF2-46C5-BAF2-9E5B6F6F3F4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6655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004F5A-F73C-4AD9-89AA-63D909750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F6CA42-18CC-42AF-A98B-1736F55B7F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3860A1-FE22-4FA2-8F87-41DD0BB946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AC0F-0F32-41A2-9F95-EBFDADFB783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000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5F92DF-6BF2-4993-8293-8AA3186EC0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EBC4CA-7A54-401C-808A-0450BE0F9B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B29345-7CB8-46CB-B307-A5D2CBBA8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82D69-EC67-4408-ABDB-587380B7D5F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9298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大標題與副標題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flipV="1">
            <a:off x="285750" y="4317816"/>
            <a:ext cx="8572500" cy="185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285750" y="4521200"/>
            <a:ext cx="8572500" cy="1905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1363"/>
            </a:lvl1pPr>
          </a:lstStyle>
          <a:p>
            <a:r>
              <a:t>大標題文字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285750" y="2997200"/>
            <a:ext cx="8572500" cy="127000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0" indent="85725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0" indent="171450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0" indent="257175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0" indent="342900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8585240" y="304800"/>
            <a:ext cx="270908" cy="27443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95253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與副標題替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V="1">
            <a:off x="285750" y="4317816"/>
            <a:ext cx="8572500" cy="185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285750" y="4521200"/>
            <a:ext cx="8572500" cy="1905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1363"/>
            </a:lvl1pPr>
          </a:lstStyle>
          <a:p>
            <a:r>
              <a:t>大標題文字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285750" y="2997200"/>
            <a:ext cx="8572500" cy="127000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0" indent="85725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0" indent="171450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0" indent="257175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0" indent="342900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566498" y="292100"/>
            <a:ext cx="270908" cy="27443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78568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 - 中央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285750" y="2838450"/>
            <a:ext cx="8572500" cy="3175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1363"/>
            </a:lvl1pPr>
          </a:lstStyle>
          <a:p>
            <a:r>
              <a:t>大標題文字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8585240" y="304800"/>
            <a:ext cx="270908" cy="27443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080026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直式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V="1">
            <a:off x="4143375" y="4317899"/>
            <a:ext cx="4714874" cy="102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52" name="Shape 52"/>
          <p:cNvSpPr>
            <a:spLocks noGrp="1"/>
          </p:cNvSpPr>
          <p:nvPr>
            <p:ph type="pic" idx="13"/>
          </p:nvPr>
        </p:nvSpPr>
        <p:spPr>
          <a:xfrm>
            <a:off x="0" y="0"/>
            <a:ext cx="3857625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143375" y="4521200"/>
            <a:ext cx="4714875" cy="1905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1363"/>
            </a:lvl1pPr>
          </a:lstStyle>
          <a:p>
            <a:r>
              <a:t>大標題文字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143375" y="2997200"/>
            <a:ext cx="4714875" cy="127000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0" indent="85725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0" indent="171450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0" indent="257175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0" indent="342900" algn="ctr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 cap="all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8585240" y="304800"/>
            <a:ext cx="270908" cy="27443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9186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sz="quarter" idx="13"/>
          </p:nvPr>
        </p:nvSpPr>
        <p:spPr>
          <a:xfrm>
            <a:off x="285750" y="361849"/>
            <a:ext cx="7858125" cy="27315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2888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50" cap="all" spc="68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 SemiBold"/>
              </a:defRPr>
            </a:lvl1pPr>
          </a:lstStyle>
          <a:p>
            <a:r>
              <a:t>文字</a:t>
            </a:r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04994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sz="quarter" idx="13"/>
          </p:nvPr>
        </p:nvSpPr>
        <p:spPr>
          <a:xfrm>
            <a:off x="285750" y="361849"/>
            <a:ext cx="7858125" cy="27315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2888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50" cap="all" spc="68">
                <a:solidFill>
                  <a:srgbClr val="FFFFFF"/>
                </a:solidFill>
                <a:latin typeface="+mn-lt"/>
                <a:ea typeface="+mn-ea"/>
                <a:cs typeface="+mn-cs"/>
                <a:sym typeface="Baskerville SemiBold"/>
              </a:defRPr>
            </a:lvl1pPr>
          </a:lstStyle>
          <a:p>
            <a:r>
              <a:t>文字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D91F43"/>
              </a:buClr>
              <a:buChar char="▸"/>
              <a:defRPr>
                <a:solidFill>
                  <a:srgbClr val="FFFFFF"/>
                </a:solidFill>
              </a:defRPr>
            </a:lvl1pPr>
            <a:lvl2pPr>
              <a:buClr>
                <a:srgbClr val="D91F43"/>
              </a:buClr>
              <a:buChar char="▸"/>
              <a:defRPr>
                <a:solidFill>
                  <a:srgbClr val="FFFFFF"/>
                </a:solidFill>
              </a:defRPr>
            </a:lvl2pPr>
            <a:lvl3pPr>
              <a:buClr>
                <a:srgbClr val="D91F43"/>
              </a:buClr>
              <a:buChar char="▸"/>
              <a:defRPr>
                <a:solidFill>
                  <a:srgbClr val="FFFFFF"/>
                </a:solidFill>
              </a:defRPr>
            </a:lvl3pPr>
            <a:lvl4pPr>
              <a:buClr>
                <a:srgbClr val="D91F43"/>
              </a:buClr>
              <a:buChar char="▸"/>
              <a:defRPr>
                <a:solidFill>
                  <a:srgbClr val="FFFFFF"/>
                </a:solidFill>
              </a:defRPr>
            </a:lvl4pPr>
            <a:lvl5pPr>
              <a:buClr>
                <a:srgbClr val="D91F43"/>
              </a:buClr>
              <a:buChar char="▸"/>
              <a:defRPr>
                <a:solidFill>
                  <a:srgbClr val="FFFFFF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67661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替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3"/>
          </p:nvPr>
        </p:nvSpPr>
        <p:spPr>
          <a:xfrm>
            <a:off x="285750" y="361849"/>
            <a:ext cx="7858125" cy="27315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2888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50" cap="all" spc="68">
                <a:latin typeface="+mn-lt"/>
                <a:ea typeface="+mn-ea"/>
                <a:cs typeface="+mn-cs"/>
                <a:sym typeface="Baskerville SemiBold"/>
              </a:defRPr>
            </a:lvl1pPr>
          </a:lstStyle>
          <a:p>
            <a:r>
              <a:t>文字</a:t>
            </a:r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D91F43"/>
              </a:buClr>
              <a:buChar char="▸"/>
            </a:lvl1pPr>
            <a:lvl2pPr>
              <a:buClr>
                <a:srgbClr val="D91F43"/>
              </a:buClr>
              <a:buChar char="▸"/>
            </a:lvl2pPr>
            <a:lvl3pPr>
              <a:buClr>
                <a:srgbClr val="D91F43"/>
              </a:buClr>
              <a:buChar char="▸"/>
            </a:lvl3pPr>
            <a:lvl4pPr>
              <a:buClr>
                <a:srgbClr val="D91F43"/>
              </a:buClr>
              <a:buChar char="▸"/>
            </a:lvl4pPr>
            <a:lvl5pPr>
              <a:buClr>
                <a:srgbClr val="D91F43"/>
              </a:buClr>
              <a:buChar char="▸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47412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照片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body" sz="quarter" idx="13"/>
          </p:nvPr>
        </p:nvSpPr>
        <p:spPr>
          <a:xfrm>
            <a:off x="285750" y="361849"/>
            <a:ext cx="7858125" cy="27315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2888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50" cap="all" spc="68">
                <a:latin typeface="+mn-lt"/>
                <a:ea typeface="+mn-ea"/>
                <a:cs typeface="+mn-cs"/>
                <a:sym typeface="Baskerville SemiBold"/>
              </a:defRPr>
            </a:lvl1pPr>
          </a:lstStyle>
          <a:p>
            <a:r>
              <a:t>文字</a:t>
            </a:r>
          </a:p>
        </p:txBody>
      </p:sp>
      <p:sp>
        <p:nvSpPr>
          <p:cNvPr id="92" name="Shape 92"/>
          <p:cNvSpPr>
            <a:spLocks noGrp="1"/>
          </p:cNvSpPr>
          <p:nvPr>
            <p:ph type="pic" sz="half" idx="14"/>
          </p:nvPr>
        </p:nvSpPr>
        <p:spPr>
          <a:xfrm>
            <a:off x="5000625" y="1079500"/>
            <a:ext cx="3857625" cy="5397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285750" y="1079500"/>
            <a:ext cx="4429125" cy="5080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"/>
          </p:nvPr>
        </p:nvSpPr>
        <p:spPr>
          <a:xfrm>
            <a:off x="285750" y="1930400"/>
            <a:ext cx="4429125" cy="4292600"/>
          </a:xfrm>
          <a:prstGeom prst="rect">
            <a:avLst/>
          </a:prstGeom>
        </p:spPr>
        <p:txBody>
          <a:bodyPr/>
          <a:lstStyle>
            <a:lvl1pPr>
              <a:buClr>
                <a:srgbClr val="D91F43"/>
              </a:buClr>
              <a:buChar char="▸"/>
              <a:defRPr sz="1500">
                <a:solidFill>
                  <a:srgbClr val="FFFFFF"/>
                </a:solidFill>
              </a:defRPr>
            </a:lvl1pPr>
            <a:lvl2pPr>
              <a:buClr>
                <a:srgbClr val="D91F43"/>
              </a:buClr>
              <a:buChar char="▸"/>
              <a:defRPr sz="1500">
                <a:solidFill>
                  <a:srgbClr val="FFFFFF"/>
                </a:solidFill>
              </a:defRPr>
            </a:lvl2pPr>
            <a:lvl3pPr>
              <a:buClr>
                <a:srgbClr val="D91F43"/>
              </a:buClr>
              <a:buChar char="▸"/>
              <a:defRPr sz="1500">
                <a:solidFill>
                  <a:srgbClr val="FFFFFF"/>
                </a:solidFill>
              </a:defRPr>
            </a:lvl3pPr>
            <a:lvl4pPr>
              <a:buClr>
                <a:srgbClr val="D91F43"/>
              </a:buClr>
              <a:buChar char="▸"/>
              <a:defRPr sz="1500">
                <a:solidFill>
                  <a:srgbClr val="FFFFFF"/>
                </a:solidFill>
              </a:defRPr>
            </a:lvl4pPr>
            <a:lvl5pPr>
              <a:buClr>
                <a:srgbClr val="D91F43"/>
              </a:buClr>
              <a:buChar char="▸"/>
              <a:defRPr sz="1500">
                <a:solidFill>
                  <a:srgbClr val="FFFFFF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0479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369E5F-2124-4032-95DC-4A14E9371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DBCA2D-297A-4022-92E5-CEB51327E1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2D8586-FFBB-4A53-8C68-F7A4262973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49DF4-B5E8-4E95-83DD-686F918767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2906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285750" y="361849"/>
            <a:ext cx="7858125" cy="27315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2888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50" cap="all" spc="68">
                <a:solidFill>
                  <a:srgbClr val="FFFFFF"/>
                </a:solidFill>
                <a:latin typeface="+mn-lt"/>
                <a:ea typeface="+mn-ea"/>
                <a:cs typeface="+mn-cs"/>
                <a:sym typeface="Baskerville SemiBold"/>
              </a:defRPr>
            </a:lvl1pPr>
          </a:lstStyle>
          <a:p>
            <a:r>
              <a:t>文字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D91F43"/>
              </a:buClr>
              <a:buSzPct val="125000"/>
              <a:buChar char="▸"/>
              <a:defRPr>
                <a:solidFill>
                  <a:srgbClr val="FFFFFF"/>
                </a:solidFill>
              </a:defRPr>
            </a:lvl1pPr>
            <a:lvl2pPr>
              <a:buClr>
                <a:srgbClr val="D91F43"/>
              </a:buClr>
              <a:buSzPct val="125000"/>
              <a:buChar char="▸"/>
              <a:defRPr>
                <a:solidFill>
                  <a:srgbClr val="FFFFFF"/>
                </a:solidFill>
              </a:defRPr>
            </a:lvl2pPr>
            <a:lvl3pPr>
              <a:buClr>
                <a:srgbClr val="D91F43"/>
              </a:buClr>
              <a:buSzPct val="125000"/>
              <a:buChar char="▸"/>
              <a:defRPr>
                <a:solidFill>
                  <a:srgbClr val="FFFFFF"/>
                </a:solidFill>
              </a:defRPr>
            </a:lvl3pPr>
            <a:lvl4pPr>
              <a:buClr>
                <a:srgbClr val="D91F43"/>
              </a:buClr>
              <a:buSzPct val="125000"/>
              <a:buChar char="▸"/>
              <a:defRPr>
                <a:solidFill>
                  <a:srgbClr val="FFFFFF"/>
                </a:solidFill>
              </a:defRPr>
            </a:lvl4pPr>
            <a:lvl5pPr>
              <a:buClr>
                <a:srgbClr val="D91F43"/>
              </a:buClr>
              <a:buSzPct val="125000"/>
              <a:buChar char="▸"/>
              <a:defRPr>
                <a:solidFill>
                  <a:srgbClr val="FFFFFF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977980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一頁三張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sz="half" idx="13"/>
          </p:nvPr>
        </p:nvSpPr>
        <p:spPr>
          <a:xfrm>
            <a:off x="4572000" y="0"/>
            <a:ext cx="4572000" cy="3416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pic" sz="half" idx="14"/>
          </p:nvPr>
        </p:nvSpPr>
        <p:spPr>
          <a:xfrm>
            <a:off x="4572000" y="3448050"/>
            <a:ext cx="4572000" cy="34099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pic" idx="15"/>
          </p:nvPr>
        </p:nvSpPr>
        <p:spPr>
          <a:xfrm>
            <a:off x="0" y="0"/>
            <a:ext cx="4548188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90745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328613" y="1657350"/>
            <a:ext cx="8486775" cy="3658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rgbClr val="D91F4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D91F43"/>
                </a:solidFill>
                <a:latin typeface="+mn-lt"/>
                <a:ea typeface="+mn-ea"/>
                <a:cs typeface="+mn-cs"/>
                <a:sym typeface="Baskerville SemiBold"/>
              </a:defRPr>
            </a:pPr>
            <a:endParaRPr sz="1500"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3"/>
          </p:nvPr>
        </p:nvSpPr>
        <p:spPr>
          <a:xfrm>
            <a:off x="628650" y="2044700"/>
            <a:ext cx="7896225" cy="7375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025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Baskerville SemiBold"/>
              </a:defRPr>
            </a:lvl1pPr>
          </a:lstStyle>
          <a:p>
            <a:r>
              <a:t>在此輸入名言語錄。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4"/>
          </p:nvPr>
        </p:nvSpPr>
        <p:spPr>
          <a:xfrm>
            <a:off x="285750" y="5521058"/>
            <a:ext cx="8572500" cy="51488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263">
                <a:solidFill>
                  <a:srgbClr val="FFFFFF"/>
                </a:solidFill>
                <a:latin typeface="+mn-lt"/>
                <a:ea typeface="+mn-ea"/>
                <a:cs typeface="+mn-cs"/>
                <a:sym typeface="Baskerville SemiBold"/>
              </a:defRPr>
            </a:lvl1pPr>
          </a:lstStyle>
          <a:p>
            <a:r>
              <a:t>王大明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5"/>
          </p:nvPr>
        </p:nvSpPr>
        <p:spPr>
          <a:xfrm>
            <a:off x="285750" y="361849"/>
            <a:ext cx="7858125" cy="27315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2888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50" cap="all" spc="68">
                <a:solidFill>
                  <a:srgbClr val="FFFFFF"/>
                </a:solidFill>
                <a:latin typeface="+mn-lt"/>
                <a:ea typeface="+mn-ea"/>
                <a:cs typeface="+mn-cs"/>
                <a:sym typeface="Baskerville SemiBold"/>
              </a:defRPr>
            </a:lvl1pPr>
          </a:lstStyle>
          <a:p>
            <a:r>
              <a:t>文字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01217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引言替用">
    <p:bg>
      <p:bgPr>
        <a:solidFill>
          <a:srgbClr val="D91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body" sz="quarter" idx="13"/>
          </p:nvPr>
        </p:nvSpPr>
        <p:spPr>
          <a:xfrm>
            <a:off x="4143375" y="1860550"/>
            <a:ext cx="4714875" cy="135614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025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Baskerville SemiBold"/>
              </a:defRPr>
            </a:lvl1pPr>
          </a:lstStyle>
          <a:p>
            <a:r>
              <a:t>在此輸入名言語錄。</a:t>
            </a:r>
          </a:p>
        </p:txBody>
      </p:sp>
      <p:sp>
        <p:nvSpPr>
          <p:cNvPr id="133" name="Shape 133"/>
          <p:cNvSpPr>
            <a:spLocks noGrp="1"/>
          </p:cNvSpPr>
          <p:nvPr>
            <p:ph type="pic" idx="14"/>
          </p:nvPr>
        </p:nvSpPr>
        <p:spPr>
          <a:xfrm>
            <a:off x="0" y="0"/>
            <a:ext cx="3857625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5"/>
          </p:nvPr>
        </p:nvSpPr>
        <p:spPr>
          <a:xfrm>
            <a:off x="4143375" y="5476142"/>
            <a:ext cx="4714875" cy="604717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42888">
              <a:spcBef>
                <a:spcPts val="0"/>
              </a:spcBef>
              <a:buClrTx/>
              <a:buSzTx/>
              <a:buFontTx/>
              <a:buNone/>
              <a:defRPr sz="3263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 SemiBold"/>
              </a:defRPr>
            </a:lvl1pPr>
          </a:lstStyle>
          <a:p>
            <a:r>
              <a:t>王大明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87195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194818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8218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替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25791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C9BB6C-D98B-4002-AA07-92F839C0E2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240C59-BDE0-46D7-BD7C-611373274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4B0613-EEF5-4CDE-8C18-2A61AE827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075B4A-5A2E-4F59-B99F-A645E30BA3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941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CE815-03DE-4EFE-BBD3-802353EB54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9CE4CB-A9A1-4E5B-99E2-A6600D6FAE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856F89-2BE7-444D-9CBF-F7A91190EF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03139-976B-4FBA-B143-A033D904F46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335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D4CCCF-DBAE-4C44-8873-03048FDFDD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6DC1E2C-EDB5-44EF-A646-9BCAA6CC6B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B983D2B-FE15-4BF9-B9F5-A410D98876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5B7C39-E8D4-4F5F-8BB3-D4A3247CD23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8807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7E740D-6699-48BC-B707-BCA3D6B1B1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2418E5F-2401-43C8-980A-23693D7192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07E858-9960-48E1-9372-AD9B5394C7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23C0D-0C06-484E-97A5-9DA1CE3133D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114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78C75A-2764-4F1D-B878-F4983017AF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8778A1-1E48-4D1D-BE6B-D4DF5406F2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78C57E-D455-46A0-BD63-4E035E0771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600AA3-80E3-477D-B100-09797034DD4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016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5D1D87-B3BD-4676-9C3F-32BF9FB42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37BBE7-BD2B-4F19-9B1E-23891FCAA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4D06A-CD5B-4934-8DB4-DB1D0961E3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88336-B023-4CC2-94B8-77A55903517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7352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CF01A7-D295-470F-93EB-3734ED17E6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ED9382-0585-48B3-8DD8-20409529A9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AB1F88-9AB1-4207-8BD0-ECA11E528A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96D23-0783-4C1B-A091-E9F545D9158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590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644C22-640A-47B2-86CF-8C72480B0B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CB8ECAA-D4E9-40E2-BCC2-2FD60C3CB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C9B9D2F-D6D1-4155-BBF4-F2037190AB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A1B0C51-4983-47C7-AE1B-8755C4CC66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21D4EF-9E56-4AE9-A019-69FC3974E2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F26DB1FB-383A-4940-B100-1AEF53B46EC3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1031" name="Picture 7" descr="A內頁3">
            <a:extLst>
              <a:ext uri="{FF2B5EF4-FFF2-40B4-BE49-F238E27FC236}">
                <a16:creationId xmlns:a16="http://schemas.microsoft.com/office/drawing/2014/main" id="{07DC0297-8A23-463B-B79A-AE4BF0F573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285750" y="698316"/>
            <a:ext cx="8572500" cy="185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285750" y="1079500"/>
            <a:ext cx="85725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大標題文字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285750" y="1930400"/>
            <a:ext cx="8572500" cy="429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583910" y="304800"/>
            <a:ext cx="270908" cy="27443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135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4148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med"/>
  <p:txStyles>
    <p:titleStyle>
      <a:lvl1pPr marL="0" marR="0" indent="0" algn="l" defTabSz="309563" latinLnBrk="0">
        <a:lnSpc>
          <a:spcPct val="80000"/>
        </a:lnSpc>
        <a:spcBef>
          <a:spcPts val="1463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ln>
            <a:noFill/>
          </a:ln>
          <a:solidFill>
            <a:srgbClr val="D91F43"/>
          </a:solidFill>
          <a:uFillTx/>
          <a:latin typeface="+mn-lt"/>
          <a:ea typeface="+mn-ea"/>
          <a:cs typeface="+mn-cs"/>
          <a:sym typeface="Baskerville SemiBold"/>
        </a:defRPr>
      </a:lvl1pPr>
      <a:lvl2pPr marL="0" marR="0" indent="85725" algn="l" defTabSz="309563" latinLnBrk="0">
        <a:lnSpc>
          <a:spcPct val="80000"/>
        </a:lnSpc>
        <a:spcBef>
          <a:spcPts val="1463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ln>
            <a:noFill/>
          </a:ln>
          <a:solidFill>
            <a:srgbClr val="D91F43"/>
          </a:solidFill>
          <a:uFillTx/>
          <a:latin typeface="+mn-lt"/>
          <a:ea typeface="+mn-ea"/>
          <a:cs typeface="+mn-cs"/>
          <a:sym typeface="Baskerville SemiBold"/>
        </a:defRPr>
      </a:lvl2pPr>
      <a:lvl3pPr marL="0" marR="0" indent="171450" algn="l" defTabSz="309563" latinLnBrk="0">
        <a:lnSpc>
          <a:spcPct val="80000"/>
        </a:lnSpc>
        <a:spcBef>
          <a:spcPts val="1463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ln>
            <a:noFill/>
          </a:ln>
          <a:solidFill>
            <a:srgbClr val="D91F43"/>
          </a:solidFill>
          <a:uFillTx/>
          <a:latin typeface="+mn-lt"/>
          <a:ea typeface="+mn-ea"/>
          <a:cs typeface="+mn-cs"/>
          <a:sym typeface="Baskerville SemiBold"/>
        </a:defRPr>
      </a:lvl3pPr>
      <a:lvl4pPr marL="0" marR="0" indent="257175" algn="l" defTabSz="309563" latinLnBrk="0">
        <a:lnSpc>
          <a:spcPct val="80000"/>
        </a:lnSpc>
        <a:spcBef>
          <a:spcPts val="1463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ln>
            <a:noFill/>
          </a:ln>
          <a:solidFill>
            <a:srgbClr val="D91F43"/>
          </a:solidFill>
          <a:uFillTx/>
          <a:latin typeface="+mn-lt"/>
          <a:ea typeface="+mn-ea"/>
          <a:cs typeface="+mn-cs"/>
          <a:sym typeface="Baskerville SemiBold"/>
        </a:defRPr>
      </a:lvl4pPr>
      <a:lvl5pPr marL="0" marR="0" indent="342900" algn="l" defTabSz="309563" latinLnBrk="0">
        <a:lnSpc>
          <a:spcPct val="80000"/>
        </a:lnSpc>
        <a:spcBef>
          <a:spcPts val="1463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ln>
            <a:noFill/>
          </a:ln>
          <a:solidFill>
            <a:srgbClr val="D91F43"/>
          </a:solidFill>
          <a:uFillTx/>
          <a:latin typeface="+mn-lt"/>
          <a:ea typeface="+mn-ea"/>
          <a:cs typeface="+mn-cs"/>
          <a:sym typeface="Baskerville SemiBold"/>
        </a:defRPr>
      </a:lvl5pPr>
      <a:lvl6pPr marL="0" marR="0" indent="428625" algn="l" defTabSz="309563" latinLnBrk="0">
        <a:lnSpc>
          <a:spcPct val="80000"/>
        </a:lnSpc>
        <a:spcBef>
          <a:spcPts val="1463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ln>
            <a:noFill/>
          </a:ln>
          <a:solidFill>
            <a:srgbClr val="D91F43"/>
          </a:solidFill>
          <a:uFillTx/>
          <a:latin typeface="+mn-lt"/>
          <a:ea typeface="+mn-ea"/>
          <a:cs typeface="+mn-cs"/>
          <a:sym typeface="Baskerville SemiBold"/>
        </a:defRPr>
      </a:lvl6pPr>
      <a:lvl7pPr marL="0" marR="0" indent="514350" algn="l" defTabSz="309563" latinLnBrk="0">
        <a:lnSpc>
          <a:spcPct val="80000"/>
        </a:lnSpc>
        <a:spcBef>
          <a:spcPts val="1463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ln>
            <a:noFill/>
          </a:ln>
          <a:solidFill>
            <a:srgbClr val="D91F43"/>
          </a:solidFill>
          <a:uFillTx/>
          <a:latin typeface="+mn-lt"/>
          <a:ea typeface="+mn-ea"/>
          <a:cs typeface="+mn-cs"/>
          <a:sym typeface="Baskerville SemiBold"/>
        </a:defRPr>
      </a:lvl7pPr>
      <a:lvl8pPr marL="0" marR="0" indent="600075" algn="l" defTabSz="309563" latinLnBrk="0">
        <a:lnSpc>
          <a:spcPct val="80000"/>
        </a:lnSpc>
        <a:spcBef>
          <a:spcPts val="1463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ln>
            <a:noFill/>
          </a:ln>
          <a:solidFill>
            <a:srgbClr val="D91F43"/>
          </a:solidFill>
          <a:uFillTx/>
          <a:latin typeface="+mn-lt"/>
          <a:ea typeface="+mn-ea"/>
          <a:cs typeface="+mn-cs"/>
          <a:sym typeface="Baskerville SemiBold"/>
        </a:defRPr>
      </a:lvl8pPr>
      <a:lvl9pPr marL="0" marR="0" indent="685800" algn="l" defTabSz="309563" latinLnBrk="0">
        <a:lnSpc>
          <a:spcPct val="80000"/>
        </a:lnSpc>
        <a:spcBef>
          <a:spcPts val="1463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ln>
            <a:noFill/>
          </a:ln>
          <a:solidFill>
            <a:srgbClr val="D91F43"/>
          </a:solidFill>
          <a:uFillTx/>
          <a:latin typeface="+mn-lt"/>
          <a:ea typeface="+mn-ea"/>
          <a:cs typeface="+mn-cs"/>
          <a:sym typeface="Baskerville SemiBold"/>
        </a:defRPr>
      </a:lvl9pPr>
    </p:titleStyle>
    <p:bodyStyle>
      <a:lvl1pPr marL="238125" marR="0" indent="-238125" algn="l" defTabSz="309563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476250" marR="0" indent="-238125" algn="l" defTabSz="309563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714375" marR="0" indent="-238125" algn="l" defTabSz="309563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952500" marR="0" indent="-238125" algn="l" defTabSz="309563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1190625" marR="0" indent="-238125" algn="l" defTabSz="309563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1428750" marR="0" indent="-238125" algn="l" defTabSz="309563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1666875" marR="0" indent="-238125" algn="l" defTabSz="309563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1905000" marR="0" indent="-238125" algn="l" defTabSz="309563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2143125" marR="0" indent="-238125" algn="l" defTabSz="309563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85725" algn="r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171450" algn="r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257175" algn="r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342900" algn="r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428625" algn="r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514350" algn="r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600075" algn="r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685800" algn="r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alty.com.tw/index.php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金logo+綠字-封面">
            <a:extLst>
              <a:ext uri="{FF2B5EF4-FFF2-40B4-BE49-F238E27FC236}">
                <a16:creationId xmlns:a16="http://schemas.microsoft.com/office/drawing/2014/main" id="{3E1908A5-525B-4199-B160-3C921E8E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65C61CF-9D76-4884-8C50-DFA85AB8E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6912"/>
            <a:ext cx="882047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zh-TW" alt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華康儷中宋" pitchFamily="49" charset="-120"/>
              </a:rPr>
              <a:t>揭開高端地產的神秘面紗</a:t>
            </a:r>
            <a:r>
              <a:rPr lang="zh-TW" altLang="en-US" sz="6000" b="0" dirty="0">
                <a:solidFill>
                  <a:srgbClr val="FF0000"/>
                </a:solidFill>
                <a:latin typeface="Times New Roman" panose="02020603050405020304" pitchFamily="18" charset="0"/>
                <a:ea typeface="華康儷中宋" pitchFamily="49" charset="-120"/>
              </a:rPr>
              <a:t>   </a:t>
            </a:r>
            <a:endParaRPr lang="en-US" altLang="zh-TW" sz="6000" b="0" dirty="0">
              <a:solidFill>
                <a:srgbClr val="FF0000"/>
              </a:solidFill>
              <a:latin typeface="Times New Roman" panose="02020603050405020304" pitchFamily="18" charset="0"/>
              <a:ea typeface="華康儷中宋" pitchFamily="49" charset="-120"/>
            </a:endParaRPr>
          </a:p>
          <a:p>
            <a:pPr algn="ctr" eaLnBrk="1" hangingPunct="1">
              <a:spcBef>
                <a:spcPct val="100000"/>
              </a:spcBef>
            </a:pPr>
            <a:r>
              <a:rPr lang="en-GB" altLang="zh-TW" sz="2800" dirty="0">
                <a:latin typeface="Times New Roman" panose="02020603050405020304" pitchFamily="18" charset="0"/>
                <a:ea typeface="華康儷中宋" pitchFamily="49" charset="-120"/>
              </a:rPr>
              <a:t>2018.11.07 </a:t>
            </a:r>
            <a:r>
              <a:rPr lang="zh-TW" altLang="en-US" sz="2800" dirty="0">
                <a:latin typeface="Times New Roman" panose="02020603050405020304" pitchFamily="18" charset="0"/>
                <a:ea typeface="華康儷中宋" pitchFamily="49" charset="-120"/>
              </a:rPr>
              <a:t>土城扶輪社</a:t>
            </a:r>
          </a:p>
        </p:txBody>
      </p:sp>
      <p:sp>
        <p:nvSpPr>
          <p:cNvPr id="2052" name="Text Box 6">
            <a:extLst>
              <a:ext uri="{FF2B5EF4-FFF2-40B4-BE49-F238E27FC236}">
                <a16:creationId xmlns:a16="http://schemas.microsoft.com/office/drawing/2014/main" id="{61B85085-E7E9-4AD1-89C8-8E3D470B9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41888"/>
            <a:ext cx="62646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TW" altLang="en-US" sz="2000" dirty="0">
                <a:latin typeface="Franklin Gothic Demi Cond" panose="020B0706030402020204" pitchFamily="34" charset="0"/>
                <a:ea typeface="華康儷楷書" pitchFamily="1" charset="-120"/>
              </a:rPr>
              <a:t>主講者</a:t>
            </a:r>
            <a:r>
              <a:rPr lang="en-US" altLang="zh-TW" sz="2000" dirty="0">
                <a:latin typeface="Franklin Gothic Demi Cond" panose="020B0706030402020204" pitchFamily="34" charset="0"/>
                <a:ea typeface="華康儷楷書" pitchFamily="1" charset="-120"/>
              </a:rPr>
              <a:t>:</a:t>
            </a:r>
            <a:r>
              <a:rPr lang="zh-TW" altLang="en-US" sz="2000" dirty="0">
                <a:latin typeface="Franklin Gothic Demi Cond" panose="020B0706030402020204" pitchFamily="34" charset="0"/>
                <a:ea typeface="華康儷楷書" pitchFamily="1" charset="-120"/>
              </a:rPr>
              <a:t>台北集賢社 </a:t>
            </a:r>
            <a:r>
              <a:rPr lang="en-US" altLang="zh-TW" sz="2000" dirty="0">
                <a:latin typeface="Franklin Gothic Demi Cond" panose="020B0706030402020204" pitchFamily="34" charset="0"/>
                <a:ea typeface="華康儷楷書" pitchFamily="1" charset="-120"/>
              </a:rPr>
              <a:t>PP</a:t>
            </a:r>
            <a:r>
              <a:rPr lang="zh-TW" altLang="en-US" sz="2000" dirty="0">
                <a:latin typeface="Franklin Gothic Demi Cond" panose="020B0706030402020204" pitchFamily="34" charset="0"/>
                <a:ea typeface="華康儷楷書" pitchFamily="1" charset="-120"/>
              </a:rPr>
              <a:t> </a:t>
            </a:r>
            <a:r>
              <a:rPr lang="en-GB" altLang="zh-TW" sz="2000" dirty="0">
                <a:latin typeface="Franklin Gothic Demi Cond" panose="020B0706030402020204" pitchFamily="34" charset="0"/>
                <a:ea typeface="華康儷楷書" pitchFamily="1" charset="-120"/>
              </a:rPr>
              <a:t>Angela</a:t>
            </a:r>
            <a:r>
              <a:rPr lang="zh-TW" altLang="en-US" sz="2000" dirty="0">
                <a:latin typeface="Franklin Gothic Demi Cond" panose="020B0706030402020204" pitchFamily="34" charset="0"/>
                <a:ea typeface="華康儷楷書" pitchFamily="1" charset="-120"/>
              </a:rPr>
              <a:t> 林憶卉　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zh-TW" sz="2000" b="0" dirty="0">
                <a:latin typeface="Franklin Gothic Demi Cond" panose="020B0706030402020204" pitchFamily="34" charset="0"/>
                <a:ea typeface="華康儷楷書" pitchFamily="1" charset="-120"/>
              </a:rPr>
              <a:t>E-mail</a:t>
            </a:r>
            <a:r>
              <a:rPr lang="zh-TW" altLang="en-US" sz="2000" b="0" dirty="0">
                <a:latin typeface="Franklin Gothic Demi Cond" panose="020B0706030402020204" pitchFamily="34" charset="0"/>
                <a:ea typeface="華康儷楷書" pitchFamily="1" charset="-120"/>
              </a:rPr>
              <a:t>：</a:t>
            </a:r>
            <a:r>
              <a:rPr lang="en-GB" altLang="zh-TW" sz="2000" b="0" dirty="0" err="1">
                <a:latin typeface="Franklin Gothic Demi Cond" panose="020B0706030402020204" pitchFamily="34" charset="0"/>
                <a:ea typeface="華康儷楷書" pitchFamily="1" charset="-120"/>
              </a:rPr>
              <a:t>angela</a:t>
            </a:r>
            <a:r>
              <a:rPr lang="en-US" altLang="zh-TW" sz="2000" b="0" dirty="0">
                <a:latin typeface="Franklin Gothic Demi Cond" panose="020B0706030402020204" pitchFamily="34" charset="0"/>
                <a:ea typeface="華康儷楷書" pitchFamily="1" charset="-120"/>
              </a:rPr>
              <a:t>@realty.com.tw</a:t>
            </a:r>
            <a:r>
              <a:rPr lang="zh-TW" altLang="en-US" sz="2000" b="0" dirty="0">
                <a:latin typeface="Franklin Gothic Demi Cond" panose="020B0706030402020204" pitchFamily="34" charset="0"/>
                <a:ea typeface="華康儷楷書" pitchFamily="1" charset="-120"/>
              </a:rPr>
              <a:t> </a:t>
            </a:r>
            <a:r>
              <a:rPr lang="zh-TW" altLang="en-US" sz="2000" dirty="0">
                <a:latin typeface="Franklin Gothic Demi Cond" panose="020B0706030402020204" pitchFamily="34" charset="0"/>
                <a:ea typeface="華康儷楷書" pitchFamily="1" charset="-120"/>
              </a:rPr>
              <a:t>行動電話</a:t>
            </a:r>
            <a:r>
              <a:rPr lang="zh-TW" altLang="en-US" sz="2000" dirty="0">
                <a:latin typeface="Franklin Gothic Demi Cond" panose="020B0706030402020204" pitchFamily="34" charset="0"/>
              </a:rPr>
              <a:t>：</a:t>
            </a:r>
            <a:r>
              <a:rPr lang="en-US" altLang="zh-TW" sz="2000" dirty="0">
                <a:latin typeface="Franklin Gothic Demi Cond" panose="020B0706030402020204" pitchFamily="34" charset="0"/>
                <a:ea typeface="華康儷楷書" pitchFamily="1" charset="-120"/>
              </a:rPr>
              <a:t>0936-567-457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/>
          </p:cNvSpPr>
          <p:nvPr>
            <p:ph type="body" sz="quarter" idx="4294967295"/>
          </p:nvPr>
        </p:nvSpPr>
        <p:spPr>
          <a:xfrm>
            <a:off x="211288" y="692696"/>
            <a:ext cx="1264368" cy="72008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lnSpc>
                <a:spcPct val="180000"/>
              </a:lnSpc>
              <a:spcBef>
                <a:spcPts val="0"/>
              </a:spcBef>
              <a:buClr>
                <a:srgbClr val="FFC507"/>
              </a:buClr>
              <a:buChar char="▸"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dirty="0" err="1"/>
              <a:t>商辦大樓</a:t>
            </a:r>
            <a:endParaRPr dirty="0"/>
          </a:p>
          <a:p>
            <a:pPr>
              <a:lnSpc>
                <a:spcPct val="180000"/>
              </a:lnSpc>
              <a:spcBef>
                <a:spcPts val="0"/>
              </a:spcBef>
              <a:buClr>
                <a:srgbClr val="FFC507"/>
              </a:buClr>
              <a:buChar char="▸"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dirty="0" err="1"/>
              <a:t>度假旅店</a:t>
            </a:r>
            <a:endParaRPr dirty="0"/>
          </a:p>
          <a:p>
            <a:pPr>
              <a:lnSpc>
                <a:spcPct val="180000"/>
              </a:lnSpc>
              <a:spcBef>
                <a:spcPts val="0"/>
              </a:spcBef>
              <a:buClr>
                <a:srgbClr val="FFC507"/>
              </a:buClr>
              <a:buChar char="▸"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dirty="0" err="1"/>
              <a:t>指標性豪宅</a:t>
            </a:r>
            <a:endParaRPr dirty="0"/>
          </a:p>
        </p:txBody>
      </p:sp>
      <p:pic>
        <p:nvPicPr>
          <p:cNvPr id="330" name="2016_商用地產專刊-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99" y="1340768"/>
            <a:ext cx="8653213" cy="525658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228129" y="340292"/>
            <a:ext cx="8653214" cy="352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b">
            <a:spAutoFit/>
          </a:bodyPr>
          <a:lstStyle>
            <a:lvl1pPr defTabSz="647700">
              <a:lnSpc>
                <a:spcPct val="80000"/>
              </a:lnSpc>
              <a:spcBef>
                <a:spcPts val="0"/>
              </a:spcBef>
              <a:defRPr sz="6000" cap="all" spc="300">
                <a:solidFill>
                  <a:srgbClr val="D91F43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lvl1pPr>
          </a:lstStyle>
          <a:p>
            <a:pPr defTabSz="242888" fontAlgn="auto" hangingPunct="0">
              <a:spcAft>
                <a:spcPts val="0"/>
              </a:spcAft>
            </a:pPr>
            <a:r>
              <a:rPr kumimoji="0" sz="2400" kern="0" spc="113" dirty="0" err="1"/>
              <a:t>住邦成交紀錄</a:t>
            </a:r>
            <a:endParaRPr kumimoji="0" sz="2400" kern="0" spc="113" dirty="0"/>
          </a:p>
        </p:txBody>
      </p:sp>
    </p:spTree>
    <p:extLst>
      <p:ext uri="{BB962C8B-B14F-4D97-AF65-F5344CB8AC3E}">
        <p14:creationId xmlns:p14="http://schemas.microsoft.com/office/powerpoint/2010/main" val="356650917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螢幕快照 2018-05-15 下午4.0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8869" y="2512569"/>
            <a:ext cx="2069779" cy="2381250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/>
          <p:nvPr/>
        </p:nvSpPr>
        <p:spPr>
          <a:xfrm>
            <a:off x="7222331" y="2841181"/>
            <a:ext cx="1190625" cy="1190625"/>
          </a:xfrm>
          <a:prstGeom prst="ellipse">
            <a:avLst/>
          </a:prstGeom>
          <a:solidFill>
            <a:srgbClr val="22222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Baskerville SemiBold"/>
              </a:defRPr>
            </a:pPr>
            <a:endParaRPr kumimoji="0" sz="1500" b="0" kern="0" cap="all">
              <a:solidFill>
                <a:srgbClr val="FFFFFF"/>
              </a:solidFill>
              <a:latin typeface="Baskerville SemiBold"/>
              <a:sym typeface="Baskerville SemiBold"/>
            </a:endParaRPr>
          </a:p>
        </p:txBody>
      </p:sp>
      <p:pic>
        <p:nvPicPr>
          <p:cNvPr id="335" name="金色logo-黑底-60X60-確認rg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1394" y="2960244"/>
            <a:ext cx="952500" cy="952500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4370784" y="2841181"/>
            <a:ext cx="1190625" cy="1190625"/>
          </a:xfrm>
          <a:prstGeom prst="ellipse">
            <a:avLst/>
          </a:prstGeom>
          <a:solidFill>
            <a:srgbClr val="22222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Baskerville SemiBold"/>
              </a:defRPr>
            </a:pPr>
            <a:endParaRPr kumimoji="0" sz="1500" b="0" kern="0" cap="all">
              <a:solidFill>
                <a:srgbClr val="FFFFFF"/>
              </a:solidFill>
              <a:latin typeface="Baskerville SemiBold"/>
              <a:sym typeface="Baskerville SemiBold"/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3157538" y="2841181"/>
            <a:ext cx="1190625" cy="1190625"/>
          </a:xfrm>
          <a:prstGeom prst="ellipse">
            <a:avLst/>
          </a:prstGeom>
          <a:solidFill>
            <a:srgbClr val="22222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Baskerville SemiBold"/>
              </a:defRPr>
            </a:pPr>
            <a:endParaRPr kumimoji="0" sz="1500" b="0" kern="0" cap="all">
              <a:solidFill>
                <a:srgbClr val="FFFFFF"/>
              </a:solidFill>
              <a:latin typeface="Baskerville SemiBold"/>
              <a:sym typeface="Baskerville SemiBold"/>
            </a:endParaRPr>
          </a:p>
        </p:txBody>
      </p:sp>
      <p:sp>
        <p:nvSpPr>
          <p:cNvPr id="338" name="Shape 338"/>
          <p:cNvSpPr/>
          <p:nvPr/>
        </p:nvSpPr>
        <p:spPr>
          <a:xfrm>
            <a:off x="1944291" y="2841181"/>
            <a:ext cx="1190625" cy="1190625"/>
          </a:xfrm>
          <a:prstGeom prst="ellipse">
            <a:avLst/>
          </a:prstGeom>
          <a:solidFill>
            <a:srgbClr val="22222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Baskerville SemiBold"/>
              </a:defRPr>
            </a:pPr>
            <a:endParaRPr kumimoji="0" sz="1500" b="0" kern="0" cap="all">
              <a:solidFill>
                <a:srgbClr val="FFFFFF"/>
              </a:solidFill>
              <a:latin typeface="Baskerville SemiBold"/>
              <a:sym typeface="Baskerville SemiBold"/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731044" y="2841181"/>
            <a:ext cx="1190625" cy="1190625"/>
          </a:xfrm>
          <a:prstGeom prst="ellipse">
            <a:avLst/>
          </a:prstGeom>
          <a:solidFill>
            <a:srgbClr val="22222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Baskerville SemiBold"/>
              </a:defRPr>
            </a:pPr>
            <a:endParaRPr kumimoji="0" sz="1500" b="0" kern="0" cap="all">
              <a:solidFill>
                <a:srgbClr val="FFFFFF"/>
              </a:solidFill>
              <a:latin typeface="Baskerville SemiBold"/>
              <a:sym typeface="Baskerville SemiBold"/>
            </a:endParaRPr>
          </a:p>
        </p:txBody>
      </p:sp>
      <p:sp>
        <p:nvSpPr>
          <p:cNvPr id="340" name="Shape 340"/>
          <p:cNvSpPr/>
          <p:nvPr/>
        </p:nvSpPr>
        <p:spPr>
          <a:xfrm>
            <a:off x="804044" y="3273410"/>
            <a:ext cx="1044625" cy="27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b">
            <a:spAutoFit/>
          </a:bodyPr>
          <a:lstStyle>
            <a:lvl1pPr marL="370416" indent="-370416" defTabSz="647700">
              <a:lnSpc>
                <a:spcPct val="120000"/>
              </a:lnSpc>
              <a:spcBef>
                <a:spcPts val="0"/>
              </a:spcBef>
              <a:buClr>
                <a:srgbClr val="FFC507"/>
              </a:buClr>
              <a:buSzPct val="104999"/>
              <a:buFont typeface="Avenir Next"/>
              <a:buChar char="‣"/>
              <a:defRPr sz="3600" cap="all" spc="180">
                <a:solidFill>
                  <a:srgbClr val="FFFFFF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lvl1pPr>
          </a:lstStyle>
          <a:p>
            <a:pPr marL="138906" indent="-138906" defTabSz="242888" fontAlgn="auto" hangingPunct="0">
              <a:spcAft>
                <a:spcPts val="0"/>
              </a:spcAft>
            </a:pPr>
            <a:r>
              <a:rPr kumimoji="0" sz="1350" b="0" kern="0" spc="68"/>
              <a:t>專業團隊</a:t>
            </a:r>
          </a:p>
        </p:txBody>
      </p:sp>
      <p:sp>
        <p:nvSpPr>
          <p:cNvPr id="341" name="Shape 341"/>
          <p:cNvSpPr/>
          <p:nvPr/>
        </p:nvSpPr>
        <p:spPr>
          <a:xfrm>
            <a:off x="2070323" y="3273410"/>
            <a:ext cx="938560" cy="27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b">
            <a:spAutoFit/>
          </a:bodyPr>
          <a:lstStyle>
            <a:lvl1pPr defTabSz="647700">
              <a:lnSpc>
                <a:spcPct val="120000"/>
              </a:lnSpc>
              <a:spcBef>
                <a:spcPts val="0"/>
              </a:spcBef>
              <a:defRPr sz="3600" cap="all" spc="180">
                <a:solidFill>
                  <a:srgbClr val="FFFFFF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lvl1pPr>
          </a:lstStyle>
          <a:p>
            <a:pPr defTabSz="242888" fontAlgn="auto" hangingPunct="0">
              <a:spcAft>
                <a:spcPts val="0"/>
              </a:spcAft>
            </a:pPr>
            <a:r>
              <a:rPr kumimoji="0" sz="1350" b="0" kern="0" spc="68"/>
              <a:t>高端人脈</a:t>
            </a:r>
          </a:p>
        </p:txBody>
      </p:sp>
      <p:sp>
        <p:nvSpPr>
          <p:cNvPr id="342" name="Shape 342"/>
          <p:cNvSpPr/>
          <p:nvPr/>
        </p:nvSpPr>
        <p:spPr>
          <a:xfrm>
            <a:off x="3328045" y="3273410"/>
            <a:ext cx="952500" cy="27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b">
            <a:spAutoFit/>
          </a:bodyPr>
          <a:lstStyle>
            <a:lvl1pPr marL="370416" indent="-370416" defTabSz="647700">
              <a:lnSpc>
                <a:spcPct val="120000"/>
              </a:lnSpc>
              <a:spcBef>
                <a:spcPts val="0"/>
              </a:spcBef>
              <a:buClr>
                <a:srgbClr val="FFC507"/>
              </a:buClr>
              <a:buSzPct val="104999"/>
              <a:buFont typeface="Avenir Next"/>
              <a:buChar char="‣"/>
              <a:defRPr sz="3600" cap="all" spc="180">
                <a:solidFill>
                  <a:srgbClr val="FFFFFF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lvl1pPr>
          </a:lstStyle>
          <a:p>
            <a:pPr marL="138906" indent="-138906" defTabSz="242888" fontAlgn="auto" hangingPunct="0">
              <a:spcAft>
                <a:spcPts val="0"/>
              </a:spcAft>
            </a:pPr>
            <a:r>
              <a:rPr kumimoji="0" sz="1350" b="0" kern="0" spc="68"/>
              <a:t>透析市場</a:t>
            </a:r>
          </a:p>
        </p:txBody>
      </p:sp>
      <p:sp>
        <p:nvSpPr>
          <p:cNvPr id="343" name="Shape 343"/>
          <p:cNvSpPr/>
          <p:nvPr/>
        </p:nvSpPr>
        <p:spPr>
          <a:xfrm>
            <a:off x="4531407" y="3273410"/>
            <a:ext cx="952500" cy="27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b">
            <a:spAutoFit/>
          </a:bodyPr>
          <a:lstStyle>
            <a:lvl1pPr marL="370416" indent="-370416" defTabSz="647700">
              <a:lnSpc>
                <a:spcPct val="120000"/>
              </a:lnSpc>
              <a:spcBef>
                <a:spcPts val="0"/>
              </a:spcBef>
              <a:buClr>
                <a:srgbClr val="FFC507"/>
              </a:buClr>
              <a:buSzPct val="104999"/>
              <a:buFont typeface="Avenir Next"/>
              <a:buChar char="‣"/>
              <a:defRPr sz="3600" cap="all" spc="180">
                <a:solidFill>
                  <a:srgbClr val="FFFFFF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lvl1pPr>
          </a:lstStyle>
          <a:p>
            <a:pPr marL="138906" indent="-138906" defTabSz="242888" fontAlgn="auto" hangingPunct="0">
              <a:spcAft>
                <a:spcPts val="0"/>
              </a:spcAft>
            </a:pPr>
            <a:r>
              <a:rPr kumimoji="0" sz="1350" b="0" kern="0" spc="68"/>
              <a:t>掌握脈動</a:t>
            </a:r>
          </a:p>
        </p:txBody>
      </p:sp>
      <p:sp>
        <p:nvSpPr>
          <p:cNvPr id="344" name="Shape 344"/>
          <p:cNvSpPr/>
          <p:nvPr/>
        </p:nvSpPr>
        <p:spPr>
          <a:xfrm>
            <a:off x="476250" y="1179180"/>
            <a:ext cx="8572500" cy="5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b">
            <a:spAutoFit/>
          </a:bodyPr>
          <a:lstStyle>
            <a:lvl1pPr defTabSz="647700">
              <a:spcBef>
                <a:spcPts val="0"/>
              </a:spcBef>
              <a:defRPr sz="6000" cap="all" spc="300">
                <a:solidFill>
                  <a:srgbClr val="D91F43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lvl1pPr>
          </a:lstStyle>
          <a:p>
            <a:pPr defTabSz="242888" fontAlgn="auto" hangingPunct="0">
              <a:spcAft>
                <a:spcPts val="0"/>
              </a:spcAft>
            </a:pPr>
            <a:r>
              <a:rPr kumimoji="0" sz="3600" kern="0" spc="113" dirty="0" err="1"/>
              <a:t>住邦資產管理~層峰人士理應首選</a:t>
            </a:r>
            <a:endParaRPr kumimoji="0" sz="3600" kern="0" spc="113" dirty="0"/>
          </a:p>
        </p:txBody>
      </p:sp>
      <p:sp>
        <p:nvSpPr>
          <p:cNvPr id="345" name="Shape 345"/>
          <p:cNvSpPr>
            <a:spLocks noGrp="1"/>
          </p:cNvSpPr>
          <p:nvPr>
            <p:ph type="body" sz="quarter" idx="4294967295"/>
          </p:nvPr>
        </p:nvSpPr>
        <p:spPr>
          <a:xfrm>
            <a:off x="731044" y="4859766"/>
            <a:ext cx="6793284" cy="6113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85165">
              <a:lnSpc>
                <a:spcPct val="180000"/>
              </a:lnSpc>
              <a:spcBef>
                <a:spcPts val="0"/>
              </a:spcBef>
              <a:buClrTx/>
              <a:buSzTx/>
              <a:buFontTx/>
              <a:buNone/>
              <a:defRPr sz="2988">
                <a:solidFill>
                  <a:srgbClr val="FFFFFF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lvl1pPr>
          </a:lstStyle>
          <a:p>
            <a:r>
              <a:rPr sz="1200" dirty="0" err="1"/>
              <a:t>台灣地產界第一把交椅</a:t>
            </a:r>
            <a:r>
              <a:rPr lang="zh-TW" altLang="en-GB" sz="1200" dirty="0"/>
              <a:t>　</a:t>
            </a:r>
            <a:r>
              <a:rPr sz="1200" dirty="0"/>
              <a:t>劉</a:t>
            </a:r>
            <a:r>
              <a:rPr lang="zh-TW" altLang="en-GB" sz="1200" dirty="0"/>
              <a:t>　陳</a:t>
            </a:r>
            <a:r>
              <a:rPr lang="zh-TW" altLang="en-US" sz="1200" dirty="0"/>
              <a:t>　傳　</a:t>
            </a:r>
            <a:r>
              <a:rPr sz="1200" dirty="0" err="1"/>
              <a:t>總經理~創下</a:t>
            </a:r>
            <a:r>
              <a:rPr lang="zh-TW" altLang="en-GB" sz="1200" dirty="0"/>
              <a:t>２</a:t>
            </a:r>
            <a:r>
              <a:rPr lang="zh-TW" altLang="en-US" sz="1200" dirty="0"/>
              <a:t>０１７</a:t>
            </a:r>
            <a:r>
              <a:rPr sz="1200" dirty="0" err="1"/>
              <a:t>年全台最大商用不動產最高交易紀錄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406474875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0FFEC0-00A8-425D-8DB3-CAAB38F5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484784"/>
            <a:ext cx="8572500" cy="2448024"/>
          </a:xfrm>
        </p:spPr>
        <p:txBody>
          <a:bodyPr>
            <a:normAutofit fontScale="90000"/>
          </a:bodyPr>
          <a:lstStyle/>
          <a:p>
            <a:r>
              <a:rPr lang="zh-TW" altLang="en-US" sz="8900" dirty="0"/>
              <a:t>買家在哪裡？</a:t>
            </a:r>
            <a:br>
              <a:rPr lang="en-US" altLang="zh-TW" sz="8900" dirty="0"/>
            </a:br>
            <a:br>
              <a:rPr lang="en-US" altLang="zh-TW" sz="8000" dirty="0"/>
            </a:br>
            <a:r>
              <a:rPr lang="zh-TW" altLang="en-US" sz="6000" dirty="0">
                <a:solidFill>
                  <a:srgbClr val="FFFF00"/>
                </a:solidFill>
              </a:rPr>
              <a:t>～選擇比努力重要～</a:t>
            </a:r>
            <a:br>
              <a:rPr lang="en-US" altLang="zh-TW" sz="6000" dirty="0">
                <a:solidFill>
                  <a:srgbClr val="FFFF00"/>
                </a:solidFill>
              </a:rPr>
            </a:br>
            <a:br>
              <a:rPr lang="en-US" altLang="zh-TW" sz="6000" dirty="0">
                <a:solidFill>
                  <a:srgbClr val="FFFF00"/>
                </a:solidFill>
              </a:rPr>
            </a:br>
            <a:r>
              <a:rPr lang="zh-TW" altLang="en-US" sz="6000" dirty="0">
                <a:solidFill>
                  <a:srgbClr val="FFFF00"/>
                </a:solidFill>
              </a:rPr>
              <a:t>　直對層峰　人脈銷售</a:t>
            </a:r>
            <a:br>
              <a:rPr lang="en-US" altLang="zh-TW" sz="6000" dirty="0">
                <a:solidFill>
                  <a:srgbClr val="FFFF00"/>
                </a:solidFill>
              </a:rPr>
            </a:br>
            <a:endParaRPr lang="zh-TW" altLang="en-US" sz="6000" dirty="0">
              <a:solidFill>
                <a:srgbClr val="FFFF00"/>
              </a:solidFill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1F1B0E8-D30E-40FF-B8A4-7BF066AEE26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zh-TW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78228041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>
            <a:off x="892604" y="1066628"/>
            <a:ext cx="1571625" cy="1571625"/>
          </a:xfrm>
          <a:prstGeom prst="ellipse">
            <a:avLst/>
          </a:prstGeom>
          <a:solidFill>
            <a:srgbClr val="D91F4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000" cap="all">
                <a:solidFill>
                  <a:srgbClr val="FFC507"/>
                </a:solidFill>
                <a:latin typeface="+mn-lt"/>
                <a:ea typeface="+mn-ea"/>
                <a:cs typeface="+mn-cs"/>
                <a:sym typeface="Baskerville SemiBold"/>
              </a:defRPr>
            </a:pPr>
            <a:endParaRPr kumimoji="0" sz="1500" b="0" kern="0" cap="all">
              <a:solidFill>
                <a:srgbClr val="FFC507"/>
              </a:solidFill>
              <a:latin typeface="Baskerville SemiBold"/>
              <a:sym typeface="Baskerville SemiBold"/>
            </a:endParaRPr>
          </a:p>
        </p:txBody>
      </p:sp>
      <p:sp>
        <p:nvSpPr>
          <p:cNvPr id="348" name="Shape 348"/>
          <p:cNvSpPr/>
          <p:nvPr/>
        </p:nvSpPr>
        <p:spPr>
          <a:xfrm>
            <a:off x="844112" y="1771988"/>
            <a:ext cx="168111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ctr" defTabSz="309563" fontAlgn="auto" hangingPunct="0">
              <a:spcBef>
                <a:spcPts val="0"/>
              </a:spcBef>
              <a:spcAft>
                <a:spcPts val="0"/>
              </a:spcAft>
              <a:defRPr sz="3600" cap="all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kumimoji="0" lang="zh-TW" altLang="en-US" sz="1350" b="0" kern="0" cap="all" dirty="0">
                <a:solidFill>
                  <a:srgbClr val="FFFFFF"/>
                </a:solidFill>
                <a:latin typeface="Adobe Arabic Regular"/>
                <a:sym typeface="Adobe Arabic Regular"/>
              </a:rPr>
              <a:t>住邦季刊</a:t>
            </a:r>
            <a:endParaRPr kumimoji="0" sz="1350" b="0" kern="0" cap="all" dirty="0">
              <a:solidFill>
                <a:srgbClr val="FFFFFF"/>
              </a:solidFill>
              <a:latin typeface="Adobe Arabic Regular"/>
              <a:sym typeface="Adobe Arabic Regular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2964722" y="1128521"/>
            <a:ext cx="1571625" cy="1571625"/>
          </a:xfrm>
          <a:prstGeom prst="ellipse">
            <a:avLst/>
          </a:prstGeom>
          <a:solidFill>
            <a:srgbClr val="D91F4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000" cap="all">
                <a:solidFill>
                  <a:srgbClr val="FFC507"/>
                </a:solidFill>
                <a:latin typeface="+mn-lt"/>
                <a:ea typeface="+mn-ea"/>
                <a:cs typeface="+mn-cs"/>
                <a:sym typeface="Baskerville SemiBold"/>
              </a:defRPr>
            </a:pPr>
            <a:endParaRPr kumimoji="0" sz="1500" b="0" kern="0" cap="all">
              <a:solidFill>
                <a:srgbClr val="FFC507"/>
              </a:solidFill>
              <a:latin typeface="Baskerville SemiBold"/>
              <a:sym typeface="Baskerville SemiBold"/>
            </a:endParaRPr>
          </a:p>
        </p:txBody>
      </p:sp>
      <p:sp>
        <p:nvSpPr>
          <p:cNvPr id="350" name="Shape 350"/>
          <p:cNvSpPr/>
          <p:nvPr/>
        </p:nvSpPr>
        <p:spPr>
          <a:xfrm>
            <a:off x="5305266" y="3104420"/>
            <a:ext cx="1885131" cy="321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309563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600" dirty="0">
                <a:solidFill>
                  <a:srgbClr val="FFFFFF"/>
                </a:solidFill>
                <a:latin typeface="Adobe Arabic Regular"/>
                <a:sym typeface="Adobe Arabic Regular"/>
              </a:rPr>
              <a:t>＊住邦核心競爭優勢</a:t>
            </a:r>
          </a:p>
        </p:txBody>
      </p:sp>
      <p:sp>
        <p:nvSpPr>
          <p:cNvPr id="351" name="Shape 351"/>
          <p:cNvSpPr/>
          <p:nvPr/>
        </p:nvSpPr>
        <p:spPr>
          <a:xfrm>
            <a:off x="5164323" y="1204933"/>
            <a:ext cx="1571625" cy="1571625"/>
          </a:xfrm>
          <a:prstGeom prst="ellipse">
            <a:avLst/>
          </a:prstGeom>
          <a:solidFill>
            <a:srgbClr val="D91F4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000" cap="all">
                <a:solidFill>
                  <a:srgbClr val="FFC507"/>
                </a:solidFill>
                <a:latin typeface="+mn-lt"/>
                <a:ea typeface="+mn-ea"/>
                <a:cs typeface="+mn-cs"/>
                <a:sym typeface="Baskerville SemiBold"/>
              </a:defRPr>
            </a:pPr>
            <a:endParaRPr kumimoji="0" sz="1500" b="0" kern="0" cap="all">
              <a:solidFill>
                <a:srgbClr val="FFC507"/>
              </a:solidFill>
              <a:latin typeface="Baskerville SemiBold"/>
              <a:sym typeface="Baskerville SemiBold"/>
            </a:endParaRPr>
          </a:p>
        </p:txBody>
      </p:sp>
      <p:sp>
        <p:nvSpPr>
          <p:cNvPr id="352" name="Shape 352"/>
          <p:cNvSpPr/>
          <p:nvPr/>
        </p:nvSpPr>
        <p:spPr>
          <a:xfrm>
            <a:off x="3140763" y="1659377"/>
            <a:ext cx="1250342" cy="66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3" fontAlgn="auto" hangingPunct="0">
              <a:spcBef>
                <a:spcPts val="0"/>
              </a:spcBef>
              <a:spcAft>
                <a:spcPts val="0"/>
              </a:spcAft>
              <a:defRPr sz="3600" cap="all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kumimoji="0" lang="zh-TW" altLang="en-US" sz="1350" b="0" kern="0" cap="all" dirty="0">
                <a:solidFill>
                  <a:srgbClr val="FFFFFF"/>
                </a:solidFill>
                <a:latin typeface="Adobe Arabic Regular"/>
                <a:sym typeface="Adobe Arabic Regular"/>
              </a:rPr>
              <a:t>台灣上市櫃公司</a:t>
            </a:r>
            <a:endParaRPr kumimoji="0" lang="en-US" altLang="zh-TW" sz="1350" b="0" kern="0" cap="all" dirty="0">
              <a:solidFill>
                <a:srgbClr val="FFFFFF"/>
              </a:solidFill>
              <a:latin typeface="Adobe Arabic Regular"/>
              <a:sym typeface="Adobe Arabic Regular"/>
            </a:endParaRPr>
          </a:p>
          <a:p>
            <a:pPr algn="ctr" defTabSz="309563" fontAlgn="auto" hangingPunct="0">
              <a:spcBef>
                <a:spcPts val="0"/>
              </a:spcBef>
              <a:spcAft>
                <a:spcPts val="0"/>
              </a:spcAft>
              <a:defRPr sz="3600" cap="all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kumimoji="0" lang="zh-TW" altLang="en-US" sz="1350" b="0" kern="0" cap="all" dirty="0">
                <a:solidFill>
                  <a:srgbClr val="FFFFFF"/>
                </a:solidFill>
                <a:latin typeface="Adobe Arabic Regular"/>
                <a:sym typeface="Adobe Arabic Regular"/>
              </a:rPr>
              <a:t>台商　陸資</a:t>
            </a:r>
            <a:endParaRPr kumimoji="0" lang="en-US" altLang="zh-TW" sz="1350" b="0" kern="0" cap="all" dirty="0">
              <a:solidFill>
                <a:srgbClr val="FFFFFF"/>
              </a:solidFill>
              <a:latin typeface="Adobe Arabic Regular"/>
              <a:sym typeface="Adobe Arabic Regular"/>
            </a:endParaRPr>
          </a:p>
          <a:p>
            <a:pPr algn="ctr" defTabSz="309563" fontAlgn="auto" hangingPunct="0">
              <a:spcBef>
                <a:spcPts val="0"/>
              </a:spcBef>
              <a:spcAft>
                <a:spcPts val="0"/>
              </a:spcAft>
              <a:defRPr sz="3600" cap="all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kumimoji="0" lang="zh-TW" altLang="en-US" sz="1350" b="0" kern="0" cap="all" dirty="0">
                <a:solidFill>
                  <a:srgbClr val="FFFFFF"/>
                </a:solidFill>
                <a:latin typeface="Adobe Arabic Regular"/>
                <a:sym typeface="Adobe Arabic Regular"/>
              </a:rPr>
              <a:t>擴廠需求</a:t>
            </a:r>
            <a:endParaRPr kumimoji="0" sz="1350" b="0" kern="0" cap="all" dirty="0">
              <a:solidFill>
                <a:srgbClr val="FFFFFF"/>
              </a:solidFill>
              <a:latin typeface="Adobe Arabic Regular"/>
              <a:sym typeface="Adobe Arabic Regular"/>
            </a:endParaRPr>
          </a:p>
        </p:txBody>
      </p:sp>
      <p:sp>
        <p:nvSpPr>
          <p:cNvPr id="353" name="Shape 353"/>
          <p:cNvSpPr/>
          <p:nvPr/>
        </p:nvSpPr>
        <p:spPr>
          <a:xfrm>
            <a:off x="7270680" y="1128521"/>
            <a:ext cx="1571625" cy="1571625"/>
          </a:xfrm>
          <a:prstGeom prst="ellipse">
            <a:avLst/>
          </a:prstGeom>
          <a:solidFill>
            <a:srgbClr val="D91F4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000" cap="all">
                <a:solidFill>
                  <a:srgbClr val="FFC507"/>
                </a:solidFill>
                <a:latin typeface="+mn-lt"/>
                <a:ea typeface="+mn-ea"/>
                <a:cs typeface="+mn-cs"/>
                <a:sym typeface="Baskerville SemiBold"/>
              </a:defRPr>
            </a:pPr>
            <a:endParaRPr kumimoji="0" sz="1500" b="0" kern="0" cap="all">
              <a:solidFill>
                <a:srgbClr val="FFC507"/>
              </a:solidFill>
              <a:latin typeface="Baskerville SemiBold"/>
              <a:sym typeface="Baskerville SemiBold"/>
            </a:endParaRPr>
          </a:p>
        </p:txBody>
      </p:sp>
      <p:sp>
        <p:nvSpPr>
          <p:cNvPr id="354" name="Shape 354"/>
          <p:cNvSpPr/>
          <p:nvPr/>
        </p:nvSpPr>
        <p:spPr>
          <a:xfrm>
            <a:off x="7566774" y="1529872"/>
            <a:ext cx="979435" cy="86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3" fontAlgn="auto" hangingPunct="0">
              <a:spcBef>
                <a:spcPts val="0"/>
              </a:spcBef>
              <a:spcAft>
                <a:spcPts val="0"/>
              </a:spcAft>
              <a:defRPr sz="3600" cap="all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kumimoji="0" lang="en-GB" sz="1350" b="0" kern="0" cap="all" dirty="0">
                <a:solidFill>
                  <a:srgbClr val="FFFFFF"/>
                </a:solidFill>
                <a:latin typeface="Adobe Arabic Regular"/>
                <a:sym typeface="Adobe Arabic Regular"/>
              </a:rPr>
              <a:t>Global </a:t>
            </a:r>
            <a:r>
              <a:rPr kumimoji="0" sz="1350" b="0" kern="0" cap="all" dirty="0">
                <a:solidFill>
                  <a:srgbClr val="FFFFFF"/>
                </a:solidFill>
                <a:latin typeface="Adobe Arabic Regular"/>
                <a:sym typeface="Adobe Arabic Regular"/>
              </a:rPr>
              <a:t>ultra</a:t>
            </a:r>
          </a:p>
          <a:p>
            <a:pPr algn="ctr" defTabSz="309563" fontAlgn="auto" hangingPunct="0">
              <a:spcBef>
                <a:spcPts val="0"/>
              </a:spcBef>
              <a:spcAft>
                <a:spcPts val="0"/>
              </a:spcAft>
              <a:defRPr sz="3600" cap="all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kumimoji="0" sz="1350" b="0" kern="0" cap="all" dirty="0">
                <a:solidFill>
                  <a:srgbClr val="FFFFFF"/>
                </a:solidFill>
                <a:latin typeface="Adobe Arabic Regular"/>
                <a:sym typeface="Adobe Arabic Regular"/>
              </a:rPr>
              <a:t>high net</a:t>
            </a:r>
          </a:p>
          <a:p>
            <a:pPr algn="ctr" defTabSz="309563" fontAlgn="auto" hangingPunct="0">
              <a:spcBef>
                <a:spcPts val="0"/>
              </a:spcBef>
              <a:spcAft>
                <a:spcPts val="0"/>
              </a:spcAft>
              <a:defRPr sz="3600" cap="all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kumimoji="0" sz="1350" b="0" kern="0" cap="all" dirty="0">
                <a:solidFill>
                  <a:srgbClr val="FFFFFF"/>
                </a:solidFill>
                <a:latin typeface="Adobe Arabic Regular"/>
                <a:sym typeface="Adobe Arabic Regular"/>
              </a:rPr>
              <a:t>wealth</a:t>
            </a:r>
          </a:p>
          <a:p>
            <a:pPr algn="ctr" defTabSz="309563" fontAlgn="auto" hangingPunct="0">
              <a:spcBef>
                <a:spcPts val="0"/>
              </a:spcBef>
              <a:spcAft>
                <a:spcPts val="0"/>
              </a:spcAft>
              <a:defRPr sz="3600" cap="all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kumimoji="0" sz="1350" b="0" kern="0" cap="all" dirty="0">
                <a:solidFill>
                  <a:srgbClr val="FFFFFF"/>
                </a:solidFill>
                <a:latin typeface="Adobe Arabic Regular"/>
                <a:sym typeface="Adobe Arabic Regular"/>
              </a:rPr>
              <a:t>client</a:t>
            </a:r>
          </a:p>
        </p:txBody>
      </p:sp>
      <p:sp>
        <p:nvSpPr>
          <p:cNvPr id="355" name="Shape 355"/>
          <p:cNvSpPr/>
          <p:nvPr/>
        </p:nvSpPr>
        <p:spPr>
          <a:xfrm>
            <a:off x="227013" y="404729"/>
            <a:ext cx="8572500" cy="404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b">
            <a:spAutoFit/>
          </a:bodyPr>
          <a:lstStyle>
            <a:lvl1pPr defTabSz="647700">
              <a:lnSpc>
                <a:spcPct val="80000"/>
              </a:lnSpc>
              <a:spcBef>
                <a:spcPts val="0"/>
              </a:spcBef>
              <a:defRPr sz="6000" cap="all" spc="300">
                <a:solidFill>
                  <a:srgbClr val="D91F43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lvl1pPr>
          </a:lstStyle>
          <a:p>
            <a:pPr defTabSz="242888" fontAlgn="auto" hangingPunct="0">
              <a:spcAft>
                <a:spcPts val="0"/>
              </a:spcAft>
            </a:pPr>
            <a:r>
              <a:rPr kumimoji="0" sz="2800" kern="0" spc="113" dirty="0" err="1"/>
              <a:t>鎖定目標，高端買主</a:t>
            </a:r>
            <a:endParaRPr kumimoji="0" sz="2800" kern="0" spc="113" dirty="0"/>
          </a:p>
        </p:txBody>
      </p:sp>
      <p:sp>
        <p:nvSpPr>
          <p:cNvPr id="356" name="Shape 356"/>
          <p:cNvSpPr>
            <a:spLocks noGrp="1"/>
          </p:cNvSpPr>
          <p:nvPr>
            <p:ph type="body" sz="quarter" idx="4294967295"/>
          </p:nvPr>
        </p:nvSpPr>
        <p:spPr>
          <a:xfrm>
            <a:off x="227013" y="2905124"/>
            <a:ext cx="3120851" cy="36922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600" dirty="0"/>
              <a:t>＊</a:t>
            </a:r>
            <a:r>
              <a:rPr lang="zh-TW" altLang="en-US" sz="1600" b="1" dirty="0"/>
              <a:t>住邦ＶＩＰ季刊</a:t>
            </a:r>
            <a:endParaRPr lang="en-US" altLang="zh-TW" sz="16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200" dirty="0"/>
              <a:t>　</a:t>
            </a:r>
            <a:r>
              <a:rPr lang="en-GB" altLang="zh-TW" sz="1200" dirty="0"/>
              <a:t>- </a:t>
            </a:r>
            <a:r>
              <a:rPr lang="zh-TW" altLang="en-US" sz="1200" dirty="0"/>
              <a:t>勝過天下商周今周</a:t>
            </a:r>
            <a:endParaRPr lang="en-US" altLang="zh-TW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200" dirty="0"/>
              <a:t>　</a:t>
            </a:r>
            <a:r>
              <a:rPr lang="en-GB" altLang="zh-TW" sz="1200" dirty="0"/>
              <a:t>- </a:t>
            </a:r>
            <a:r>
              <a:rPr lang="zh-TW" altLang="en-US" sz="1200" dirty="0"/>
              <a:t>成功長在腳下主動有效ＤＳ</a:t>
            </a:r>
            <a:endParaRPr lang="en-US" altLang="zh-TW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200" dirty="0"/>
              <a:t>　</a:t>
            </a:r>
            <a:r>
              <a:rPr lang="en-GB" altLang="zh-TW" sz="1200" dirty="0"/>
              <a:t>- </a:t>
            </a:r>
            <a:r>
              <a:rPr lang="zh-TW" altLang="en-US" sz="1200" dirty="0"/>
              <a:t>每季寄出上萬份住邦ＶＩＰ客戶</a:t>
            </a:r>
            <a:endParaRPr lang="en-US" altLang="zh-TW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200" dirty="0"/>
              <a:t>　</a:t>
            </a:r>
            <a:r>
              <a:rPr lang="en-GB" altLang="zh-TW" sz="1200" dirty="0"/>
              <a:t>-</a:t>
            </a:r>
            <a:r>
              <a:rPr lang="zh-TW" altLang="en-US" sz="1200" dirty="0"/>
              <a:t>２０１８季刊住邦觀點</a:t>
            </a:r>
            <a:endParaRPr lang="en-US" altLang="zh-TW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200" dirty="0"/>
              <a:t>　</a:t>
            </a:r>
            <a:r>
              <a:rPr lang="en-US" altLang="zh-TW" sz="1200" dirty="0"/>
              <a:t>『</a:t>
            </a:r>
            <a:r>
              <a:rPr lang="zh-TW" altLang="en-US" sz="1200" dirty="0"/>
              <a:t>聚焦水岸辦公豪邸　蔚為全球趨勢</a:t>
            </a:r>
            <a:r>
              <a:rPr lang="en-US" altLang="zh-TW" sz="1200" dirty="0"/>
              <a:t>』</a:t>
            </a:r>
            <a:r>
              <a:rPr lang="en-GB" altLang="zh-TW" sz="1200" dirty="0"/>
              <a:t>P9</a:t>
            </a:r>
            <a:endParaRPr lang="en-US" altLang="zh-TW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200" dirty="0"/>
              <a:t>　　１</a:t>
            </a:r>
            <a:r>
              <a:rPr lang="en-GB" altLang="zh-TW" sz="1200" dirty="0"/>
              <a:t>.</a:t>
            </a:r>
            <a:r>
              <a:rPr lang="en-US" altLang="zh-TW" sz="1200" dirty="0"/>
              <a:t> </a:t>
            </a:r>
            <a:r>
              <a:rPr lang="zh-TW" altLang="en-US" sz="1200" dirty="0"/>
              <a:t>聚焦大內科企業總部群落林立</a:t>
            </a:r>
            <a:r>
              <a:rPr lang="en-GB" altLang="zh-TW" sz="1200" dirty="0"/>
              <a:t> P4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en-GB" altLang="zh-TW" sz="1200" dirty="0"/>
              <a:t>          </a:t>
            </a:r>
            <a:r>
              <a:rPr lang="zh-TW" altLang="en-US" sz="1200" dirty="0"/>
              <a:t>２</a:t>
            </a:r>
            <a:r>
              <a:rPr lang="en-GB" altLang="zh-TW" sz="1200" dirty="0"/>
              <a:t>.</a:t>
            </a:r>
            <a:r>
              <a:rPr lang="zh-TW" altLang="en-US" sz="1200" dirty="0"/>
              <a:t>企業總部推薦</a:t>
            </a:r>
            <a:r>
              <a:rPr lang="en-GB" altLang="zh-TW" sz="1200" dirty="0"/>
              <a:t>P11-25  P104</a:t>
            </a:r>
            <a:endParaRPr lang="en-US" altLang="zh-TW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200" dirty="0"/>
              <a:t>　　３</a:t>
            </a:r>
            <a:r>
              <a:rPr lang="en-GB" altLang="zh-TW" sz="1200" dirty="0"/>
              <a:t>.</a:t>
            </a:r>
            <a:r>
              <a:rPr lang="zh-TW" altLang="en-US" sz="1200" dirty="0"/>
              <a:t>內湖科技園區趨勢報告 </a:t>
            </a:r>
            <a:r>
              <a:rPr lang="en-GB" altLang="zh-TW" sz="1200" dirty="0"/>
              <a:t>P79-81</a:t>
            </a:r>
            <a:endParaRPr lang="en-US" altLang="zh-TW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200" dirty="0"/>
              <a:t>　　４</a:t>
            </a:r>
            <a:r>
              <a:rPr lang="en-GB" altLang="zh-TW" sz="1200" dirty="0"/>
              <a:t>.</a:t>
            </a:r>
            <a:r>
              <a:rPr lang="zh-TW" altLang="en-US" sz="1200" dirty="0"/>
              <a:t>舊宗段工業區趨勢報告</a:t>
            </a:r>
            <a:r>
              <a:rPr lang="en-GB" altLang="zh-TW" sz="1200" dirty="0"/>
              <a:t>P82-83</a:t>
            </a:r>
            <a:endParaRPr lang="en-US" altLang="zh-TW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000" dirty="0"/>
              <a:t>　　　　</a:t>
            </a:r>
            <a:r>
              <a:rPr lang="en-US" altLang="zh-TW" sz="1000" dirty="0"/>
              <a:t>‧</a:t>
            </a:r>
            <a:r>
              <a:rPr lang="zh-TW" altLang="en-US" sz="1000" dirty="0"/>
              <a:t>舊宗段土地交易市場</a:t>
            </a:r>
            <a:endParaRPr lang="en-US" altLang="zh-TW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000" dirty="0"/>
              <a:t>　　　　。舊宗段廠辦投資市場</a:t>
            </a:r>
            <a:endParaRPr lang="en-US" altLang="zh-TW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000" dirty="0"/>
              <a:t>　　　　。舊宗段廠辦租賃市場</a:t>
            </a:r>
            <a:endParaRPr lang="en-US" altLang="zh-TW" sz="10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000" dirty="0"/>
              <a:t>　</a:t>
            </a:r>
            <a:r>
              <a:rPr lang="zh-TW" altLang="en-US" sz="1200" dirty="0">
                <a:solidFill>
                  <a:srgbClr val="FFFFFF"/>
                </a:solidFill>
                <a:latin typeface="Adobe Arabic Regular"/>
                <a:sym typeface="Adobe Arabic Regular"/>
              </a:rPr>
              <a:t>　５</a:t>
            </a:r>
            <a:r>
              <a:rPr lang="en-GB" altLang="zh-TW" sz="1200" dirty="0">
                <a:solidFill>
                  <a:srgbClr val="FFFFFF"/>
                </a:solidFill>
                <a:latin typeface="Adobe Arabic Regular"/>
                <a:sym typeface="Adobe Arabic Regular"/>
              </a:rPr>
              <a:t>.</a:t>
            </a:r>
            <a:r>
              <a:rPr lang="zh-TW" altLang="en-US" sz="1200" dirty="0">
                <a:solidFill>
                  <a:srgbClr val="FFFFFF"/>
                </a:solidFill>
                <a:latin typeface="Adobe Arabic Regular"/>
                <a:sym typeface="Adobe Arabic Regular"/>
              </a:rPr>
              <a:t>五期重劃區趨勢報告</a:t>
            </a:r>
            <a:r>
              <a:rPr lang="en-GB" altLang="zh-TW" sz="1200" dirty="0">
                <a:solidFill>
                  <a:srgbClr val="FFFFFF"/>
                </a:solidFill>
                <a:latin typeface="Adobe Arabic Regular"/>
                <a:sym typeface="Adobe Arabic Regular"/>
              </a:rPr>
              <a:t>P84-85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000" dirty="0"/>
              <a:t>　　          </a:t>
            </a:r>
            <a:r>
              <a:rPr lang="en-US" altLang="zh-TW" sz="1000" dirty="0"/>
              <a:t>‧</a:t>
            </a:r>
            <a:r>
              <a:rPr lang="zh-TW" altLang="en-US" sz="1000" dirty="0"/>
              <a:t>五期土地交易市場</a:t>
            </a:r>
            <a:endParaRPr lang="en-US" altLang="zh-TW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000" dirty="0"/>
              <a:t>　　　　。五期辦公商業大樓投資市場</a:t>
            </a:r>
            <a:endParaRPr lang="en-US" altLang="zh-TW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lang="zh-TW" altLang="en-US" sz="1000" dirty="0"/>
              <a:t>　　　　。五期辦公商業大樓租賃市場</a:t>
            </a:r>
            <a:endParaRPr lang="en-US" altLang="zh-TW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endParaRPr lang="en-US" altLang="zh-TW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endParaRPr lang="zh-TW" alt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endParaRPr lang="zh-TW" altLang="en-US" dirty="0"/>
          </a:p>
        </p:txBody>
      </p:sp>
      <p:sp>
        <p:nvSpPr>
          <p:cNvPr id="357" name="Shape 357"/>
          <p:cNvSpPr/>
          <p:nvPr/>
        </p:nvSpPr>
        <p:spPr>
          <a:xfrm>
            <a:off x="3203847" y="2905123"/>
            <a:ext cx="1230145" cy="291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/>
          <a:p>
            <a:pPr algn="ctr" defTabSz="309563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endParaRPr kumimoji="0" sz="1200" b="0" kern="0" dirty="0">
              <a:solidFill>
                <a:srgbClr val="FFFFFF"/>
              </a:solidFill>
              <a:latin typeface="Adobe Arabic Regular"/>
              <a:sym typeface="Adobe Arabic Regular"/>
            </a:endParaRPr>
          </a:p>
        </p:txBody>
      </p:sp>
      <p:sp>
        <p:nvSpPr>
          <p:cNvPr id="358" name="Shape 358"/>
          <p:cNvSpPr/>
          <p:nvPr/>
        </p:nvSpPr>
        <p:spPr>
          <a:xfrm>
            <a:off x="5467772" y="3457274"/>
            <a:ext cx="1524000" cy="1866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/>
          <a:p>
            <a:pPr algn="ctr" defTabSz="309563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endParaRPr kumimoji="0" sz="1200" b="0" kern="0" dirty="0">
              <a:solidFill>
                <a:srgbClr val="FFFFFF"/>
              </a:solidFill>
              <a:latin typeface="Adobe Arabic Regular"/>
              <a:sym typeface="Adobe Arabic Regular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7267790" y="3818010"/>
            <a:ext cx="1524000" cy="1866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/>
          <a:p>
            <a:pPr algn="ctr" defTabSz="309563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kumimoji="0" sz="1200" b="0" kern="0" dirty="0" err="1">
                <a:solidFill>
                  <a:srgbClr val="FFFFFF"/>
                </a:solidFill>
                <a:latin typeface="Adobe Arabic Regular"/>
                <a:sym typeface="Adobe Arabic Regular"/>
              </a:rPr>
              <a:t>超高淨值財富</a:t>
            </a:r>
            <a:r>
              <a:rPr kumimoji="0" lang="zh-TW" altLang="en-GB" sz="1200" b="0" kern="0" dirty="0">
                <a:solidFill>
                  <a:srgbClr val="FFFFFF"/>
                </a:solidFill>
                <a:latin typeface="Adobe Arabic Regular"/>
                <a:sym typeface="Adobe Arabic Regular"/>
              </a:rPr>
              <a:t>客</a:t>
            </a:r>
            <a:r>
              <a:rPr kumimoji="0" lang="zh-TW" altLang="en-US" sz="1200" b="0" kern="0" dirty="0">
                <a:solidFill>
                  <a:srgbClr val="FFFFFF"/>
                </a:solidFill>
                <a:latin typeface="Adobe Arabic Regular"/>
                <a:sym typeface="Adobe Arabic Regular"/>
              </a:rPr>
              <a:t>戶</a:t>
            </a:r>
            <a:endParaRPr kumimoji="0" sz="1200" b="0" kern="0" dirty="0">
              <a:solidFill>
                <a:srgbClr val="FFFFFF"/>
              </a:solidFill>
              <a:latin typeface="Adobe Arabic Regular"/>
              <a:sym typeface="Adobe Arabic Regular"/>
            </a:endParaRPr>
          </a:p>
          <a:p>
            <a:pPr algn="ctr" defTabSz="309563" fontAlgn="auto" hangingPunct="0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kumimoji="0" lang="en-GB" altLang="zh-TW" sz="1200" b="0" kern="0" dirty="0">
                <a:solidFill>
                  <a:srgbClr val="FFFFFF"/>
                </a:solidFill>
                <a:latin typeface="Adobe Arabic Regular"/>
                <a:sym typeface="Adobe Arabic Regular"/>
              </a:rPr>
              <a:t>ˇ</a:t>
            </a:r>
            <a:r>
              <a:rPr kumimoji="0" lang="zh-TW" altLang="en-GB" sz="1200" b="0" kern="0" dirty="0">
                <a:solidFill>
                  <a:srgbClr val="FFFFFF"/>
                </a:solidFill>
                <a:latin typeface="Adobe Arabic Regular"/>
                <a:sym typeface="Adobe Arabic Regular"/>
              </a:rPr>
              <a:t>美</a:t>
            </a:r>
            <a:r>
              <a:rPr kumimoji="0" lang="zh-TW" altLang="en-US" sz="1200" b="0" kern="0" dirty="0">
                <a:solidFill>
                  <a:srgbClr val="FFFFFF"/>
                </a:solidFill>
                <a:latin typeface="Adobe Arabic Regular"/>
                <a:sym typeface="Adobe Arabic Regular"/>
              </a:rPr>
              <a:t>金１</a:t>
            </a:r>
            <a:r>
              <a:rPr kumimoji="0" sz="1200" b="0" kern="0" dirty="0" err="1">
                <a:solidFill>
                  <a:srgbClr val="FFFFFF"/>
                </a:solidFill>
                <a:latin typeface="Adobe Arabic Regular"/>
                <a:sym typeface="Adobe Arabic Regular"/>
              </a:rPr>
              <a:t>億以上</a:t>
            </a:r>
            <a:endParaRPr kumimoji="0" sz="1200" b="0" kern="0" dirty="0">
              <a:solidFill>
                <a:srgbClr val="FFFFFF"/>
              </a:solidFill>
              <a:latin typeface="Adobe Arabic Regular"/>
              <a:sym typeface="Adobe Arabic Regular"/>
            </a:endParaRPr>
          </a:p>
          <a:p>
            <a:pPr algn="ctr" defTabSz="309563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Adobe Arabic Regular"/>
                <a:ea typeface="Adobe Arabic Regular"/>
                <a:cs typeface="Adobe Arabic Regular"/>
                <a:sym typeface="Adobe Arabic Regular"/>
              </a:defRPr>
            </a:pPr>
            <a:r>
              <a:rPr kumimoji="0" lang="zh-TW" altLang="en-GB" sz="1200" b="0" kern="0" dirty="0">
                <a:solidFill>
                  <a:srgbClr val="FFFFFF"/>
                </a:solidFill>
                <a:latin typeface="Adobe Arabic Regular"/>
                <a:sym typeface="Adobe Arabic Regular"/>
              </a:rPr>
              <a:t>（</a:t>
            </a:r>
            <a:r>
              <a:rPr kumimoji="0" sz="1200" b="0" kern="0" dirty="0" err="1">
                <a:solidFill>
                  <a:srgbClr val="FFFFFF"/>
                </a:solidFill>
                <a:latin typeface="Adobe Arabic Regular"/>
                <a:sym typeface="Adobe Arabic Regular"/>
              </a:rPr>
              <a:t>約台幣</a:t>
            </a:r>
            <a:r>
              <a:rPr kumimoji="0" lang="zh-TW" altLang="en-GB" sz="1200" b="0" kern="0" dirty="0">
                <a:solidFill>
                  <a:srgbClr val="FFFFFF"/>
                </a:solidFill>
                <a:latin typeface="Adobe Arabic Regular"/>
                <a:sym typeface="Adobe Arabic Regular"/>
              </a:rPr>
              <a:t>３</a:t>
            </a:r>
            <a:r>
              <a:rPr kumimoji="0" lang="zh-TW" altLang="en-US" sz="1200" b="0" kern="0" dirty="0">
                <a:solidFill>
                  <a:srgbClr val="FFFFFF"/>
                </a:solidFill>
                <a:latin typeface="Adobe Arabic Regular"/>
                <a:sym typeface="Adobe Arabic Regular"/>
              </a:rPr>
              <a:t>０</a:t>
            </a:r>
            <a:r>
              <a:rPr kumimoji="0" sz="1200" b="0" kern="0" dirty="0">
                <a:solidFill>
                  <a:srgbClr val="FFFFFF"/>
                </a:solidFill>
                <a:latin typeface="Adobe Arabic Regular"/>
                <a:sym typeface="Adobe Arabic Regular"/>
              </a:rPr>
              <a:t>億</a:t>
            </a:r>
            <a:r>
              <a:rPr kumimoji="0" lang="zh-TW" altLang="en-GB" sz="1200" b="0" kern="0" dirty="0">
                <a:solidFill>
                  <a:srgbClr val="FFFFFF"/>
                </a:solidFill>
                <a:latin typeface="Adobe Arabic Regular"/>
                <a:sym typeface="Adobe Arabic Regular"/>
              </a:rPr>
              <a:t>）</a:t>
            </a:r>
            <a:endParaRPr kumimoji="0" sz="1200" b="0" kern="0" dirty="0">
              <a:solidFill>
                <a:srgbClr val="FFFFFF"/>
              </a:solidFill>
              <a:latin typeface="Adobe Arabic Regular"/>
              <a:sym typeface="Adobe Arabic Regular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DF5CC1F-9A1C-4908-BDC0-E7179778564F}"/>
              </a:ext>
            </a:extLst>
          </p:cNvPr>
          <p:cNvSpPr txBox="1"/>
          <p:nvPr/>
        </p:nvSpPr>
        <p:spPr>
          <a:xfrm>
            <a:off x="5304449" y="3469658"/>
            <a:ext cx="190075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一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直對層峰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直達天庭</a:t>
            </a:r>
          </a:p>
          <a:p>
            <a:pPr>
              <a:spcAft>
                <a:spcPts val="0"/>
              </a:spcAft>
            </a:pP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二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層峰推薦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人脈銷售</a:t>
            </a:r>
          </a:p>
          <a:p>
            <a:pPr>
              <a:spcAft>
                <a:spcPts val="0"/>
              </a:spcAft>
            </a:pP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三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企業總部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直擊潮流</a:t>
            </a:r>
          </a:p>
          <a:p>
            <a:pPr>
              <a:spcAft>
                <a:spcPts val="0"/>
              </a:spcAft>
            </a:pP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四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口袋名單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資訊精準</a:t>
            </a:r>
          </a:p>
          <a:p>
            <a:pPr>
              <a:spcAft>
                <a:spcPts val="0"/>
              </a:spcAft>
            </a:pP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五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有效客戶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加速成交</a:t>
            </a:r>
          </a:p>
          <a:p>
            <a:pPr>
              <a:spcAft>
                <a:spcPts val="0"/>
              </a:spcAft>
            </a:pP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六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層峰需求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同步思維</a:t>
            </a:r>
          </a:p>
          <a:p>
            <a:pPr>
              <a:spcAft>
                <a:spcPts val="0"/>
              </a:spcAft>
            </a:pP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七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服務推薦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無限責任</a:t>
            </a:r>
          </a:p>
          <a:p>
            <a:pPr>
              <a:spcAft>
                <a:spcPts val="0"/>
              </a:spcAft>
            </a:pP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八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)C R M  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客戶管理系統</a:t>
            </a:r>
          </a:p>
          <a:p>
            <a:pPr>
              <a:spcAft>
                <a:spcPts val="0"/>
              </a:spcAft>
            </a:pP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九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住邦季刊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累蓄能量</a:t>
            </a:r>
          </a:p>
          <a:p>
            <a:pPr>
              <a:spcAft>
                <a:spcPts val="0"/>
              </a:spcAft>
            </a:pP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十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資深團隊</a:t>
            </a:r>
            <a:r>
              <a:rPr lang="en-US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zh-TW" altLang="zh-TW" sz="1200" b="0" kern="1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合縱連橫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416EA1E-6AD6-45BA-A711-A8B4B225A1FC}"/>
              </a:ext>
            </a:extLst>
          </p:cNvPr>
          <p:cNvSpPr txBox="1"/>
          <p:nvPr/>
        </p:nvSpPr>
        <p:spPr>
          <a:xfrm>
            <a:off x="5467772" y="1517553"/>
            <a:ext cx="1120452" cy="746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35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住邦ＶＩＰ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A1EAB8A-FD5F-4D85-B51B-1F579C6942FB}"/>
              </a:ext>
            </a:extLst>
          </p:cNvPr>
          <p:cNvSpPr txBox="1"/>
          <p:nvPr/>
        </p:nvSpPr>
        <p:spPr>
          <a:xfrm>
            <a:off x="3263065" y="3070006"/>
            <a:ext cx="1389046" cy="11618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fontAlgn="auto" hangingPunct="0">
              <a:spcBef>
                <a:spcPts val="3400"/>
              </a:spcBef>
              <a:spcAft>
                <a:spcPts val="0"/>
              </a:spcAft>
            </a:pPr>
            <a:r>
              <a:rPr kumimoji="0" lang="zh-TW" altLang="en-US" sz="135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依物件區域位置拜訪自用需求型</a:t>
            </a:r>
            <a:r>
              <a:rPr kumimoji="0" lang="zh-TW" altLang="en-US" sz="135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企業</a:t>
            </a:r>
          </a:p>
        </p:txBody>
      </p:sp>
    </p:spTree>
    <p:extLst>
      <p:ext uri="{BB962C8B-B14F-4D97-AF65-F5344CB8AC3E}">
        <p14:creationId xmlns:p14="http://schemas.microsoft.com/office/powerpoint/2010/main" val="2385599439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4777B3-F7A3-43E1-9D01-C1A51A41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628800"/>
            <a:ext cx="9164568" cy="2955900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dirty="0"/>
              <a:t>住邦官網</a:t>
            </a:r>
            <a:endParaRPr lang="zh-TW" altLang="en-US" sz="5300" dirty="0">
              <a:solidFill>
                <a:srgbClr val="FFFF00"/>
              </a:solidFill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EE57EC0-9EDD-49FA-85E9-27F540C7D33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71419" y="3140968"/>
            <a:ext cx="8572500" cy="1008112"/>
          </a:xfrm>
        </p:spPr>
        <p:txBody>
          <a:bodyPr>
            <a:noAutofit/>
          </a:bodyPr>
          <a:lstStyle/>
          <a:p>
            <a:r>
              <a:rPr lang="en-GB" altLang="zh-TW" sz="2400" dirty="0">
                <a:solidFill>
                  <a:srgbClr val="FFFF00"/>
                </a:solidFill>
                <a:hlinkClick r:id="rId2"/>
              </a:rPr>
              <a:t>http://www.realty.com.tw/index.php</a:t>
            </a:r>
            <a:endParaRPr lang="en-GB" altLang="zh-TW" sz="2400" dirty="0">
              <a:solidFill>
                <a:srgbClr val="FFFF00"/>
              </a:solidFill>
            </a:endParaRPr>
          </a:p>
          <a:p>
            <a:r>
              <a:rPr lang="zh-TW" altLang="en-US" sz="2400" dirty="0">
                <a:solidFill>
                  <a:srgbClr val="FFFF00"/>
                </a:solidFill>
              </a:rPr>
              <a:t>請連結網址瀏覽</a:t>
            </a:r>
          </a:p>
        </p:txBody>
      </p:sp>
    </p:spTree>
    <p:extLst>
      <p:ext uri="{BB962C8B-B14F-4D97-AF65-F5344CB8AC3E}">
        <p14:creationId xmlns:p14="http://schemas.microsoft.com/office/powerpoint/2010/main" val="41763675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>
            <a:off x="476250" y="1343617"/>
            <a:ext cx="8572500" cy="332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b">
            <a:spAutoFit/>
          </a:bodyPr>
          <a:lstStyle>
            <a:lvl1pPr defTabSz="647700">
              <a:lnSpc>
                <a:spcPct val="80000"/>
              </a:lnSpc>
              <a:spcBef>
                <a:spcPts val="0"/>
              </a:spcBef>
              <a:defRPr sz="6000" cap="all" spc="300">
                <a:solidFill>
                  <a:srgbClr val="D91F43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lvl1pPr>
          </a:lstStyle>
          <a:p>
            <a:pPr marL="0" marR="0" lvl="0" indent="0" algn="l" defTabSz="242888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50" b="0" i="0" u="none" strike="noStrike" kern="0" cap="all" spc="113" normalizeH="0" baseline="0" noProof="0" dirty="0" err="1">
                <a:ln>
                  <a:noFill/>
                </a:ln>
                <a:solidFill>
                  <a:srgbClr val="D91F43"/>
                </a:solidFill>
                <a:effectLst/>
                <a:uLnTx/>
                <a:uFillTx/>
                <a:latin typeface="Adobe Arabic Bold"/>
                <a:sym typeface="Adobe Arabic Bold"/>
              </a:rPr>
              <a:t>住邦專刊</a:t>
            </a:r>
            <a:endParaRPr kumimoji="0" sz="2250" b="0" i="0" u="none" strike="noStrike" kern="0" cap="all" spc="113" normalizeH="0" baseline="0" noProof="0" dirty="0">
              <a:ln>
                <a:noFill/>
              </a:ln>
              <a:solidFill>
                <a:srgbClr val="D91F43"/>
              </a:solidFill>
              <a:effectLst/>
              <a:uLnTx/>
              <a:uFillTx/>
              <a:latin typeface="Adobe Arabic Bold"/>
              <a:sym typeface="Adobe Arabic Bold"/>
            </a:endParaRPr>
          </a:p>
        </p:txBody>
      </p:sp>
      <p:pic>
        <p:nvPicPr>
          <p:cNvPr id="368" name="book-cover-doub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937846"/>
            <a:ext cx="7620000" cy="49823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480698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/>
        </p:nvSpPr>
        <p:spPr>
          <a:xfrm>
            <a:off x="762000" y="3279573"/>
            <a:ext cx="7620000" cy="332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b">
            <a:spAutoFit/>
          </a:bodyPr>
          <a:lstStyle>
            <a:lvl1pPr algn="ctr" defTabSz="647700">
              <a:lnSpc>
                <a:spcPct val="80000"/>
              </a:lnSpc>
              <a:spcBef>
                <a:spcPts val="0"/>
              </a:spcBef>
              <a:defRPr sz="6000" cap="all" spc="300">
                <a:solidFill>
                  <a:srgbClr val="FFFFFF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lvl1pPr>
          </a:lstStyle>
          <a:p>
            <a:pPr marL="0" marR="0" lvl="0" indent="0" algn="ctr" defTabSz="242888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0" cap="all" spc="11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dobe Arabic Bold"/>
              <a:sym typeface="Adobe Arabic Bold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E3FFEB-3EF1-4344-A698-2944DDE71CC5}"/>
              </a:ext>
            </a:extLst>
          </p:cNvPr>
          <p:cNvSpPr/>
          <p:nvPr/>
        </p:nvSpPr>
        <p:spPr>
          <a:xfrm>
            <a:off x="467544" y="382012"/>
            <a:ext cx="7914456" cy="626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500" b="0" cap="all" dirty="0">
                <a:solidFill>
                  <a:srgbClr val="D91F43"/>
                </a:solidFill>
                <a:latin typeface="+mn-lt"/>
                <a:ea typeface="+mn-ea"/>
                <a:sym typeface="Baskerville SemiBold"/>
              </a:rPr>
              <a:t>三、市場研究</a:t>
            </a:r>
            <a:br>
              <a:rPr lang="en-US" altLang="zh-TW" sz="6000" dirty="0"/>
            </a:br>
            <a:br>
              <a:rPr lang="en-US" altLang="zh-TW" sz="6000" dirty="0"/>
            </a:br>
            <a:r>
              <a:rPr lang="en-US" altLang="zh-TW" sz="3200" dirty="0">
                <a:solidFill>
                  <a:srgbClr val="FFFF00"/>
                </a:solidFill>
              </a:rPr>
              <a:t>2018Q3</a:t>
            </a:r>
            <a:r>
              <a:rPr lang="zh-TW" altLang="en-US" sz="3200" dirty="0">
                <a:solidFill>
                  <a:srgbClr val="FFFF00"/>
                </a:solidFill>
              </a:rPr>
              <a:t>季刊文字</a:t>
            </a:r>
            <a:r>
              <a:rPr lang="en-US" altLang="zh-TW" sz="3200" dirty="0">
                <a:solidFill>
                  <a:srgbClr val="FFFF00"/>
                </a:solidFill>
              </a:rPr>
              <a:t>---</a:t>
            </a:r>
            <a:r>
              <a:rPr lang="zh-TW" altLang="en-US" sz="3200" dirty="0">
                <a:solidFill>
                  <a:srgbClr val="FFFF00"/>
                </a:solidFill>
              </a:rPr>
              <a:t>研究室初稿 </a:t>
            </a:r>
            <a:r>
              <a:rPr lang="en-US" altLang="zh-TW" dirty="0">
                <a:solidFill>
                  <a:srgbClr val="FFFF00"/>
                </a:solidFill>
              </a:rPr>
              <a:t>(WORD</a:t>
            </a:r>
            <a:r>
              <a:rPr lang="zh-TW" altLang="en-US" dirty="0">
                <a:solidFill>
                  <a:srgbClr val="FFFF00"/>
                </a:solidFill>
              </a:rPr>
              <a:t>檔</a:t>
            </a:r>
            <a:r>
              <a:rPr lang="en-US" altLang="zh-TW" dirty="0">
                <a:solidFill>
                  <a:srgbClr val="FFFF00"/>
                </a:solidFill>
              </a:rPr>
              <a:t>)</a:t>
            </a:r>
            <a:br>
              <a:rPr lang="en-US" altLang="zh-TW" dirty="0">
                <a:solidFill>
                  <a:srgbClr val="FFFF00"/>
                </a:solidFill>
              </a:rPr>
            </a:br>
            <a:r>
              <a:rPr lang="en-US" altLang="zh-TW" dirty="0">
                <a:solidFill>
                  <a:srgbClr val="FFFF00"/>
                </a:solidFill>
              </a:rPr>
              <a:t>-</a:t>
            </a:r>
            <a:r>
              <a:rPr lang="zh-TW" altLang="en-US" dirty="0">
                <a:solidFill>
                  <a:srgbClr val="FFFF00"/>
                </a:solidFill>
              </a:rPr>
              <a:t>在傳統區域發展理論，產業、居住及服務業的互動模型中，商業地產扮演引導一座城市正向循環的角色，對都市的重要性不言而喻。</a:t>
            </a:r>
            <a:br>
              <a:rPr lang="en-US" altLang="zh-TW" dirty="0">
                <a:solidFill>
                  <a:srgbClr val="FFFF00"/>
                </a:solidFill>
              </a:rPr>
            </a:br>
            <a:br>
              <a:rPr lang="en-US" altLang="zh-TW" dirty="0">
                <a:solidFill>
                  <a:srgbClr val="FFFF00"/>
                </a:solidFill>
              </a:rPr>
            </a:br>
            <a:br>
              <a:rPr lang="en-US" altLang="zh-TW" dirty="0">
                <a:solidFill>
                  <a:srgbClr val="FFFF00"/>
                </a:solidFill>
              </a:rPr>
            </a:br>
            <a:r>
              <a:rPr lang="en-US" altLang="zh-TW" sz="3200" dirty="0">
                <a:solidFill>
                  <a:srgbClr val="FFFF00"/>
                </a:solidFill>
              </a:rPr>
              <a:t>2018.9.10</a:t>
            </a:r>
            <a:r>
              <a:rPr lang="zh-TW" altLang="en-US" sz="3200" dirty="0">
                <a:solidFill>
                  <a:srgbClr val="FFFF00"/>
                </a:solidFill>
              </a:rPr>
              <a:t>第 </a:t>
            </a:r>
            <a:r>
              <a:rPr lang="en-US" altLang="zh-TW" sz="3200" dirty="0">
                <a:solidFill>
                  <a:srgbClr val="FFFF00"/>
                </a:solidFill>
              </a:rPr>
              <a:t>40 </a:t>
            </a:r>
            <a:r>
              <a:rPr lang="zh-TW" altLang="en-US" sz="3200" dirty="0">
                <a:solidFill>
                  <a:srgbClr val="FFFF00"/>
                </a:solidFill>
              </a:rPr>
              <a:t>期電子報 </a:t>
            </a:r>
            <a:br>
              <a:rPr lang="en-US" altLang="zh-TW" dirty="0">
                <a:solidFill>
                  <a:srgbClr val="FFFF00"/>
                </a:solidFill>
              </a:rPr>
            </a:br>
            <a:r>
              <a:rPr lang="en-US" altLang="zh-TW" dirty="0">
                <a:solidFill>
                  <a:srgbClr val="FFFF00"/>
                </a:solidFill>
              </a:rPr>
              <a:t>- </a:t>
            </a:r>
            <a:r>
              <a:rPr lang="zh-TW" altLang="en-US" dirty="0">
                <a:solidFill>
                  <a:srgbClr val="FFFF00"/>
                </a:solidFill>
              </a:rPr>
              <a:t>企業總部需求強勁 商用不動產後市看好 </a:t>
            </a:r>
            <a:r>
              <a:rPr lang="en-US" altLang="zh-TW" dirty="0">
                <a:solidFill>
                  <a:srgbClr val="FFFF00"/>
                </a:solidFill>
              </a:rPr>
              <a:t>(</a:t>
            </a:r>
            <a:r>
              <a:rPr lang="zh-TW" altLang="en-US" dirty="0">
                <a:solidFill>
                  <a:srgbClr val="FFFF00"/>
                </a:solidFill>
              </a:rPr>
              <a:t>住邦官網</a:t>
            </a:r>
            <a:r>
              <a:rPr lang="en-US" altLang="zh-TW" dirty="0">
                <a:solidFill>
                  <a:srgbClr val="FFFF00"/>
                </a:solidFill>
              </a:rPr>
              <a:t>)</a:t>
            </a:r>
            <a:br>
              <a:rPr lang="en-US" altLang="zh-TW" dirty="0">
                <a:solidFill>
                  <a:srgbClr val="FFFF00"/>
                </a:solidFill>
              </a:rPr>
            </a:br>
            <a:endParaRPr lang="en-US" altLang="zh-TW" dirty="0">
              <a:solidFill>
                <a:srgbClr val="FFFF00"/>
              </a:solidFill>
            </a:endParaRPr>
          </a:p>
          <a:p>
            <a:br>
              <a:rPr lang="en-US" altLang="zh-TW" dirty="0">
                <a:solidFill>
                  <a:srgbClr val="FFFF00"/>
                </a:solidFill>
              </a:rPr>
            </a:br>
            <a:r>
              <a:rPr lang="en-US" altLang="zh-TW" sz="3200" dirty="0">
                <a:solidFill>
                  <a:srgbClr val="FFFF00"/>
                </a:solidFill>
              </a:rPr>
              <a:t>2018.6.27</a:t>
            </a:r>
            <a:r>
              <a:rPr lang="zh-TW" altLang="en-US" sz="3200" dirty="0">
                <a:solidFill>
                  <a:srgbClr val="FFFF00"/>
                </a:solidFill>
              </a:rPr>
              <a:t>第 </a:t>
            </a:r>
            <a:r>
              <a:rPr lang="en-US" altLang="zh-TW" sz="3200" dirty="0">
                <a:solidFill>
                  <a:srgbClr val="FFFF00"/>
                </a:solidFill>
              </a:rPr>
              <a:t>39 </a:t>
            </a:r>
            <a:r>
              <a:rPr lang="zh-TW" altLang="en-US" sz="3200" dirty="0">
                <a:solidFill>
                  <a:srgbClr val="FFFF00"/>
                </a:solidFill>
              </a:rPr>
              <a:t>期電子報 </a:t>
            </a:r>
            <a:br>
              <a:rPr lang="en-US" altLang="zh-TW" dirty="0">
                <a:solidFill>
                  <a:srgbClr val="FFFF00"/>
                </a:solidFill>
              </a:rPr>
            </a:br>
            <a:r>
              <a:rPr lang="en-US" altLang="zh-TW" dirty="0">
                <a:solidFill>
                  <a:srgbClr val="FFFF00"/>
                </a:solidFill>
              </a:rPr>
              <a:t>- </a:t>
            </a:r>
            <a:r>
              <a:rPr lang="zh-TW" altLang="en-US" dirty="0">
                <a:solidFill>
                  <a:srgbClr val="FFFF00"/>
                </a:solidFill>
              </a:rPr>
              <a:t>水岸辦公豪邸 蔚為全球趨勢 </a:t>
            </a:r>
            <a:r>
              <a:rPr lang="en-US" altLang="zh-TW" dirty="0">
                <a:solidFill>
                  <a:srgbClr val="FFFF00"/>
                </a:solidFill>
              </a:rPr>
              <a:t>(</a:t>
            </a:r>
            <a:r>
              <a:rPr lang="zh-TW" altLang="en-US" dirty="0">
                <a:solidFill>
                  <a:srgbClr val="FFFF00"/>
                </a:solidFill>
              </a:rPr>
              <a:t>住邦官網</a:t>
            </a:r>
            <a:r>
              <a:rPr lang="en-US" altLang="zh-TW" dirty="0">
                <a:solidFill>
                  <a:srgbClr val="FFFF00"/>
                </a:solidFill>
              </a:rPr>
              <a:t>)</a:t>
            </a:r>
            <a:endParaRPr lang="en-GB" altLang="zh-TW" dirty="0">
              <a:solidFill>
                <a:srgbClr val="FFFF00"/>
              </a:solidFill>
            </a:endParaRPr>
          </a:p>
          <a:p>
            <a:endParaRPr lang="en-GB" altLang="zh-TW" dirty="0">
              <a:solidFill>
                <a:srgbClr val="FFFF0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200328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0FFEC0-00A8-425D-8DB3-CAAB38F5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997200"/>
            <a:ext cx="8572500" cy="2880072"/>
          </a:xfrm>
        </p:spPr>
        <p:txBody>
          <a:bodyPr>
            <a:normAutofit/>
          </a:bodyPr>
          <a:lstStyle/>
          <a:p>
            <a:r>
              <a:rPr lang="zh-TW" altLang="en-US" sz="8000" dirty="0"/>
              <a:t>四、</a:t>
            </a:r>
            <a:r>
              <a:rPr lang="en-US" altLang="zh-TW" sz="8000" dirty="0"/>
              <a:t>Q&amp;A</a:t>
            </a:r>
            <a:endParaRPr lang="zh-TW" altLang="en-US" sz="8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1F1B0E8-D30E-40FF-B8A4-7BF066AEE26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zh-TW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293947712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金色logo-黑底-60X60-確認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7625" y="2714625"/>
            <a:ext cx="1428750" cy="1428750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Shape 402"/>
          <p:cNvSpPr/>
          <p:nvPr/>
        </p:nvSpPr>
        <p:spPr>
          <a:xfrm>
            <a:off x="2627785" y="4263703"/>
            <a:ext cx="3744415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12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D91F43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pPr>
            <a:r>
              <a:rPr kumimoji="0" sz="22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 Bold"/>
                <a:sym typeface="Adobe Arabic Bold"/>
              </a:rPr>
              <a:t>選擇住邦，榮耀您事業城邦</a:t>
            </a:r>
            <a:endParaRPr kumimoji="0" sz="22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dobe Arabic Bold"/>
              <a:sym typeface="Adobe Arabic Bold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2679807-1484-43E7-A210-2D36D424C5A1}"/>
              </a:ext>
            </a:extLst>
          </p:cNvPr>
          <p:cNvSpPr txBox="1"/>
          <p:nvPr/>
        </p:nvSpPr>
        <p:spPr>
          <a:xfrm>
            <a:off x="3563888" y="1559460"/>
            <a:ext cx="2658590" cy="10002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fontAlgn="auto" hangingPunct="0">
              <a:spcBef>
                <a:spcPts val="3400"/>
              </a:spcBef>
              <a:spcAft>
                <a:spcPts val="0"/>
              </a:spcAft>
            </a:pPr>
            <a:r>
              <a:rPr kumimoji="0" lang="en-US" altLang="zh-TW" sz="3000" b="0" dirty="0">
                <a:solidFill>
                  <a:srgbClr val="FF3300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T</a:t>
            </a:r>
            <a:r>
              <a:rPr kumimoji="0" lang="en-GB" altLang="zh-TW" sz="3000" b="0" dirty="0">
                <a:solidFill>
                  <a:srgbClr val="FF3300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HANK YOU</a:t>
            </a:r>
            <a:endParaRPr kumimoji="0" lang="zh-TW" altLang="en-US" sz="3000" b="0" dirty="0">
              <a:solidFill>
                <a:srgbClr val="FF3300"/>
              </a:solidFill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9666370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0FFEC0-00A8-425D-8DB3-CAAB38F5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548680"/>
            <a:ext cx="8572500" cy="5328592"/>
          </a:xfrm>
        </p:spPr>
        <p:txBody>
          <a:bodyPr>
            <a:normAutofit fontScale="90000"/>
          </a:bodyPr>
          <a:lstStyle/>
          <a:p>
            <a:r>
              <a:rPr lang="zh-TW" altLang="en-US" sz="4900" b="1" dirty="0"/>
              <a:t>大綱</a:t>
            </a:r>
            <a:r>
              <a:rPr lang="en-US" altLang="zh-TW" sz="4900" b="1" dirty="0"/>
              <a:t>:</a:t>
            </a:r>
            <a:br>
              <a:rPr lang="en-US" altLang="zh-TW" sz="4900" dirty="0"/>
            </a:br>
            <a:br>
              <a:rPr lang="en-US" altLang="zh-TW" sz="4900" dirty="0"/>
            </a:br>
            <a:r>
              <a:rPr lang="zh-TW" altLang="en-US" sz="4900" dirty="0"/>
              <a:t>一、主講者  林憶卉</a:t>
            </a:r>
            <a:r>
              <a:rPr lang="en-US" altLang="zh-TW" sz="4900" dirty="0"/>
              <a:t>A</a:t>
            </a:r>
            <a:r>
              <a:rPr lang="en-GB" altLang="zh-TW" sz="4900" dirty="0"/>
              <a:t>NGELA </a:t>
            </a:r>
            <a:r>
              <a:rPr lang="zh-TW" altLang="en-US" sz="4900" dirty="0"/>
              <a:t>簡介</a:t>
            </a:r>
            <a:br>
              <a:rPr lang="en-US" altLang="zh-TW" sz="4900" dirty="0"/>
            </a:br>
            <a:br>
              <a:rPr lang="en-US" altLang="zh-TW" sz="4900" dirty="0"/>
            </a:br>
            <a:r>
              <a:rPr lang="zh-TW" altLang="en-US" sz="4900" dirty="0"/>
              <a:t>二、住邦團隊簡介</a:t>
            </a:r>
            <a:br>
              <a:rPr lang="en-US" altLang="zh-TW" sz="4900" dirty="0"/>
            </a:br>
            <a:br>
              <a:rPr lang="en-US" altLang="zh-TW" sz="4900" dirty="0"/>
            </a:br>
            <a:r>
              <a:rPr lang="zh-TW" altLang="en-US" sz="4900" dirty="0"/>
              <a:t>三、市場研究</a:t>
            </a:r>
            <a:br>
              <a:rPr lang="en-US" altLang="zh-TW" sz="4900" dirty="0"/>
            </a:br>
            <a:br>
              <a:rPr lang="en-US" altLang="zh-TW" sz="4900" dirty="0"/>
            </a:br>
            <a:r>
              <a:rPr lang="zh-TW" altLang="en-US" sz="4900" dirty="0"/>
              <a:t>四、</a:t>
            </a:r>
            <a:r>
              <a:rPr lang="en-US" altLang="zh-TW" sz="4900" dirty="0"/>
              <a:t>q</a:t>
            </a:r>
            <a:r>
              <a:rPr lang="zh-TW" altLang="en-US" sz="4900" dirty="0"/>
              <a:t> </a:t>
            </a:r>
            <a:r>
              <a:rPr lang="en-US" altLang="zh-TW" sz="4900" dirty="0"/>
              <a:t>&amp;</a:t>
            </a:r>
            <a:r>
              <a:rPr lang="zh-TW" altLang="en-US" sz="4900" dirty="0"/>
              <a:t> </a:t>
            </a:r>
            <a:r>
              <a:rPr lang="en-US" altLang="zh-TW" sz="4900" dirty="0"/>
              <a:t>a</a:t>
            </a:r>
            <a:br>
              <a:rPr lang="en-US" altLang="zh-TW" sz="4900" dirty="0"/>
            </a:br>
            <a:br>
              <a:rPr lang="en-US" altLang="zh-TW" sz="2400" dirty="0"/>
            </a:br>
            <a:br>
              <a:rPr lang="en-US" altLang="zh-TW" sz="2400" dirty="0"/>
            </a:br>
            <a:endParaRPr lang="zh-TW" altLang="en-US" sz="24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1F1B0E8-D30E-40FF-B8A4-7BF066AEE26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zh-TW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32252428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0FFEC0-00A8-425D-8DB3-CAAB38F5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997200"/>
            <a:ext cx="8572500" cy="2880072"/>
          </a:xfrm>
        </p:spPr>
        <p:txBody>
          <a:bodyPr>
            <a:normAutofit/>
          </a:bodyPr>
          <a:lstStyle/>
          <a:p>
            <a:r>
              <a:rPr lang="zh-TW" altLang="en-US" sz="8000" dirty="0"/>
              <a:t>一、主講者簡介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1F1B0E8-D30E-40FF-B8A4-7BF066AEE26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85750" y="2997200"/>
            <a:ext cx="8572500" cy="1270000"/>
          </a:xfrm>
        </p:spPr>
        <p:txBody>
          <a:bodyPr/>
          <a:lstStyle/>
          <a:p>
            <a:r>
              <a:rPr lang="zh-TW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12861239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0FFEC0-00A8-425D-8DB3-CAAB38F5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32656"/>
            <a:ext cx="8572500" cy="6120680"/>
          </a:xfrm>
        </p:spPr>
        <p:txBody>
          <a:bodyPr>
            <a:normAutofit fontScale="90000"/>
          </a:bodyPr>
          <a:lstStyle/>
          <a:p>
            <a:br>
              <a:rPr lang="en-US" altLang="zh-TW" sz="1600" dirty="0"/>
            </a:br>
            <a:br>
              <a:rPr lang="en-US" altLang="zh-TW" sz="1600" dirty="0"/>
            </a:br>
            <a:r>
              <a:rPr lang="zh-TW" altLang="en-US" sz="3600" b="1" dirty="0"/>
              <a:t>林憶卉  </a:t>
            </a:r>
            <a:r>
              <a:rPr lang="en-US" altLang="zh-TW" sz="3600" b="1" dirty="0"/>
              <a:t>Angela</a:t>
            </a:r>
            <a:r>
              <a:rPr lang="zh-TW" altLang="en-US" sz="3600" b="1" dirty="0"/>
              <a:t> </a:t>
            </a:r>
            <a:br>
              <a:rPr lang="en-US" altLang="zh-TW" sz="3600" dirty="0"/>
            </a:br>
            <a:br>
              <a:rPr lang="en-US" altLang="zh-TW" sz="3600" dirty="0"/>
            </a:br>
            <a:br>
              <a:rPr lang="en-US" altLang="zh-TW" sz="1600" dirty="0"/>
            </a:br>
            <a:r>
              <a:rPr lang="zh-TW" altLang="en-US" sz="2400" dirty="0"/>
              <a:t>現職：</a:t>
            </a:r>
            <a:br>
              <a:rPr lang="en-GB" altLang="zh-TW" sz="2400" dirty="0"/>
            </a:br>
            <a:r>
              <a:rPr lang="zh-TW" altLang="en-US" sz="2400" dirty="0"/>
              <a:t>住邦國際高端地產</a:t>
            </a:r>
            <a:r>
              <a:rPr lang="en-US" altLang="zh-TW" sz="2400" dirty="0"/>
              <a:t>/</a:t>
            </a:r>
            <a:r>
              <a:rPr lang="zh-TW" altLang="en-US" sz="2400" dirty="0"/>
              <a:t>副總經理</a:t>
            </a:r>
            <a:r>
              <a:rPr lang="en-US" altLang="zh-TW" sz="2400" dirty="0"/>
              <a:t>………………...2018</a:t>
            </a:r>
            <a:r>
              <a:rPr lang="zh-TW" altLang="en-US" sz="2400" dirty="0"/>
              <a:t>年</a:t>
            </a:r>
            <a:r>
              <a:rPr lang="en-US" altLang="zh-TW" sz="2400" dirty="0"/>
              <a:t>5</a:t>
            </a:r>
            <a:r>
              <a:rPr lang="zh-TW" altLang="en-US" sz="2400" dirty="0"/>
              <a:t>月加入</a:t>
            </a:r>
            <a:br>
              <a:rPr lang="en-US" altLang="zh-TW" sz="2400" dirty="0"/>
            </a:br>
            <a:r>
              <a:rPr lang="en-GB" altLang="zh-TW" sz="2400" dirty="0"/>
              <a:t>International core sales lead</a:t>
            </a:r>
            <a:br>
              <a:rPr lang="en-US" altLang="zh-TW" sz="2400" dirty="0"/>
            </a:br>
            <a:br>
              <a:rPr lang="en-GB" altLang="zh-TW" sz="2400" dirty="0"/>
            </a:br>
            <a:r>
              <a:rPr lang="zh-TW" altLang="en-US" sz="2400" dirty="0"/>
              <a:t>經歷</a:t>
            </a:r>
            <a:r>
              <a:rPr lang="en-US" altLang="zh-TW" sz="2400" dirty="0"/>
              <a:t>:</a:t>
            </a:r>
            <a:br>
              <a:rPr lang="zh-TW" altLang="en-US" sz="2400" dirty="0"/>
            </a:br>
            <a:r>
              <a:rPr lang="en-US" altLang="zh-TW" sz="2400" dirty="0"/>
              <a:t>-</a:t>
            </a:r>
            <a:r>
              <a:rPr lang="en-GB" altLang="zh-TW" sz="2400" dirty="0" err="1"/>
              <a:t>ubs</a:t>
            </a:r>
            <a:r>
              <a:rPr lang="zh-TW" altLang="en-US" sz="2400" dirty="0"/>
              <a:t> 瑞銀私人銀行</a:t>
            </a:r>
            <a:r>
              <a:rPr lang="en-GB" altLang="zh-TW" sz="2400" dirty="0"/>
              <a:t>/</a:t>
            </a:r>
            <a:r>
              <a:rPr lang="zh-TW" altLang="en-US" sz="2400" dirty="0"/>
              <a:t>助理副總裁</a:t>
            </a:r>
            <a:r>
              <a:rPr lang="en-US" altLang="zh-TW" sz="2400" dirty="0"/>
              <a:t>(5</a:t>
            </a:r>
            <a:r>
              <a:rPr lang="zh-TW" altLang="en-US" sz="2400" dirty="0"/>
              <a:t>年</a:t>
            </a:r>
            <a:r>
              <a:rPr lang="en-US" altLang="zh-TW" sz="2400" dirty="0"/>
              <a:t>+)…..2012</a:t>
            </a:r>
            <a:r>
              <a:rPr lang="zh-TW" altLang="en-US" sz="2400" dirty="0"/>
              <a:t>年</a:t>
            </a:r>
            <a:r>
              <a:rPr lang="en-US" altLang="zh-TW" sz="2400" dirty="0"/>
              <a:t>10</a:t>
            </a:r>
            <a:r>
              <a:rPr lang="zh-TW" altLang="en-US" sz="2400" dirty="0"/>
              <a:t>月加入</a:t>
            </a:r>
            <a:r>
              <a:rPr lang="en-US" altLang="zh-TW" sz="2400" dirty="0"/>
              <a:t>~2018</a:t>
            </a:r>
            <a:r>
              <a:rPr lang="zh-TW" altLang="en-US" sz="2400" dirty="0"/>
              <a:t>年</a:t>
            </a:r>
            <a:r>
              <a:rPr lang="en-US" altLang="zh-TW" sz="2400" dirty="0"/>
              <a:t>3</a:t>
            </a:r>
            <a:r>
              <a:rPr lang="zh-TW" altLang="en-US" sz="2400" dirty="0"/>
              <a:t>月</a:t>
            </a:r>
            <a:br>
              <a:rPr lang="zh-TW" altLang="en-US" sz="2400" dirty="0"/>
            </a:br>
            <a:r>
              <a:rPr lang="en-US" altLang="zh-TW" sz="2400" dirty="0"/>
              <a:t>-</a:t>
            </a:r>
            <a:r>
              <a:rPr lang="zh-TW" altLang="en-US" sz="2400" dirty="0"/>
              <a:t>台北富邦銀行</a:t>
            </a:r>
            <a:r>
              <a:rPr lang="en-GB" altLang="zh-TW" sz="2400" dirty="0"/>
              <a:t>/</a:t>
            </a:r>
            <a:r>
              <a:rPr lang="zh-TW" altLang="en-US" sz="2400" dirty="0"/>
              <a:t>助理副總裁</a:t>
            </a:r>
            <a:r>
              <a:rPr lang="en-US" altLang="zh-TW" sz="2400" dirty="0"/>
              <a:t>(16</a:t>
            </a:r>
            <a:r>
              <a:rPr lang="zh-TW" altLang="en-US" sz="2400" dirty="0"/>
              <a:t>年</a:t>
            </a:r>
            <a:r>
              <a:rPr lang="en-US" altLang="zh-TW" sz="2400" dirty="0"/>
              <a:t>+)……….. 1996</a:t>
            </a:r>
            <a:r>
              <a:rPr lang="zh-TW" altLang="en-US" sz="2400" dirty="0"/>
              <a:t>年 </a:t>
            </a:r>
            <a:r>
              <a:rPr lang="en-US" altLang="zh-TW" sz="2400" dirty="0"/>
              <a:t>7</a:t>
            </a:r>
            <a:r>
              <a:rPr lang="zh-TW" altLang="en-US" sz="2400" dirty="0"/>
              <a:t>月加入</a:t>
            </a:r>
            <a:r>
              <a:rPr lang="en-US" altLang="zh-TW" sz="2400" dirty="0"/>
              <a:t>~2012</a:t>
            </a:r>
            <a:r>
              <a:rPr lang="zh-TW" altLang="en-US" sz="2400" dirty="0"/>
              <a:t>年</a:t>
            </a:r>
            <a:r>
              <a:rPr lang="en-US" altLang="zh-TW" sz="2400" dirty="0"/>
              <a:t>9</a:t>
            </a:r>
            <a:r>
              <a:rPr lang="zh-TW" altLang="en-US" sz="2400" dirty="0"/>
              <a:t>月</a:t>
            </a:r>
            <a:br>
              <a:rPr lang="en-GB" altLang="zh-TW" sz="2400" dirty="0"/>
            </a:br>
            <a:br>
              <a:rPr lang="zh-TW" altLang="en-US" sz="2400" dirty="0"/>
            </a:br>
            <a:r>
              <a:rPr lang="zh-TW" altLang="en-US" sz="2400" dirty="0"/>
              <a:t>超過</a:t>
            </a:r>
            <a:r>
              <a:rPr lang="en-US" altLang="zh-TW" sz="2400" dirty="0"/>
              <a:t>22</a:t>
            </a:r>
            <a:r>
              <a:rPr lang="zh-TW" altLang="en-US" sz="2400" dirty="0"/>
              <a:t>年高端頂級私人銀行財富管理資歷，建立其與大中華地區</a:t>
            </a:r>
            <a:r>
              <a:rPr lang="en-US" altLang="zh-TW" sz="2400" dirty="0"/>
              <a:t>(</a:t>
            </a:r>
            <a:r>
              <a:rPr lang="zh-TW" altLang="en-US" sz="2400" dirty="0"/>
              <a:t>包含新加坡</a:t>
            </a:r>
            <a:r>
              <a:rPr lang="en-US" altLang="zh-TW" sz="2400" dirty="0"/>
              <a:t>,</a:t>
            </a:r>
            <a:r>
              <a:rPr lang="zh-TW" altLang="en-US" sz="2400" dirty="0"/>
              <a:t>香港</a:t>
            </a:r>
            <a:r>
              <a:rPr lang="en-US" altLang="zh-TW" sz="2400" dirty="0"/>
              <a:t>,</a:t>
            </a:r>
            <a:r>
              <a:rPr lang="zh-TW" altLang="en-US" sz="2400" dirty="0"/>
              <a:t>台灣</a:t>
            </a:r>
            <a:r>
              <a:rPr lang="en-US" altLang="zh-TW" sz="2400" dirty="0"/>
              <a:t>,</a:t>
            </a:r>
            <a:r>
              <a:rPr lang="zh-TW" altLang="en-US" sz="2400" dirty="0"/>
              <a:t>中國</a:t>
            </a:r>
            <a:r>
              <a:rPr lang="en-US" altLang="zh-TW" sz="2400" dirty="0"/>
              <a:t>) </a:t>
            </a:r>
            <a:r>
              <a:rPr lang="zh-TW" altLang="en-US" sz="2400" dirty="0"/>
              <a:t>超高淨值人士深入</a:t>
            </a:r>
            <a:r>
              <a:rPr lang="en-US" altLang="zh-TW" sz="2400" dirty="0"/>
              <a:t>,</a:t>
            </a:r>
            <a:r>
              <a:rPr lang="zh-TW" altLang="en-US" sz="2400" dirty="0"/>
              <a:t>長久並信賴的互動關係</a:t>
            </a:r>
            <a:br>
              <a:rPr lang="en-GB" altLang="zh-TW" sz="2400" dirty="0"/>
            </a:br>
            <a:br>
              <a:rPr lang="zh-TW" altLang="en-US" sz="2400" dirty="0"/>
            </a:br>
            <a:r>
              <a:rPr lang="zh-TW" altLang="en-US" sz="2400" dirty="0"/>
              <a:t>學歷：景文技術學際</a:t>
            </a:r>
            <a:r>
              <a:rPr lang="en-US" altLang="zh-TW" sz="2400" dirty="0"/>
              <a:t>/</a:t>
            </a:r>
            <a:r>
              <a:rPr lang="zh-TW" altLang="en-US" sz="2400" dirty="0"/>
              <a:t>國際貿易系</a:t>
            </a:r>
            <a:r>
              <a:rPr lang="en-US" altLang="zh-TW" sz="2400" dirty="0"/>
              <a:t>/100</a:t>
            </a:r>
            <a:r>
              <a:rPr lang="zh-TW" altLang="en-US" sz="2400" dirty="0"/>
              <a:t>年度傑出校友</a:t>
            </a:r>
            <a:br>
              <a:rPr lang="en-GB" altLang="zh-TW" sz="2400" dirty="0"/>
            </a:br>
            <a:r>
              <a:rPr lang="zh-TW" altLang="en-US" sz="2400" dirty="0"/>
              <a:t> </a:t>
            </a:r>
            <a:br>
              <a:rPr lang="zh-TW" altLang="en-US" sz="2400" dirty="0"/>
            </a:br>
            <a:r>
              <a:rPr lang="zh-TW" altLang="en-US" sz="2400" dirty="0"/>
              <a:t>扶輪經歷：</a:t>
            </a:r>
            <a:br>
              <a:rPr lang="zh-TW" altLang="en-US" sz="2400" dirty="0"/>
            </a:br>
            <a:r>
              <a:rPr lang="en-US" altLang="zh-TW" sz="2400" dirty="0"/>
              <a:t>-2008</a:t>
            </a:r>
            <a:r>
              <a:rPr lang="zh-TW" altLang="en-US" sz="2400" dirty="0"/>
              <a:t>年加入</a:t>
            </a:r>
            <a:r>
              <a:rPr lang="en-US" altLang="zh-TW" sz="2400" dirty="0"/>
              <a:t>3490</a:t>
            </a:r>
            <a:r>
              <a:rPr lang="zh-TW" altLang="en-US" sz="2400" dirty="0"/>
              <a:t>地區台北集賢社，介紹人為</a:t>
            </a:r>
            <a:r>
              <a:rPr lang="en-US" altLang="zh-TW" sz="2400" dirty="0"/>
              <a:t>PDG KEGA</a:t>
            </a:r>
            <a:r>
              <a:rPr lang="zh-TW" altLang="en-US" sz="2400" dirty="0"/>
              <a:t>。</a:t>
            </a:r>
            <a:br>
              <a:rPr lang="zh-TW" altLang="en-US" sz="2400" dirty="0"/>
            </a:br>
            <a:r>
              <a:rPr lang="en-US" altLang="zh-TW" sz="2400" dirty="0"/>
              <a:t>-2015-16</a:t>
            </a:r>
            <a:r>
              <a:rPr lang="zh-TW" altLang="en-US" sz="2400" dirty="0"/>
              <a:t>年度擔任台北集賢社社長</a:t>
            </a:r>
            <a:br>
              <a:rPr lang="zh-TW" altLang="en-US" sz="2400" dirty="0"/>
            </a:br>
            <a:r>
              <a:rPr lang="en-US" altLang="zh-TW" sz="2400" dirty="0"/>
              <a:t>-2016-17</a:t>
            </a:r>
            <a:r>
              <a:rPr lang="zh-TW" altLang="en-US" sz="2400" dirty="0"/>
              <a:t>年度擔任</a:t>
            </a:r>
            <a:r>
              <a:rPr lang="en-US" altLang="zh-TW" sz="2400" dirty="0"/>
              <a:t>3490</a:t>
            </a:r>
            <a:r>
              <a:rPr lang="zh-TW" altLang="en-US" sz="2400" dirty="0"/>
              <a:t>地區</a:t>
            </a:r>
            <a:r>
              <a:rPr lang="en-US" altLang="zh-TW" sz="2400" dirty="0"/>
              <a:t>RCC</a:t>
            </a:r>
            <a:r>
              <a:rPr lang="zh-TW" altLang="en-US" sz="2400" dirty="0"/>
              <a:t>扶輪中央系統 主委</a:t>
            </a:r>
            <a:br>
              <a:rPr lang="en-US" altLang="zh-TW" sz="2400" dirty="0"/>
            </a:br>
            <a:br>
              <a:rPr lang="zh-TW" altLang="en-US" sz="2400" dirty="0"/>
            </a:br>
            <a:endParaRPr lang="zh-TW" altLang="en-US" sz="24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1F1B0E8-D30E-40FF-B8A4-7BF066AEE26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zh-TW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5429762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D03D1F-19A7-42C3-A60B-B4B54486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457BF2D-EE0B-4751-B186-38FFAE0AAC6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0ED46E-2014-4A7E-A2D1-5029FB361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3999" cy="465313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F003835-4423-4F0E-AA83-23E32FBAA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83226"/>
            <a:ext cx="1942910" cy="237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F84733D-0764-4658-B121-F1EC24866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2910" y="4480845"/>
            <a:ext cx="2035455" cy="237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5026C86-8264-4F0A-947B-A78F7637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3014" y="4483224"/>
            <a:ext cx="3216192" cy="237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1B2BE3E-362A-49A0-9FBC-DD46F6BA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78364" y="4483223"/>
            <a:ext cx="2035455" cy="237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807649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0FFEC0-00A8-425D-8DB3-CAAB38F5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997200"/>
            <a:ext cx="8572500" cy="2880072"/>
          </a:xfrm>
        </p:spPr>
        <p:txBody>
          <a:bodyPr>
            <a:normAutofit/>
          </a:bodyPr>
          <a:lstStyle/>
          <a:p>
            <a:r>
              <a:rPr lang="zh-TW" altLang="en-US" sz="8000" dirty="0"/>
              <a:t>二、住邦團隊簡介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1F1B0E8-D30E-40FF-B8A4-7BF066AEE26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zh-TW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2093321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476250" y="1271674"/>
            <a:ext cx="8572500" cy="404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b">
            <a:spAutoFit/>
          </a:bodyPr>
          <a:lstStyle>
            <a:lvl1pPr defTabSz="647700">
              <a:lnSpc>
                <a:spcPct val="80000"/>
              </a:lnSpc>
              <a:spcBef>
                <a:spcPts val="0"/>
              </a:spcBef>
              <a:defRPr sz="6000" cap="all" spc="300">
                <a:solidFill>
                  <a:srgbClr val="D91F43"/>
                </a:solidFill>
                <a:latin typeface="Adobe Arabic Bold"/>
                <a:ea typeface="Adobe Arabic Bold"/>
                <a:cs typeface="Adobe Arabic Bold"/>
                <a:sym typeface="Adobe Arabic Bold"/>
              </a:defRPr>
            </a:lvl1pPr>
          </a:lstStyle>
          <a:p>
            <a:pPr defTabSz="242888" fontAlgn="auto" hangingPunct="0">
              <a:spcAft>
                <a:spcPts val="0"/>
              </a:spcAft>
            </a:pPr>
            <a:r>
              <a:rPr kumimoji="0" sz="2800" kern="0" spc="113" dirty="0" err="1"/>
              <a:t>住邦資產管理~華人領域高端物業最有效</a:t>
            </a:r>
            <a:r>
              <a:rPr kumimoji="0" lang="zh-TW" altLang="en-GB" sz="2800" kern="0" spc="113" dirty="0"/>
              <a:t>率</a:t>
            </a:r>
            <a:r>
              <a:rPr kumimoji="0" sz="2800" kern="0" spc="113" dirty="0" err="1"/>
              <a:t>行銷團隊</a:t>
            </a:r>
            <a:endParaRPr kumimoji="0" sz="2800" kern="0" spc="113" dirty="0"/>
          </a:p>
        </p:txBody>
      </p:sp>
      <p:pic>
        <p:nvPicPr>
          <p:cNvPr id="317" name="aas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9285" y="2438400"/>
            <a:ext cx="3021891" cy="2381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cire_new_logo_no_line_no_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5843" y="3550706"/>
            <a:ext cx="2374444" cy="4753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" name="Group 321"/>
          <p:cNvGrpSpPr/>
          <p:nvPr/>
        </p:nvGrpSpPr>
        <p:grpSpPr>
          <a:xfrm>
            <a:off x="4758420" y="3673711"/>
            <a:ext cx="120179" cy="120179"/>
            <a:chOff x="0" y="0"/>
            <a:chExt cx="320475" cy="320475"/>
          </a:xfrm>
        </p:grpSpPr>
        <p:sp>
          <p:nvSpPr>
            <p:cNvPr id="319" name="Shape 319"/>
            <p:cNvSpPr/>
            <p:nvPr/>
          </p:nvSpPr>
          <p:spPr>
            <a:xfrm flipV="1">
              <a:off x="-1" y="0"/>
              <a:ext cx="320477" cy="320476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3" fontAlgn="auto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4000" cap="all">
                  <a:latin typeface="+mn-lt"/>
                  <a:ea typeface="+mn-ea"/>
                  <a:cs typeface="+mn-cs"/>
                  <a:sym typeface="Baskerville SemiBold"/>
                </a:defRPr>
              </a:pPr>
              <a:endParaRPr kumimoji="0" sz="1500" b="0" kern="0" cap="all">
                <a:solidFill>
                  <a:srgbClr val="838787"/>
                </a:solidFill>
                <a:latin typeface="Baskerville SemiBold"/>
                <a:sym typeface="Baskerville SemiBold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 flipH="1" flipV="1">
              <a:off x="-1" y="0"/>
              <a:ext cx="320477" cy="320476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3" fontAlgn="auto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4000" cap="all">
                  <a:latin typeface="+mn-lt"/>
                  <a:ea typeface="+mn-ea"/>
                  <a:cs typeface="+mn-cs"/>
                  <a:sym typeface="Baskerville SemiBold"/>
                </a:defRPr>
              </a:pPr>
              <a:endParaRPr kumimoji="0" sz="1500" b="0" kern="0" cap="all">
                <a:solidFill>
                  <a:srgbClr val="838787"/>
                </a:solidFill>
                <a:latin typeface="Baskerville SemiBold"/>
                <a:sym typeface="Baskerville Semi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66239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G_38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1238"/>
            <a:ext cx="9144000" cy="5336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1375" y="1686338"/>
            <a:ext cx="2381250" cy="36504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4603115-B9AD-4E06-BCE5-A06E440CEA08}"/>
              </a:ext>
            </a:extLst>
          </p:cNvPr>
          <p:cNvSpPr txBox="1"/>
          <p:nvPr/>
        </p:nvSpPr>
        <p:spPr>
          <a:xfrm>
            <a:off x="1000897" y="110387"/>
            <a:ext cx="8035599" cy="1092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　　　　</a:t>
            </a:r>
            <a:r>
              <a:rPr kumimoji="0" lang="zh-TW" alt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內湖長虹新世紀企業總部６４億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777C52A-5BC4-427C-A8A1-7BDF7CBB28AE}"/>
              </a:ext>
            </a:extLst>
          </p:cNvPr>
          <p:cNvSpPr/>
          <p:nvPr/>
        </p:nvSpPr>
        <p:spPr>
          <a:xfrm>
            <a:off x="-12675" y="900451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zh-TW" altLang="en-US" sz="72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賀</a:t>
            </a:r>
            <a:r>
              <a:rPr lang="zh-TW" altLang="en-US" sz="5400" b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！</a:t>
            </a:r>
            <a:r>
              <a:rPr lang="zh-TW" alt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成交</a:t>
            </a:r>
          </a:p>
        </p:txBody>
      </p:sp>
    </p:spTree>
    <p:extLst>
      <p:ext uri="{BB962C8B-B14F-4D97-AF65-F5344CB8AC3E}">
        <p14:creationId xmlns:p14="http://schemas.microsoft.com/office/powerpoint/2010/main" val="106980797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3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1375" y="1685925"/>
            <a:ext cx="2381250" cy="364807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FFB3380-9500-418C-8EA1-DAA5C6643E18}"/>
              </a:ext>
            </a:extLst>
          </p:cNvPr>
          <p:cNvSpPr/>
          <p:nvPr/>
        </p:nvSpPr>
        <p:spPr>
          <a:xfrm>
            <a:off x="0" y="813338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賀！</a:t>
            </a:r>
            <a:r>
              <a:rPr lang="zh-TW" altLang="en-US" sz="3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成交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02C6574-9F86-461F-8106-4D301935F297}"/>
              </a:ext>
            </a:extLst>
          </p:cNvPr>
          <p:cNvSpPr txBox="1"/>
          <p:nvPr/>
        </p:nvSpPr>
        <p:spPr>
          <a:xfrm>
            <a:off x="2699793" y="182396"/>
            <a:ext cx="6192688" cy="1092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fontAlgn="auto" hangingPunct="0">
              <a:spcBef>
                <a:spcPts val="3400"/>
              </a:spcBef>
              <a:spcAft>
                <a:spcPts val="0"/>
              </a:spcAft>
            </a:pPr>
            <a:r>
              <a:rPr kumimoji="0" lang="zh-TW" altLang="en-US" sz="3600" b="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內湖土地舊宗段２４億元</a:t>
            </a:r>
            <a:endParaRPr kumimoji="0" lang="zh-TW" altLang="en-US" sz="3600" b="0" i="0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5578678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Baskerville SemiBold"/>
        <a:ea typeface="Baskerville SemiBold"/>
        <a:cs typeface="Baskerville SemiBold"/>
      </a:majorFont>
      <a:minorFont>
        <a:latin typeface="Baskerville SemiBold"/>
        <a:ea typeface="Baskerville SemiBold"/>
        <a:cs typeface="Baskerville Semi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3341</TotalTime>
  <Words>244</Words>
  <Application>Microsoft Office PowerPoint</Application>
  <PresentationFormat>如螢幕大小 (4:3)</PresentationFormat>
  <Paragraphs>83</Paragraphs>
  <Slides>18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34" baseType="lpstr">
      <vt:lpstr>Adobe Arabic Bold</vt:lpstr>
      <vt:lpstr>Adobe Arabic Regular</vt:lpstr>
      <vt:lpstr>Avenir Next</vt:lpstr>
      <vt:lpstr>Avenir Next Medium</vt:lpstr>
      <vt:lpstr>Baskerville</vt:lpstr>
      <vt:lpstr>Baskerville SemiBold</vt:lpstr>
      <vt:lpstr>新細明體</vt:lpstr>
      <vt:lpstr>華康儷中宋</vt:lpstr>
      <vt:lpstr>華康儷楷書</vt:lpstr>
      <vt:lpstr>Arial</vt:lpstr>
      <vt:lpstr>Calibri</vt:lpstr>
      <vt:lpstr>Franklin Gothic Demi Cond</vt:lpstr>
      <vt:lpstr>Helvetica</vt:lpstr>
      <vt:lpstr>Times New Roman</vt:lpstr>
      <vt:lpstr>預設簡報設計</vt:lpstr>
      <vt:lpstr>New_Template7</vt:lpstr>
      <vt:lpstr>PowerPoint 簡報</vt:lpstr>
      <vt:lpstr>大綱:  一、主講者  林憶卉ANGELA 簡介  二、住邦團隊簡介  三、市場研究  四、q &amp; a   </vt:lpstr>
      <vt:lpstr>一、主講者簡介</vt:lpstr>
      <vt:lpstr>  林憶卉  Angela    現職： 住邦國際高端地產/副總經理………………...2018年5月加入 International core sales lead  經歷: -ubs 瑞銀私人銀行/助理副總裁(5年+)…..2012年10月加入~2018年3月 -台北富邦銀行/助理副總裁(16年+)……….. 1996年 7月加入~2012年9月  超過22年高端頂級私人銀行財富管理資歷，建立其與大中華地區(包含新加坡,香港,台灣,中國) 超高淨值人士深入,長久並信賴的互動關係  學歷：景文技術學際/國際貿易系/100年度傑出校友   扶輪經歷： -2008年加入3490地區台北集賢社，介紹人為PDG KEGA。 -2015-16年度擔任台北集賢社社長 -2016-17年度擔任3490地區RCC扶輪中央系統 主委  </vt:lpstr>
      <vt:lpstr>PowerPoint 簡報</vt:lpstr>
      <vt:lpstr>二、住邦團隊簡介</vt:lpstr>
      <vt:lpstr>PowerPoint 簡報</vt:lpstr>
      <vt:lpstr>PowerPoint 簡報</vt:lpstr>
      <vt:lpstr>PowerPoint 簡報</vt:lpstr>
      <vt:lpstr>PowerPoint 簡報</vt:lpstr>
      <vt:lpstr>PowerPoint 簡報</vt:lpstr>
      <vt:lpstr>買家在哪裡？  ～選擇比努力重要～  　直對層峰　人脈銷售 </vt:lpstr>
      <vt:lpstr>PowerPoint 簡報</vt:lpstr>
      <vt:lpstr>住邦官網</vt:lpstr>
      <vt:lpstr>PowerPoint 簡報</vt:lpstr>
      <vt:lpstr>PowerPoint 簡報</vt:lpstr>
      <vt:lpstr>四、Q&amp;A</vt:lpstr>
      <vt:lpstr>PowerPoint 簡報</vt:lpstr>
    </vt:vector>
  </TitlesOfParts>
  <Company>My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085</dc:creator>
  <cp:lastModifiedBy>user</cp:lastModifiedBy>
  <cp:revision>230</cp:revision>
  <cp:lastPrinted>2018-05-29T08:23:19Z</cp:lastPrinted>
  <dcterms:created xsi:type="dcterms:W3CDTF">2014-02-25T02:07:19Z</dcterms:created>
  <dcterms:modified xsi:type="dcterms:W3CDTF">2018-11-05T12:03:14Z</dcterms:modified>
</cp:coreProperties>
</file>