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sldIdLst>
    <p:sldId id="256" r:id="rId2"/>
    <p:sldId id="260" r:id="rId3"/>
    <p:sldId id="261" r:id="rId4"/>
    <p:sldId id="262" r:id="rId5"/>
    <p:sldId id="264" r:id="rId6"/>
    <p:sldId id="265" r:id="rId7"/>
    <p:sldId id="266" r:id="rId8"/>
    <p:sldId id="267" r:id="rId9"/>
    <p:sldId id="284" r:id="rId10"/>
    <p:sldId id="290" r:id="rId11"/>
    <p:sldId id="291" r:id="rId12"/>
    <p:sldId id="286" r:id="rId13"/>
    <p:sldId id="268" r:id="rId14"/>
    <p:sldId id="269" r:id="rId15"/>
    <p:sldId id="270" r:id="rId16"/>
    <p:sldId id="271" r:id="rId17"/>
    <p:sldId id="272" r:id="rId18"/>
    <p:sldId id="292" r:id="rId19"/>
    <p:sldId id="273" r:id="rId20"/>
    <p:sldId id="274" r:id="rId21"/>
    <p:sldId id="275" r:id="rId22"/>
    <p:sldId id="276" r:id="rId23"/>
    <p:sldId id="277" r:id="rId24"/>
    <p:sldId id="278" r:id="rId25"/>
    <p:sldId id="288" r:id="rId26"/>
    <p:sldId id="289" r:id="rId27"/>
    <p:sldId id="280" r:id="rId28"/>
    <p:sldId id="281" r:id="rId29"/>
    <p:sldId id="279" r:id="rId30"/>
    <p:sldId id="282" r:id="rId31"/>
    <p:sldId id="283" r:id="rId32"/>
    <p:sldId id="285" r:id="rId3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22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-8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數列 1</c:v>
                </c:pt>
              </c:strCache>
            </c:strRef>
          </c:tx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"/>
            <c:bubble3D val="0"/>
            <c:spPr>
              <a:ln w="44450" cap="rnd">
                <a:solidFill>
                  <a:srgbClr val="002060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089-4252-B1E1-1F332B56D20E}"/>
              </c:ext>
            </c:extLst>
          </c:dPt>
          <c:dPt>
            <c:idx val="2"/>
            <c:bubble3D val="0"/>
            <c:spPr>
              <a:ln w="44450" cap="rnd">
                <a:solidFill>
                  <a:srgbClr val="002060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1089-4252-B1E1-1F332B56D20E}"/>
              </c:ext>
            </c:extLst>
          </c:dPt>
          <c:dPt>
            <c:idx val="3"/>
            <c:bubble3D val="0"/>
            <c:spPr>
              <a:ln w="44450" cap="rnd">
                <a:solidFill>
                  <a:srgbClr val="002060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089-4252-B1E1-1F332B56D20E}"/>
              </c:ext>
            </c:extLst>
          </c:dPt>
          <c:dPt>
            <c:idx val="4"/>
            <c:bubble3D val="0"/>
            <c:spPr>
              <a:ln w="44450" cap="rnd">
                <a:solidFill>
                  <a:srgbClr val="002060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1089-4252-B1E1-1F332B56D20E}"/>
              </c:ext>
            </c:extLst>
          </c:dPt>
          <c:cat>
            <c:strRef>
              <c:f>工作表1!$A$2:$A$6</c:f>
              <c:strCache>
                <c:ptCount val="5"/>
                <c:pt idx="0">
                  <c:v>1年</c:v>
                </c:pt>
                <c:pt idx="1">
                  <c:v>3年</c:v>
                </c:pt>
                <c:pt idx="2">
                  <c:v>5年</c:v>
                </c:pt>
                <c:pt idx="3">
                  <c:v>7年</c:v>
                </c:pt>
                <c:pt idx="4">
                  <c:v>9年</c:v>
                </c:pt>
              </c:strCache>
            </c:str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0.5</c:v>
                </c:pt>
                <c:pt idx="1">
                  <c:v>1.5</c:v>
                </c:pt>
                <c:pt idx="2">
                  <c:v>2.5</c:v>
                </c:pt>
                <c:pt idx="3">
                  <c:v>3.5</c:v>
                </c:pt>
                <c:pt idx="4">
                  <c:v>4.5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089-4252-B1E1-1F332B56D20E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數列 2</c:v>
                </c:pt>
              </c:strCache>
            </c:strRef>
          </c:tx>
          <c:spPr>
            <a:ln w="4445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工作表1!$A$2:$A$6</c:f>
              <c:strCache>
                <c:ptCount val="5"/>
                <c:pt idx="0">
                  <c:v>1年</c:v>
                </c:pt>
                <c:pt idx="1">
                  <c:v>3年</c:v>
                </c:pt>
                <c:pt idx="2">
                  <c:v>5年</c:v>
                </c:pt>
                <c:pt idx="3">
                  <c:v>7年</c:v>
                </c:pt>
                <c:pt idx="4">
                  <c:v>9年</c:v>
                </c:pt>
              </c:strCache>
            </c:strRef>
          </c:cat>
          <c:val>
            <c:numRef>
              <c:f>工作表1!$C$2:$C$6</c:f>
              <c:numCache>
                <c:formatCode>General</c:formatCode>
                <c:ptCount val="5"/>
                <c:pt idx="0">
                  <c:v>2</c:v>
                </c:pt>
                <c:pt idx="1">
                  <c:v>2.2999999999999998</c:v>
                </c:pt>
                <c:pt idx="2">
                  <c:v>2.6</c:v>
                </c:pt>
                <c:pt idx="3">
                  <c:v>2.9</c:v>
                </c:pt>
                <c:pt idx="4">
                  <c:v>3.25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089-4252-B1E1-1F332B56D2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731520"/>
        <c:axId val="32733056"/>
      </c:lineChart>
      <c:catAx>
        <c:axId val="3273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32733056"/>
        <c:crosses val="autoZero"/>
        <c:auto val="1"/>
        <c:lblAlgn val="ctr"/>
        <c:lblOffset val="100"/>
        <c:noMultiLvlLbl val="0"/>
      </c:catAx>
      <c:valAx>
        <c:axId val="32733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32731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1A4D-AE85-409F-9639-AAF5B3E6B51B}" type="datetimeFigureOut">
              <a:rPr lang="zh-TW" altLang="en-US" smtClean="0"/>
              <a:t>2018/9/25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5F1A-8FB2-4AD3-AE9A-03A879F31E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4103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1A4D-AE85-409F-9639-AAF5B3E6B51B}" type="datetimeFigureOut">
              <a:rPr lang="zh-TW" altLang="en-US" smtClean="0"/>
              <a:t>2018/9/25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5F1A-8FB2-4AD3-AE9A-03A879F31E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347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1A4D-AE85-409F-9639-AAF5B3E6B51B}" type="datetimeFigureOut">
              <a:rPr lang="zh-TW" altLang="en-US" smtClean="0"/>
              <a:t>2018/9/25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5F1A-8FB2-4AD3-AE9A-03A879F31E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6399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1A4D-AE85-409F-9639-AAF5B3E6B51B}" type="datetimeFigureOut">
              <a:rPr lang="zh-TW" altLang="en-US" smtClean="0"/>
              <a:t>2018/9/25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5F1A-8FB2-4AD3-AE9A-03A879F31E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6331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1A4D-AE85-409F-9639-AAF5B3E6B51B}" type="datetimeFigureOut">
              <a:rPr lang="zh-TW" altLang="en-US" smtClean="0"/>
              <a:t>2018/9/25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5F1A-8FB2-4AD3-AE9A-03A879F31E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483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1A4D-AE85-409F-9639-AAF5B3E6B51B}" type="datetimeFigureOut">
              <a:rPr lang="zh-TW" altLang="en-US" smtClean="0"/>
              <a:t>2018/9/25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5F1A-8FB2-4AD3-AE9A-03A879F31E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1505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1A4D-AE85-409F-9639-AAF5B3E6B51B}" type="datetimeFigureOut">
              <a:rPr lang="zh-TW" altLang="en-US" smtClean="0"/>
              <a:t>2018/9/25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5F1A-8FB2-4AD3-AE9A-03A879F31E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0032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1A4D-AE85-409F-9639-AAF5B3E6B51B}" type="datetimeFigureOut">
              <a:rPr lang="zh-TW" altLang="en-US" smtClean="0"/>
              <a:t>2018/9/25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5F1A-8FB2-4AD3-AE9A-03A879F31E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3364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1A4D-AE85-409F-9639-AAF5B3E6B51B}" type="datetimeFigureOut">
              <a:rPr lang="zh-TW" altLang="en-US" smtClean="0"/>
              <a:t>2018/9/25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5F1A-8FB2-4AD3-AE9A-03A879F31E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6195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1A4D-AE85-409F-9639-AAF5B3E6B51B}" type="datetimeFigureOut">
              <a:rPr lang="zh-TW" altLang="en-US" smtClean="0"/>
              <a:t>2018/9/25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5F1A-8FB2-4AD3-AE9A-03A879F31E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166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1A4D-AE85-409F-9639-AAF5B3E6B51B}" type="datetimeFigureOut">
              <a:rPr lang="zh-TW" altLang="en-US" smtClean="0"/>
              <a:t>2018/9/25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5F1A-8FB2-4AD3-AE9A-03A879F31E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408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A1A4D-AE85-409F-9639-AAF5B3E6B51B}" type="datetimeFigureOut">
              <a:rPr lang="zh-TW" altLang="en-US" smtClean="0"/>
              <a:t>2018/9/25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75F1A-8FB2-4AD3-AE9A-03A879F31E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02619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IFPC%20&#38593;&#34892;&#29702;&#35542;%20Geese%20Theory.mp4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9.jpeg"/><Relationship Id="rId7" Type="http://schemas.openxmlformats.org/officeDocument/2006/relationships/image" Target="../media/image33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4.jpg"/><Relationship Id="rId4" Type="http://schemas.openxmlformats.org/officeDocument/2006/relationships/image" Target="../media/image30.jpg"/><Relationship Id="rId9" Type="http://schemas.openxmlformats.org/officeDocument/2006/relationships/hyperlink" Target="file:///C:\Users\user\Desktop\0926\&#25206;&#36650;&#36039;&#26009;\30&#31186;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7" Type="http://schemas.openxmlformats.org/officeDocument/2006/relationships/image" Target="../media/image27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8.jpeg"/><Relationship Id="rId4" Type="http://schemas.openxmlformats.org/officeDocument/2006/relationships/image" Target="../media/image7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8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29074"/>
            </a:gs>
            <a:gs pos="53000">
              <a:srgbClr val="22907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06358" y="2583779"/>
            <a:ext cx="9079345" cy="1163927"/>
          </a:xfr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r>
              <a:rPr lang="zh-TW" altLang="en-US" sz="6500" dirty="0"/>
              <a:t>趣味</a:t>
            </a:r>
            <a:r>
              <a:rPr lang="zh-TW" altLang="en-US" sz="6500" dirty="0" smtClean="0"/>
              <a:t>人生</a:t>
            </a:r>
            <a:r>
              <a:rPr lang="en-US" altLang="zh-TW" sz="6500" dirty="0" smtClean="0">
                <a:solidFill>
                  <a:srgbClr val="FF0000"/>
                </a:solidFill>
              </a:rPr>
              <a:t>‧</a:t>
            </a:r>
            <a:r>
              <a:rPr lang="zh-TW" altLang="en-US" sz="6500" dirty="0" smtClean="0"/>
              <a:t>熱情創</a:t>
            </a:r>
            <a:r>
              <a:rPr lang="zh-TW" altLang="en-US" sz="6500" dirty="0"/>
              <a:t>業</a:t>
            </a:r>
          </a:p>
        </p:txBody>
      </p:sp>
      <p:sp>
        <p:nvSpPr>
          <p:cNvPr id="5" name="矩形 4"/>
          <p:cNvSpPr/>
          <p:nvPr/>
        </p:nvSpPr>
        <p:spPr>
          <a:xfrm>
            <a:off x="10279340" y="5747481"/>
            <a:ext cx="1368000" cy="7560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Jason</a:t>
            </a:r>
            <a:endParaRPr lang="zh-TW" alt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278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100000">
              <a:srgbClr val="3BA48A"/>
            </a:gs>
            <a:gs pos="50000">
              <a:srgbClr val="229074"/>
            </a:gs>
            <a:gs pos="100000">
              <a:srgbClr val="229074">
                <a:lumMod val="45000"/>
                <a:lumOff val="55000"/>
              </a:srgb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4903" y="449404"/>
            <a:ext cx="11356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sz="24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各位車友單車攻武嶺注意事項：</a:t>
            </a:r>
            <a:endParaRPr lang="zh-TW" altLang="zh-TW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zh-TW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、地理中心碑→人止關</a:t>
            </a:r>
            <a:r>
              <a:rPr lang="en-US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(16KM)</a:t>
            </a:r>
            <a:r>
              <a:rPr lang="zh-TW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：前</a:t>
            </a:r>
            <a:r>
              <a:rPr lang="en-US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14KM</a:t>
            </a:r>
            <a:r>
              <a:rPr lang="zh-TW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都是輕鬆愉快的緩上坡</a:t>
            </a:r>
            <a:r>
              <a:rPr lang="en-US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(0%-2%)</a:t>
            </a:r>
            <a:r>
              <a:rPr lang="zh-TW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偶有下坡可提升速度，後面</a:t>
            </a:r>
            <a:r>
              <a:rPr lang="en-US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2KM3-7%</a:t>
            </a:r>
            <a:r>
              <a:rPr lang="zh-TW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的坡將延續</a:t>
            </a:r>
            <a:r>
              <a:rPr lang="zh-TW" altLang="zh-TW" sz="16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之後</a:t>
            </a:r>
            <a:r>
              <a:rPr lang="zh-TW" altLang="en-US" sz="16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zh-TW" sz="1600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en-US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zh-TW" altLang="en-US" sz="16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zh-TW" altLang="zh-TW" sz="16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無</a:t>
            </a:r>
            <a:r>
              <a:rPr lang="zh-TW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止盡的上坡</a:t>
            </a:r>
            <a:r>
              <a:rPr lang="zh-TW" altLang="zh-TW" sz="16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。策略</a:t>
            </a:r>
            <a:r>
              <a:rPr lang="zh-TW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：前</a:t>
            </a:r>
            <a:r>
              <a:rPr lang="en-US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14KM</a:t>
            </a:r>
            <a:r>
              <a:rPr lang="zh-TW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切勿被你的腎上腺素給騙了，心跳上</a:t>
            </a:r>
            <a:r>
              <a:rPr lang="en-US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160</a:t>
            </a:r>
            <a:r>
              <a:rPr lang="zh-TW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都不自覺，心律請維持</a:t>
            </a:r>
            <a:r>
              <a:rPr lang="en-US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140~150</a:t>
            </a:r>
            <a:r>
              <a:rPr lang="zh-TW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，轉速</a:t>
            </a:r>
            <a:r>
              <a:rPr lang="en-US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70~85</a:t>
            </a:r>
            <a:r>
              <a:rPr lang="zh-TW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，</a:t>
            </a:r>
            <a:r>
              <a:rPr lang="zh-TW" altLang="zh-TW" sz="16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轉速</a:t>
            </a:r>
            <a:r>
              <a:rPr lang="zh-TW" altLang="en-US" sz="16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zh-TW" sz="1600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en-US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zh-TW" altLang="en-US" sz="16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zh-TW" altLang="zh-TW" sz="16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快一點</a:t>
            </a:r>
            <a:r>
              <a:rPr lang="zh-TW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會比較能維持動能速度比較不會掉；遇到下坡轉速須維持切勿不踩，除非你的心肺功能很差，踩轉速會爆心跳，</a:t>
            </a:r>
            <a:r>
              <a:rPr lang="zh-TW" altLang="zh-TW" sz="16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否</a:t>
            </a:r>
            <a:r>
              <a:rPr lang="zh-TW" altLang="en-US" sz="16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altLang="zh-TW" sz="1600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en-US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zh-TW" altLang="en-US" sz="16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zh-TW" altLang="zh-TW" sz="16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則</a:t>
            </a:r>
            <a:r>
              <a:rPr lang="zh-TW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我們的腳是轉不停的；後面</a:t>
            </a:r>
            <a:r>
              <a:rPr lang="en-US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2KM</a:t>
            </a:r>
            <a:r>
              <a:rPr lang="zh-TW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心律勿超過</a:t>
            </a:r>
            <a:r>
              <a:rPr lang="en-US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160</a:t>
            </a:r>
            <a:r>
              <a:rPr lang="zh-TW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，轉速勿低於</a:t>
            </a:r>
            <a:r>
              <a:rPr lang="en-US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60</a:t>
            </a:r>
            <a:r>
              <a:rPr lang="zh-TW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以下，否則你每一踏都是在上坡起步中。</a:t>
            </a:r>
          </a:p>
          <a:p>
            <a:pPr>
              <a:spcAft>
                <a:spcPts val="0"/>
              </a:spcAft>
            </a:pPr>
            <a:r>
              <a:rPr lang="en-US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zh-TW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、人止關→霧社</a:t>
            </a:r>
            <a:r>
              <a:rPr lang="en-US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(6KM)</a:t>
            </a:r>
            <a:r>
              <a:rPr lang="zh-TW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：就是爬、爬、爬、沿途有菜攤跟水果攤沒有商店休息</a:t>
            </a:r>
            <a:r>
              <a:rPr lang="en-US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zh-TW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霧社有</a:t>
            </a:r>
            <a:r>
              <a:rPr lang="en-US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7-11)</a:t>
            </a:r>
            <a:r>
              <a:rPr lang="zh-TW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，有一些</a:t>
            </a:r>
            <a:r>
              <a:rPr lang="en-US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zh-TW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幾</a:t>
            </a:r>
            <a:r>
              <a:rPr lang="en-US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%</a:t>
            </a:r>
            <a:r>
              <a:rPr lang="zh-TW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的短坡你要硬上</a:t>
            </a:r>
            <a:r>
              <a:rPr lang="zh-TW" altLang="zh-TW" sz="16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勿</a:t>
            </a:r>
            <a:endParaRPr lang="en-US" altLang="zh-TW" sz="1600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en-US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zh-TW" altLang="en-US" sz="16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zh-TW" altLang="zh-TW" sz="16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與</a:t>
            </a:r>
            <a:r>
              <a:rPr lang="zh-TW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汽機車爭道</a:t>
            </a:r>
            <a:r>
              <a:rPr lang="zh-TW" altLang="zh-TW" sz="16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。策略</a:t>
            </a:r>
            <a:r>
              <a:rPr lang="zh-TW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：心律能守住</a:t>
            </a:r>
            <a:r>
              <a:rPr lang="en-US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160</a:t>
            </a:r>
            <a:r>
              <a:rPr lang="zh-TW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是最好，能用越輕齒就越輕齒減輕腳的負擔，轉速已經沒辦法要求你自己了，開始</a:t>
            </a:r>
            <a:r>
              <a:rPr lang="zh-TW" altLang="zh-TW" sz="16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補</a:t>
            </a:r>
            <a:r>
              <a:rPr lang="zh-TW" altLang="en-US" sz="16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zh-TW" sz="1600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en-US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zh-TW" altLang="en-US" sz="16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zh-TW" altLang="zh-TW" sz="16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充</a:t>
            </a:r>
            <a:r>
              <a:rPr lang="zh-TW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鹽錠及碳水化合物。</a:t>
            </a:r>
          </a:p>
          <a:p>
            <a:pPr>
              <a:spcAft>
                <a:spcPts val="0"/>
              </a:spcAft>
            </a:pPr>
            <a:r>
              <a:rPr lang="en-US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zh-TW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、霧社→清境</a:t>
            </a:r>
            <a:r>
              <a:rPr lang="en-US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(5.3KM)</a:t>
            </a:r>
            <a:r>
              <a:rPr lang="zh-TW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：距離跟前一段差不多，還是爬、爬、爬、你會發現爬得很幹，為什麼飛輪太小沒有換大一點</a:t>
            </a:r>
            <a:r>
              <a:rPr lang="en-US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zh-TW" altLang="zh-TW" sz="16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為什麼</a:t>
            </a:r>
            <a:endParaRPr lang="en-US" altLang="zh-TW" sz="1600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en-US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zh-TW" altLang="en-US" sz="16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zh-TW" altLang="zh-TW" sz="16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比</a:t>
            </a:r>
            <a:r>
              <a:rPr lang="zh-TW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前一段還陡</a:t>
            </a:r>
            <a:r>
              <a:rPr lang="en-US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?(6%</a:t>
            </a:r>
            <a:r>
              <a:rPr lang="zh-TW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跟</a:t>
            </a:r>
            <a:r>
              <a:rPr lang="en-US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9%</a:t>
            </a:r>
            <a:r>
              <a:rPr lang="zh-TW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的差別</a:t>
            </a:r>
            <a:r>
              <a:rPr lang="en-US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zh-TW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，沿途有商店休息</a:t>
            </a:r>
            <a:r>
              <a:rPr lang="zh-TW" altLang="zh-TW" sz="16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。策略</a:t>
            </a:r>
            <a:r>
              <a:rPr lang="zh-TW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：同前一段，若有</a:t>
            </a:r>
            <a:r>
              <a:rPr lang="en-US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BCAA</a:t>
            </a:r>
            <a:r>
              <a:rPr lang="zh-TW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請於霧社休息時服用。</a:t>
            </a:r>
          </a:p>
          <a:p>
            <a:pPr>
              <a:spcAft>
                <a:spcPts val="0"/>
              </a:spcAft>
            </a:pPr>
            <a:r>
              <a:rPr lang="en-US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zh-TW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、清境→翠峰</a:t>
            </a:r>
            <a:r>
              <a:rPr lang="en-US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(12.7KM)</a:t>
            </a:r>
            <a:r>
              <a:rPr lang="zh-TW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：新的一天開始，見面請用最輕齒輪比騎車，過最高</a:t>
            </a:r>
            <a:r>
              <a:rPr lang="en-US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7-11</a:t>
            </a:r>
            <a:r>
              <a:rPr lang="zh-TW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後坡度較緩，沿途有商店休息，最後一家</a:t>
            </a:r>
            <a:r>
              <a:rPr lang="zh-TW" altLang="zh-TW" sz="16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便</a:t>
            </a:r>
            <a:endParaRPr lang="en-US" altLang="zh-TW" sz="1600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en-US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zh-TW" altLang="en-US" sz="16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zh-TW" altLang="zh-TW" sz="16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利</a:t>
            </a:r>
            <a:r>
              <a:rPr lang="zh-TW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店於台</a:t>
            </a:r>
            <a:r>
              <a:rPr lang="en-US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lang="zh-TW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甲</a:t>
            </a:r>
            <a:r>
              <a:rPr lang="en-US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11.5k</a:t>
            </a:r>
            <a:r>
              <a:rPr lang="zh-TW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處，之後就什麼都沒有了</a:t>
            </a:r>
            <a:r>
              <a:rPr lang="zh-TW" altLang="zh-TW" sz="16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。策略</a:t>
            </a:r>
            <a:r>
              <a:rPr lang="zh-TW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：轉速已失控，只能維持自己的節奏騎車，心率太高或很喘停車休息。</a:t>
            </a:r>
          </a:p>
          <a:p>
            <a:pPr>
              <a:spcAft>
                <a:spcPts val="0"/>
              </a:spcAft>
            </a:pPr>
            <a:r>
              <a:rPr lang="en-US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zh-TW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、翠峰→鳶峰</a:t>
            </a:r>
            <a:r>
              <a:rPr lang="en-US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(6KM)</a:t>
            </a:r>
            <a:r>
              <a:rPr lang="zh-TW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：比前一段還陡沿途沒有補給</a:t>
            </a:r>
            <a:r>
              <a:rPr lang="en-US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zh-TW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鳶峰有</a:t>
            </a:r>
            <a:r>
              <a:rPr lang="en-US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zh-TW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，海拔已超過</a:t>
            </a:r>
            <a:r>
              <a:rPr lang="en-US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2000</a:t>
            </a:r>
            <a:r>
              <a:rPr lang="zh-TW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，空氣含氧量減少約</a:t>
            </a:r>
            <a:r>
              <a:rPr lang="en-US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20%</a:t>
            </a:r>
            <a:r>
              <a:rPr lang="zh-TW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，水分、碳水、鹽錠</a:t>
            </a:r>
            <a:r>
              <a:rPr lang="zh-TW" altLang="zh-TW" sz="16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請</a:t>
            </a:r>
            <a:endParaRPr lang="en-US" altLang="zh-TW" sz="1600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en-US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zh-TW" altLang="en-US" sz="16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zh-TW" altLang="zh-TW" sz="16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定時</a:t>
            </a:r>
            <a:r>
              <a:rPr lang="zh-TW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定量補充</a:t>
            </a:r>
            <a:r>
              <a:rPr lang="zh-TW" altLang="zh-TW" sz="16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。策略</a:t>
            </a:r>
            <a:r>
              <a:rPr lang="zh-TW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：同前一段，若有</a:t>
            </a:r>
            <a:r>
              <a:rPr lang="en-US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BCAA</a:t>
            </a:r>
            <a:r>
              <a:rPr lang="zh-TW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請於休息時服用。</a:t>
            </a:r>
          </a:p>
          <a:p>
            <a:pPr>
              <a:spcAft>
                <a:spcPts val="0"/>
              </a:spcAft>
            </a:pPr>
            <a:r>
              <a:rPr lang="en-US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zh-TW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、鳶峰→昆陽</a:t>
            </a:r>
            <a:r>
              <a:rPr lang="en-US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(5KM)</a:t>
            </a:r>
            <a:r>
              <a:rPr lang="zh-TW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：你已經不會關心路到底有多陡多看看風景，該吃的該喝的一樣都不能少，無補給站</a:t>
            </a:r>
            <a:r>
              <a:rPr lang="zh-TW" altLang="zh-TW" sz="16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。策略</a:t>
            </a:r>
            <a:r>
              <a:rPr lang="zh-TW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：同前一段</a:t>
            </a:r>
            <a:r>
              <a:rPr lang="zh-TW" altLang="zh-TW" sz="16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，</a:t>
            </a:r>
            <a:r>
              <a:rPr lang="zh-TW" altLang="en-US" sz="16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altLang="zh-TW" sz="1600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en-US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zh-TW" altLang="en-US" sz="16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zh-TW" altLang="zh-TW" sz="16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心</a:t>
            </a:r>
            <a:r>
              <a:rPr lang="zh-TW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肺功能差的會牽車屬正常。</a:t>
            </a:r>
          </a:p>
          <a:p>
            <a:pPr>
              <a:spcAft>
                <a:spcPts val="0"/>
              </a:spcAft>
            </a:pPr>
            <a:r>
              <a:rPr lang="en-US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zh-TW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、昆陽→武嶺</a:t>
            </a:r>
            <a:r>
              <a:rPr lang="en-US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(2KM)</a:t>
            </a:r>
            <a:r>
              <a:rPr lang="zh-TW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：無補給站</a:t>
            </a:r>
            <a:r>
              <a:rPr lang="zh-TW" altLang="zh-TW" sz="16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。策略</a:t>
            </a:r>
            <a:r>
              <a:rPr lang="zh-TW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：牽車上去就到了。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74903" y="5475524"/>
            <a:ext cx="2201421" cy="112140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326" y="5475524"/>
            <a:ext cx="6875496" cy="113821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822" y="5475523"/>
            <a:ext cx="2201421" cy="1129809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>
          <a:xfrm>
            <a:off x="3392794" y="4317691"/>
            <a:ext cx="2212848" cy="651471"/>
          </a:xfrm>
          <a:prstGeom prst="ellipse">
            <a:avLst/>
          </a:prstGeom>
          <a:noFill/>
          <a:ln w="412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7176655" y="2741431"/>
            <a:ext cx="812800" cy="408169"/>
          </a:xfrm>
          <a:prstGeom prst="ellipse">
            <a:avLst/>
          </a:prstGeom>
          <a:noFill/>
          <a:ln w="412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10751912" y="3475721"/>
            <a:ext cx="812800" cy="408169"/>
          </a:xfrm>
          <a:prstGeom prst="ellipse">
            <a:avLst/>
          </a:prstGeom>
          <a:noFill/>
          <a:ln w="412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7883949" y="991102"/>
            <a:ext cx="3135745" cy="474342"/>
          </a:xfrm>
          <a:prstGeom prst="ellipse">
            <a:avLst/>
          </a:prstGeom>
          <a:noFill/>
          <a:ln w="412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1861127" y="426167"/>
            <a:ext cx="1768763" cy="541698"/>
          </a:xfrm>
          <a:prstGeom prst="ellipse">
            <a:avLst/>
          </a:prstGeom>
          <a:noFill/>
          <a:ln w="412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063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100000">
              <a:srgbClr val="3BA48A"/>
            </a:gs>
            <a:gs pos="50000">
              <a:srgbClr val="229074"/>
            </a:gs>
            <a:gs pos="100000">
              <a:srgbClr val="229074">
                <a:lumMod val="45000"/>
                <a:lumOff val="55000"/>
              </a:srgb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780" y="2456872"/>
            <a:ext cx="2380673" cy="2179782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sp>
        <p:nvSpPr>
          <p:cNvPr id="5" name="矩形 4"/>
          <p:cNvSpPr/>
          <p:nvPr/>
        </p:nvSpPr>
        <p:spPr>
          <a:xfrm>
            <a:off x="4582669" y="4565227"/>
            <a:ext cx="2654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</a:t>
            </a:r>
            <a:r>
              <a:rPr lang="zh-TW" altLang="en-U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分</a:t>
            </a:r>
            <a:r>
              <a:rPr lang="en-US" altLang="zh-TW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13</a:t>
            </a:r>
            <a:r>
              <a:rPr lang="zh-TW" altLang="en-U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秒</a:t>
            </a:r>
            <a:endParaRPr lang="zh-TW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653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100000">
              <a:srgbClr val="3BA48A"/>
            </a:gs>
            <a:gs pos="50000">
              <a:srgbClr val="229074"/>
            </a:gs>
            <a:gs pos="100000">
              <a:srgbClr val="229074">
                <a:lumMod val="45000"/>
                <a:lumOff val="55000"/>
              </a:srgb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833" y="309398"/>
            <a:ext cx="2666971" cy="1776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833" y="2481395"/>
            <a:ext cx="2666971" cy="1776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29"/>
          <a:stretch/>
        </p:blipFill>
        <p:spPr>
          <a:xfrm>
            <a:off x="329184" y="309398"/>
            <a:ext cx="8585403" cy="4343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4787153"/>
            <a:ext cx="2666969" cy="1776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" r="3998" b="10730"/>
          <a:stretch/>
        </p:blipFill>
        <p:spPr>
          <a:xfrm>
            <a:off x="3288400" y="4787153"/>
            <a:ext cx="2666969" cy="1776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/>
          <a:stretch/>
        </p:blipFill>
        <p:spPr>
          <a:xfrm>
            <a:off x="6247618" y="4787153"/>
            <a:ext cx="2666969" cy="1776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圖片 14">
            <a:hlinkClick r:id="rId9" action="ppaction://hlinkfile">
              <a:snd r:embed="rId8" name="voltage.wav"/>
            </a:hlinkClick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0" r="35399"/>
          <a:stretch/>
        </p:blipFill>
        <p:spPr>
          <a:xfrm>
            <a:off x="9661790" y="4653392"/>
            <a:ext cx="1757055" cy="19106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雲朵形 1"/>
          <p:cNvSpPr/>
          <p:nvPr/>
        </p:nvSpPr>
        <p:spPr>
          <a:xfrm>
            <a:off x="1116623" y="3886199"/>
            <a:ext cx="808892" cy="606670"/>
          </a:xfrm>
          <a:prstGeom prst="cloud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雲朵形 9"/>
          <p:cNvSpPr/>
          <p:nvPr/>
        </p:nvSpPr>
        <p:spPr>
          <a:xfrm>
            <a:off x="3180949" y="2760022"/>
            <a:ext cx="1067777" cy="606670"/>
          </a:xfrm>
          <a:prstGeom prst="cloud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雲朵形 15"/>
          <p:cNvSpPr/>
          <p:nvPr/>
        </p:nvSpPr>
        <p:spPr>
          <a:xfrm>
            <a:off x="6385968" y="1874725"/>
            <a:ext cx="1095486" cy="606670"/>
          </a:xfrm>
          <a:prstGeom prst="cloud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115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3000">
              <a:srgbClr val="22907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040018" y="482457"/>
            <a:ext cx="6216074" cy="1163927"/>
          </a:xfr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r>
              <a:rPr lang="zh-TW" altLang="en-US" sz="6500" u="sng" dirty="0" smtClean="0"/>
              <a:t>創業之起心動念</a:t>
            </a:r>
            <a:endParaRPr lang="zh-TW" altLang="en-US" sz="6500" u="sng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560945" y="2969489"/>
            <a:ext cx="9079345" cy="116392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65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919" y="2087420"/>
            <a:ext cx="4465580" cy="3679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10" y="2087419"/>
            <a:ext cx="4465580" cy="3679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5190259" y="5662034"/>
            <a:ext cx="1915592" cy="7743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rgbClr val="FF0000"/>
                </a:solidFill>
              </a:rPr>
              <a:t>思考</a:t>
            </a:r>
            <a:r>
              <a:rPr lang="en-US" altLang="zh-TW" sz="4000" dirty="0">
                <a:solidFill>
                  <a:srgbClr val="FF0000"/>
                </a:solidFill>
              </a:rPr>
              <a:t>…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20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29074"/>
            </a:gs>
            <a:gs pos="53000">
              <a:srgbClr val="22907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6662" y="145317"/>
            <a:ext cx="6408793" cy="1120775"/>
          </a:xfrm>
        </p:spPr>
        <p:txBody>
          <a:bodyPr/>
          <a:lstStyle/>
          <a:p>
            <a:r>
              <a:rPr lang="zh-TW" altLang="en-US" u="sng" dirty="0" smtClean="0"/>
              <a:t>創業前先問自己三個問題</a:t>
            </a:r>
            <a:endParaRPr lang="zh-TW" altLang="en-US" u="sng" dirty="0"/>
          </a:p>
        </p:txBody>
      </p:sp>
      <p:sp>
        <p:nvSpPr>
          <p:cNvPr id="3" name="文字方塊 2"/>
          <p:cNvSpPr txBox="1"/>
          <p:nvPr/>
        </p:nvSpPr>
        <p:spPr>
          <a:xfrm>
            <a:off x="1116623" y="1556238"/>
            <a:ext cx="87703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</a:rPr>
              <a:t>◎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我，能承受「失敗」嗎？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r>
              <a:rPr lang="zh-TW" altLang="en-US" sz="2400" dirty="0" smtClean="0"/>
              <a:t>    還沒成功先想失敗，一但發現不適合，要有回到大公司的本事</a:t>
            </a:r>
            <a:endParaRPr lang="zh-TW" altLang="en-US" sz="24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1116623" y="2816468"/>
            <a:ext cx="87527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</a:rPr>
              <a:t>◎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我，是因夢想而出走或是因不爽而出走？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r>
              <a:rPr lang="zh-TW" altLang="en-US" sz="2400" dirty="0" smtClean="0"/>
              <a:t>    徹底了解自己面對的局勢、自己的能力、自己所要做的事情</a:t>
            </a:r>
            <a:endParaRPr lang="en-US" altLang="zh-TW" sz="2400" dirty="0" smtClean="0"/>
          </a:p>
          <a:p>
            <a:r>
              <a:rPr lang="zh-TW" altLang="en-US" sz="2400" dirty="0" smtClean="0"/>
              <a:t>    要因夢想而創業，而非只因不爽原公司而出走</a:t>
            </a:r>
            <a:r>
              <a:rPr lang="en-US" altLang="zh-TW" sz="2400" dirty="0" smtClean="0"/>
              <a:t>…..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1116622" y="4446030"/>
            <a:ext cx="87703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</a:rPr>
              <a:t>◎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我，有同中求異的能耐嗎？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r>
              <a:rPr lang="zh-TW" altLang="en-US" sz="2400" dirty="0" smtClean="0"/>
              <a:t>    「創新」很抽象，但「同中求異」卻是勝出的要件；創業不是</a:t>
            </a:r>
            <a:endParaRPr lang="en-US" altLang="zh-TW" sz="2400" dirty="0" smtClean="0"/>
          </a:p>
          <a:p>
            <a:r>
              <a:rPr lang="zh-TW" altLang="en-US" sz="2400" dirty="0" smtClean="0"/>
              <a:t>    「逃生艙」隨便冒險，最後淪為二流，創業不成也無工作積累 </a:t>
            </a:r>
            <a:endParaRPr lang="en-US" altLang="zh-TW" sz="2400" dirty="0" smtClean="0"/>
          </a:p>
        </p:txBody>
      </p:sp>
      <p:pic>
        <p:nvPicPr>
          <p:cNvPr id="6" name="圖片 5" descr="Question Mark Help · Free photo on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615" y="4842743"/>
            <a:ext cx="1345222" cy="1607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圖片 8" descr="【台股必殺技】土洋對決上演，自營商大灌3千口空單 | 幣圖誌Bituzi - 挑戰市場規則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855" y="3183640"/>
            <a:ext cx="2382982" cy="14345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279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29074"/>
            </a:gs>
            <a:gs pos="53000">
              <a:srgbClr val="22907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8403" y="283507"/>
            <a:ext cx="4275193" cy="1120775"/>
          </a:xfrm>
        </p:spPr>
        <p:txBody>
          <a:bodyPr/>
          <a:lstStyle/>
          <a:p>
            <a:r>
              <a:rPr lang="zh-TW" altLang="en-US" u="sng" dirty="0" smtClean="0"/>
              <a:t>翅膀軟硬分界點</a:t>
            </a:r>
            <a:endParaRPr lang="zh-TW" altLang="en-US" u="sng" dirty="0"/>
          </a:p>
        </p:txBody>
      </p:sp>
      <p:graphicFrame>
        <p:nvGraphicFramePr>
          <p:cNvPr id="10" name="圖表 9"/>
          <p:cNvGraphicFramePr/>
          <p:nvPr>
            <p:extLst>
              <p:ext uri="{D42A27DB-BD31-4B8C-83A1-F6EECF244321}">
                <p14:modId xmlns:p14="http://schemas.microsoft.com/office/powerpoint/2010/main" val="3879319420"/>
              </p:ext>
            </p:extLst>
          </p:nvPr>
        </p:nvGraphicFramePr>
        <p:xfrm>
          <a:off x="2032000" y="1542473"/>
          <a:ext cx="8128000" cy="4595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9328639" y="29279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accent6">
                    <a:lumMod val="50000"/>
                  </a:schemeClr>
                </a:solidFill>
              </a:rPr>
              <a:t>工資收入</a:t>
            </a:r>
            <a:endParaRPr lang="zh-TW" alt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9328639" y="18658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smtClean="0">
                <a:solidFill>
                  <a:srgbClr val="002060"/>
                </a:solidFill>
              </a:rPr>
              <a:t>創造價</a:t>
            </a:r>
            <a:r>
              <a:rPr lang="zh-TW" altLang="en-US" b="1">
                <a:solidFill>
                  <a:srgbClr val="002060"/>
                </a:solidFill>
              </a:rPr>
              <a:t>值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9768785" y="5769001"/>
            <a:ext cx="169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</a:rPr>
              <a:t>X</a:t>
            </a:r>
            <a:r>
              <a:rPr lang="zh-TW" altLang="en-US" b="1" dirty="0" smtClean="0">
                <a:solidFill>
                  <a:schemeClr val="bg1"/>
                </a:solidFill>
              </a:rPr>
              <a:t>軸：服職時</a:t>
            </a:r>
            <a:r>
              <a:rPr lang="zh-TW" altLang="en-US" b="1" dirty="0">
                <a:solidFill>
                  <a:schemeClr val="bg1"/>
                </a:solidFill>
              </a:rPr>
              <a:t>間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476313" y="1542473"/>
            <a:ext cx="168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smtClean="0">
                <a:solidFill>
                  <a:schemeClr val="bg1"/>
                </a:solidFill>
              </a:rPr>
              <a:t>Y</a:t>
            </a:r>
            <a:r>
              <a:rPr lang="zh-TW" altLang="en-US" b="1" dirty="0" smtClean="0">
                <a:solidFill>
                  <a:schemeClr val="bg1"/>
                </a:solidFill>
              </a:rPr>
              <a:t>軸：薪資所</a:t>
            </a:r>
            <a:r>
              <a:rPr lang="zh-TW" altLang="en-US" b="1" dirty="0">
                <a:solidFill>
                  <a:schemeClr val="bg1"/>
                </a:solidFill>
              </a:rPr>
              <a:t>得</a:t>
            </a:r>
          </a:p>
        </p:txBody>
      </p:sp>
      <p:sp>
        <p:nvSpPr>
          <p:cNvPr id="15" name="橢圓 14"/>
          <p:cNvSpPr/>
          <p:nvPr/>
        </p:nvSpPr>
        <p:spPr>
          <a:xfrm>
            <a:off x="6262255" y="3500582"/>
            <a:ext cx="277091" cy="24014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" name="弧形接點 16"/>
          <p:cNvCxnSpPr/>
          <p:nvPr/>
        </p:nvCxnSpPr>
        <p:spPr>
          <a:xfrm rot="16200000" flipH="1">
            <a:off x="4436118" y="1485100"/>
            <a:ext cx="2183690" cy="1745673"/>
          </a:xfrm>
          <a:prstGeom prst="curvedConnector3">
            <a:avLst/>
          </a:prstGeom>
          <a:ln w="50800">
            <a:solidFill>
              <a:srgbClr val="FFFF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圖片 18" descr="图片素材 : &lt;strong&gt;翅膀&lt;/strong&gt;, 海鸟, 飞行, 海鸥, 喙, y, 脊椎动物, 鹘, charadriiformes, 欧洲鲱鸥, 形式 3101x3101 - - 641659 - 素材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5" y="5250872"/>
            <a:ext cx="1274618" cy="12746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圖片 2" descr="デスクワーク - GATAG｜フリー素材集 壱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295" y="1911805"/>
            <a:ext cx="1407196" cy="12712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260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29074"/>
            </a:gs>
            <a:gs pos="53000">
              <a:srgbClr val="22907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>
          <a:xfrm>
            <a:off x="3606077" y="5674044"/>
            <a:ext cx="4969741" cy="7743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dirty="0" smtClean="0">
                <a:solidFill>
                  <a:srgbClr val="FF0000"/>
                </a:solidFill>
              </a:rPr>
              <a:t>信</a:t>
            </a:r>
            <a:r>
              <a:rPr lang="zh-TW" altLang="en-US" sz="3200" dirty="0">
                <a:solidFill>
                  <a:srgbClr val="FF0000"/>
                </a:solidFill>
              </a:rPr>
              <a:t>升</a:t>
            </a:r>
            <a:r>
              <a:rPr lang="zh-TW" altLang="en-US" sz="3200" dirty="0" smtClean="0">
                <a:solidFill>
                  <a:srgbClr val="FF0000"/>
                </a:solidFill>
              </a:rPr>
              <a:t>昌營造股份有限公</a:t>
            </a:r>
            <a:r>
              <a:rPr lang="zh-TW" altLang="en-US" sz="3200" dirty="0">
                <a:solidFill>
                  <a:srgbClr val="FF0000"/>
                </a:solidFill>
              </a:rPr>
              <a:t>司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933" y="803564"/>
            <a:ext cx="3418032" cy="2393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930" y="3525510"/>
            <a:ext cx="3418033" cy="225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7" t="4854" r="10859" b="6958"/>
          <a:stretch/>
        </p:blipFill>
        <p:spPr>
          <a:xfrm>
            <a:off x="3504763" y="417596"/>
            <a:ext cx="5172364" cy="5477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文字方塊 12"/>
          <p:cNvSpPr txBox="1"/>
          <p:nvPr/>
        </p:nvSpPr>
        <p:spPr>
          <a:xfrm>
            <a:off x="5475232" y="3156178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101</a:t>
            </a:r>
            <a:r>
              <a:rPr lang="zh-TW" altLang="en-US" dirty="0" smtClean="0"/>
              <a:t>年</a:t>
            </a:r>
            <a:r>
              <a:rPr lang="en-US" altLang="zh-TW" dirty="0" smtClean="0"/>
              <a:t>02</a:t>
            </a:r>
            <a:r>
              <a:rPr lang="zh-TW" altLang="en-US" dirty="0" smtClean="0"/>
              <a:t>月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8570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29074"/>
            </a:gs>
            <a:gs pos="53000">
              <a:srgbClr val="22907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>
          <a:xfrm>
            <a:off x="4850057" y="526616"/>
            <a:ext cx="2263486" cy="7743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u="sng" dirty="0" smtClean="0"/>
              <a:t>經營</a:t>
            </a:r>
            <a:r>
              <a:rPr lang="zh-TW" altLang="en-US" sz="4000" u="sng" dirty="0"/>
              <a:t>理念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113207" y="1557481"/>
            <a:ext cx="7737187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營造是良心的事業，對於品質的要求</a:t>
            </a:r>
            <a:r>
              <a:rPr kumimoji="0"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kumimoji="0"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精工</a:t>
            </a:r>
            <a:r>
              <a:rPr kumimoji="0"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kumimoji="0"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kumimoji="0"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kumimoji="0"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卓越</a:t>
            </a:r>
            <a:r>
              <a:rPr kumimoji="0"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kumimoji="0"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，惟有</a:t>
            </a:r>
            <a:r>
              <a:rPr kumimoji="0"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kumimoji="0"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用心、用</a:t>
            </a:r>
            <a:r>
              <a:rPr kumimoji="0"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新</a:t>
            </a:r>
            <a:r>
              <a:rPr kumimoji="0"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kumimoji="0"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以最大的熱忱來處理每一件事，自然會有好的成果</a:t>
            </a:r>
            <a:r>
              <a:rPr kumimoji="0"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>
              <a:spcBef>
                <a:spcPct val="0"/>
              </a:spcBef>
              <a:buNone/>
            </a:pPr>
            <a:r>
              <a:rPr kumimoji="0"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" action="ppaction://hlinkshowjump?jump=nextslide"/>
              </a:rPr>
              <a:t>？</a:t>
            </a:r>
            <a:r>
              <a:rPr kumimoji="0"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？</a:t>
            </a:r>
            <a:r>
              <a:rPr kumimoji="0"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0"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r>
              <a:rPr kumimoji="0"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0" lang="en-US" altLang="zh-TW" sz="4000" b="1" u="sng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</a:t>
            </a:r>
            <a:r>
              <a:rPr kumimoji="0"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一直是本公司的最高原則；貫徹走動式管理，重進度更重細節，如此事業才得以永續經營。 </a:t>
            </a:r>
            <a:endParaRPr kumimoji="0"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信</a:t>
            </a:r>
            <a:r>
              <a:rPr kumimoji="0"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升昌不只是幫業主、客戶服務一次、做一次生意，而是要讓業主、客戶成為信升昌永遠的夥伴、永遠的朋友。</a:t>
            </a:r>
            <a:endParaRPr kumimoji="0"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 descr="Silhouette City Buildings · Free vector graphic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91" y="5163126"/>
            <a:ext cx="5052291" cy="1985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986497" y="2411549"/>
            <a:ext cx="7737187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kumimoji="0"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0" lang="en-US" altLang="zh-TW" sz="4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kumimoji="0" lang="zh-TW" altLang="en-US" sz="4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讓業主放心、讓客戶安心</a:t>
            </a:r>
            <a:r>
              <a:rPr kumimoji="0" lang="en-US" altLang="zh-TW" sz="4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endParaRPr kumimoji="0"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3" name="直線接點 2"/>
          <p:cNvCxnSpPr/>
          <p:nvPr/>
        </p:nvCxnSpPr>
        <p:spPr>
          <a:xfrm flipV="1">
            <a:off x="4572000" y="3925454"/>
            <a:ext cx="1616363" cy="36946"/>
          </a:xfrm>
          <a:prstGeom prst="line">
            <a:avLst/>
          </a:prstGeom>
          <a:ln w="539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圖片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08" y="5847507"/>
            <a:ext cx="673924" cy="617055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26896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29074"/>
            </a:gs>
            <a:gs pos="53000">
              <a:srgbClr val="22907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16"/>
          <a:stretch/>
        </p:blipFill>
        <p:spPr>
          <a:xfrm>
            <a:off x="408381" y="562282"/>
            <a:ext cx="5544011" cy="13496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68"/>
          <a:stretch/>
        </p:blipFill>
        <p:spPr>
          <a:xfrm>
            <a:off x="6351981" y="1494694"/>
            <a:ext cx="5544010" cy="1109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155" y="3229332"/>
            <a:ext cx="4370237" cy="2287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981" y="4112076"/>
            <a:ext cx="4370237" cy="2287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橢圓 3"/>
          <p:cNvSpPr/>
          <p:nvPr/>
        </p:nvSpPr>
        <p:spPr>
          <a:xfrm>
            <a:off x="2428453" y="3587686"/>
            <a:ext cx="2277208" cy="798704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81" y="5782122"/>
            <a:ext cx="673924" cy="617055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48"/>
          <a:stretch/>
        </p:blipFill>
        <p:spPr>
          <a:xfrm>
            <a:off x="408381" y="1919154"/>
            <a:ext cx="5544011" cy="7022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33"/>
          <a:stretch/>
        </p:blipFill>
        <p:spPr>
          <a:xfrm>
            <a:off x="6351981" y="2566994"/>
            <a:ext cx="5544010" cy="10206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657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29074"/>
            </a:gs>
            <a:gs pos="53000">
              <a:srgbClr val="22907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>
          <a:xfrm>
            <a:off x="4761056" y="231053"/>
            <a:ext cx="2415597" cy="7743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u="sng" dirty="0" smtClean="0"/>
              <a:t>工程實績</a:t>
            </a:r>
            <a:endParaRPr lang="zh-TW" altLang="en-US" sz="4000" u="sng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302019" y="1142563"/>
            <a:ext cx="7501404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101</a:t>
            </a:r>
            <a:r>
              <a:rPr kumimoji="0"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    </a:t>
            </a:r>
            <a:r>
              <a:rPr kumimoji="0"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07</a:t>
            </a:r>
            <a:r>
              <a:rPr kumimoji="0"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月標得</a:t>
            </a:r>
            <a:r>
              <a:rPr kumimoji="0" lang="en-US" altLang="zh-TW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kumimoji="0" lang="zh-TW" altLang="en-US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華興陽明</a:t>
            </a:r>
            <a:r>
              <a:rPr kumimoji="0" lang="en-US" altLang="zh-TW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kumimoji="0"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新建工程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en-US" altLang="zh-TW" sz="24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101</a:t>
            </a:r>
            <a:r>
              <a:rPr kumimoji="0"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    </a:t>
            </a:r>
            <a:r>
              <a:rPr kumimoji="0"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kumimoji="0"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月標得能揚建設</a:t>
            </a:r>
            <a:r>
              <a:rPr kumimoji="0" lang="en-US" altLang="zh-TW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kumimoji="0" lang="zh-TW" altLang="en-US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一隱</a:t>
            </a:r>
            <a:r>
              <a:rPr kumimoji="0" lang="en-US" altLang="zh-TW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kumimoji="0"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新建工程。</a:t>
            </a:r>
            <a:endParaRPr kumimoji="0" lang="en-US" altLang="zh-TW" sz="24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en-US" altLang="zh-TW" sz="24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102</a:t>
            </a:r>
            <a:r>
              <a:rPr kumimoji="0"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    </a:t>
            </a:r>
            <a:r>
              <a:rPr kumimoji="0"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04</a:t>
            </a:r>
            <a:r>
              <a:rPr kumimoji="0"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月標得裕英建設</a:t>
            </a:r>
            <a:r>
              <a:rPr kumimoji="0" lang="en-US" altLang="zh-TW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kumimoji="0" lang="zh-TW" altLang="en-US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裕齊軒</a:t>
            </a:r>
            <a:r>
              <a:rPr kumimoji="0" lang="en-US" altLang="zh-TW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kumimoji="0"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新建工程。</a:t>
            </a:r>
            <a:endParaRPr kumimoji="0" lang="en-US" altLang="zh-TW" sz="24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zh-TW" altLang="en-US" sz="24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102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    </a:t>
            </a: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月標得</a:t>
            </a:r>
            <a:r>
              <a:rPr lang="en-US" altLang="zh-TW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永泉華廈</a:t>
            </a:r>
            <a:r>
              <a:rPr lang="en-US" altLang="zh-TW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新建工程。</a:t>
            </a:r>
            <a:endParaRPr lang="en-US" altLang="zh-TW" sz="24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sz="24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103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    </a:t>
            </a: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05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月標得誼誠建設</a:t>
            </a:r>
            <a:r>
              <a:rPr lang="en-US" altLang="zh-TW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誼誠金龍</a:t>
            </a:r>
            <a:r>
              <a:rPr lang="en-US" altLang="zh-TW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新建工程。</a:t>
            </a:r>
            <a:endParaRPr lang="en-US" altLang="zh-TW" sz="24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sz="24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    </a:t>
            </a: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03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月獲得營造業評鑑等級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第一級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證書。</a:t>
            </a:r>
            <a:endParaRPr lang="en-US" altLang="zh-TW" sz="24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sz="24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    </a:t>
            </a: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04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月標得奕美建設</a:t>
            </a:r>
            <a:r>
              <a:rPr lang="en-US" altLang="zh-TW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華山里美</a:t>
            </a:r>
            <a:r>
              <a:rPr lang="en-US" altLang="zh-TW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新建工程。</a:t>
            </a:r>
            <a:endParaRPr lang="en-US" altLang="zh-TW" sz="24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sz="24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    </a:t>
            </a: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07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月標得長源建設</a:t>
            </a:r>
            <a:r>
              <a:rPr lang="en-US" altLang="zh-TW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長源潺園</a:t>
            </a:r>
            <a:r>
              <a:rPr lang="en-US" altLang="zh-TW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新建工程</a:t>
            </a:r>
            <a:r>
              <a:rPr lang="zh-TW" altLang="en-US" sz="24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237" y="1142563"/>
            <a:ext cx="2625180" cy="14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雲朵形 4"/>
          <p:cNvSpPr/>
          <p:nvPr/>
        </p:nvSpPr>
        <p:spPr>
          <a:xfrm>
            <a:off x="3411416" y="1075503"/>
            <a:ext cx="1175417" cy="637309"/>
          </a:xfrm>
          <a:prstGeom prst="cloud">
            <a:avLst/>
          </a:prstGeom>
          <a:solidFill>
            <a:srgbClr val="FFFF00">
              <a:alpha val="4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585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29074"/>
            </a:gs>
            <a:gs pos="50000">
              <a:srgbClr val="229074"/>
            </a:gs>
            <a:gs pos="100000">
              <a:srgbClr val="229074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0" t="23205" r="2652" b="46795"/>
          <a:stretch/>
        </p:blipFill>
        <p:spPr>
          <a:xfrm>
            <a:off x="7101386" y="773723"/>
            <a:ext cx="3181661" cy="4633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矩形 5"/>
          <p:cNvSpPr/>
          <p:nvPr/>
        </p:nvSpPr>
        <p:spPr>
          <a:xfrm>
            <a:off x="2834104" y="5621475"/>
            <a:ext cx="146386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6600" b="1" cap="none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56y</a:t>
            </a:r>
            <a:endParaRPr lang="zh-TW" altLang="en-US" sz="6600" b="1" cap="none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8117393" y="5621475"/>
            <a:ext cx="146386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6600" b="1" cap="none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57y</a:t>
            </a:r>
            <a:endParaRPr lang="zh-TW" altLang="en-US" sz="6600" b="1" cap="none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271" y="773723"/>
            <a:ext cx="3181661" cy="4847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0964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29074"/>
            </a:gs>
            <a:gs pos="53000">
              <a:srgbClr val="22907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427432" y="137247"/>
            <a:ext cx="743700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    </a:t>
            </a: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08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月標得長來建設</a:t>
            </a:r>
            <a:r>
              <a:rPr lang="en-US" altLang="zh-TW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長來中和</a:t>
            </a:r>
            <a:r>
              <a:rPr lang="en-US" altLang="zh-TW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新建工程。</a:t>
            </a:r>
            <a:endParaRPr lang="en-US" altLang="zh-TW" sz="24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sz="24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    </a:t>
            </a: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月標得鈺鼎建設</a:t>
            </a:r>
            <a:r>
              <a:rPr lang="en-US" altLang="zh-TW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首中府鼎</a:t>
            </a:r>
            <a:r>
              <a:rPr lang="en-US" altLang="zh-TW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新建工程。</a:t>
            </a:r>
            <a:endParaRPr lang="en-US" altLang="zh-TW" sz="24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sz="24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    </a:t>
            </a: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03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月標得長源建設</a:t>
            </a:r>
            <a:r>
              <a:rPr lang="en-US" altLang="zh-TW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長源首席</a:t>
            </a:r>
            <a:r>
              <a:rPr lang="en-US" altLang="zh-TW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新建工程。</a:t>
            </a:r>
            <a:endParaRPr lang="en-US" altLang="zh-TW" sz="24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sz="24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    </a:t>
            </a: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03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月獲得營造業評鑑等級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第一級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證書。</a:t>
            </a:r>
            <a:endParaRPr lang="en-US" altLang="zh-TW" sz="24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sz="24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    </a:t>
            </a: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04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月標得</a:t>
            </a:r>
            <a:r>
              <a:rPr lang="en-US" altLang="zh-TW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佰歐仕廠辦</a:t>
            </a:r>
            <a:r>
              <a:rPr lang="en-US" altLang="zh-TW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新建工程。</a:t>
            </a:r>
            <a:endParaRPr lang="en-US" altLang="zh-TW" sz="24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sz="24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427432" y="3637200"/>
            <a:ext cx="1019304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    </a:t>
            </a:r>
            <a:r>
              <a:rPr kumimoji="0"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05</a:t>
            </a:r>
            <a:r>
              <a:rPr kumimoji="0"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月標得</a:t>
            </a:r>
            <a:r>
              <a:rPr kumimoji="0" lang="en-US" altLang="zh-TW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kumimoji="0" lang="zh-TW" altLang="en-US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陽明農舍</a:t>
            </a:r>
            <a:r>
              <a:rPr kumimoji="0" lang="en-US" altLang="zh-TW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kumimoji="0"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新建工程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sz="24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    </a:t>
            </a: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09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月標得銓民建設</a:t>
            </a:r>
            <a:r>
              <a:rPr lang="en-US" altLang="zh-TW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華山君品</a:t>
            </a:r>
            <a:r>
              <a:rPr lang="en-US" altLang="zh-TW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新建工程。</a:t>
            </a:r>
            <a:endParaRPr lang="en-US" altLang="zh-TW" sz="24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sz="24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華山里美</a:t>
            </a:r>
            <a:r>
              <a:rPr lang="en-US" altLang="zh-TW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長源潺園</a:t>
            </a:r>
            <a:r>
              <a:rPr lang="en-US" altLang="zh-TW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同時得到</a:t>
            </a:r>
            <a:endParaRPr lang="en-US" altLang="zh-TW" sz="24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中華建築金石獎</a:t>
            </a: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優良施工品質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類</a:t>
            </a:r>
            <a:endParaRPr lang="en-US" altLang="zh-TW" sz="24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27432" y="6024480"/>
            <a:ext cx="7417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    </a:t>
            </a: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月標得久禾建設</a:t>
            </a:r>
            <a:r>
              <a:rPr lang="en-US" altLang="zh-TW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久禾春天</a:t>
            </a:r>
            <a:r>
              <a:rPr lang="en-US" altLang="zh-TW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新建工程。</a:t>
            </a:r>
            <a:endParaRPr lang="en-US" altLang="zh-TW" sz="24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8" b="12727"/>
          <a:stretch/>
        </p:blipFill>
        <p:spPr>
          <a:xfrm>
            <a:off x="247649" y="223673"/>
            <a:ext cx="2078183" cy="10908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t="15001" r="13250" b="5153"/>
          <a:stretch/>
        </p:blipFill>
        <p:spPr>
          <a:xfrm>
            <a:off x="9423918" y="2789853"/>
            <a:ext cx="2441789" cy="1632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948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29074"/>
            </a:gs>
            <a:gs pos="53000">
              <a:srgbClr val="22907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285278" y="127433"/>
            <a:ext cx="7634577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    </a:t>
            </a: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月標得敦晶建設</a:t>
            </a:r>
            <a:r>
              <a:rPr lang="en-US" altLang="zh-TW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新第中原</a:t>
            </a:r>
            <a:r>
              <a:rPr lang="en-US" altLang="zh-TW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新建工程。</a:t>
            </a:r>
            <a:endParaRPr lang="en-US" altLang="zh-TW" sz="24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sz="24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    </a:t>
            </a: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03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月標得</a:t>
            </a:r>
            <a:r>
              <a:rPr lang="en-US" altLang="zh-TW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興泰段</a:t>
            </a:r>
            <a:r>
              <a:rPr lang="en-US" altLang="zh-TW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新建工程。</a:t>
            </a:r>
            <a:endParaRPr lang="en-US" altLang="zh-TW" sz="24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sz="24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    </a:t>
            </a: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03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月獲得營造業評鑑等級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第一級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證書。</a:t>
            </a:r>
            <a:endParaRPr lang="en-US" altLang="zh-TW" sz="24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sz="24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    </a:t>
            </a: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04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月升等為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甲等營造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sz="24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    </a:t>
            </a: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月長來建設</a:t>
            </a:r>
            <a:r>
              <a:rPr lang="en-US" altLang="zh-TW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長來中和</a:t>
            </a:r>
            <a:r>
              <a:rPr lang="en-US" altLang="zh-TW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新建工程得到</a:t>
            </a:r>
            <a:endParaRPr lang="en-US" altLang="zh-TW" sz="24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中華建築金石獎</a:t>
            </a: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優良施工品質類</a:t>
            </a:r>
            <a:endParaRPr lang="en-US" altLang="zh-TW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sz="24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    </a:t>
            </a: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月標得久和鼎建設</a:t>
            </a:r>
            <a:r>
              <a:rPr lang="en-US" altLang="zh-TW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樹林大同段</a:t>
            </a:r>
            <a:r>
              <a:rPr lang="en-US" altLang="zh-TW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en-US" altLang="zh-TW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)』</a:t>
            </a:r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建工程。</a:t>
            </a:r>
            <a:endParaRPr lang="en-US" altLang="zh-TW" sz="2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    </a:t>
            </a:r>
            <a:r>
              <a:rPr lang="en-US" altLang="zh-TW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02</a:t>
            </a:r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月標得</a:t>
            </a:r>
            <a:r>
              <a:rPr lang="en-US" altLang="zh-TW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樹林大同段</a:t>
            </a:r>
            <a:r>
              <a:rPr lang="en-US" altLang="zh-TW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</a:t>
            </a:r>
            <a:r>
              <a:rPr lang="en-US" altLang="zh-TW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)』</a:t>
            </a:r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新建工程。</a:t>
            </a:r>
            <a:endParaRPr lang="en-US" altLang="zh-TW" sz="2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sz="24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    </a:t>
            </a:r>
            <a:r>
              <a:rPr lang="en-US" altLang="zh-TW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05</a:t>
            </a:r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月標</a:t>
            </a:r>
            <a:r>
              <a:rPr lang="zh-TW" altLang="en-US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得中國開發</a:t>
            </a:r>
            <a:r>
              <a:rPr lang="en-US" altLang="zh-TW" sz="24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表參漾</a:t>
            </a:r>
            <a:r>
              <a:rPr lang="en-US" altLang="zh-TW" sz="2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新建工程</a:t>
            </a:r>
            <a:r>
              <a:rPr lang="zh-TW" altLang="en-US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573" y="5440218"/>
            <a:ext cx="2104736" cy="10581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雲朵形 5"/>
          <p:cNvSpPr/>
          <p:nvPr/>
        </p:nvSpPr>
        <p:spPr>
          <a:xfrm>
            <a:off x="2013528" y="2253673"/>
            <a:ext cx="1403927" cy="637309"/>
          </a:xfrm>
          <a:prstGeom prst="cloud">
            <a:avLst/>
          </a:prstGeom>
          <a:solidFill>
            <a:srgbClr val="FFFF00">
              <a:alpha val="4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 descr="Gado Amarrado também pasta...: Junho 2013">
            <a:hlinkClick r:id="" action="ppaction://noaction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877" y="2031999"/>
            <a:ext cx="2216728" cy="10806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684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3000">
              <a:srgbClr val="22907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4761056" y="231053"/>
            <a:ext cx="2415597" cy="7743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u="sng" dirty="0" smtClean="0"/>
              <a:t>工程實績</a:t>
            </a:r>
            <a:endParaRPr lang="zh-TW" altLang="en-US" sz="4000" u="sng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074" y="4260311"/>
            <a:ext cx="1728196" cy="2165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050" y="4260308"/>
            <a:ext cx="1717963" cy="2165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049" y="1194276"/>
            <a:ext cx="1717963" cy="2165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2" r="20469"/>
          <a:stretch/>
        </p:blipFill>
        <p:spPr>
          <a:xfrm>
            <a:off x="9805474" y="4260306"/>
            <a:ext cx="1717963" cy="2165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5" y="4271837"/>
            <a:ext cx="1698774" cy="2165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663" y="1194276"/>
            <a:ext cx="1698774" cy="2169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075" y="1194276"/>
            <a:ext cx="1694331" cy="2136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16" y="1194276"/>
            <a:ext cx="1717963" cy="2169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0" descr="C:\Users\Owner\Desktop\22-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8" t="16169" r="22250"/>
          <a:stretch/>
        </p:blipFill>
        <p:spPr bwMode="auto">
          <a:xfrm>
            <a:off x="5121688" y="4260305"/>
            <a:ext cx="1717963" cy="2165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320" y="1227488"/>
            <a:ext cx="1694331" cy="2136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258" y="1934792"/>
            <a:ext cx="6427754" cy="3690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389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3000">
              <a:srgbClr val="22907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>
          <a:xfrm>
            <a:off x="4850057" y="526616"/>
            <a:ext cx="2263486" cy="7743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u="sng" dirty="0" smtClean="0"/>
              <a:t>經營團</a:t>
            </a:r>
            <a:r>
              <a:rPr lang="zh-TW" altLang="en-US" sz="4000" u="sng" dirty="0"/>
              <a:t>隊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73" y="1545264"/>
            <a:ext cx="7536872" cy="46061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文字方塊 2"/>
          <p:cNvSpPr txBox="1"/>
          <p:nvPr/>
        </p:nvSpPr>
        <p:spPr>
          <a:xfrm>
            <a:off x="8618557" y="3140988"/>
            <a:ext cx="22156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dirty="0" smtClean="0"/>
              <a:t>16</a:t>
            </a:r>
            <a:r>
              <a:rPr lang="zh-TW" altLang="en-US" sz="5400" dirty="0" smtClean="0"/>
              <a:t>→</a:t>
            </a:r>
            <a:r>
              <a:rPr lang="en-US" altLang="zh-TW" sz="5400" dirty="0" smtClean="0"/>
              <a:t>19</a:t>
            </a:r>
            <a:endParaRPr lang="zh-TW" altLang="en-US" sz="5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979" y="4816467"/>
            <a:ext cx="1195754" cy="117079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91" y="4816467"/>
            <a:ext cx="1195754" cy="117079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6" r="16760"/>
          <a:stretch/>
        </p:blipFill>
        <p:spPr>
          <a:xfrm>
            <a:off x="9207647" y="4816467"/>
            <a:ext cx="1195754" cy="117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7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3000">
              <a:srgbClr val="22907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>
          <a:xfrm>
            <a:off x="2033547" y="524575"/>
            <a:ext cx="2263486" cy="7743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u="sng" dirty="0"/>
              <a:t>蹲</a:t>
            </a:r>
            <a:r>
              <a:rPr lang="zh-TW" altLang="en-US" sz="4000" u="sng" dirty="0" smtClean="0"/>
              <a:t>馬</a:t>
            </a:r>
            <a:r>
              <a:rPr lang="zh-TW" altLang="en-US" sz="4000" u="sng" dirty="0"/>
              <a:t>步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6" y="2071262"/>
            <a:ext cx="5026268" cy="3790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圖片 1" descr="[閱讀筆記] 從A到A+ Good to Great @ Murphy的書房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756" y="2071262"/>
            <a:ext cx="5026268" cy="3790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7977147" y="524576"/>
            <a:ext cx="2263486" cy="7743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u="sng" dirty="0" smtClean="0"/>
              <a:t>基本</a:t>
            </a:r>
            <a:r>
              <a:rPr lang="zh-TW" altLang="en-US" sz="4000" u="sng" dirty="0"/>
              <a:t>功</a:t>
            </a:r>
          </a:p>
        </p:txBody>
      </p:sp>
      <p:sp>
        <p:nvSpPr>
          <p:cNvPr id="6" name="雲朵形 5"/>
          <p:cNvSpPr/>
          <p:nvPr/>
        </p:nvSpPr>
        <p:spPr>
          <a:xfrm>
            <a:off x="9059637" y="4034603"/>
            <a:ext cx="808892" cy="606670"/>
          </a:xfrm>
          <a:prstGeom prst="cloud">
            <a:avLst/>
          </a:prstGeom>
          <a:solidFill>
            <a:srgbClr val="FFFF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183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3000">
              <a:srgbClr val="22907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09" y="384296"/>
            <a:ext cx="4884860" cy="3027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808" y="3631223"/>
            <a:ext cx="4884860" cy="3027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" t="2989" r="1791" b="27302"/>
          <a:stretch/>
        </p:blipFill>
        <p:spPr>
          <a:xfrm>
            <a:off x="6457216" y="384296"/>
            <a:ext cx="4884860" cy="3027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3359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3000">
              <a:srgbClr val="22907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15" y="835269"/>
            <a:ext cx="9047285" cy="5213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780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29074"/>
            </a:gs>
            <a:gs pos="53000">
              <a:srgbClr val="22907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>
          <a:xfrm>
            <a:off x="1603778" y="571500"/>
            <a:ext cx="9076414" cy="108476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4000" dirty="0" smtClean="0">
                <a:solidFill>
                  <a:srgbClr val="FF0000"/>
                </a:solidFill>
              </a:rPr>
              <a:t>  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zh-TW" altLang="en-US" sz="4000" dirty="0" smtClean="0">
                <a:solidFill>
                  <a:srgbClr val="FF0000"/>
                </a:solidFill>
              </a:rPr>
              <a:t>中心思想</a:t>
            </a:r>
            <a:r>
              <a:rPr lang="zh-TW" altLang="en-US" sz="4000" dirty="0" smtClean="0"/>
              <a:t>：相同的價錢最好的品質</a:t>
            </a:r>
            <a:endParaRPr lang="zh-TW" altLang="en-US" sz="4000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2033546" y="2432305"/>
            <a:ext cx="9076414" cy="132332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4000" dirty="0" smtClean="0">
                <a:solidFill>
                  <a:srgbClr val="FF0000"/>
                </a:solidFill>
              </a:rPr>
              <a:t>學習成</a:t>
            </a:r>
            <a:r>
              <a:rPr lang="zh-TW" altLang="en-US" sz="4000" dirty="0">
                <a:solidFill>
                  <a:srgbClr val="FF0000"/>
                </a:solidFill>
              </a:rPr>
              <a:t>長</a:t>
            </a:r>
            <a:r>
              <a:rPr lang="zh-TW" altLang="en-US" sz="4000" dirty="0" smtClean="0"/>
              <a:t>：學中學、聽中學、問中學、  </a:t>
            </a:r>
            <a:endParaRPr lang="en-US" altLang="zh-TW" sz="4000" dirty="0" smtClean="0"/>
          </a:p>
          <a:p>
            <a:pPr algn="l"/>
            <a:r>
              <a:rPr lang="zh-TW" altLang="en-US" sz="4000" dirty="0" smtClean="0"/>
              <a:t>                     </a:t>
            </a:r>
            <a:r>
              <a:rPr lang="zh-TW" altLang="en-US" sz="4800" dirty="0" smtClean="0"/>
              <a:t> </a:t>
            </a:r>
            <a:r>
              <a:rPr lang="zh-TW" altLang="en-US" sz="4000" dirty="0" smtClean="0"/>
              <a:t>做中學</a:t>
            </a:r>
            <a:endParaRPr lang="zh-TW" altLang="en-US" sz="40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2" b="14351"/>
          <a:stretch/>
        </p:blipFill>
        <p:spPr>
          <a:xfrm>
            <a:off x="1024128" y="4939776"/>
            <a:ext cx="3621024" cy="1563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6" b="5984"/>
          <a:stretch/>
        </p:blipFill>
        <p:spPr>
          <a:xfrm>
            <a:off x="4454917" y="4939776"/>
            <a:ext cx="3621024" cy="1563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" t="4800" r="6708" b="13867"/>
          <a:stretch/>
        </p:blipFill>
        <p:spPr>
          <a:xfrm>
            <a:off x="8075941" y="3626143"/>
            <a:ext cx="3127248" cy="28772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941" y="3626143"/>
            <a:ext cx="3127248" cy="28772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522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29074"/>
            </a:gs>
            <a:gs pos="53000">
              <a:srgbClr val="22907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2119729" y="411479"/>
            <a:ext cx="12560683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富中之富</a:t>
            </a:r>
            <a:endParaRPr lang="en-US" altLang="zh-TW" sz="9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zh-TW" alt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     富中之貧</a:t>
            </a:r>
            <a:endParaRPr lang="en-US" altLang="zh-TW" sz="96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zh-TW" alt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              貧中之富</a:t>
            </a:r>
            <a:endParaRPr lang="en-US" altLang="zh-TW" sz="96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zh-TW" alt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                       貧中之貧</a:t>
            </a:r>
            <a:endParaRPr lang="en-US" altLang="zh-TW" sz="96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5" y="4893436"/>
            <a:ext cx="2829644" cy="1611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雲朵形 3"/>
          <p:cNvSpPr/>
          <p:nvPr/>
        </p:nvSpPr>
        <p:spPr>
          <a:xfrm>
            <a:off x="1324948" y="411479"/>
            <a:ext cx="2017838" cy="1737361"/>
          </a:xfrm>
          <a:prstGeom prst="cloud">
            <a:avLst/>
          </a:prstGeom>
          <a:solidFill>
            <a:srgbClr val="FF0000">
              <a:alpha val="40000"/>
            </a:srgbClr>
          </a:solidFill>
          <a:ln w="349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雲朵形 4"/>
          <p:cNvSpPr/>
          <p:nvPr/>
        </p:nvSpPr>
        <p:spPr>
          <a:xfrm>
            <a:off x="5041641" y="411479"/>
            <a:ext cx="1993640" cy="1737361"/>
          </a:xfrm>
          <a:prstGeom prst="cloud">
            <a:avLst/>
          </a:prstGeom>
          <a:solidFill>
            <a:srgbClr val="FF0000">
              <a:alpha val="40000"/>
            </a:srgbClr>
          </a:solidFill>
          <a:ln w="349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685" y="3629608"/>
            <a:ext cx="2202025" cy="1263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653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29074"/>
            </a:gs>
            <a:gs pos="53000">
              <a:srgbClr val="22907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>
          <a:xfrm>
            <a:off x="4475152" y="490040"/>
            <a:ext cx="2830903" cy="7743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u="sng" smtClean="0"/>
              <a:t>富翁和</a:t>
            </a:r>
            <a:r>
              <a:rPr lang="zh-TW" altLang="en-US" sz="4000" u="sng"/>
              <a:t>漁夫</a:t>
            </a:r>
            <a:endParaRPr lang="zh-TW" altLang="en-US" sz="4000" u="sng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8"/>
          <a:stretch/>
        </p:blipFill>
        <p:spPr>
          <a:xfrm>
            <a:off x="3496106" y="2387863"/>
            <a:ext cx="4788994" cy="30998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987552" y="1510025"/>
            <a:ext cx="3264408" cy="108815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000" dirty="0" smtClean="0"/>
              <a:t>今天只是富翁人生中的一天</a:t>
            </a:r>
            <a:endParaRPr lang="en-US" altLang="zh-TW" sz="2000" dirty="0" smtClean="0"/>
          </a:p>
          <a:p>
            <a:pPr algn="r"/>
            <a:r>
              <a:rPr lang="zh-TW" altLang="en-US" sz="2000" dirty="0" smtClean="0"/>
              <a:t>卻是漁夫人生中的</a:t>
            </a:r>
            <a:r>
              <a:rPr lang="zh-TW" altLang="en-US" sz="2400" dirty="0" smtClean="0">
                <a:solidFill>
                  <a:srgbClr val="FF0000"/>
                </a:solidFill>
              </a:rPr>
              <a:t>每一</a:t>
            </a:r>
            <a:r>
              <a:rPr lang="zh-TW" altLang="en-US" sz="2400" dirty="0">
                <a:solidFill>
                  <a:srgbClr val="FF0000"/>
                </a:solidFill>
              </a:rPr>
              <a:t>天</a:t>
            </a:r>
            <a:r>
              <a:rPr lang="zh-TW" altLang="en-US" sz="2400" dirty="0" smtClean="0">
                <a:solidFill>
                  <a:srgbClr val="FF0000"/>
                </a:solidFill>
              </a:rPr>
              <a:t> </a:t>
            </a:r>
            <a:endParaRPr lang="en-US" altLang="zh-TW" sz="2400" dirty="0" smtClean="0">
              <a:solidFill>
                <a:srgbClr val="FF0000"/>
              </a:solidFill>
            </a:endParaRPr>
          </a:p>
          <a:p>
            <a:endParaRPr lang="en-US" altLang="zh-TW" sz="2000" dirty="0" smtClean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6702551" y="5507219"/>
            <a:ext cx="4736593" cy="108815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TW" altLang="en-US" sz="2000" dirty="0" smtClean="0"/>
              <a:t>兩個人的差異在於</a:t>
            </a:r>
            <a:r>
              <a:rPr lang="zh-TW" altLang="en-US" sz="2000" dirty="0"/>
              <a:t>富</a:t>
            </a:r>
            <a:r>
              <a:rPr lang="zh-TW" altLang="en-US" sz="2000" dirty="0" smtClean="0"/>
              <a:t>翁有</a:t>
            </a:r>
            <a:r>
              <a:rPr lang="en-US" altLang="zh-TW" sz="2400" dirty="0" smtClean="0">
                <a:solidFill>
                  <a:srgbClr val="FF0000"/>
                </a:solidFill>
              </a:rPr>
              <a:t>『</a:t>
            </a:r>
            <a:r>
              <a:rPr lang="zh-TW" altLang="en-US" sz="2400" dirty="0" smtClean="0">
                <a:solidFill>
                  <a:srgbClr val="FF0000"/>
                </a:solidFill>
              </a:rPr>
              <a:t>選擇</a:t>
            </a:r>
            <a:r>
              <a:rPr lang="en-US" altLang="zh-TW" sz="2400" dirty="0" smtClean="0">
                <a:solidFill>
                  <a:srgbClr val="FF0000"/>
                </a:solidFill>
              </a:rPr>
              <a:t>』</a:t>
            </a:r>
            <a:r>
              <a:rPr lang="zh-TW" altLang="en-US" sz="2000" dirty="0" smtClean="0"/>
              <a:t>的權利這使得他的人生有更多的可能</a:t>
            </a:r>
            <a:r>
              <a:rPr lang="zh-TW" altLang="en-US" sz="2000" dirty="0"/>
              <a:t>性</a:t>
            </a:r>
            <a:endParaRPr lang="en-US" altLang="zh-TW" sz="2000" dirty="0" smtClean="0"/>
          </a:p>
          <a:p>
            <a:pPr algn="r"/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4593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29074"/>
            </a:gs>
            <a:gs pos="100000">
              <a:srgbClr val="3BA48A"/>
            </a:gs>
            <a:gs pos="50000">
              <a:srgbClr val="229074"/>
            </a:gs>
            <a:gs pos="100000">
              <a:srgbClr val="229074">
                <a:lumMod val="45000"/>
                <a:lumOff val="55000"/>
              </a:srgb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342958" y="3345583"/>
            <a:ext cx="146386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66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45</a:t>
            </a:r>
            <a:r>
              <a:rPr lang="en-US" altLang="zh-TW" sz="6600" b="1" cap="none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y</a:t>
            </a:r>
            <a:endParaRPr lang="zh-TW" altLang="en-US" sz="6600" b="1" cap="none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98" y="589083"/>
            <a:ext cx="4225972" cy="2863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09" y="3345583"/>
            <a:ext cx="4225973" cy="2863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7637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29074"/>
            </a:gs>
            <a:gs pos="53000">
              <a:srgbClr val="22907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01029" y="796789"/>
            <a:ext cx="93746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72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把</a:t>
            </a:r>
            <a:r>
              <a:rPr lang="zh-TW" altLang="en-US" sz="9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優秀</a:t>
            </a:r>
            <a:r>
              <a:rPr lang="zh-TW" altLang="en-US" sz="72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當作一種</a:t>
            </a:r>
            <a:r>
              <a:rPr lang="zh-TW" altLang="en-US" sz="7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習慣</a:t>
            </a:r>
            <a:endParaRPr lang="zh-TW" altLang="en-US" sz="72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0"/>
          <a:stretch/>
        </p:blipFill>
        <p:spPr>
          <a:xfrm>
            <a:off x="1935024" y="3251200"/>
            <a:ext cx="10524831" cy="24476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57101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53000">
              <a:srgbClr val="22907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8950" y="1314025"/>
            <a:ext cx="5109092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人生最大的遺憾：</a:t>
            </a:r>
            <a:endParaRPr lang="en-US" altLang="zh-TW" sz="4800" b="1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  <a:p>
            <a:pPr algn="ctr"/>
            <a:endParaRPr lang="en-US" altLang="zh-TW" sz="4800" b="1" cap="none" spc="0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  <a:p>
            <a:pPr algn="ctr"/>
            <a:endParaRPr lang="en-US" altLang="zh-TW" sz="48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  <a:p>
            <a:pPr algn="ctr"/>
            <a:r>
              <a:rPr lang="zh-TW" altLang="en-US" sz="4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人生最大的悲哀：</a:t>
            </a:r>
            <a:endParaRPr lang="zh-TW" altLang="en-US" sz="48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926" y="461248"/>
            <a:ext cx="1639311" cy="145067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55" y="4839854"/>
            <a:ext cx="1617230" cy="1519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3731108" y="2375854"/>
            <a:ext cx="6761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人死了．</a:t>
            </a:r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錢</a:t>
            </a:r>
            <a:r>
              <a:rPr lang="zh-TW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還沒用完</a:t>
            </a:r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~</a:t>
            </a:r>
            <a:endParaRPr lang="zh-TW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31107" y="4676506"/>
            <a:ext cx="6761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錢用</a:t>
            </a:r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完</a:t>
            </a:r>
            <a:r>
              <a:rPr lang="zh-TW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了．人還沒死</a:t>
            </a:r>
            <a:r>
              <a:rPr lang="en-US" altLang="zh-TW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~</a:t>
            </a:r>
            <a:endParaRPr lang="zh-TW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003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3000">
              <a:srgbClr val="22907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075" y="2083378"/>
            <a:ext cx="5227782" cy="26508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圖片 11">
            <a:hlinkClick r:id="" action="ppaction://noaction">
              <a:snd r:embed="rId3" name="drumroll.wav"/>
            </a:hlinkClick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1" t="26515" r="3637" b="12071"/>
          <a:stretch/>
        </p:blipFill>
        <p:spPr>
          <a:xfrm>
            <a:off x="3422075" y="2083378"/>
            <a:ext cx="5227782" cy="26508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387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29074"/>
            </a:gs>
            <a:gs pos="100000">
              <a:srgbClr val="3BA48A"/>
            </a:gs>
            <a:gs pos="50000">
              <a:srgbClr val="229074"/>
            </a:gs>
            <a:gs pos="100000">
              <a:srgbClr val="229074">
                <a:lumMod val="45000"/>
                <a:lumOff val="55000"/>
              </a:srgb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88620" y="3494343"/>
            <a:ext cx="14638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66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68</a:t>
            </a:r>
            <a:r>
              <a:rPr lang="en-US" altLang="zh-TW" sz="6600" b="1" cap="none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y</a:t>
            </a:r>
            <a:endParaRPr lang="zh-TW" altLang="en-US" sz="6600" b="1" cap="none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t="22235" r="4983" b="41381"/>
          <a:stretch/>
        </p:blipFill>
        <p:spPr>
          <a:xfrm>
            <a:off x="1019338" y="563005"/>
            <a:ext cx="4602427" cy="27913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" t="46465" r="998" b="16902"/>
          <a:stretch/>
        </p:blipFill>
        <p:spPr>
          <a:xfrm>
            <a:off x="7021697" y="2098366"/>
            <a:ext cx="4225972" cy="28638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8073118" y="5190795"/>
            <a:ext cx="2281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雙</a:t>
            </a:r>
            <a:r>
              <a:rPr lang="zh-TW" altLang="en-US" sz="5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胞胎</a:t>
            </a:r>
            <a:endParaRPr lang="zh-TW" altLang="en-US" sz="5400" b="1" cap="none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716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1000"/>
                <a:lumOff val="39000"/>
              </a:schemeClr>
            </a:gs>
            <a:gs pos="100000">
              <a:srgbClr val="3BA48A"/>
            </a:gs>
            <a:gs pos="50000">
              <a:srgbClr val="229074"/>
            </a:gs>
            <a:gs pos="100000">
              <a:srgbClr val="229074">
                <a:lumMod val="45000"/>
                <a:lumOff val="55000"/>
              </a:srgb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780145" y="263443"/>
            <a:ext cx="45184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600" b="1" u="sng" cap="none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☆運動</a:t>
            </a:r>
            <a:r>
              <a:rPr lang="en-US" altLang="zh-TW" sz="3600" b="1" u="sng" cap="none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V.S</a:t>
            </a:r>
            <a:r>
              <a:rPr lang="zh-TW" altLang="en-US" sz="3600" b="1" u="sng" cap="none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不運動的人</a:t>
            </a:r>
            <a:endParaRPr lang="zh-TW" altLang="en-US" sz="3600" b="1" u="sng" cap="none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25" r="28129" b="21212"/>
          <a:stretch/>
        </p:blipFill>
        <p:spPr>
          <a:xfrm>
            <a:off x="2780145" y="1052945"/>
            <a:ext cx="6557819" cy="49229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雲朵形 7"/>
          <p:cNvSpPr/>
          <p:nvPr/>
        </p:nvSpPr>
        <p:spPr>
          <a:xfrm>
            <a:off x="4059116" y="4348753"/>
            <a:ext cx="858982" cy="461818"/>
          </a:xfrm>
          <a:prstGeom prst="cloud">
            <a:avLst/>
          </a:prstGeom>
          <a:solidFill>
            <a:srgbClr val="FFFF00">
              <a:alpha val="50000"/>
            </a:srgbClr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雲朵形 8"/>
          <p:cNvSpPr/>
          <p:nvPr/>
        </p:nvSpPr>
        <p:spPr>
          <a:xfrm>
            <a:off x="4059116" y="3283526"/>
            <a:ext cx="858982" cy="461818"/>
          </a:xfrm>
          <a:prstGeom prst="cloud">
            <a:avLst/>
          </a:prstGeom>
          <a:solidFill>
            <a:srgbClr val="FFFF00">
              <a:alpha val="50000"/>
            </a:srgbClr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雲朵形 9"/>
          <p:cNvSpPr/>
          <p:nvPr/>
        </p:nvSpPr>
        <p:spPr>
          <a:xfrm>
            <a:off x="3343564" y="1684896"/>
            <a:ext cx="858982" cy="461818"/>
          </a:xfrm>
          <a:prstGeom prst="cloud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雲朵形 10"/>
          <p:cNvSpPr/>
          <p:nvPr/>
        </p:nvSpPr>
        <p:spPr>
          <a:xfrm>
            <a:off x="3311236" y="2218299"/>
            <a:ext cx="923637" cy="461818"/>
          </a:xfrm>
          <a:prstGeom prst="cloud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 descr="Healthier Body, Mind and Soul Through Exercise | Tom Corson-Knowle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109" y="4988700"/>
            <a:ext cx="2122844" cy="11370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圖片 12" descr="&lt;strong&gt;運動&lt;/strong&gt;保鮮法 「1357」法則跟著做 - uho優活健康網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9" y="1082658"/>
            <a:ext cx="2118946" cy="12122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雲朵形 11"/>
          <p:cNvSpPr/>
          <p:nvPr/>
        </p:nvSpPr>
        <p:spPr>
          <a:xfrm>
            <a:off x="3311236" y="1138012"/>
            <a:ext cx="923637" cy="461818"/>
          </a:xfrm>
          <a:prstGeom prst="cloud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95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29074"/>
            </a:gs>
            <a:gs pos="100000">
              <a:srgbClr val="3BA48A"/>
            </a:gs>
            <a:gs pos="50000">
              <a:srgbClr val="229074"/>
            </a:gs>
            <a:gs pos="100000">
              <a:srgbClr val="229074">
                <a:lumMod val="45000"/>
                <a:lumOff val="55000"/>
              </a:srgb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5" t="9902" b="72660"/>
          <a:stretch/>
        </p:blipFill>
        <p:spPr>
          <a:xfrm>
            <a:off x="6893944" y="1357745"/>
            <a:ext cx="3986489" cy="20273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5" t="64511" b="18048"/>
          <a:stretch/>
        </p:blipFill>
        <p:spPr>
          <a:xfrm>
            <a:off x="6893944" y="4313382"/>
            <a:ext cx="3986489" cy="20273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60" y="752753"/>
            <a:ext cx="4845986" cy="24653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06" y="3708390"/>
            <a:ext cx="4722894" cy="26323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67976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29074"/>
            </a:gs>
            <a:gs pos="100000">
              <a:srgbClr val="3BA48A"/>
            </a:gs>
            <a:gs pos="50000">
              <a:srgbClr val="229074"/>
            </a:gs>
            <a:gs pos="100000">
              <a:srgbClr val="229074">
                <a:lumMod val="45000"/>
                <a:lumOff val="55000"/>
              </a:srgb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2" t="15759" b="66599"/>
          <a:stretch/>
        </p:blipFill>
        <p:spPr>
          <a:xfrm>
            <a:off x="6755399" y="1256145"/>
            <a:ext cx="3986489" cy="20273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9" t="34074" b="48283"/>
          <a:stretch/>
        </p:blipFill>
        <p:spPr>
          <a:xfrm>
            <a:off x="6755399" y="4257962"/>
            <a:ext cx="3986489" cy="20273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35" y="616348"/>
            <a:ext cx="4942514" cy="254888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48" y="3692769"/>
            <a:ext cx="4853088" cy="25194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1681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29074"/>
            </a:gs>
            <a:gs pos="100000">
              <a:srgbClr val="3BA48A"/>
            </a:gs>
            <a:gs pos="50000">
              <a:srgbClr val="229074"/>
            </a:gs>
            <a:gs pos="100000">
              <a:srgbClr val="229074">
                <a:lumMod val="45000"/>
                <a:lumOff val="55000"/>
              </a:srgb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t="24647" r="2254" b="22020"/>
          <a:stretch/>
        </p:blipFill>
        <p:spPr>
          <a:xfrm>
            <a:off x="2179783" y="249383"/>
            <a:ext cx="8017162" cy="5680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雲朵形 11"/>
          <p:cNvSpPr/>
          <p:nvPr/>
        </p:nvSpPr>
        <p:spPr>
          <a:xfrm>
            <a:off x="4710546" y="3953163"/>
            <a:ext cx="1819564" cy="831273"/>
          </a:xfrm>
          <a:prstGeom prst="cloud">
            <a:avLst/>
          </a:prstGeom>
          <a:solidFill>
            <a:srgbClr val="FFFF00">
              <a:alpha val="50000"/>
            </a:srgbClr>
          </a:solidFill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407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100000">
              <a:srgbClr val="3BA48A"/>
            </a:gs>
            <a:gs pos="50000">
              <a:srgbClr val="229074"/>
            </a:gs>
            <a:gs pos="100000">
              <a:srgbClr val="229074">
                <a:lumMod val="45000"/>
                <a:lumOff val="55000"/>
              </a:srgb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930" y="3441693"/>
            <a:ext cx="2221054" cy="3145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55" y="3441693"/>
            <a:ext cx="5331064" cy="3145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586" y="3441693"/>
            <a:ext cx="2219551" cy="3145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1" r="2372" b="5622"/>
          <a:stretch/>
        </p:blipFill>
        <p:spPr>
          <a:xfrm>
            <a:off x="9679547" y="219445"/>
            <a:ext cx="2221056" cy="3145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67633" y="681688"/>
            <a:ext cx="3145540" cy="2221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56" y="219452"/>
            <a:ext cx="5331063" cy="3145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833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2302</TotalTime>
  <Words>1418</Words>
  <Application>Microsoft Office PowerPoint</Application>
  <PresentationFormat>自訂</PresentationFormat>
  <Paragraphs>122</Paragraphs>
  <Slides>32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3" baseType="lpstr">
      <vt:lpstr>Office Theme</vt:lpstr>
      <vt:lpstr>趣味人生‧熱情創業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創業之起心動念</vt:lpstr>
      <vt:lpstr>創業前先問自己三個問題</vt:lpstr>
      <vt:lpstr>翅膀軟硬分界點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Owner</dc:creator>
  <cp:lastModifiedBy>user</cp:lastModifiedBy>
  <cp:revision>150</cp:revision>
  <dcterms:created xsi:type="dcterms:W3CDTF">2018-07-24T01:09:30Z</dcterms:created>
  <dcterms:modified xsi:type="dcterms:W3CDTF">2018-09-25T07:11:56Z</dcterms:modified>
</cp:coreProperties>
</file>