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drawings/drawing17.xml" ContentType="application/vnd.openxmlformats-officedocument.drawingml.chartshape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drawings/drawing9.xml" ContentType="application/vnd.openxmlformats-officedocument.drawingml.chartshapes+xml"/>
  <Override PartName="/ppt/drawings/drawing13.xml" ContentType="application/vnd.openxmlformats-officedocument.drawingml.chartshapes+xml"/>
  <Override PartName="/ppt/charts/chart20.xml" ContentType="application/vnd.openxmlformats-officedocument.drawingml.char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rawings/drawing7.xml" ContentType="application/vnd.openxmlformats-officedocument.drawingml.chartshapes+xml"/>
  <Override PartName="/ppt/drawings/drawing11.xml" ContentType="application/vnd.openxmlformats-officedocument.drawingml.chartshap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rawings/drawing5.xml" ContentType="application/vnd.openxmlformats-officedocument.drawingml.chartshap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drawings/drawing18.xml" ContentType="application/vnd.openxmlformats-officedocument.drawingml.chartshape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drawings/drawing16.xml" ContentType="application/vnd.openxmlformats-officedocument.drawingml.chartshapes+xml"/>
  <Override PartName="/ppt/charts/chart21.xml" ContentType="application/vnd.openxmlformats-officedocument.drawingml.char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drawings/drawing14.xml" ContentType="application/vnd.openxmlformats-officedocument.drawingml.chartshapes+xml"/>
  <Override PartName="/ppt/charts/chart4.xml" ContentType="application/vnd.openxmlformats-officedocument.drawingml.chart+xml"/>
  <Override PartName="/ppt/drawings/drawing8.xml" ContentType="application/vnd.openxmlformats-officedocument.drawingml.chartshapes+xml"/>
  <Override PartName="/ppt/drawings/drawing12.xml" ContentType="application/vnd.openxmlformats-officedocument.drawingml.chartshape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rawings/drawing6.xml" ContentType="application/vnd.openxmlformats-officedocument.drawingml.chartshapes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drawings/drawing19.xml" ContentType="application/vnd.openxmlformats-officedocument.drawingml.chartshape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drawings/drawing15.xml" ContentType="application/vnd.openxmlformats-officedocument.drawingml.chartshapes+xml"/>
  <Override PartName="/ppt/charts/chart2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55" r:id="rId2"/>
    <p:sldId id="549" r:id="rId3"/>
    <p:sldId id="854" r:id="rId4"/>
    <p:sldId id="850" r:id="rId5"/>
    <p:sldId id="851" r:id="rId6"/>
    <p:sldId id="853" r:id="rId7"/>
    <p:sldId id="852" r:id="rId8"/>
    <p:sldId id="884" r:id="rId9"/>
    <p:sldId id="855" r:id="rId10"/>
    <p:sldId id="856" r:id="rId11"/>
    <p:sldId id="857" r:id="rId12"/>
    <p:sldId id="858" r:id="rId13"/>
    <p:sldId id="859" r:id="rId14"/>
    <p:sldId id="860" r:id="rId15"/>
    <p:sldId id="861" r:id="rId16"/>
    <p:sldId id="862" r:id="rId17"/>
    <p:sldId id="863" r:id="rId18"/>
    <p:sldId id="864" r:id="rId19"/>
    <p:sldId id="865" r:id="rId20"/>
    <p:sldId id="866" r:id="rId21"/>
    <p:sldId id="867" r:id="rId22"/>
    <p:sldId id="868" r:id="rId23"/>
    <p:sldId id="869" r:id="rId24"/>
    <p:sldId id="870" r:id="rId25"/>
    <p:sldId id="871" r:id="rId26"/>
    <p:sldId id="872" r:id="rId27"/>
    <p:sldId id="873" r:id="rId28"/>
    <p:sldId id="874" r:id="rId29"/>
    <p:sldId id="875" r:id="rId30"/>
    <p:sldId id="876" r:id="rId31"/>
    <p:sldId id="877" r:id="rId32"/>
    <p:sldId id="878" r:id="rId33"/>
    <p:sldId id="879" r:id="rId34"/>
    <p:sldId id="880" r:id="rId35"/>
    <p:sldId id="881" r:id="rId36"/>
    <p:sldId id="882" r:id="rId37"/>
    <p:sldId id="883" r:id="rId38"/>
    <p:sldId id="885" r:id="rId39"/>
    <p:sldId id="465" r:id="rId40"/>
    <p:sldId id="843" r:id="rId41"/>
    <p:sldId id="823" r:id="rId42"/>
    <p:sldId id="808" r:id="rId43"/>
    <p:sldId id="821" r:id="rId44"/>
    <p:sldId id="804" r:id="rId45"/>
    <p:sldId id="824" r:id="rId46"/>
    <p:sldId id="825" r:id="rId47"/>
    <p:sldId id="826" r:id="rId48"/>
    <p:sldId id="827" r:id="rId49"/>
    <p:sldId id="829" r:id="rId50"/>
    <p:sldId id="796" r:id="rId51"/>
    <p:sldId id="834" r:id="rId52"/>
    <p:sldId id="835" r:id="rId53"/>
    <p:sldId id="846" r:id="rId54"/>
    <p:sldId id="847" r:id="rId55"/>
    <p:sldId id="840" r:id="rId56"/>
    <p:sldId id="837" r:id="rId57"/>
    <p:sldId id="841" r:id="rId58"/>
    <p:sldId id="839" r:id="rId59"/>
    <p:sldId id="838" r:id="rId60"/>
    <p:sldId id="848" r:id="rId61"/>
    <p:sldId id="756" r:id="rId62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2328E9"/>
    <a:srgbClr val="9EF070"/>
    <a:srgbClr val="BAF49A"/>
    <a:srgbClr val="8AEEF6"/>
    <a:srgbClr val="69E9F3"/>
    <a:srgbClr val="3DE2EF"/>
    <a:srgbClr val="F9B5DC"/>
    <a:srgbClr val="03E2ED"/>
    <a:srgbClr val="FA3F1A"/>
  </p:clrMru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E9639D4-E3E2-4D34-9284-5A2195B3D0D7}" styleName="淺色樣式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中等深淺樣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44" autoAdjust="0"/>
  </p:normalViewPr>
  <p:slideViewPr>
    <p:cSldViewPr>
      <p:cViewPr>
        <p:scale>
          <a:sx n="60" d="100"/>
          <a:sy n="60" d="100"/>
        </p:scale>
        <p:origin x="-624" y="5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982" y="-102"/>
      </p:cViewPr>
      <p:guideLst>
        <p:guide orient="horz" pos="3126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pha\Desktop\201711&#20986;&#29256;&#31295;\&#20986;&#29256;&#22294;\&#22294;4-4&#27511;&#24180;&#32769;&#24180;&#20154;&#21475;&#25976;&#33287;&#20308;&#20840;&#22283;&#20154;&#21475;&#27604;&#20363;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alpha\Desktop\&#20154;&#21475;&#33287;&#25151;&#22320;&#29986;&#22294;&#34920;\20170325&#26032;&#24409;&#25972;&#36039;&#26009;&#34920;\&#23436;&#31295;&#22294;\&#22294;1.33.1946-2061&#20986;&#29983;&#20154;&#21475;&#25512;&#35336;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D:\Honor\J-&#19968;&#33324;&#25991;&#20214;\&#21332;&#21161;\&#21331;&#33891;\&#22294;&#20154;&#21475;&#33287;&#25151;&#20729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D:\Honor\&#26700;&#38754;\&#20986;&#29256;&#22294;2017\NEW&#22294;2-1&#27511;&#24180;1946-2017&#20154;&#21475;&#25976;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oleObject" Target="file:///D:\Honor\&#26700;&#38754;\&#20986;&#29256;&#22294;2017\NEW&#22294;2-6&#27511;&#24180;1946-2016&#25142;&#25976;&#33287;&#25104;&#38263;&#29575;.xlsx" TargetMode="Externa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oleObject" Target="file:///C:\Users\alpha\Desktop\&#20154;&#21475;&#33287;&#25151;&#22320;&#29986;\&#23450;&#31295;&#29256;\&#23436;&#31295;&#22294;\&#22294;2-5&#22283;&#30332;&#26371;&#20154;&#21475;&#25512;&#35336;2016-2061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oleObject" Target="file:///C:\Users\alpha\Desktop\&#20154;&#21475;&#33287;&#25151;&#22320;&#29986;\&#23450;&#31295;&#29256;\&#23436;&#31295;&#22294;\&#22294;1-1,2017&#32879;&#21512;&#22283;&#21488;&#28771;&#20154;&#21475;&#38928;&#28204;.xlsx" TargetMode="Externa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oleObject" Target="file:///C:\Users\alpha\Desktop\&#20154;&#21475;&#33287;&#25151;&#22320;&#29986;&#22294;&#34920;\20170325&#26032;&#24409;&#25972;&#36039;&#26009;&#34920;\&#22294;1.73-&#22283;&#30332;&#26371;2016-2061&#25771;&#39178;&#27604;&#25512;&#35336;%20.xlsx" TargetMode="Externa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oleObject" Target="file:///C:\Users\alpha\Desktop\&#20154;&#21475;&#33287;&#25151;&#22320;&#29986;&#22294;&#34920;\20170325&#26032;&#24409;&#25972;&#36039;&#26009;&#34920;\&#22294;1.37&#27511;&#24180;&#24037;&#20316;&#24180;&#40801;&#20154;&#21475;&#25976;&#33287;&#20308;&#20840;&#22283;&#20154;&#21475;&#27604;&#29575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pha\Desktop\201711&#20986;&#29256;&#31295;\&#20986;&#29256;&#22294;\&#22294;5-10&#22283;&#30332;&#26371;&#24037;&#20316;&#20154;&#21475;&#39640;&#20013;&#20302;&#25512;&#35336;-xlsx.xlsx" TargetMode="Externa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oleObject" Target="file:///C:\Users\alpha\Desktop\&#20154;&#21475;&#33287;&#25151;&#22320;&#29986;&#22294;&#34920;\20170325&#26032;&#24409;&#25972;&#36039;&#26009;&#34920;\&#22294;1.38&#27511;&#24180;&#24037;&#20316;&#24180;&#40801;&#20154;&#21475;&#22686;&#28187;&#25976;&#37327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lpha\Desktop\&#20154;&#21475;&#33287;&#25151;&#22320;&#29986;&#22294;&#34920;\20170325&#26032;&#24409;&#25972;&#36039;&#26009;&#34920;\&#22294;1.57&#27511;&#27425;&#22283;&#27665;&#29983;&#21629;&#32113;&#35336;.xlsx" TargetMode="Externa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oleObject" Target="file:///C:\Users\alpha\AppData\Local\Microsoft\Windows\Temporary%20Internet%20Files\Content.Outlook\TQY9DVGE\&#22294;5-8&#20154;&#21475;&#32005;&#21033;&#22294;1946-2061&#24037;&#20316;&#24180;&#40801;&#20154;&#21475;&#20308;&#27604;&#33287;&#25206;&#39178;&#27604;%20.xlsx" TargetMode="Externa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oleObject" Target="file:///D:\Honor\&#26700;&#38754;\&#20986;&#29256;&#22294;2017\NEW&#22294;1-3&#27511;&#24180;1966-2017&#21488;&#21271;&#24066;&#25151;&#20729;.xlsx" TargetMode="External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oleObject" Target="file:///C:\Users\alpha\Desktop\&#20154;&#21475;&#33287;&#25151;&#22320;&#29986;\&#23450;&#31295;&#29256;\&#23450;&#31295;&#22294;\&#22294;&#20154;&#21475;(1946-2061)&#33287;&#25151;&#20729;(1966-2016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pha\Desktop\201711&#20986;&#29256;&#31295;\&#20986;&#29256;&#22294;\&#22294;4-10,&#22283;&#30332;&#26371;&#32769;&#24180;&#20154;&#21475;&#25512;&#35336;&#33287;&#24180;&#22686;&#29575;%20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lpha\Desktop\&#20154;&#21475;&#33287;&#25151;&#22320;&#29986;&#22294;&#34920;\20170325&#26032;&#24409;&#25972;&#36039;&#26009;&#34920;\&#22294;1.52&#27511;&#24180;(1974-2016)&#24180;&#40801;&#20013;&#20301;&#25976;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lpha\Desktop\&#20154;&#21475;&#33287;&#25151;&#22320;&#29986;&#22294;&#34920;\20170325&#26032;&#24409;&#25972;&#36039;&#26009;&#34920;\&#22294;1.52&#27511;&#24180;(1974-2016)&#24180;&#40801;&#20013;&#20301;&#25976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alpha\Desktop\&#21488;&#21271;&#24066;&#20154;&#24180;&#40801;&#33287;&#25345;&#23627;&#27604;&#20363;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alpha\Desktop\&#20154;&#21475;&#33287;&#25151;&#22320;&#29986;&#22294;&#34920;\20170325&#26032;&#24409;&#25972;&#36039;&#26009;&#34920;\&#23436;&#31295;&#22294;\&#22294;1.50-1991-2016&#25151;&#23627;&#32380;&#25215;&#21450;&#36104;&#33287;&#26847;&#25976;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D:\Honor\J-&#19968;&#33324;&#25991;&#20214;\&#21332;&#21161;\&#21331;&#33891;\1050517\&#22294;1.7-&#27511;&#24180;1947-2016&#32946;&#40801;&#23142;&#22899;&#29983;&#32946;&#29575;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D:\Honor\&#26700;&#38754;\&#20986;&#29256;&#22294;2017\NEW&#22294;3-1&#27511;&#24180;&#20986;&#29983;&#20154;&#21475;(1947-2017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1"/>
          <c:order val="0"/>
          <c:tx>
            <c:strRef>
              <c:f>歷年老年人口!$B$4</c:f>
              <c:strCache>
                <c:ptCount val="1"/>
                <c:pt idx="0">
                  <c:v>高推計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歷年老年人口!$A$5:$A$120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歷年老年人口!$B$5:$B$120</c:f>
              <c:numCache>
                <c:formatCode>#,##0.0_ </c:formatCode>
                <c:ptCount val="116"/>
                <c:pt idx="0">
                  <c:v>2.5499999999999998</c:v>
                </c:pt>
                <c:pt idx="1">
                  <c:v>2.5299999999999998</c:v>
                </c:pt>
                <c:pt idx="2">
                  <c:v>2.56</c:v>
                </c:pt>
                <c:pt idx="3">
                  <c:v>2.5</c:v>
                </c:pt>
                <c:pt idx="4">
                  <c:v>2.5</c:v>
                </c:pt>
                <c:pt idx="5">
                  <c:v>2.46</c:v>
                </c:pt>
                <c:pt idx="6">
                  <c:v>2.5</c:v>
                </c:pt>
                <c:pt idx="7">
                  <c:v>2.4699999999999998</c:v>
                </c:pt>
                <c:pt idx="8">
                  <c:v>2.46</c:v>
                </c:pt>
                <c:pt idx="9">
                  <c:v>2.4499999999999997</c:v>
                </c:pt>
                <c:pt idx="10">
                  <c:v>2.44</c:v>
                </c:pt>
                <c:pt idx="11">
                  <c:v>2.44</c:v>
                </c:pt>
                <c:pt idx="12">
                  <c:v>2.4699999999999998</c:v>
                </c:pt>
                <c:pt idx="13">
                  <c:v>2.46</c:v>
                </c:pt>
                <c:pt idx="14">
                  <c:v>2.48</c:v>
                </c:pt>
                <c:pt idx="15">
                  <c:v>2.4899999999999998</c:v>
                </c:pt>
                <c:pt idx="16">
                  <c:v>2.4899999999999998</c:v>
                </c:pt>
                <c:pt idx="17">
                  <c:v>2.5499999999999998</c:v>
                </c:pt>
                <c:pt idx="18">
                  <c:v>2.59</c:v>
                </c:pt>
                <c:pt idx="19">
                  <c:v>2.65</c:v>
                </c:pt>
                <c:pt idx="20">
                  <c:v>2.71</c:v>
                </c:pt>
                <c:pt idx="21">
                  <c:v>2.7600000000000002</c:v>
                </c:pt>
                <c:pt idx="22">
                  <c:v>2.8</c:v>
                </c:pt>
                <c:pt idx="23">
                  <c:v>2.82</c:v>
                </c:pt>
                <c:pt idx="24">
                  <c:v>2.92</c:v>
                </c:pt>
                <c:pt idx="25">
                  <c:v>3.03</c:v>
                </c:pt>
                <c:pt idx="26">
                  <c:v>3.15</c:v>
                </c:pt>
                <c:pt idx="27">
                  <c:v>3.24</c:v>
                </c:pt>
                <c:pt idx="28">
                  <c:v>3.3699999999999997</c:v>
                </c:pt>
                <c:pt idx="29">
                  <c:v>3.5</c:v>
                </c:pt>
                <c:pt idx="30">
                  <c:v>3.64</c:v>
                </c:pt>
                <c:pt idx="31">
                  <c:v>3.8299999999999987</c:v>
                </c:pt>
                <c:pt idx="32">
                  <c:v>3.9899999999999998</c:v>
                </c:pt>
                <c:pt idx="33">
                  <c:v>4.1499999999999995</c:v>
                </c:pt>
                <c:pt idx="34">
                  <c:v>4.29</c:v>
                </c:pt>
                <c:pt idx="35">
                  <c:v>4.41</c:v>
                </c:pt>
                <c:pt idx="36">
                  <c:v>4.55</c:v>
                </c:pt>
                <c:pt idx="37">
                  <c:v>4.68</c:v>
                </c:pt>
                <c:pt idx="38">
                  <c:v>4.8499999999999996</c:v>
                </c:pt>
                <c:pt idx="39">
                  <c:v>5.0599999999999996</c:v>
                </c:pt>
                <c:pt idx="40">
                  <c:v>5.28</c:v>
                </c:pt>
                <c:pt idx="41">
                  <c:v>5.54</c:v>
                </c:pt>
                <c:pt idx="42">
                  <c:v>5.74</c:v>
                </c:pt>
                <c:pt idx="43">
                  <c:v>5.96</c:v>
                </c:pt>
                <c:pt idx="44">
                  <c:v>6.22</c:v>
                </c:pt>
                <c:pt idx="45">
                  <c:v>6.53</c:v>
                </c:pt>
                <c:pt idx="46">
                  <c:v>6.81</c:v>
                </c:pt>
                <c:pt idx="47">
                  <c:v>7.1</c:v>
                </c:pt>
                <c:pt idx="48">
                  <c:v>7.38</c:v>
                </c:pt>
                <c:pt idx="49">
                  <c:v>7.64</c:v>
                </c:pt>
                <c:pt idx="50">
                  <c:v>7.8599999999999985</c:v>
                </c:pt>
                <c:pt idx="51">
                  <c:v>8.06</c:v>
                </c:pt>
                <c:pt idx="52">
                  <c:v>8.26</c:v>
                </c:pt>
                <c:pt idx="53">
                  <c:v>8.44</c:v>
                </c:pt>
                <c:pt idx="54">
                  <c:v>8.620000000000001</c:v>
                </c:pt>
                <c:pt idx="55">
                  <c:v>8.81</c:v>
                </c:pt>
                <c:pt idx="56">
                  <c:v>9.02</c:v>
                </c:pt>
                <c:pt idx="57">
                  <c:v>9.2399999999999984</c:v>
                </c:pt>
                <c:pt idx="58">
                  <c:v>9.48</c:v>
                </c:pt>
                <c:pt idx="59">
                  <c:v>9.7399999999999984</c:v>
                </c:pt>
                <c:pt idx="60">
                  <c:v>10</c:v>
                </c:pt>
                <c:pt idx="61">
                  <c:v>10.210000000000001</c:v>
                </c:pt>
                <c:pt idx="62">
                  <c:v>10.43</c:v>
                </c:pt>
                <c:pt idx="63">
                  <c:v>10.629999999999999</c:v>
                </c:pt>
                <c:pt idx="64">
                  <c:v>10.739999999999998</c:v>
                </c:pt>
                <c:pt idx="65">
                  <c:v>10.89</c:v>
                </c:pt>
                <c:pt idx="66">
                  <c:v>11.15</c:v>
                </c:pt>
                <c:pt idx="67">
                  <c:v>11.53</c:v>
                </c:pt>
                <c:pt idx="68">
                  <c:v>11.99</c:v>
                </c:pt>
                <c:pt idx="69">
                  <c:v>12.543999999999999</c:v>
                </c:pt>
                <c:pt idx="70" formatCode="0.0">
                  <c:v>13.197000000000001</c:v>
                </c:pt>
                <c:pt idx="71" formatCode="0.0">
                  <c:v>13.853000000000026</c:v>
                </c:pt>
                <c:pt idx="72" formatCode="0.0">
                  <c:v>14.519</c:v>
                </c:pt>
                <c:pt idx="73" formatCode="0.0">
                  <c:v>15.216000000000001</c:v>
                </c:pt>
                <c:pt idx="74" formatCode="0.0">
                  <c:v>15.966000000000006</c:v>
                </c:pt>
                <c:pt idx="75" formatCode="0.0">
                  <c:v>16.728999999999989</c:v>
                </c:pt>
                <c:pt idx="76" formatCode="0.0">
                  <c:v>17.43</c:v>
                </c:pt>
                <c:pt idx="77" formatCode="0.0">
                  <c:v>18.181000000000001</c:v>
                </c:pt>
                <c:pt idx="78" formatCode="0.0">
                  <c:v>18.959</c:v>
                </c:pt>
                <c:pt idx="79" formatCode="0.0">
                  <c:v>19.731999999999999</c:v>
                </c:pt>
                <c:pt idx="80" formatCode="0.0">
                  <c:v>20.5</c:v>
                </c:pt>
                <c:pt idx="81" formatCode="0.0">
                  <c:v>21.271999999999988</c:v>
                </c:pt>
                <c:pt idx="82" formatCode="0.0">
                  <c:v>22.048999999999989</c:v>
                </c:pt>
                <c:pt idx="83" formatCode="0.0">
                  <c:v>22.783999999999889</c:v>
                </c:pt>
                <c:pt idx="84" formatCode="0.0">
                  <c:v>23.478000000000002</c:v>
                </c:pt>
                <c:pt idx="85" formatCode="0.0">
                  <c:v>24.172000000000001</c:v>
                </c:pt>
                <c:pt idx="86" formatCode="0.0">
                  <c:v>24.751999999999999</c:v>
                </c:pt>
                <c:pt idx="87" formatCode="0.0">
                  <c:v>25.384</c:v>
                </c:pt>
                <c:pt idx="88" formatCode="0.0">
                  <c:v>26.003</c:v>
                </c:pt>
                <c:pt idx="89" formatCode="0.0">
                  <c:v>26.605</c:v>
                </c:pt>
                <c:pt idx="90" formatCode="0.0">
                  <c:v>27.155999999999999</c:v>
                </c:pt>
                <c:pt idx="91" formatCode="0.0">
                  <c:v>27.652999999999999</c:v>
                </c:pt>
                <c:pt idx="92" formatCode="0.0">
                  <c:v>28.135999999999999</c:v>
                </c:pt>
                <c:pt idx="93" formatCode="0.0">
                  <c:v>28.609000000000005</c:v>
                </c:pt>
                <c:pt idx="94" formatCode="0.0">
                  <c:v>29.091999999999999</c:v>
                </c:pt>
                <c:pt idx="95" formatCode="0.0">
                  <c:v>29.782999999999799</c:v>
                </c:pt>
                <c:pt idx="96" formatCode="0.0">
                  <c:v>30.332000000000001</c:v>
                </c:pt>
                <c:pt idx="97" formatCode="0.0">
                  <c:v>30.944999999999986</c:v>
                </c:pt>
                <c:pt idx="98" formatCode="0.0">
                  <c:v>31.591000000000001</c:v>
                </c:pt>
                <c:pt idx="99" formatCode="0.0">
                  <c:v>32.191000000000003</c:v>
                </c:pt>
                <c:pt idx="100" formatCode="0.0">
                  <c:v>32.799000000000063</c:v>
                </c:pt>
                <c:pt idx="101" formatCode="0.0">
                  <c:v>33.354999999999997</c:v>
                </c:pt>
                <c:pt idx="102" formatCode="0.0">
                  <c:v>33.813999999999993</c:v>
                </c:pt>
                <c:pt idx="103" formatCode="0.0">
                  <c:v>34.214000000000006</c:v>
                </c:pt>
                <c:pt idx="104" formatCode="0.0">
                  <c:v>34.497</c:v>
                </c:pt>
                <c:pt idx="105" formatCode="0.0">
                  <c:v>34.613</c:v>
                </c:pt>
                <c:pt idx="106" formatCode="0.0">
                  <c:v>34.756</c:v>
                </c:pt>
                <c:pt idx="107" formatCode="0.0">
                  <c:v>35.03</c:v>
                </c:pt>
                <c:pt idx="108" formatCode="0.0">
                  <c:v>35.176000000000002</c:v>
                </c:pt>
                <c:pt idx="109" formatCode="0.0">
                  <c:v>35.426000000000002</c:v>
                </c:pt>
                <c:pt idx="110" formatCode="0.0">
                  <c:v>35.609000000000002</c:v>
                </c:pt>
                <c:pt idx="111" formatCode="0.0">
                  <c:v>35.803000000000004</c:v>
                </c:pt>
                <c:pt idx="112" formatCode="0.0">
                  <c:v>36.028000000000013</c:v>
                </c:pt>
                <c:pt idx="113" formatCode="0.0">
                  <c:v>36.242000000000012</c:v>
                </c:pt>
                <c:pt idx="114" formatCode="0.0">
                  <c:v>36.47</c:v>
                </c:pt>
                <c:pt idx="115" formatCode="0.0">
                  <c:v>36.696000000000012</c:v>
                </c:pt>
              </c:numCache>
            </c:numRef>
          </c:val>
        </c:ser>
        <c:ser>
          <c:idx val="2"/>
          <c:order val="1"/>
          <c:tx>
            <c:strRef>
              <c:f>歷年老年人口!$C$4</c:f>
              <c:strCache>
                <c:ptCount val="1"/>
                <c:pt idx="0">
                  <c:v>中推計</c:v>
                </c:pt>
              </c:strCache>
            </c:strRef>
          </c:tx>
          <c:spPr>
            <a:ln w="44450" cmpd="sng">
              <a:solidFill>
                <a:srgbClr val="009644"/>
              </a:solidFill>
            </a:ln>
          </c:spPr>
          <c:marker>
            <c:symbol val="none"/>
          </c:marker>
          <c:cat>
            <c:numRef>
              <c:f>歷年老年人口!$A$5:$A$120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歷年老年人口!$C$5:$C$120</c:f>
              <c:numCache>
                <c:formatCode>#,##0.0_ </c:formatCode>
                <c:ptCount val="116"/>
                <c:pt idx="0">
                  <c:v>2.5499999999999998</c:v>
                </c:pt>
                <c:pt idx="1">
                  <c:v>2.5299999999999998</c:v>
                </c:pt>
                <c:pt idx="2">
                  <c:v>2.56</c:v>
                </c:pt>
                <c:pt idx="3">
                  <c:v>2.5</c:v>
                </c:pt>
                <c:pt idx="4">
                  <c:v>2.5</c:v>
                </c:pt>
                <c:pt idx="5">
                  <c:v>2.46</c:v>
                </c:pt>
                <c:pt idx="6">
                  <c:v>2.5</c:v>
                </c:pt>
                <c:pt idx="7">
                  <c:v>2.4699999999999998</c:v>
                </c:pt>
                <c:pt idx="8">
                  <c:v>2.46</c:v>
                </c:pt>
                <c:pt idx="9">
                  <c:v>2.4499999999999997</c:v>
                </c:pt>
                <c:pt idx="10">
                  <c:v>2.44</c:v>
                </c:pt>
                <c:pt idx="11">
                  <c:v>2.44</c:v>
                </c:pt>
                <c:pt idx="12">
                  <c:v>2.4699999999999998</c:v>
                </c:pt>
                <c:pt idx="13">
                  <c:v>2.46</c:v>
                </c:pt>
                <c:pt idx="14">
                  <c:v>2.48</c:v>
                </c:pt>
                <c:pt idx="15">
                  <c:v>2.4899999999999998</c:v>
                </c:pt>
                <c:pt idx="16">
                  <c:v>2.4899999999999998</c:v>
                </c:pt>
                <c:pt idx="17">
                  <c:v>2.5499999999999998</c:v>
                </c:pt>
                <c:pt idx="18">
                  <c:v>2.59</c:v>
                </c:pt>
                <c:pt idx="19">
                  <c:v>2.65</c:v>
                </c:pt>
                <c:pt idx="20">
                  <c:v>2.71</c:v>
                </c:pt>
                <c:pt idx="21">
                  <c:v>2.7600000000000002</c:v>
                </c:pt>
                <c:pt idx="22">
                  <c:v>2.8</c:v>
                </c:pt>
                <c:pt idx="23">
                  <c:v>2.82</c:v>
                </c:pt>
                <c:pt idx="24">
                  <c:v>2.92</c:v>
                </c:pt>
                <c:pt idx="25">
                  <c:v>3.03</c:v>
                </c:pt>
                <c:pt idx="26">
                  <c:v>3.15</c:v>
                </c:pt>
                <c:pt idx="27">
                  <c:v>3.24</c:v>
                </c:pt>
                <c:pt idx="28">
                  <c:v>3.3699999999999997</c:v>
                </c:pt>
                <c:pt idx="29">
                  <c:v>3.5</c:v>
                </c:pt>
                <c:pt idx="30">
                  <c:v>3.64</c:v>
                </c:pt>
                <c:pt idx="31">
                  <c:v>3.8299999999999987</c:v>
                </c:pt>
                <c:pt idx="32">
                  <c:v>3.9899999999999998</c:v>
                </c:pt>
                <c:pt idx="33">
                  <c:v>4.1499999999999995</c:v>
                </c:pt>
                <c:pt idx="34">
                  <c:v>4.29</c:v>
                </c:pt>
                <c:pt idx="35">
                  <c:v>4.41</c:v>
                </c:pt>
                <c:pt idx="36">
                  <c:v>4.55</c:v>
                </c:pt>
                <c:pt idx="37">
                  <c:v>4.68</c:v>
                </c:pt>
                <c:pt idx="38">
                  <c:v>4.8499999999999996</c:v>
                </c:pt>
                <c:pt idx="39">
                  <c:v>5.0599999999999996</c:v>
                </c:pt>
                <c:pt idx="40">
                  <c:v>5.28</c:v>
                </c:pt>
                <c:pt idx="41">
                  <c:v>5.54</c:v>
                </c:pt>
                <c:pt idx="42">
                  <c:v>5.74</c:v>
                </c:pt>
                <c:pt idx="43">
                  <c:v>5.96</c:v>
                </c:pt>
                <c:pt idx="44">
                  <c:v>6.22</c:v>
                </c:pt>
                <c:pt idx="45">
                  <c:v>6.53</c:v>
                </c:pt>
                <c:pt idx="46">
                  <c:v>6.81</c:v>
                </c:pt>
                <c:pt idx="47">
                  <c:v>7.1</c:v>
                </c:pt>
                <c:pt idx="48">
                  <c:v>7.38</c:v>
                </c:pt>
                <c:pt idx="49">
                  <c:v>7.64</c:v>
                </c:pt>
                <c:pt idx="50">
                  <c:v>7.8599999999999985</c:v>
                </c:pt>
                <c:pt idx="51">
                  <c:v>8.06</c:v>
                </c:pt>
                <c:pt idx="52">
                  <c:v>8.26</c:v>
                </c:pt>
                <c:pt idx="53">
                  <c:v>8.44</c:v>
                </c:pt>
                <c:pt idx="54">
                  <c:v>8.620000000000001</c:v>
                </c:pt>
                <c:pt idx="55">
                  <c:v>8.81</c:v>
                </c:pt>
                <c:pt idx="56">
                  <c:v>9.02</c:v>
                </c:pt>
                <c:pt idx="57">
                  <c:v>9.2399999999999984</c:v>
                </c:pt>
                <c:pt idx="58">
                  <c:v>9.48</c:v>
                </c:pt>
                <c:pt idx="59">
                  <c:v>9.7399999999999984</c:v>
                </c:pt>
                <c:pt idx="60">
                  <c:v>10</c:v>
                </c:pt>
                <c:pt idx="61">
                  <c:v>10.210000000000001</c:v>
                </c:pt>
                <c:pt idx="62">
                  <c:v>10.43</c:v>
                </c:pt>
                <c:pt idx="63">
                  <c:v>10.629999999999999</c:v>
                </c:pt>
                <c:pt idx="64">
                  <c:v>10.739999999999998</c:v>
                </c:pt>
                <c:pt idx="65">
                  <c:v>10.89</c:v>
                </c:pt>
                <c:pt idx="66">
                  <c:v>11.15</c:v>
                </c:pt>
                <c:pt idx="67">
                  <c:v>11.53</c:v>
                </c:pt>
                <c:pt idx="68">
                  <c:v>11.99</c:v>
                </c:pt>
                <c:pt idx="69">
                  <c:v>12.543999999999999</c:v>
                </c:pt>
                <c:pt idx="70" formatCode="0.0">
                  <c:v>13.2</c:v>
                </c:pt>
                <c:pt idx="71" formatCode="0.0">
                  <c:v>13.859000000000076</c:v>
                </c:pt>
                <c:pt idx="72" formatCode="0.0">
                  <c:v>14.529</c:v>
                </c:pt>
                <c:pt idx="73" formatCode="0.0">
                  <c:v>15.230999999999998</c:v>
                </c:pt>
                <c:pt idx="74" formatCode="0.0">
                  <c:v>15.986000000000002</c:v>
                </c:pt>
                <c:pt idx="75" formatCode="0.0">
                  <c:v>16.754999999999999</c:v>
                </c:pt>
                <c:pt idx="76" formatCode="0.0">
                  <c:v>17.461999999999989</c:v>
                </c:pt>
                <c:pt idx="77" formatCode="0.0">
                  <c:v>18.221999999999987</c:v>
                </c:pt>
                <c:pt idx="78" formatCode="0.0">
                  <c:v>19.009</c:v>
                </c:pt>
                <c:pt idx="79" formatCode="0.0">
                  <c:v>19.792999999999989</c:v>
                </c:pt>
                <c:pt idx="80" formatCode="0.0">
                  <c:v>20.574999999999999</c:v>
                </c:pt>
                <c:pt idx="81" formatCode="0.0">
                  <c:v>21.361999999999988</c:v>
                </c:pt>
                <c:pt idx="82" formatCode="0.0">
                  <c:v>22.157000000000131</c:v>
                </c:pt>
                <c:pt idx="83" formatCode="0.0">
                  <c:v>22.914999999999999</c:v>
                </c:pt>
                <c:pt idx="84" formatCode="0.0">
                  <c:v>23.632999999999999</c:v>
                </c:pt>
                <c:pt idx="85" formatCode="0.0">
                  <c:v>24.355</c:v>
                </c:pt>
                <c:pt idx="86" formatCode="0.0">
                  <c:v>24.963999999999889</c:v>
                </c:pt>
                <c:pt idx="87" formatCode="0.0">
                  <c:v>25.630000000000031</c:v>
                </c:pt>
                <c:pt idx="88" formatCode="0.0">
                  <c:v>26.286999999999889</c:v>
                </c:pt>
                <c:pt idx="89" formatCode="0.0">
                  <c:v>26.927999999999987</c:v>
                </c:pt>
                <c:pt idx="90" formatCode="0.0">
                  <c:v>27.52</c:v>
                </c:pt>
                <c:pt idx="91" formatCode="0.0">
                  <c:v>28.061</c:v>
                </c:pt>
                <c:pt idx="92" formatCode="0.0">
                  <c:v>28.591000000000001</c:v>
                </c:pt>
                <c:pt idx="93" formatCode="0.0">
                  <c:v>29.113000000000035</c:v>
                </c:pt>
                <c:pt idx="94" formatCode="0.0">
                  <c:v>29.646999999999988</c:v>
                </c:pt>
                <c:pt idx="95" formatCode="0.0">
                  <c:v>30.396000000000001</c:v>
                </c:pt>
                <c:pt idx="96" formatCode="0.0">
                  <c:v>31.001999999999999</c:v>
                </c:pt>
                <c:pt idx="97" formatCode="0.0">
                  <c:v>31.678000000000001</c:v>
                </c:pt>
                <c:pt idx="98" formatCode="0.0">
                  <c:v>32.388999999999996</c:v>
                </c:pt>
                <c:pt idx="99" formatCode="0.0">
                  <c:v>33.056999999999995</c:v>
                </c:pt>
                <c:pt idx="100" formatCode="0.0">
                  <c:v>33.736000000000011</c:v>
                </c:pt>
                <c:pt idx="101" formatCode="0.0">
                  <c:v>34.365000000000002</c:v>
                </c:pt>
                <c:pt idx="102" formatCode="0.0">
                  <c:v>34.897000000000006</c:v>
                </c:pt>
                <c:pt idx="103" formatCode="0.0">
                  <c:v>35.373000000000005</c:v>
                </c:pt>
                <c:pt idx="104" formatCode="0.0">
                  <c:v>35.730000000000011</c:v>
                </c:pt>
                <c:pt idx="105" formatCode="0.0">
                  <c:v>35.916999999999994</c:v>
                </c:pt>
                <c:pt idx="106" formatCode="0.0">
                  <c:v>36.134</c:v>
                </c:pt>
                <c:pt idx="107" formatCode="0.0">
                  <c:v>36.491</c:v>
                </c:pt>
                <c:pt idx="108" formatCode="0.0">
                  <c:v>36.717000000000006</c:v>
                </c:pt>
                <c:pt idx="109" formatCode="0.0">
                  <c:v>37.056000000000004</c:v>
                </c:pt>
                <c:pt idx="110" formatCode="0.0">
                  <c:v>37.328000000000003</c:v>
                </c:pt>
                <c:pt idx="111" formatCode="0.0">
                  <c:v>37.615000000000002</c:v>
                </c:pt>
                <c:pt idx="112" formatCode="0.0">
                  <c:v>37.939</c:v>
                </c:pt>
                <c:pt idx="113" formatCode="0.0">
                  <c:v>38.254000000000005</c:v>
                </c:pt>
                <c:pt idx="114" formatCode="0.0">
                  <c:v>38.590000000000003</c:v>
                </c:pt>
                <c:pt idx="115" formatCode="0.0">
                  <c:v>38.927</c:v>
                </c:pt>
              </c:numCache>
            </c:numRef>
          </c:val>
        </c:ser>
        <c:ser>
          <c:idx val="3"/>
          <c:order val="2"/>
          <c:tx>
            <c:strRef>
              <c:f>歷年老年人口!$D$4</c:f>
              <c:strCache>
                <c:ptCount val="1"/>
                <c:pt idx="0">
                  <c:v>低推計</c:v>
                </c:pt>
              </c:strCache>
            </c:strRef>
          </c:tx>
          <c:spPr>
            <a:ln w="44450" cmpd="sng">
              <a:solidFill>
                <a:srgbClr val="FFC000"/>
              </a:solidFill>
              <a:prstDash val="solid"/>
            </a:ln>
          </c:spPr>
          <c:marker>
            <c:symbol val="none"/>
          </c:marker>
          <c:cat>
            <c:numRef>
              <c:f>歷年老年人口!$A$5:$A$120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歷年老年人口!$D$5:$D$120</c:f>
              <c:numCache>
                <c:formatCode>#,##0.0_ </c:formatCode>
                <c:ptCount val="116"/>
                <c:pt idx="0">
                  <c:v>2.5499999999999998</c:v>
                </c:pt>
                <c:pt idx="1">
                  <c:v>2.5299999999999998</c:v>
                </c:pt>
                <c:pt idx="2">
                  <c:v>2.56</c:v>
                </c:pt>
                <c:pt idx="3">
                  <c:v>2.5</c:v>
                </c:pt>
                <c:pt idx="4">
                  <c:v>2.5</c:v>
                </c:pt>
                <c:pt idx="5">
                  <c:v>2.46</c:v>
                </c:pt>
                <c:pt idx="6">
                  <c:v>2.5</c:v>
                </c:pt>
                <c:pt idx="7">
                  <c:v>2.4699999999999998</c:v>
                </c:pt>
                <c:pt idx="8">
                  <c:v>2.46</c:v>
                </c:pt>
                <c:pt idx="9">
                  <c:v>2.4499999999999997</c:v>
                </c:pt>
                <c:pt idx="10">
                  <c:v>2.44</c:v>
                </c:pt>
                <c:pt idx="11">
                  <c:v>2.44</c:v>
                </c:pt>
                <c:pt idx="12">
                  <c:v>2.4699999999999998</c:v>
                </c:pt>
                <c:pt idx="13">
                  <c:v>2.46</c:v>
                </c:pt>
                <c:pt idx="14">
                  <c:v>2.48</c:v>
                </c:pt>
                <c:pt idx="15">
                  <c:v>2.4899999999999998</c:v>
                </c:pt>
                <c:pt idx="16">
                  <c:v>2.4899999999999998</c:v>
                </c:pt>
                <c:pt idx="17">
                  <c:v>2.5499999999999998</c:v>
                </c:pt>
                <c:pt idx="18">
                  <c:v>2.59</c:v>
                </c:pt>
                <c:pt idx="19">
                  <c:v>2.65</c:v>
                </c:pt>
                <c:pt idx="20">
                  <c:v>2.71</c:v>
                </c:pt>
                <c:pt idx="21">
                  <c:v>2.7600000000000002</c:v>
                </c:pt>
                <c:pt idx="22">
                  <c:v>2.8</c:v>
                </c:pt>
                <c:pt idx="23">
                  <c:v>2.82</c:v>
                </c:pt>
                <c:pt idx="24">
                  <c:v>2.92</c:v>
                </c:pt>
                <c:pt idx="25">
                  <c:v>3.03</c:v>
                </c:pt>
                <c:pt idx="26">
                  <c:v>3.15</c:v>
                </c:pt>
                <c:pt idx="27">
                  <c:v>3.24</c:v>
                </c:pt>
                <c:pt idx="28">
                  <c:v>3.3699999999999997</c:v>
                </c:pt>
                <c:pt idx="29">
                  <c:v>3.5</c:v>
                </c:pt>
                <c:pt idx="30">
                  <c:v>3.64</c:v>
                </c:pt>
                <c:pt idx="31">
                  <c:v>3.8299999999999987</c:v>
                </c:pt>
                <c:pt idx="32">
                  <c:v>3.9899999999999998</c:v>
                </c:pt>
                <c:pt idx="33">
                  <c:v>4.1499999999999995</c:v>
                </c:pt>
                <c:pt idx="34">
                  <c:v>4.29</c:v>
                </c:pt>
                <c:pt idx="35">
                  <c:v>4.41</c:v>
                </c:pt>
                <c:pt idx="36">
                  <c:v>4.55</c:v>
                </c:pt>
                <c:pt idx="37">
                  <c:v>4.68</c:v>
                </c:pt>
                <c:pt idx="38">
                  <c:v>4.8499999999999996</c:v>
                </c:pt>
                <c:pt idx="39">
                  <c:v>5.0599999999999996</c:v>
                </c:pt>
                <c:pt idx="40">
                  <c:v>5.28</c:v>
                </c:pt>
                <c:pt idx="41">
                  <c:v>5.54</c:v>
                </c:pt>
                <c:pt idx="42">
                  <c:v>5.74</c:v>
                </c:pt>
                <c:pt idx="43">
                  <c:v>5.96</c:v>
                </c:pt>
                <c:pt idx="44">
                  <c:v>6.22</c:v>
                </c:pt>
                <c:pt idx="45">
                  <c:v>6.53</c:v>
                </c:pt>
                <c:pt idx="46">
                  <c:v>6.81</c:v>
                </c:pt>
                <c:pt idx="47">
                  <c:v>7.1</c:v>
                </c:pt>
                <c:pt idx="48">
                  <c:v>7.38</c:v>
                </c:pt>
                <c:pt idx="49">
                  <c:v>7.64</c:v>
                </c:pt>
                <c:pt idx="50">
                  <c:v>7.8599999999999985</c:v>
                </c:pt>
                <c:pt idx="51">
                  <c:v>8.06</c:v>
                </c:pt>
                <c:pt idx="52">
                  <c:v>8.26</c:v>
                </c:pt>
                <c:pt idx="53">
                  <c:v>8.44</c:v>
                </c:pt>
                <c:pt idx="54">
                  <c:v>8.620000000000001</c:v>
                </c:pt>
                <c:pt idx="55">
                  <c:v>8.81</c:v>
                </c:pt>
                <c:pt idx="56">
                  <c:v>9.02</c:v>
                </c:pt>
                <c:pt idx="57">
                  <c:v>9.2399999999999984</c:v>
                </c:pt>
                <c:pt idx="58">
                  <c:v>9.48</c:v>
                </c:pt>
                <c:pt idx="59">
                  <c:v>9.7399999999999984</c:v>
                </c:pt>
                <c:pt idx="60">
                  <c:v>10</c:v>
                </c:pt>
                <c:pt idx="61">
                  <c:v>10.210000000000001</c:v>
                </c:pt>
                <c:pt idx="62">
                  <c:v>10.43</c:v>
                </c:pt>
                <c:pt idx="63">
                  <c:v>10.629999999999999</c:v>
                </c:pt>
                <c:pt idx="64">
                  <c:v>10.739999999999998</c:v>
                </c:pt>
                <c:pt idx="65">
                  <c:v>10.89</c:v>
                </c:pt>
                <c:pt idx="66">
                  <c:v>11.15</c:v>
                </c:pt>
                <c:pt idx="67">
                  <c:v>11.53</c:v>
                </c:pt>
                <c:pt idx="68">
                  <c:v>11.99</c:v>
                </c:pt>
                <c:pt idx="69">
                  <c:v>12.543999999999999</c:v>
                </c:pt>
                <c:pt idx="70" formatCode="0.0">
                  <c:v>13.202</c:v>
                </c:pt>
                <c:pt idx="71" formatCode="0.0">
                  <c:v>13.866000000000026</c:v>
                </c:pt>
                <c:pt idx="72" formatCode="0.0">
                  <c:v>14.540999999999999</c:v>
                </c:pt>
                <c:pt idx="73" formatCode="0.0">
                  <c:v>15.25</c:v>
                </c:pt>
                <c:pt idx="74" formatCode="0.0">
                  <c:v>16.015999999999988</c:v>
                </c:pt>
                <c:pt idx="75" formatCode="0.0">
                  <c:v>16.797999999999988</c:v>
                </c:pt>
                <c:pt idx="76" formatCode="0.0">
                  <c:v>17.521000000000001</c:v>
                </c:pt>
                <c:pt idx="77" formatCode="0.0">
                  <c:v>18.298999999999989</c:v>
                </c:pt>
                <c:pt idx="78" formatCode="0.0">
                  <c:v>19.108000000000001</c:v>
                </c:pt>
                <c:pt idx="79" formatCode="0.0">
                  <c:v>19.917000000000005</c:v>
                </c:pt>
                <c:pt idx="80" formatCode="0.0">
                  <c:v>20.727</c:v>
                </c:pt>
                <c:pt idx="81" formatCode="0.0">
                  <c:v>21.545999999999989</c:v>
                </c:pt>
                <c:pt idx="82" formatCode="0.0">
                  <c:v>22.376000000000001</c:v>
                </c:pt>
                <c:pt idx="83" formatCode="0.0">
                  <c:v>23.170999999999999</c:v>
                </c:pt>
                <c:pt idx="84" formatCode="0.0">
                  <c:v>23.928999999999814</c:v>
                </c:pt>
                <c:pt idx="85" formatCode="0.0">
                  <c:v>24.693999999999999</c:v>
                </c:pt>
                <c:pt idx="86" formatCode="0.0">
                  <c:v>25.347000000000001</c:v>
                </c:pt>
                <c:pt idx="87" formatCode="0.0">
                  <c:v>26.06</c:v>
                </c:pt>
                <c:pt idx="88" formatCode="0.0">
                  <c:v>26.765999999999806</c:v>
                </c:pt>
                <c:pt idx="89" formatCode="0.0">
                  <c:v>27.457999999999988</c:v>
                </c:pt>
                <c:pt idx="90" formatCode="0.0">
                  <c:v>28.103000000000005</c:v>
                </c:pt>
                <c:pt idx="91" formatCode="0.0">
                  <c:v>28.696999999999999</c:v>
                </c:pt>
                <c:pt idx="92" formatCode="0.0">
                  <c:v>29.282999999999799</c:v>
                </c:pt>
                <c:pt idx="93" formatCode="0.0">
                  <c:v>29.863</c:v>
                </c:pt>
                <c:pt idx="94" formatCode="0.0">
                  <c:v>30.459</c:v>
                </c:pt>
                <c:pt idx="95" formatCode="0.0">
                  <c:v>31.279</c:v>
                </c:pt>
                <c:pt idx="96" formatCode="0.0">
                  <c:v>31.954999999999988</c:v>
                </c:pt>
                <c:pt idx="97" formatCode="0.0">
                  <c:v>32.706000000000003</c:v>
                </c:pt>
                <c:pt idx="98" formatCode="0.0">
                  <c:v>33.498000000000012</c:v>
                </c:pt>
                <c:pt idx="99" formatCode="0.0">
                  <c:v>34.249000000000002</c:v>
                </c:pt>
                <c:pt idx="100" formatCode="0.0">
                  <c:v>35.016000000000005</c:v>
                </c:pt>
                <c:pt idx="101" formatCode="0.0">
                  <c:v>35.736000000000011</c:v>
                </c:pt>
                <c:pt idx="102" formatCode="0.0">
                  <c:v>36.36</c:v>
                </c:pt>
                <c:pt idx="103" formatCode="0.0">
                  <c:v>36.929000000000002</c:v>
                </c:pt>
                <c:pt idx="104" formatCode="0.0">
                  <c:v>37.379000000000005</c:v>
                </c:pt>
                <c:pt idx="105" formatCode="0.0">
                  <c:v>37.657000000000004</c:v>
                </c:pt>
                <c:pt idx="106" formatCode="0.0">
                  <c:v>37.969000000000001</c:v>
                </c:pt>
                <c:pt idx="107" formatCode="0.0">
                  <c:v>38.433</c:v>
                </c:pt>
                <c:pt idx="108" formatCode="0.0">
                  <c:v>38.764000000000003</c:v>
                </c:pt>
                <c:pt idx="109" formatCode="0.0">
                  <c:v>39.220000000000013</c:v>
                </c:pt>
                <c:pt idx="110" formatCode="0.0">
                  <c:v>39.609000000000002</c:v>
                </c:pt>
                <c:pt idx="111" formatCode="0.0">
                  <c:v>40.019000000000005</c:v>
                </c:pt>
                <c:pt idx="112" formatCode="0.0">
                  <c:v>40.473000000000006</c:v>
                </c:pt>
                <c:pt idx="113" formatCode="0.0">
                  <c:v>40.924000000000007</c:v>
                </c:pt>
                <c:pt idx="114" formatCode="0.0">
                  <c:v>41.403000000000006</c:v>
                </c:pt>
                <c:pt idx="115" formatCode="0.0">
                  <c:v>41.888999999999996</c:v>
                </c:pt>
              </c:numCache>
            </c:numRef>
          </c:val>
        </c:ser>
        <c:marker val="1"/>
        <c:axId val="77132544"/>
        <c:axId val="77134080"/>
      </c:lineChart>
      <c:catAx>
        <c:axId val="77132544"/>
        <c:scaling>
          <c:orientation val="minMax"/>
        </c:scaling>
        <c:axPos val="b"/>
        <c:numFmt formatCode="General" sourceLinked="1"/>
        <c:tickLblPos val="nextTo"/>
        <c:crossAx val="77134080"/>
        <c:crosses val="autoZero"/>
        <c:auto val="1"/>
        <c:lblAlgn val="ctr"/>
        <c:lblOffset val="100"/>
      </c:catAx>
      <c:valAx>
        <c:axId val="77134080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百分比</a:t>
                </a:r>
                <a:r>
                  <a:rPr lang="en-US" altLang="zh-TW"/>
                  <a:t>(%)</a:t>
                </a:r>
                <a:endParaRPr lang="zh-TW" altLang="en-US"/>
              </a:p>
            </c:rich>
          </c:tx>
          <c:layout/>
        </c:title>
        <c:numFmt formatCode="#,##0.0_ " sourceLinked="1"/>
        <c:tickLblPos val="nextTo"/>
        <c:crossAx val="77132544"/>
        <c:crosses val="autoZero"/>
        <c:crossBetween val="between"/>
        <c:majorUnit val="3"/>
      </c:valAx>
    </c:plotArea>
    <c:legend>
      <c:legendPos val="t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0"/>
          <c:order val="0"/>
          <c:tx>
            <c:strRef>
              <c:f>Sheet1!$F$3</c:f>
              <c:strCache>
                <c:ptCount val="1"/>
                <c:pt idx="0">
                  <c:v>高推計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Sheet1!$E$4:$E$118</c:f>
              <c:numCache>
                <c:formatCode>General</c:formatCode>
                <c:ptCount val="115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  <c:pt idx="76">
                  <c:v>2023</c:v>
                </c:pt>
                <c:pt idx="77">
                  <c:v>2024</c:v>
                </c:pt>
                <c:pt idx="78">
                  <c:v>2025</c:v>
                </c:pt>
                <c:pt idx="79">
                  <c:v>2026</c:v>
                </c:pt>
                <c:pt idx="80">
                  <c:v>2027</c:v>
                </c:pt>
                <c:pt idx="81">
                  <c:v>2028</c:v>
                </c:pt>
                <c:pt idx="82">
                  <c:v>2029</c:v>
                </c:pt>
                <c:pt idx="83">
                  <c:v>2030</c:v>
                </c:pt>
                <c:pt idx="84">
                  <c:v>2031</c:v>
                </c:pt>
                <c:pt idx="85">
                  <c:v>2032</c:v>
                </c:pt>
                <c:pt idx="86">
                  <c:v>2033</c:v>
                </c:pt>
                <c:pt idx="87">
                  <c:v>2034</c:v>
                </c:pt>
                <c:pt idx="88">
                  <c:v>2035</c:v>
                </c:pt>
                <c:pt idx="89">
                  <c:v>2036</c:v>
                </c:pt>
                <c:pt idx="90">
                  <c:v>2037</c:v>
                </c:pt>
                <c:pt idx="91">
                  <c:v>2038</c:v>
                </c:pt>
                <c:pt idx="92">
                  <c:v>2039</c:v>
                </c:pt>
                <c:pt idx="93">
                  <c:v>2040</c:v>
                </c:pt>
                <c:pt idx="94">
                  <c:v>2041</c:v>
                </c:pt>
                <c:pt idx="95">
                  <c:v>2042</c:v>
                </c:pt>
                <c:pt idx="96">
                  <c:v>2043</c:v>
                </c:pt>
                <c:pt idx="97">
                  <c:v>2044</c:v>
                </c:pt>
                <c:pt idx="98">
                  <c:v>2045</c:v>
                </c:pt>
                <c:pt idx="99">
                  <c:v>2046</c:v>
                </c:pt>
                <c:pt idx="100">
                  <c:v>2047</c:v>
                </c:pt>
                <c:pt idx="101">
                  <c:v>2048</c:v>
                </c:pt>
                <c:pt idx="102">
                  <c:v>2049</c:v>
                </c:pt>
                <c:pt idx="103">
                  <c:v>2050</c:v>
                </c:pt>
                <c:pt idx="104">
                  <c:v>2051</c:v>
                </c:pt>
                <c:pt idx="105">
                  <c:v>2052</c:v>
                </c:pt>
                <c:pt idx="106">
                  <c:v>2053</c:v>
                </c:pt>
                <c:pt idx="107">
                  <c:v>2054</c:v>
                </c:pt>
                <c:pt idx="108">
                  <c:v>2055</c:v>
                </c:pt>
                <c:pt idx="109">
                  <c:v>2056</c:v>
                </c:pt>
                <c:pt idx="110">
                  <c:v>2057</c:v>
                </c:pt>
                <c:pt idx="111">
                  <c:v>2058</c:v>
                </c:pt>
                <c:pt idx="112">
                  <c:v>2059</c:v>
                </c:pt>
                <c:pt idx="113">
                  <c:v>2060</c:v>
                </c:pt>
                <c:pt idx="114">
                  <c:v>2061</c:v>
                </c:pt>
              </c:numCache>
            </c:numRef>
          </c:cat>
          <c:val>
            <c:numRef>
              <c:f>Sheet1!$F$4:$F$118</c:f>
              <c:numCache>
                <c:formatCode>0.0_ </c:formatCode>
                <c:ptCount val="115"/>
                <c:pt idx="0">
                  <c:v>24.110000000000031</c:v>
                </c:pt>
                <c:pt idx="1">
                  <c:v>26.380000000000003</c:v>
                </c:pt>
                <c:pt idx="2">
                  <c:v>30.080000000000002</c:v>
                </c:pt>
                <c:pt idx="3">
                  <c:v>32.36</c:v>
                </c:pt>
                <c:pt idx="4">
                  <c:v>38.54</c:v>
                </c:pt>
                <c:pt idx="5">
                  <c:v>37.290000000000013</c:v>
                </c:pt>
                <c:pt idx="6">
                  <c:v>37.449999999999996</c:v>
                </c:pt>
                <c:pt idx="7">
                  <c:v>38.36</c:v>
                </c:pt>
                <c:pt idx="8">
                  <c:v>40.370000000000005</c:v>
                </c:pt>
                <c:pt idx="9">
                  <c:v>41.4</c:v>
                </c:pt>
                <c:pt idx="10">
                  <c:v>39.49</c:v>
                </c:pt>
                <c:pt idx="11">
                  <c:v>41.37</c:v>
                </c:pt>
                <c:pt idx="12">
                  <c:v>42.39</c:v>
                </c:pt>
                <c:pt idx="13">
                  <c:v>42.230000000000011</c:v>
                </c:pt>
                <c:pt idx="14">
                  <c:v>42.27000000000001</c:v>
                </c:pt>
                <c:pt idx="15">
                  <c:v>42.63</c:v>
                </c:pt>
                <c:pt idx="16">
                  <c:v>42.720000000000013</c:v>
                </c:pt>
                <c:pt idx="17">
                  <c:v>41.980000000000004</c:v>
                </c:pt>
                <c:pt idx="18">
                  <c:v>40.96</c:v>
                </c:pt>
                <c:pt idx="19">
                  <c:v>41.83</c:v>
                </c:pt>
                <c:pt idx="20">
                  <c:v>37.68</c:v>
                </c:pt>
                <c:pt idx="21">
                  <c:v>39.690000000000012</c:v>
                </c:pt>
                <c:pt idx="22">
                  <c:v>39.349999999999994</c:v>
                </c:pt>
                <c:pt idx="23">
                  <c:v>39.65</c:v>
                </c:pt>
                <c:pt idx="24">
                  <c:v>38.28</c:v>
                </c:pt>
                <c:pt idx="25">
                  <c:v>36.809999999999995</c:v>
                </c:pt>
                <c:pt idx="26">
                  <c:v>36.9</c:v>
                </c:pt>
                <c:pt idx="27">
                  <c:v>36.97</c:v>
                </c:pt>
                <c:pt idx="28">
                  <c:v>36.93</c:v>
                </c:pt>
                <c:pt idx="29">
                  <c:v>42.510000000000005</c:v>
                </c:pt>
                <c:pt idx="30">
                  <c:v>39.740000000000009</c:v>
                </c:pt>
                <c:pt idx="31">
                  <c:v>41.08</c:v>
                </c:pt>
                <c:pt idx="32">
                  <c:v>42.4</c:v>
                </c:pt>
                <c:pt idx="33">
                  <c:v>41.39</c:v>
                </c:pt>
                <c:pt idx="34">
                  <c:v>41.410000000000004</c:v>
                </c:pt>
                <c:pt idx="35">
                  <c:v>40.53</c:v>
                </c:pt>
                <c:pt idx="36">
                  <c:v>38.340000000000003</c:v>
                </c:pt>
                <c:pt idx="37">
                  <c:v>37.1</c:v>
                </c:pt>
                <c:pt idx="38">
                  <c:v>34.620000000000012</c:v>
                </c:pt>
                <c:pt idx="39">
                  <c:v>30.919999999999987</c:v>
                </c:pt>
                <c:pt idx="40">
                  <c:v>31.4</c:v>
                </c:pt>
                <c:pt idx="41">
                  <c:v>34.200000000000003</c:v>
                </c:pt>
                <c:pt idx="42">
                  <c:v>31.53</c:v>
                </c:pt>
                <c:pt idx="43">
                  <c:v>33.56</c:v>
                </c:pt>
                <c:pt idx="44">
                  <c:v>32.190000000000012</c:v>
                </c:pt>
                <c:pt idx="45">
                  <c:v>32.160000000000011</c:v>
                </c:pt>
                <c:pt idx="46">
                  <c:v>32.56</c:v>
                </c:pt>
                <c:pt idx="47">
                  <c:v>32.290000000000013</c:v>
                </c:pt>
                <c:pt idx="48">
                  <c:v>32.96</c:v>
                </c:pt>
                <c:pt idx="49">
                  <c:v>32.550000000000004</c:v>
                </c:pt>
                <c:pt idx="50">
                  <c:v>32.6</c:v>
                </c:pt>
                <c:pt idx="51">
                  <c:v>27.150000000000031</c:v>
                </c:pt>
                <c:pt idx="52">
                  <c:v>28.369999999999987</c:v>
                </c:pt>
                <c:pt idx="53">
                  <c:v>30.53</c:v>
                </c:pt>
                <c:pt idx="54">
                  <c:v>26.04</c:v>
                </c:pt>
                <c:pt idx="55">
                  <c:v>24.75</c:v>
                </c:pt>
                <c:pt idx="56">
                  <c:v>22.71</c:v>
                </c:pt>
                <c:pt idx="57">
                  <c:v>21.64</c:v>
                </c:pt>
                <c:pt idx="58">
                  <c:v>20.59</c:v>
                </c:pt>
                <c:pt idx="59">
                  <c:v>20.45</c:v>
                </c:pt>
                <c:pt idx="60">
                  <c:v>20.439999999999987</c:v>
                </c:pt>
                <c:pt idx="61">
                  <c:v>19.869999999999987</c:v>
                </c:pt>
                <c:pt idx="62">
                  <c:v>19.130000000000031</c:v>
                </c:pt>
                <c:pt idx="63">
                  <c:v>16.690000000000001</c:v>
                </c:pt>
                <c:pt idx="64">
                  <c:v>19.66</c:v>
                </c:pt>
                <c:pt idx="65">
                  <c:v>22.95</c:v>
                </c:pt>
                <c:pt idx="66">
                  <c:v>19.91</c:v>
                </c:pt>
                <c:pt idx="67">
                  <c:v>21.04</c:v>
                </c:pt>
                <c:pt idx="68">
                  <c:v>21.36</c:v>
                </c:pt>
                <c:pt idx="69">
                  <c:v>20.84</c:v>
                </c:pt>
                <c:pt idx="70">
                  <c:v>21.186900000000001</c:v>
                </c:pt>
                <c:pt idx="71">
                  <c:v>20.847999999999999</c:v>
                </c:pt>
                <c:pt idx="72">
                  <c:v>20.5275</c:v>
                </c:pt>
                <c:pt idx="73">
                  <c:v>20.253</c:v>
                </c:pt>
                <c:pt idx="74">
                  <c:v>20.048499999999621</c:v>
                </c:pt>
                <c:pt idx="75">
                  <c:v>19.859299999999987</c:v>
                </c:pt>
                <c:pt idx="76">
                  <c:v>19.586199999999689</c:v>
                </c:pt>
                <c:pt idx="77">
                  <c:v>19.32</c:v>
                </c:pt>
                <c:pt idx="78">
                  <c:v>19.169</c:v>
                </c:pt>
                <c:pt idx="79">
                  <c:v>19.073699999999889</c:v>
                </c:pt>
                <c:pt idx="80">
                  <c:v>18.991399999999889</c:v>
                </c:pt>
                <c:pt idx="81">
                  <c:v>18.828899999999987</c:v>
                </c:pt>
                <c:pt idx="82">
                  <c:v>18.602499999999889</c:v>
                </c:pt>
                <c:pt idx="83">
                  <c:v>18.400499999999639</c:v>
                </c:pt>
                <c:pt idx="84">
                  <c:v>18.176099999999987</c:v>
                </c:pt>
                <c:pt idx="85">
                  <c:v>17.931800000000031</c:v>
                </c:pt>
                <c:pt idx="86">
                  <c:v>17.672000000000001</c:v>
                </c:pt>
                <c:pt idx="87">
                  <c:v>17.3797</c:v>
                </c:pt>
                <c:pt idx="88">
                  <c:v>16.985599999999451</c:v>
                </c:pt>
                <c:pt idx="89">
                  <c:v>16.591000000000001</c:v>
                </c:pt>
                <c:pt idx="90">
                  <c:v>16.334200000000031</c:v>
                </c:pt>
                <c:pt idx="91">
                  <c:v>16.1404</c:v>
                </c:pt>
                <c:pt idx="92">
                  <c:v>15.9703</c:v>
                </c:pt>
                <c:pt idx="93">
                  <c:v>15.771800000000001</c:v>
                </c:pt>
                <c:pt idx="94">
                  <c:v>15.5875</c:v>
                </c:pt>
                <c:pt idx="95">
                  <c:v>15.468</c:v>
                </c:pt>
                <c:pt idx="96">
                  <c:v>15.388900000000001</c:v>
                </c:pt>
                <c:pt idx="97">
                  <c:v>15.3393</c:v>
                </c:pt>
                <c:pt idx="98">
                  <c:v>15.330000000000002</c:v>
                </c:pt>
                <c:pt idx="99">
                  <c:v>15.322600000000024</c:v>
                </c:pt>
                <c:pt idx="100">
                  <c:v>15.244099999999998</c:v>
                </c:pt>
                <c:pt idx="101">
                  <c:v>15.173600000000002</c:v>
                </c:pt>
                <c:pt idx="102">
                  <c:v>15.133600000000001</c:v>
                </c:pt>
                <c:pt idx="103">
                  <c:v>15.0975</c:v>
                </c:pt>
                <c:pt idx="104">
                  <c:v>15.0457</c:v>
                </c:pt>
                <c:pt idx="105">
                  <c:v>14.914200000000001</c:v>
                </c:pt>
                <c:pt idx="106">
                  <c:v>14.787100000000001</c:v>
                </c:pt>
                <c:pt idx="107">
                  <c:v>14.683600000000002</c:v>
                </c:pt>
                <c:pt idx="108">
                  <c:v>14.562700000000024</c:v>
                </c:pt>
                <c:pt idx="109">
                  <c:v>14.4313</c:v>
                </c:pt>
                <c:pt idx="110">
                  <c:v>14.279900000000001</c:v>
                </c:pt>
                <c:pt idx="111">
                  <c:v>14.1318</c:v>
                </c:pt>
                <c:pt idx="112">
                  <c:v>13.991100000000001</c:v>
                </c:pt>
                <c:pt idx="113">
                  <c:v>13.845500000000024</c:v>
                </c:pt>
                <c:pt idx="114">
                  <c:v>13.6935</c:v>
                </c:pt>
              </c:numCache>
            </c:numRef>
          </c:val>
        </c:ser>
        <c:ser>
          <c:idx val="1"/>
          <c:order val="1"/>
          <c:tx>
            <c:strRef>
              <c:f>Sheet1!$G$3</c:f>
              <c:strCache>
                <c:ptCount val="1"/>
                <c:pt idx="0">
                  <c:v>中推計</c:v>
                </c:pt>
              </c:strCache>
            </c:strRef>
          </c:tx>
          <c:spPr>
            <a:ln w="5715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Sheet1!$E$4:$E$118</c:f>
              <c:numCache>
                <c:formatCode>General</c:formatCode>
                <c:ptCount val="115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  <c:pt idx="76">
                  <c:v>2023</c:v>
                </c:pt>
                <c:pt idx="77">
                  <c:v>2024</c:v>
                </c:pt>
                <c:pt idx="78">
                  <c:v>2025</c:v>
                </c:pt>
                <c:pt idx="79">
                  <c:v>2026</c:v>
                </c:pt>
                <c:pt idx="80">
                  <c:v>2027</c:v>
                </c:pt>
                <c:pt idx="81">
                  <c:v>2028</c:v>
                </c:pt>
                <c:pt idx="82">
                  <c:v>2029</c:v>
                </c:pt>
                <c:pt idx="83">
                  <c:v>2030</c:v>
                </c:pt>
                <c:pt idx="84">
                  <c:v>2031</c:v>
                </c:pt>
                <c:pt idx="85">
                  <c:v>2032</c:v>
                </c:pt>
                <c:pt idx="86">
                  <c:v>2033</c:v>
                </c:pt>
                <c:pt idx="87">
                  <c:v>2034</c:v>
                </c:pt>
                <c:pt idx="88">
                  <c:v>2035</c:v>
                </c:pt>
                <c:pt idx="89">
                  <c:v>2036</c:v>
                </c:pt>
                <c:pt idx="90">
                  <c:v>2037</c:v>
                </c:pt>
                <c:pt idx="91">
                  <c:v>2038</c:v>
                </c:pt>
                <c:pt idx="92">
                  <c:v>2039</c:v>
                </c:pt>
                <c:pt idx="93">
                  <c:v>2040</c:v>
                </c:pt>
                <c:pt idx="94">
                  <c:v>2041</c:v>
                </c:pt>
                <c:pt idx="95">
                  <c:v>2042</c:v>
                </c:pt>
                <c:pt idx="96">
                  <c:v>2043</c:v>
                </c:pt>
                <c:pt idx="97">
                  <c:v>2044</c:v>
                </c:pt>
                <c:pt idx="98">
                  <c:v>2045</c:v>
                </c:pt>
                <c:pt idx="99">
                  <c:v>2046</c:v>
                </c:pt>
                <c:pt idx="100">
                  <c:v>2047</c:v>
                </c:pt>
                <c:pt idx="101">
                  <c:v>2048</c:v>
                </c:pt>
                <c:pt idx="102">
                  <c:v>2049</c:v>
                </c:pt>
                <c:pt idx="103">
                  <c:v>2050</c:v>
                </c:pt>
                <c:pt idx="104">
                  <c:v>2051</c:v>
                </c:pt>
                <c:pt idx="105">
                  <c:v>2052</c:v>
                </c:pt>
                <c:pt idx="106">
                  <c:v>2053</c:v>
                </c:pt>
                <c:pt idx="107">
                  <c:v>2054</c:v>
                </c:pt>
                <c:pt idx="108">
                  <c:v>2055</c:v>
                </c:pt>
                <c:pt idx="109">
                  <c:v>2056</c:v>
                </c:pt>
                <c:pt idx="110">
                  <c:v>2057</c:v>
                </c:pt>
                <c:pt idx="111">
                  <c:v>2058</c:v>
                </c:pt>
                <c:pt idx="112">
                  <c:v>2059</c:v>
                </c:pt>
                <c:pt idx="113">
                  <c:v>2060</c:v>
                </c:pt>
                <c:pt idx="114">
                  <c:v>2061</c:v>
                </c:pt>
              </c:numCache>
            </c:numRef>
          </c:cat>
          <c:val>
            <c:numRef>
              <c:f>Sheet1!$G$4:$G$118</c:f>
              <c:numCache>
                <c:formatCode>0.0_ </c:formatCode>
                <c:ptCount val="115"/>
                <c:pt idx="0">
                  <c:v>24.110000000000031</c:v>
                </c:pt>
                <c:pt idx="1">
                  <c:v>26.380000000000003</c:v>
                </c:pt>
                <c:pt idx="2">
                  <c:v>30.080000000000002</c:v>
                </c:pt>
                <c:pt idx="3">
                  <c:v>32.36</c:v>
                </c:pt>
                <c:pt idx="4">
                  <c:v>38.54</c:v>
                </c:pt>
                <c:pt idx="5">
                  <c:v>37.290000000000013</c:v>
                </c:pt>
                <c:pt idx="6">
                  <c:v>37.449999999999996</c:v>
                </c:pt>
                <c:pt idx="7">
                  <c:v>38.36</c:v>
                </c:pt>
                <c:pt idx="8">
                  <c:v>40.370000000000005</c:v>
                </c:pt>
                <c:pt idx="9">
                  <c:v>41.4</c:v>
                </c:pt>
                <c:pt idx="10">
                  <c:v>39.49</c:v>
                </c:pt>
                <c:pt idx="11">
                  <c:v>41.37</c:v>
                </c:pt>
                <c:pt idx="12">
                  <c:v>42.39</c:v>
                </c:pt>
                <c:pt idx="13">
                  <c:v>42.230000000000011</c:v>
                </c:pt>
                <c:pt idx="14">
                  <c:v>42.27000000000001</c:v>
                </c:pt>
                <c:pt idx="15">
                  <c:v>42.63</c:v>
                </c:pt>
                <c:pt idx="16">
                  <c:v>42.720000000000013</c:v>
                </c:pt>
                <c:pt idx="17">
                  <c:v>41.980000000000004</c:v>
                </c:pt>
                <c:pt idx="18">
                  <c:v>40.96</c:v>
                </c:pt>
                <c:pt idx="19">
                  <c:v>41.83</c:v>
                </c:pt>
                <c:pt idx="20">
                  <c:v>37.68</c:v>
                </c:pt>
                <c:pt idx="21">
                  <c:v>39.690000000000012</c:v>
                </c:pt>
                <c:pt idx="22">
                  <c:v>39.349999999999994</c:v>
                </c:pt>
                <c:pt idx="23">
                  <c:v>39.65</c:v>
                </c:pt>
                <c:pt idx="24">
                  <c:v>38.28</c:v>
                </c:pt>
                <c:pt idx="25">
                  <c:v>36.809999999999995</c:v>
                </c:pt>
                <c:pt idx="26">
                  <c:v>36.9</c:v>
                </c:pt>
                <c:pt idx="27">
                  <c:v>36.97</c:v>
                </c:pt>
                <c:pt idx="28">
                  <c:v>36.93</c:v>
                </c:pt>
                <c:pt idx="29">
                  <c:v>42.510000000000005</c:v>
                </c:pt>
                <c:pt idx="30">
                  <c:v>39.740000000000009</c:v>
                </c:pt>
                <c:pt idx="31">
                  <c:v>41.08</c:v>
                </c:pt>
                <c:pt idx="32">
                  <c:v>42.4</c:v>
                </c:pt>
                <c:pt idx="33">
                  <c:v>41.39</c:v>
                </c:pt>
                <c:pt idx="34">
                  <c:v>41.410000000000004</c:v>
                </c:pt>
                <c:pt idx="35">
                  <c:v>40.53</c:v>
                </c:pt>
                <c:pt idx="36">
                  <c:v>38.340000000000003</c:v>
                </c:pt>
                <c:pt idx="37">
                  <c:v>37.1</c:v>
                </c:pt>
                <c:pt idx="38">
                  <c:v>34.620000000000012</c:v>
                </c:pt>
                <c:pt idx="39">
                  <c:v>30.919999999999987</c:v>
                </c:pt>
                <c:pt idx="40">
                  <c:v>31.4</c:v>
                </c:pt>
                <c:pt idx="41">
                  <c:v>34.200000000000003</c:v>
                </c:pt>
                <c:pt idx="42">
                  <c:v>31.53</c:v>
                </c:pt>
                <c:pt idx="43">
                  <c:v>33.56</c:v>
                </c:pt>
                <c:pt idx="44">
                  <c:v>32.190000000000012</c:v>
                </c:pt>
                <c:pt idx="45">
                  <c:v>32.160000000000011</c:v>
                </c:pt>
                <c:pt idx="46">
                  <c:v>32.56</c:v>
                </c:pt>
                <c:pt idx="47">
                  <c:v>32.290000000000013</c:v>
                </c:pt>
                <c:pt idx="48">
                  <c:v>32.96</c:v>
                </c:pt>
                <c:pt idx="49">
                  <c:v>32.550000000000004</c:v>
                </c:pt>
                <c:pt idx="50">
                  <c:v>32.6</c:v>
                </c:pt>
                <c:pt idx="51">
                  <c:v>27.150000000000031</c:v>
                </c:pt>
                <c:pt idx="52">
                  <c:v>28.369999999999987</c:v>
                </c:pt>
                <c:pt idx="53">
                  <c:v>30.53</c:v>
                </c:pt>
                <c:pt idx="54">
                  <c:v>26.04</c:v>
                </c:pt>
                <c:pt idx="55">
                  <c:v>24.75</c:v>
                </c:pt>
                <c:pt idx="56">
                  <c:v>22.71</c:v>
                </c:pt>
                <c:pt idx="57">
                  <c:v>21.64</c:v>
                </c:pt>
                <c:pt idx="58">
                  <c:v>20.59</c:v>
                </c:pt>
                <c:pt idx="59">
                  <c:v>20.45</c:v>
                </c:pt>
                <c:pt idx="60">
                  <c:v>20.439999999999987</c:v>
                </c:pt>
                <c:pt idx="61">
                  <c:v>19.869999999999987</c:v>
                </c:pt>
                <c:pt idx="62">
                  <c:v>19.130000000000031</c:v>
                </c:pt>
                <c:pt idx="63">
                  <c:v>16.690000000000001</c:v>
                </c:pt>
                <c:pt idx="64">
                  <c:v>19.66</c:v>
                </c:pt>
                <c:pt idx="65">
                  <c:v>22.95</c:v>
                </c:pt>
                <c:pt idx="66">
                  <c:v>19.91</c:v>
                </c:pt>
                <c:pt idx="67">
                  <c:v>21.04</c:v>
                </c:pt>
                <c:pt idx="68">
                  <c:v>21.36</c:v>
                </c:pt>
                <c:pt idx="69">
                  <c:v>20.84</c:v>
                </c:pt>
                <c:pt idx="70">
                  <c:v>20.638500000000001</c:v>
                </c:pt>
                <c:pt idx="71">
                  <c:v>20.273</c:v>
                </c:pt>
                <c:pt idx="72">
                  <c:v>19.898400000000002</c:v>
                </c:pt>
                <c:pt idx="73">
                  <c:v>19.566800000000001</c:v>
                </c:pt>
                <c:pt idx="74">
                  <c:v>19.292999999999989</c:v>
                </c:pt>
                <c:pt idx="75">
                  <c:v>19.022599999999617</c:v>
                </c:pt>
                <c:pt idx="76">
                  <c:v>18.685499999999646</c:v>
                </c:pt>
                <c:pt idx="77">
                  <c:v>18.327199999999987</c:v>
                </c:pt>
                <c:pt idx="78">
                  <c:v>18.045599999999599</c:v>
                </c:pt>
                <c:pt idx="79">
                  <c:v>17.796399999999789</c:v>
                </c:pt>
                <c:pt idx="80">
                  <c:v>17.542599999999588</c:v>
                </c:pt>
                <c:pt idx="81">
                  <c:v>17.1755</c:v>
                </c:pt>
                <c:pt idx="82">
                  <c:v>16.747800000000005</c:v>
                </c:pt>
                <c:pt idx="83">
                  <c:v>16.335100000000001</c:v>
                </c:pt>
                <c:pt idx="84">
                  <c:v>15.903200000000002</c:v>
                </c:pt>
                <c:pt idx="85">
                  <c:v>15.4793</c:v>
                </c:pt>
                <c:pt idx="86">
                  <c:v>15.064300000000001</c:v>
                </c:pt>
                <c:pt idx="87">
                  <c:v>14.649900000000001</c:v>
                </c:pt>
                <c:pt idx="88">
                  <c:v>14.162900000000002</c:v>
                </c:pt>
                <c:pt idx="89">
                  <c:v>13.698500000000001</c:v>
                </c:pt>
                <c:pt idx="90">
                  <c:v>13.367700000000006</c:v>
                </c:pt>
                <c:pt idx="91">
                  <c:v>13.109300000000001</c:v>
                </c:pt>
                <c:pt idx="92">
                  <c:v>12.885900000000024</c:v>
                </c:pt>
                <c:pt idx="93">
                  <c:v>12.639299999999999</c:v>
                </c:pt>
                <c:pt idx="94">
                  <c:v>12.4267</c:v>
                </c:pt>
                <c:pt idx="95">
                  <c:v>12.314300000000001</c:v>
                </c:pt>
                <c:pt idx="96">
                  <c:v>12.236600000000001</c:v>
                </c:pt>
                <c:pt idx="97">
                  <c:v>12.177100000000001</c:v>
                </c:pt>
                <c:pt idx="98">
                  <c:v>12.160300000000001</c:v>
                </c:pt>
                <c:pt idx="99">
                  <c:v>12.140199999999998</c:v>
                </c:pt>
                <c:pt idx="100">
                  <c:v>12.047800000000001</c:v>
                </c:pt>
                <c:pt idx="101">
                  <c:v>11.9572</c:v>
                </c:pt>
                <c:pt idx="102">
                  <c:v>11.889100000000004</c:v>
                </c:pt>
                <c:pt idx="103">
                  <c:v>11.8186</c:v>
                </c:pt>
                <c:pt idx="104">
                  <c:v>11.733099999999999</c:v>
                </c:pt>
                <c:pt idx="105">
                  <c:v>11.5753</c:v>
                </c:pt>
                <c:pt idx="106">
                  <c:v>11.4162</c:v>
                </c:pt>
                <c:pt idx="107">
                  <c:v>11.272500000000004</c:v>
                </c:pt>
                <c:pt idx="108">
                  <c:v>11.107700000000001</c:v>
                </c:pt>
                <c:pt idx="109">
                  <c:v>10.934700000000001</c:v>
                </c:pt>
                <c:pt idx="110">
                  <c:v>10.746500000000001</c:v>
                </c:pt>
                <c:pt idx="111">
                  <c:v>10.557400000000024</c:v>
                </c:pt>
                <c:pt idx="112">
                  <c:v>10.3712</c:v>
                </c:pt>
                <c:pt idx="113">
                  <c:v>10.179</c:v>
                </c:pt>
                <c:pt idx="114">
                  <c:v>9.9813000000000009</c:v>
                </c:pt>
              </c:numCache>
            </c:numRef>
          </c:val>
        </c:ser>
        <c:ser>
          <c:idx val="2"/>
          <c:order val="2"/>
          <c:tx>
            <c:strRef>
              <c:f>Sheet1!$H$3</c:f>
              <c:strCache>
                <c:ptCount val="1"/>
                <c:pt idx="0">
                  <c:v>低推計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Sheet1!$E$4:$E$118</c:f>
              <c:numCache>
                <c:formatCode>General</c:formatCode>
                <c:ptCount val="115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  <c:pt idx="71">
                  <c:v>2018</c:v>
                </c:pt>
                <c:pt idx="72">
                  <c:v>2019</c:v>
                </c:pt>
                <c:pt idx="73">
                  <c:v>2020</c:v>
                </c:pt>
                <c:pt idx="74">
                  <c:v>2021</c:v>
                </c:pt>
                <c:pt idx="75">
                  <c:v>2022</c:v>
                </c:pt>
                <c:pt idx="76">
                  <c:v>2023</c:v>
                </c:pt>
                <c:pt idx="77">
                  <c:v>2024</c:v>
                </c:pt>
                <c:pt idx="78">
                  <c:v>2025</c:v>
                </c:pt>
                <c:pt idx="79">
                  <c:v>2026</c:v>
                </c:pt>
                <c:pt idx="80">
                  <c:v>2027</c:v>
                </c:pt>
                <c:pt idx="81">
                  <c:v>2028</c:v>
                </c:pt>
                <c:pt idx="82">
                  <c:v>2029</c:v>
                </c:pt>
                <c:pt idx="83">
                  <c:v>2030</c:v>
                </c:pt>
                <c:pt idx="84">
                  <c:v>2031</c:v>
                </c:pt>
                <c:pt idx="85">
                  <c:v>2032</c:v>
                </c:pt>
                <c:pt idx="86">
                  <c:v>2033</c:v>
                </c:pt>
                <c:pt idx="87">
                  <c:v>2034</c:v>
                </c:pt>
                <c:pt idx="88">
                  <c:v>2035</c:v>
                </c:pt>
                <c:pt idx="89">
                  <c:v>2036</c:v>
                </c:pt>
                <c:pt idx="90">
                  <c:v>2037</c:v>
                </c:pt>
                <c:pt idx="91">
                  <c:v>2038</c:v>
                </c:pt>
                <c:pt idx="92">
                  <c:v>2039</c:v>
                </c:pt>
                <c:pt idx="93">
                  <c:v>2040</c:v>
                </c:pt>
                <c:pt idx="94">
                  <c:v>2041</c:v>
                </c:pt>
                <c:pt idx="95">
                  <c:v>2042</c:v>
                </c:pt>
                <c:pt idx="96">
                  <c:v>2043</c:v>
                </c:pt>
                <c:pt idx="97">
                  <c:v>2044</c:v>
                </c:pt>
                <c:pt idx="98">
                  <c:v>2045</c:v>
                </c:pt>
                <c:pt idx="99">
                  <c:v>2046</c:v>
                </c:pt>
                <c:pt idx="100">
                  <c:v>2047</c:v>
                </c:pt>
                <c:pt idx="101">
                  <c:v>2048</c:v>
                </c:pt>
                <c:pt idx="102">
                  <c:v>2049</c:v>
                </c:pt>
                <c:pt idx="103">
                  <c:v>2050</c:v>
                </c:pt>
                <c:pt idx="104">
                  <c:v>2051</c:v>
                </c:pt>
                <c:pt idx="105">
                  <c:v>2052</c:v>
                </c:pt>
                <c:pt idx="106">
                  <c:v>2053</c:v>
                </c:pt>
                <c:pt idx="107">
                  <c:v>2054</c:v>
                </c:pt>
                <c:pt idx="108">
                  <c:v>2055</c:v>
                </c:pt>
                <c:pt idx="109">
                  <c:v>2056</c:v>
                </c:pt>
                <c:pt idx="110">
                  <c:v>2057</c:v>
                </c:pt>
                <c:pt idx="111">
                  <c:v>2058</c:v>
                </c:pt>
                <c:pt idx="112">
                  <c:v>2059</c:v>
                </c:pt>
                <c:pt idx="113">
                  <c:v>2060</c:v>
                </c:pt>
                <c:pt idx="114">
                  <c:v>2061</c:v>
                </c:pt>
              </c:numCache>
            </c:numRef>
          </c:cat>
          <c:val>
            <c:numRef>
              <c:f>Sheet1!$H$4:$H$118</c:f>
              <c:numCache>
                <c:formatCode>0.0_ </c:formatCode>
                <c:ptCount val="115"/>
                <c:pt idx="0">
                  <c:v>24.110000000000031</c:v>
                </c:pt>
                <c:pt idx="1">
                  <c:v>26.380000000000003</c:v>
                </c:pt>
                <c:pt idx="2">
                  <c:v>30.080000000000002</c:v>
                </c:pt>
                <c:pt idx="3">
                  <c:v>32.36</c:v>
                </c:pt>
                <c:pt idx="4">
                  <c:v>38.54</c:v>
                </c:pt>
                <c:pt idx="5">
                  <c:v>37.290000000000013</c:v>
                </c:pt>
                <c:pt idx="6">
                  <c:v>37.449999999999996</c:v>
                </c:pt>
                <c:pt idx="7">
                  <c:v>38.36</c:v>
                </c:pt>
                <c:pt idx="8">
                  <c:v>40.370000000000005</c:v>
                </c:pt>
                <c:pt idx="9">
                  <c:v>41.4</c:v>
                </c:pt>
                <c:pt idx="10">
                  <c:v>39.49</c:v>
                </c:pt>
                <c:pt idx="11">
                  <c:v>41.37</c:v>
                </c:pt>
                <c:pt idx="12">
                  <c:v>42.39</c:v>
                </c:pt>
                <c:pt idx="13">
                  <c:v>42.230000000000011</c:v>
                </c:pt>
                <c:pt idx="14">
                  <c:v>42.27000000000001</c:v>
                </c:pt>
                <c:pt idx="15">
                  <c:v>42.63</c:v>
                </c:pt>
                <c:pt idx="16">
                  <c:v>42.720000000000013</c:v>
                </c:pt>
                <c:pt idx="17">
                  <c:v>41.980000000000004</c:v>
                </c:pt>
                <c:pt idx="18">
                  <c:v>40.96</c:v>
                </c:pt>
                <c:pt idx="19">
                  <c:v>41.83</c:v>
                </c:pt>
                <c:pt idx="20">
                  <c:v>37.68</c:v>
                </c:pt>
                <c:pt idx="21">
                  <c:v>39.690000000000012</c:v>
                </c:pt>
                <c:pt idx="22">
                  <c:v>39.349999999999994</c:v>
                </c:pt>
                <c:pt idx="23">
                  <c:v>39.65</c:v>
                </c:pt>
                <c:pt idx="24">
                  <c:v>38.28</c:v>
                </c:pt>
                <c:pt idx="25">
                  <c:v>36.809999999999995</c:v>
                </c:pt>
                <c:pt idx="26">
                  <c:v>36.9</c:v>
                </c:pt>
                <c:pt idx="27">
                  <c:v>36.97</c:v>
                </c:pt>
                <c:pt idx="28">
                  <c:v>36.93</c:v>
                </c:pt>
                <c:pt idx="29">
                  <c:v>42.510000000000005</c:v>
                </c:pt>
                <c:pt idx="30">
                  <c:v>39.740000000000009</c:v>
                </c:pt>
                <c:pt idx="31">
                  <c:v>41.08</c:v>
                </c:pt>
                <c:pt idx="32">
                  <c:v>42.4</c:v>
                </c:pt>
                <c:pt idx="33">
                  <c:v>41.39</c:v>
                </c:pt>
                <c:pt idx="34">
                  <c:v>41.410000000000004</c:v>
                </c:pt>
                <c:pt idx="35">
                  <c:v>40.53</c:v>
                </c:pt>
                <c:pt idx="36">
                  <c:v>38.340000000000003</c:v>
                </c:pt>
                <c:pt idx="37">
                  <c:v>37.1</c:v>
                </c:pt>
                <c:pt idx="38">
                  <c:v>34.620000000000012</c:v>
                </c:pt>
                <c:pt idx="39">
                  <c:v>30.919999999999987</c:v>
                </c:pt>
                <c:pt idx="40">
                  <c:v>31.4</c:v>
                </c:pt>
                <c:pt idx="41">
                  <c:v>34.200000000000003</c:v>
                </c:pt>
                <c:pt idx="42">
                  <c:v>31.53</c:v>
                </c:pt>
                <c:pt idx="43">
                  <c:v>33.56</c:v>
                </c:pt>
                <c:pt idx="44">
                  <c:v>32.190000000000012</c:v>
                </c:pt>
                <c:pt idx="45">
                  <c:v>32.160000000000011</c:v>
                </c:pt>
                <c:pt idx="46">
                  <c:v>32.56</c:v>
                </c:pt>
                <c:pt idx="47">
                  <c:v>32.290000000000013</c:v>
                </c:pt>
                <c:pt idx="48">
                  <c:v>32.96</c:v>
                </c:pt>
                <c:pt idx="49">
                  <c:v>32.550000000000004</c:v>
                </c:pt>
                <c:pt idx="50">
                  <c:v>32.6</c:v>
                </c:pt>
                <c:pt idx="51">
                  <c:v>27.150000000000031</c:v>
                </c:pt>
                <c:pt idx="52">
                  <c:v>28.369999999999987</c:v>
                </c:pt>
                <c:pt idx="53">
                  <c:v>30.53</c:v>
                </c:pt>
                <c:pt idx="54">
                  <c:v>26.04</c:v>
                </c:pt>
                <c:pt idx="55">
                  <c:v>24.75</c:v>
                </c:pt>
                <c:pt idx="56">
                  <c:v>22.71</c:v>
                </c:pt>
                <c:pt idx="57">
                  <c:v>21.64</c:v>
                </c:pt>
                <c:pt idx="58">
                  <c:v>20.59</c:v>
                </c:pt>
                <c:pt idx="59">
                  <c:v>20.45</c:v>
                </c:pt>
                <c:pt idx="60">
                  <c:v>20.439999999999987</c:v>
                </c:pt>
                <c:pt idx="61">
                  <c:v>19.869999999999987</c:v>
                </c:pt>
                <c:pt idx="62">
                  <c:v>19.130000000000031</c:v>
                </c:pt>
                <c:pt idx="63">
                  <c:v>16.690000000000001</c:v>
                </c:pt>
                <c:pt idx="64">
                  <c:v>19.66</c:v>
                </c:pt>
                <c:pt idx="65">
                  <c:v>22.95</c:v>
                </c:pt>
                <c:pt idx="66">
                  <c:v>19.91</c:v>
                </c:pt>
                <c:pt idx="67">
                  <c:v>21.04</c:v>
                </c:pt>
                <c:pt idx="68">
                  <c:v>21.36</c:v>
                </c:pt>
                <c:pt idx="69">
                  <c:v>20.84</c:v>
                </c:pt>
                <c:pt idx="70">
                  <c:v>19.968199999999548</c:v>
                </c:pt>
                <c:pt idx="71">
                  <c:v>19.427699999999689</c:v>
                </c:pt>
                <c:pt idx="72">
                  <c:v>18.765299999999574</c:v>
                </c:pt>
                <c:pt idx="73">
                  <c:v>18.1587</c:v>
                </c:pt>
                <c:pt idx="74">
                  <c:v>17.626899999999999</c:v>
                </c:pt>
                <c:pt idx="75">
                  <c:v>17.113399999999999</c:v>
                </c:pt>
                <c:pt idx="76">
                  <c:v>16.558500000000002</c:v>
                </c:pt>
                <c:pt idx="77">
                  <c:v>16.0046</c:v>
                </c:pt>
                <c:pt idx="78">
                  <c:v>15.531000000000001</c:v>
                </c:pt>
                <c:pt idx="79">
                  <c:v>15.092000000000002</c:v>
                </c:pt>
                <c:pt idx="80">
                  <c:v>14.6966</c:v>
                </c:pt>
                <c:pt idx="81">
                  <c:v>14.204500000000001</c:v>
                </c:pt>
                <c:pt idx="82">
                  <c:v>13.694900000000001</c:v>
                </c:pt>
                <c:pt idx="83">
                  <c:v>13.218500000000001</c:v>
                </c:pt>
                <c:pt idx="84">
                  <c:v>12.758900000000001</c:v>
                </c:pt>
                <c:pt idx="85">
                  <c:v>12.295300000000001</c:v>
                </c:pt>
                <c:pt idx="86">
                  <c:v>11.873100000000004</c:v>
                </c:pt>
                <c:pt idx="87">
                  <c:v>11.455300000000006</c:v>
                </c:pt>
                <c:pt idx="88">
                  <c:v>11.0063</c:v>
                </c:pt>
                <c:pt idx="89">
                  <c:v>10.576700000000002</c:v>
                </c:pt>
                <c:pt idx="90">
                  <c:v>10.250500000000002</c:v>
                </c:pt>
                <c:pt idx="91">
                  <c:v>9.9827000000000048</c:v>
                </c:pt>
                <c:pt idx="92">
                  <c:v>9.7458000000000009</c:v>
                </c:pt>
                <c:pt idx="93">
                  <c:v>9.4846000000000004</c:v>
                </c:pt>
                <c:pt idx="94">
                  <c:v>9.2490999999999985</c:v>
                </c:pt>
                <c:pt idx="95">
                  <c:v>9.1487999999999996</c:v>
                </c:pt>
                <c:pt idx="96">
                  <c:v>9.0721000000000007</c:v>
                </c:pt>
                <c:pt idx="97">
                  <c:v>9.0009000000000015</c:v>
                </c:pt>
                <c:pt idx="98">
                  <c:v>8.9658000000000246</c:v>
                </c:pt>
                <c:pt idx="99">
                  <c:v>8.9193000000000016</c:v>
                </c:pt>
                <c:pt idx="100">
                  <c:v>8.7989999999999995</c:v>
                </c:pt>
                <c:pt idx="101">
                  <c:v>8.6725000000000048</c:v>
                </c:pt>
                <c:pt idx="102">
                  <c:v>8.5585000000000022</c:v>
                </c:pt>
                <c:pt idx="103">
                  <c:v>8.4318999999999988</c:v>
                </c:pt>
                <c:pt idx="104">
                  <c:v>8.2916999999999987</c:v>
                </c:pt>
                <c:pt idx="105">
                  <c:v>8.0983999999999998</c:v>
                </c:pt>
                <c:pt idx="106">
                  <c:v>7.9019000000000004</c:v>
                </c:pt>
                <c:pt idx="107">
                  <c:v>7.716800000000001</c:v>
                </c:pt>
                <c:pt idx="108">
                  <c:v>7.5183000000000009</c:v>
                </c:pt>
                <c:pt idx="109">
                  <c:v>7.3191999999999995</c:v>
                </c:pt>
                <c:pt idx="110">
                  <c:v>7.1144999999999845</c:v>
                </c:pt>
                <c:pt idx="111">
                  <c:v>6.9139999999999997</c:v>
                </c:pt>
                <c:pt idx="112">
                  <c:v>6.7210999999999999</c:v>
                </c:pt>
                <c:pt idx="113">
                  <c:v>6.5295000000000005</c:v>
                </c:pt>
                <c:pt idx="114">
                  <c:v>6.3409999999999975</c:v>
                </c:pt>
              </c:numCache>
            </c:numRef>
          </c:val>
        </c:ser>
        <c:marker val="1"/>
        <c:axId val="93871104"/>
        <c:axId val="93876992"/>
      </c:lineChart>
      <c:catAx>
        <c:axId val="93871104"/>
        <c:scaling>
          <c:orientation val="minMax"/>
        </c:scaling>
        <c:axPos val="b"/>
        <c:numFmt formatCode="General" sourceLinked="1"/>
        <c:tickLblPos val="nextTo"/>
        <c:crossAx val="93876992"/>
        <c:crosses val="autoZero"/>
        <c:auto val="1"/>
        <c:lblAlgn val="ctr"/>
        <c:lblOffset val="100"/>
      </c:catAx>
      <c:valAx>
        <c:axId val="93876992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/>
                  <a:t>出生人口</a:t>
                </a:r>
                <a:r>
                  <a:rPr lang="en-US"/>
                  <a:t>(</a:t>
                </a:r>
                <a:r>
                  <a:rPr lang="zh-TW"/>
                  <a:t>萬人</a:t>
                </a:r>
                <a:r>
                  <a:rPr lang="en-US"/>
                  <a:t>)</a:t>
                </a:r>
                <a:endParaRPr lang="zh-TW"/>
              </a:p>
            </c:rich>
          </c:tx>
          <c:layout/>
        </c:title>
        <c:numFmt formatCode="0.0_ " sourceLinked="1"/>
        <c:tickLblPos val="nextTo"/>
        <c:crossAx val="93871104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000"/>
      </a:pPr>
      <a:endParaRPr lang="zh-TW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20"/>
  <c:chart>
    <c:autoTitleDeleted val="1"/>
    <c:plotArea>
      <c:layout/>
      <c:lineChart>
        <c:grouping val="standard"/>
        <c:ser>
          <c:idx val="1"/>
          <c:order val="0"/>
          <c:tx>
            <c:strRef>
              <c:f>Sheet1!$B$4</c:f>
              <c:strCache>
                <c:ptCount val="1"/>
                <c:pt idx="0">
                  <c:v>年底總人口數(萬人)</c:v>
                </c:pt>
              </c:strCache>
            </c:strRef>
          </c:tx>
          <c:spPr>
            <a:ln w="57150">
              <a:solidFill>
                <a:srgbClr val="2F44DD"/>
              </a:solidFill>
            </a:ln>
          </c:spPr>
          <c:marker>
            <c:symbol val="none"/>
          </c:marker>
          <c:cat>
            <c:numRef>
              <c:f>Sheet1!$A$5:$A$120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Sheet1!$B$5:$B$120</c:f>
              <c:numCache>
                <c:formatCode>#,##0;[Red]\-#,##0</c:formatCode>
                <c:ptCount val="116"/>
                <c:pt idx="0">
                  <c:v>6090860</c:v>
                </c:pt>
                <c:pt idx="1">
                  <c:v>6497734</c:v>
                </c:pt>
                <c:pt idx="2">
                  <c:v>6807601</c:v>
                </c:pt>
                <c:pt idx="3">
                  <c:v>7396931</c:v>
                </c:pt>
                <c:pt idx="4">
                  <c:v>7554399</c:v>
                </c:pt>
                <c:pt idx="5">
                  <c:v>7869247</c:v>
                </c:pt>
                <c:pt idx="6">
                  <c:v>8128374</c:v>
                </c:pt>
                <c:pt idx="7">
                  <c:v>8438016</c:v>
                </c:pt>
                <c:pt idx="8">
                  <c:v>8749151</c:v>
                </c:pt>
                <c:pt idx="9">
                  <c:v>9077643</c:v>
                </c:pt>
                <c:pt idx="10">
                  <c:v>9390381</c:v>
                </c:pt>
                <c:pt idx="11">
                  <c:v>9690250</c:v>
                </c:pt>
                <c:pt idx="12">
                  <c:v>10091928</c:v>
                </c:pt>
                <c:pt idx="13">
                  <c:v>10484725</c:v>
                </c:pt>
                <c:pt idx="14">
                  <c:v>10850685</c:v>
                </c:pt>
                <c:pt idx="15">
                  <c:v>11210084</c:v>
                </c:pt>
                <c:pt idx="16">
                  <c:v>11574942</c:v>
                </c:pt>
                <c:pt idx="17">
                  <c:v>11949260</c:v>
                </c:pt>
                <c:pt idx="18">
                  <c:v>12325025</c:v>
                </c:pt>
                <c:pt idx="19">
                  <c:v>12698700</c:v>
                </c:pt>
                <c:pt idx="20">
                  <c:v>13065473</c:v>
                </c:pt>
                <c:pt idx="21">
                  <c:v>13371083</c:v>
                </c:pt>
                <c:pt idx="22">
                  <c:v>13725991</c:v>
                </c:pt>
                <c:pt idx="23">
                  <c:v>14411976</c:v>
                </c:pt>
                <c:pt idx="24">
                  <c:v>14753911</c:v>
                </c:pt>
                <c:pt idx="25">
                  <c:v>15073216</c:v>
                </c:pt>
                <c:pt idx="26">
                  <c:v>15367774</c:v>
                </c:pt>
                <c:pt idx="27">
                  <c:v>15642467</c:v>
                </c:pt>
                <c:pt idx="28">
                  <c:v>15927167</c:v>
                </c:pt>
                <c:pt idx="29">
                  <c:v>16223089</c:v>
                </c:pt>
                <c:pt idx="30">
                  <c:v>16579737</c:v>
                </c:pt>
                <c:pt idx="31">
                  <c:v>16882053</c:v>
                </c:pt>
                <c:pt idx="32">
                  <c:v>17202491</c:v>
                </c:pt>
                <c:pt idx="33">
                  <c:v>17543067</c:v>
                </c:pt>
                <c:pt idx="34">
                  <c:v>17866008</c:v>
                </c:pt>
                <c:pt idx="35">
                  <c:v>18193955</c:v>
                </c:pt>
                <c:pt idx="36">
                  <c:v>18515754</c:v>
                </c:pt>
                <c:pt idx="37">
                  <c:v>18790538</c:v>
                </c:pt>
                <c:pt idx="38">
                  <c:v>19069194</c:v>
                </c:pt>
                <c:pt idx="39">
                  <c:v>19313825</c:v>
                </c:pt>
                <c:pt idx="40">
                  <c:v>19509082</c:v>
                </c:pt>
                <c:pt idx="41">
                  <c:v>19725010</c:v>
                </c:pt>
                <c:pt idx="42">
                  <c:v>19954397</c:v>
                </c:pt>
                <c:pt idx="43">
                  <c:v>20156587</c:v>
                </c:pt>
                <c:pt idx="44">
                  <c:v>20401305</c:v>
                </c:pt>
                <c:pt idx="45">
                  <c:v>20605831</c:v>
                </c:pt>
                <c:pt idx="46">
                  <c:v>20802622</c:v>
                </c:pt>
                <c:pt idx="47">
                  <c:v>20995416</c:v>
                </c:pt>
                <c:pt idx="48">
                  <c:v>21177874</c:v>
                </c:pt>
                <c:pt idx="49">
                  <c:v>21357431</c:v>
                </c:pt>
                <c:pt idx="50">
                  <c:v>21525433</c:v>
                </c:pt>
                <c:pt idx="51">
                  <c:v>21742815</c:v>
                </c:pt>
                <c:pt idx="52">
                  <c:v>21928591</c:v>
                </c:pt>
                <c:pt idx="53">
                  <c:v>22092387</c:v>
                </c:pt>
                <c:pt idx="54">
                  <c:v>22276672</c:v>
                </c:pt>
                <c:pt idx="55">
                  <c:v>22405568</c:v>
                </c:pt>
                <c:pt idx="56">
                  <c:v>22520776</c:v>
                </c:pt>
                <c:pt idx="57">
                  <c:v>22604550</c:v>
                </c:pt>
                <c:pt idx="58">
                  <c:v>22689122</c:v>
                </c:pt>
                <c:pt idx="59">
                  <c:v>22770383</c:v>
                </c:pt>
                <c:pt idx="60">
                  <c:v>22876527</c:v>
                </c:pt>
                <c:pt idx="61">
                  <c:v>22958360</c:v>
                </c:pt>
                <c:pt idx="62">
                  <c:v>23037031</c:v>
                </c:pt>
                <c:pt idx="63">
                  <c:v>23119772</c:v>
                </c:pt>
                <c:pt idx="64">
                  <c:v>23162123</c:v>
                </c:pt>
                <c:pt idx="65">
                  <c:v>23224912</c:v>
                </c:pt>
                <c:pt idx="66">
                  <c:v>23315822</c:v>
                </c:pt>
                <c:pt idx="67">
                  <c:v>23373517</c:v>
                </c:pt>
                <c:pt idx="68">
                  <c:v>23433753</c:v>
                </c:pt>
                <c:pt idx="69">
                  <c:v>23492074</c:v>
                </c:pt>
                <c:pt idx="70">
                  <c:v>23539816</c:v>
                </c:pt>
                <c:pt idx="71">
                  <c:v>23595450</c:v>
                </c:pt>
                <c:pt idx="72">
                  <c:v>23636842</c:v>
                </c:pt>
                <c:pt idx="73">
                  <c:v>23670490</c:v>
                </c:pt>
                <c:pt idx="74">
                  <c:v>23697642</c:v>
                </c:pt>
                <c:pt idx="75">
                  <c:v>23718526</c:v>
                </c:pt>
                <c:pt idx="76">
                  <c:v>23733168</c:v>
                </c:pt>
                <c:pt idx="77">
                  <c:v>23740796</c:v>
                </c:pt>
                <c:pt idx="78">
                  <c:v>23740983</c:v>
                </c:pt>
                <c:pt idx="79">
                  <c:v>23734246</c:v>
                </c:pt>
                <c:pt idx="80">
                  <c:v>23720770</c:v>
                </c:pt>
                <c:pt idx="81">
                  <c:v>23700312</c:v>
                </c:pt>
                <c:pt idx="82">
                  <c:v>23671572</c:v>
                </c:pt>
                <c:pt idx="83">
                  <c:v>23633725</c:v>
                </c:pt>
                <c:pt idx="84">
                  <c:v>23586654</c:v>
                </c:pt>
                <c:pt idx="85">
                  <c:v>23529898</c:v>
                </c:pt>
                <c:pt idx="86">
                  <c:v>23463332</c:v>
                </c:pt>
                <c:pt idx="87">
                  <c:v>23386951</c:v>
                </c:pt>
                <c:pt idx="88">
                  <c:v>23300594</c:v>
                </c:pt>
                <c:pt idx="89">
                  <c:v>23203430</c:v>
                </c:pt>
                <c:pt idx="90">
                  <c:v>23095585</c:v>
                </c:pt>
                <c:pt idx="91">
                  <c:v>22978189</c:v>
                </c:pt>
                <c:pt idx="92">
                  <c:v>22851988</c:v>
                </c:pt>
                <c:pt idx="93">
                  <c:v>22717259</c:v>
                </c:pt>
                <c:pt idx="94">
                  <c:v>22573828</c:v>
                </c:pt>
                <c:pt idx="95">
                  <c:v>22422060</c:v>
                </c:pt>
                <c:pt idx="96">
                  <c:v>22263015</c:v>
                </c:pt>
                <c:pt idx="97">
                  <c:v>22097291</c:v>
                </c:pt>
                <c:pt idx="98">
                  <c:v>21925329</c:v>
                </c:pt>
                <c:pt idx="99">
                  <c:v>21747966</c:v>
                </c:pt>
                <c:pt idx="100">
                  <c:v>21565356</c:v>
                </c:pt>
                <c:pt idx="101">
                  <c:v>21377056</c:v>
                </c:pt>
                <c:pt idx="102">
                  <c:v>21183563</c:v>
                </c:pt>
                <c:pt idx="103">
                  <c:v>20985544</c:v>
                </c:pt>
                <c:pt idx="104">
                  <c:v>20783620</c:v>
                </c:pt>
                <c:pt idx="105">
                  <c:v>20577993</c:v>
                </c:pt>
                <c:pt idx="106">
                  <c:v>20368715</c:v>
                </c:pt>
                <c:pt idx="107">
                  <c:v>20156208</c:v>
                </c:pt>
                <c:pt idx="108">
                  <c:v>19940902</c:v>
                </c:pt>
                <c:pt idx="109">
                  <c:v>19723025</c:v>
                </c:pt>
                <c:pt idx="110">
                  <c:v>19502743</c:v>
                </c:pt>
                <c:pt idx="111">
                  <c:v>19280425</c:v>
                </c:pt>
                <c:pt idx="112">
                  <c:v>19056093</c:v>
                </c:pt>
                <c:pt idx="113">
                  <c:v>18829985</c:v>
                </c:pt>
                <c:pt idx="114">
                  <c:v>18602312</c:v>
                </c:pt>
                <c:pt idx="115">
                  <c:v>18373304</c:v>
                </c:pt>
              </c:numCache>
            </c:numRef>
          </c:val>
        </c:ser>
        <c:marker val="1"/>
        <c:axId val="95558272"/>
        <c:axId val="95568256"/>
      </c:lineChart>
      <c:lineChart>
        <c:grouping val="standard"/>
        <c:ser>
          <c:idx val="2"/>
          <c:order val="1"/>
          <c:tx>
            <c:strRef>
              <c:f>Sheet1!$C$4</c:f>
              <c:strCache>
                <c:ptCount val="1"/>
                <c:pt idx="0">
                  <c:v>台北市房價(萬元/坪)</c:v>
                </c:pt>
              </c:strCache>
            </c:strRef>
          </c:tx>
          <c:spPr>
            <a:ln w="762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Sheet1!$A$5:$A$120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Sheet1!$C$5:$C$120</c:f>
              <c:numCache>
                <c:formatCode>#,##0;[Red]\-#,##0</c:formatCode>
                <c:ptCount val="116"/>
                <c:pt idx="0">
                  <c:v>2300</c:v>
                </c:pt>
                <c:pt idx="1">
                  <c:v>2400</c:v>
                </c:pt>
                <c:pt idx="2">
                  <c:v>2500</c:v>
                </c:pt>
                <c:pt idx="3">
                  <c:v>2600</c:v>
                </c:pt>
                <c:pt idx="4">
                  <c:v>2700</c:v>
                </c:pt>
                <c:pt idx="5">
                  <c:v>2800</c:v>
                </c:pt>
                <c:pt idx="6">
                  <c:v>2900</c:v>
                </c:pt>
                <c:pt idx="7">
                  <c:v>3000</c:v>
                </c:pt>
                <c:pt idx="8">
                  <c:v>3050</c:v>
                </c:pt>
                <c:pt idx="9">
                  <c:v>3100</c:v>
                </c:pt>
                <c:pt idx="10">
                  <c:v>3150</c:v>
                </c:pt>
                <c:pt idx="11">
                  <c:v>3200</c:v>
                </c:pt>
                <c:pt idx="12">
                  <c:v>3250</c:v>
                </c:pt>
                <c:pt idx="13">
                  <c:v>3300</c:v>
                </c:pt>
                <c:pt idx="14">
                  <c:v>3350</c:v>
                </c:pt>
                <c:pt idx="15">
                  <c:v>3400</c:v>
                </c:pt>
                <c:pt idx="16">
                  <c:v>3450</c:v>
                </c:pt>
                <c:pt idx="17">
                  <c:v>3500</c:v>
                </c:pt>
                <c:pt idx="18">
                  <c:v>3550</c:v>
                </c:pt>
                <c:pt idx="19">
                  <c:v>3600</c:v>
                </c:pt>
                <c:pt idx="20">
                  <c:v>3700</c:v>
                </c:pt>
                <c:pt idx="21">
                  <c:v>4650</c:v>
                </c:pt>
                <c:pt idx="22">
                  <c:v>7560</c:v>
                </c:pt>
                <c:pt idx="23">
                  <c:v>7650</c:v>
                </c:pt>
                <c:pt idx="24">
                  <c:v>7650</c:v>
                </c:pt>
                <c:pt idx="25">
                  <c:v>7800</c:v>
                </c:pt>
                <c:pt idx="26">
                  <c:v>8900</c:v>
                </c:pt>
                <c:pt idx="27">
                  <c:v>19000</c:v>
                </c:pt>
                <c:pt idx="28">
                  <c:v>24900</c:v>
                </c:pt>
                <c:pt idx="29">
                  <c:v>26750</c:v>
                </c:pt>
                <c:pt idx="30">
                  <c:v>28100</c:v>
                </c:pt>
                <c:pt idx="31">
                  <c:v>29900</c:v>
                </c:pt>
                <c:pt idx="32">
                  <c:v>34500</c:v>
                </c:pt>
                <c:pt idx="33">
                  <c:v>46200</c:v>
                </c:pt>
                <c:pt idx="34">
                  <c:v>76100</c:v>
                </c:pt>
                <c:pt idx="35">
                  <c:v>73100</c:v>
                </c:pt>
                <c:pt idx="36">
                  <c:v>69500</c:v>
                </c:pt>
                <c:pt idx="37">
                  <c:v>68400</c:v>
                </c:pt>
                <c:pt idx="38">
                  <c:v>70500</c:v>
                </c:pt>
                <c:pt idx="39">
                  <c:v>69500</c:v>
                </c:pt>
                <c:pt idx="40">
                  <c:v>71800</c:v>
                </c:pt>
                <c:pt idx="41">
                  <c:v>92700</c:v>
                </c:pt>
                <c:pt idx="42">
                  <c:v>182800</c:v>
                </c:pt>
                <c:pt idx="43">
                  <c:v>284500</c:v>
                </c:pt>
                <c:pt idx="44">
                  <c:v>267000</c:v>
                </c:pt>
                <c:pt idx="45">
                  <c:v>289000</c:v>
                </c:pt>
                <c:pt idx="46">
                  <c:v>303000</c:v>
                </c:pt>
                <c:pt idx="47">
                  <c:v>328000</c:v>
                </c:pt>
                <c:pt idx="48">
                  <c:v>331000</c:v>
                </c:pt>
                <c:pt idx="49">
                  <c:v>326000</c:v>
                </c:pt>
                <c:pt idx="50">
                  <c:v>314000</c:v>
                </c:pt>
                <c:pt idx="51">
                  <c:v>341200</c:v>
                </c:pt>
                <c:pt idx="52">
                  <c:v>343000</c:v>
                </c:pt>
                <c:pt idx="53">
                  <c:v>346000</c:v>
                </c:pt>
                <c:pt idx="54">
                  <c:v>331200</c:v>
                </c:pt>
                <c:pt idx="55">
                  <c:v>317000</c:v>
                </c:pt>
                <c:pt idx="56">
                  <c:v>308000</c:v>
                </c:pt>
                <c:pt idx="57">
                  <c:v>319500</c:v>
                </c:pt>
                <c:pt idx="58">
                  <c:v>355000</c:v>
                </c:pt>
                <c:pt idx="59">
                  <c:v>388000</c:v>
                </c:pt>
                <c:pt idx="60">
                  <c:v>438000</c:v>
                </c:pt>
                <c:pt idx="61">
                  <c:v>512000</c:v>
                </c:pt>
                <c:pt idx="62">
                  <c:v>599000</c:v>
                </c:pt>
                <c:pt idx="63">
                  <c:v>586000</c:v>
                </c:pt>
                <c:pt idx="64">
                  <c:v>632000</c:v>
                </c:pt>
                <c:pt idx="65">
                  <c:v>678000</c:v>
                </c:pt>
                <c:pt idx="66">
                  <c:v>732000</c:v>
                </c:pt>
                <c:pt idx="67">
                  <c:v>835000</c:v>
                </c:pt>
                <c:pt idx="68">
                  <c:v>845000</c:v>
                </c:pt>
                <c:pt idx="69">
                  <c:v>842000</c:v>
                </c:pt>
                <c:pt idx="70">
                  <c:v>765000</c:v>
                </c:pt>
              </c:numCache>
            </c:numRef>
          </c:val>
        </c:ser>
        <c:marker val="1"/>
        <c:axId val="95585408"/>
        <c:axId val="95570560"/>
      </c:lineChart>
      <c:catAx>
        <c:axId val="9555827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700"/>
            </a:pPr>
            <a:endParaRPr lang="zh-TW"/>
          </a:p>
        </c:txPr>
        <c:crossAx val="95568256"/>
        <c:crosses val="autoZero"/>
        <c:auto val="1"/>
        <c:lblAlgn val="ctr"/>
        <c:lblOffset val="100"/>
      </c:catAx>
      <c:valAx>
        <c:axId val="95568256"/>
        <c:scaling>
          <c:orientation val="minMax"/>
          <c:min val="5000000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 sz="1100"/>
                </a:pPr>
                <a:r>
                  <a:rPr lang="zh-TW" altLang="en-US" sz="1100"/>
                  <a:t>人口數</a:t>
                </a:r>
                <a:r>
                  <a:rPr lang="en-US" altLang="zh-TW" sz="1100"/>
                  <a:t>(</a:t>
                </a:r>
                <a:r>
                  <a:rPr lang="zh-TW" altLang="en-US" sz="1100"/>
                  <a:t>萬人</a:t>
                </a:r>
                <a:r>
                  <a:rPr lang="en-US" altLang="zh-TW" sz="1100"/>
                  <a:t>)</a:t>
                </a:r>
                <a:endParaRPr lang="zh-TW" sz="1100"/>
              </a:p>
            </c:rich>
          </c:tx>
          <c:layout/>
        </c:title>
        <c:numFmt formatCode="#,##0;[Red]\-#,##0" sourceLinked="1"/>
        <c:minorTickMark val="in"/>
        <c:tickLblPos val="nextTo"/>
        <c:crossAx val="95558272"/>
        <c:crosses val="autoZero"/>
        <c:crossBetween val="between"/>
        <c:majorUnit val="5000000"/>
        <c:minorUnit val="1000000"/>
        <c:dispUnits>
          <c:builtInUnit val="tenThousands"/>
        </c:dispUnits>
      </c:valAx>
      <c:valAx>
        <c:axId val="95570560"/>
        <c:scaling>
          <c:orientation val="minMax"/>
          <c:max val="1000000"/>
          <c:min val="0"/>
        </c:scaling>
        <c:axPos val="r"/>
        <c:title>
          <c:tx>
            <c:rich>
              <a:bodyPr rot="0" vert="wordArtVertRtl"/>
              <a:lstStyle/>
              <a:p>
                <a:pPr>
                  <a:defRPr sz="1100"/>
                </a:pPr>
                <a:r>
                  <a:rPr lang="zh-TW" altLang="en-US" sz="1100"/>
                  <a:t>房價</a:t>
                </a:r>
                <a:r>
                  <a:rPr lang="en-US" altLang="zh-TW" sz="1100"/>
                  <a:t>(</a:t>
                </a:r>
                <a:r>
                  <a:rPr lang="zh-TW" altLang="en-US" sz="1100"/>
                  <a:t>萬元</a:t>
                </a:r>
                <a:r>
                  <a:rPr lang="en-US" altLang="zh-TW" sz="1100"/>
                  <a:t>/</a:t>
                </a:r>
                <a:r>
                  <a:rPr lang="zh-TW" altLang="en-US" sz="1100"/>
                  <a:t>坪</a:t>
                </a:r>
                <a:r>
                  <a:rPr lang="en-US" altLang="zh-TW" sz="1100"/>
                  <a:t>)</a:t>
                </a:r>
                <a:endParaRPr lang="zh-TW" altLang="en-US" sz="1100"/>
              </a:p>
            </c:rich>
          </c:tx>
          <c:layout/>
        </c:title>
        <c:numFmt formatCode="#,##0;[Red]\-#,##0" sourceLinked="1"/>
        <c:tickLblPos val="nextTo"/>
        <c:crossAx val="95585408"/>
        <c:crosses val="max"/>
        <c:crossBetween val="between"/>
        <c:majorUnit val="100000"/>
        <c:minorUnit val="20000"/>
        <c:dispUnits>
          <c:builtInUnit val="tenThousands"/>
        </c:dispUnits>
      </c:valAx>
      <c:catAx>
        <c:axId val="95585408"/>
        <c:scaling>
          <c:orientation val="minMax"/>
        </c:scaling>
        <c:delete val="1"/>
        <c:axPos val="b"/>
        <c:numFmt formatCode="General" sourceLinked="1"/>
        <c:tickLblPos val="none"/>
        <c:crossAx val="95570560"/>
        <c:crosses val="autoZero"/>
        <c:auto val="1"/>
        <c:lblAlgn val="ctr"/>
        <c:lblOffset val="100"/>
      </c:catAx>
      <c:spPr>
        <a:noFill/>
      </c:spPr>
    </c:plotArea>
    <c:legend>
      <c:legendPos val="t"/>
      <c:layout/>
    </c:legend>
    <c:plotVisOnly val="1"/>
    <c:dispBlanksAs val="gap"/>
  </c:chart>
  <c:spPr>
    <a:noFill/>
  </c:sp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Sheet1!$E$5</c:f>
              <c:strCache>
                <c:ptCount val="1"/>
                <c:pt idx="0">
                  <c:v>人口數</c:v>
                </c:pt>
              </c:strCache>
            </c:strRef>
          </c:tx>
          <c:spPr>
            <a:solidFill>
              <a:srgbClr val="F8A170"/>
            </a:solidFill>
            <a:ln w="0">
              <a:solidFill>
                <a:schemeClr val="tx1">
                  <a:lumMod val="65000"/>
                  <a:lumOff val="35000"/>
                </a:schemeClr>
              </a:solidFill>
              <a:prstDash val="solid"/>
            </a:ln>
          </c:spPr>
          <c:dPt>
            <c:idx val="0"/>
            <c:spPr>
              <a:solidFill>
                <a:srgbClr val="C00000"/>
              </a:solidFill>
              <a:ln w="0">
                <a:solidFill>
                  <a:srgbClr val="FF0000"/>
                </a:solidFill>
                <a:prstDash val="solid"/>
              </a:ln>
            </c:spPr>
          </c:dPt>
          <c:dPt>
            <c:idx val="12"/>
            <c:spPr>
              <a:solidFill>
                <a:srgbClr val="C00000"/>
              </a:solidFill>
              <a:ln w="0">
                <a:solidFill>
                  <a:srgbClr val="FF0000"/>
                </a:solidFill>
                <a:prstDash val="solid"/>
              </a:ln>
            </c:spPr>
          </c:dPt>
          <c:dPt>
            <c:idx val="25"/>
            <c:spPr>
              <a:solidFill>
                <a:srgbClr val="C00000"/>
              </a:solidFill>
              <a:ln w="0">
                <a:solidFill>
                  <a:srgbClr val="FF0000"/>
                </a:solidFill>
                <a:prstDash val="solid"/>
              </a:ln>
            </c:spPr>
          </c:dPt>
          <c:dPt>
            <c:idx val="43"/>
            <c:spPr>
              <a:solidFill>
                <a:srgbClr val="C00000"/>
              </a:solidFill>
              <a:ln w="0">
                <a:solidFill>
                  <a:srgbClr val="FF0000"/>
                </a:solidFill>
                <a:prstDash val="solid"/>
              </a:ln>
            </c:spPr>
          </c:dPt>
          <c:dPt>
            <c:idx val="62"/>
            <c:spPr>
              <a:solidFill>
                <a:srgbClr val="C00000"/>
              </a:solidFill>
              <a:ln w="0">
                <a:solidFill>
                  <a:srgbClr val="FF0000"/>
                </a:solidFill>
                <a:prstDash val="solid"/>
              </a:ln>
            </c:spPr>
          </c:dPt>
          <c:dPt>
            <c:idx val="71"/>
            <c:spPr>
              <a:solidFill>
                <a:srgbClr val="C00000"/>
              </a:solidFill>
              <a:ln w="0">
                <a:solidFill>
                  <a:srgbClr val="FF0000"/>
                </a:solidFill>
                <a:prstDash val="solid"/>
              </a:ln>
            </c:spPr>
          </c:dPt>
          <c:cat>
            <c:numRef>
              <c:f>Sheet1!$D$6:$D$77</c:f>
              <c:numCache>
                <c:formatCode>General</c:formatCode>
                <c:ptCount val="72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</c:numCache>
            </c:numRef>
          </c:cat>
          <c:val>
            <c:numRef>
              <c:f>Sheet1!$E$6:$E$77</c:f>
              <c:numCache>
                <c:formatCode>0.0_ </c:formatCode>
                <c:ptCount val="72"/>
                <c:pt idx="0">
                  <c:v>609.08600000000001</c:v>
                </c:pt>
                <c:pt idx="1">
                  <c:v>649.77340000000413</c:v>
                </c:pt>
                <c:pt idx="2">
                  <c:v>680.76009999999997</c:v>
                </c:pt>
                <c:pt idx="3">
                  <c:v>739.69310000000053</c:v>
                </c:pt>
                <c:pt idx="4">
                  <c:v>755.43989999999997</c:v>
                </c:pt>
                <c:pt idx="5">
                  <c:v>786.92470000000003</c:v>
                </c:pt>
                <c:pt idx="6">
                  <c:v>812.83739999999796</c:v>
                </c:pt>
                <c:pt idx="7">
                  <c:v>843.80159999999796</c:v>
                </c:pt>
                <c:pt idx="8">
                  <c:v>874.91509999999948</c:v>
                </c:pt>
                <c:pt idx="9">
                  <c:v>907.76430000000005</c:v>
                </c:pt>
                <c:pt idx="10">
                  <c:v>939.03809999999999</c:v>
                </c:pt>
                <c:pt idx="11">
                  <c:v>969.02499999999998</c:v>
                </c:pt>
                <c:pt idx="12">
                  <c:v>1009.1928</c:v>
                </c:pt>
                <c:pt idx="13">
                  <c:v>1048.4725000000001</c:v>
                </c:pt>
                <c:pt idx="14">
                  <c:v>1085.0685000000001</c:v>
                </c:pt>
                <c:pt idx="15">
                  <c:v>1121.0083999999999</c:v>
                </c:pt>
                <c:pt idx="16">
                  <c:v>1157.4941999999999</c:v>
                </c:pt>
                <c:pt idx="17">
                  <c:v>1194.9260000000011</c:v>
                </c:pt>
                <c:pt idx="18">
                  <c:v>1232.5025000000001</c:v>
                </c:pt>
                <c:pt idx="19">
                  <c:v>1269.8699999999999</c:v>
                </c:pt>
                <c:pt idx="20">
                  <c:v>1306.5473</c:v>
                </c:pt>
                <c:pt idx="21">
                  <c:v>1337.1082999999999</c:v>
                </c:pt>
                <c:pt idx="22">
                  <c:v>1372.5990999999999</c:v>
                </c:pt>
                <c:pt idx="23">
                  <c:v>1441.1976</c:v>
                </c:pt>
                <c:pt idx="24">
                  <c:v>1475.3910999999998</c:v>
                </c:pt>
                <c:pt idx="25">
                  <c:v>1507.3216</c:v>
                </c:pt>
                <c:pt idx="26">
                  <c:v>1536.7773999999999</c:v>
                </c:pt>
                <c:pt idx="27">
                  <c:v>1564.2467000000001</c:v>
                </c:pt>
                <c:pt idx="28">
                  <c:v>1592.7167000000011</c:v>
                </c:pt>
                <c:pt idx="29">
                  <c:v>1622.3089</c:v>
                </c:pt>
                <c:pt idx="30">
                  <c:v>1657.9737</c:v>
                </c:pt>
                <c:pt idx="31">
                  <c:v>1688.2053000000001</c:v>
                </c:pt>
                <c:pt idx="32">
                  <c:v>1720.2491</c:v>
                </c:pt>
                <c:pt idx="33">
                  <c:v>1754.3067000000001</c:v>
                </c:pt>
                <c:pt idx="34">
                  <c:v>1786.6007999999999</c:v>
                </c:pt>
                <c:pt idx="35">
                  <c:v>1819.3955000000001</c:v>
                </c:pt>
                <c:pt idx="36">
                  <c:v>1851.5753999999999</c:v>
                </c:pt>
                <c:pt idx="37">
                  <c:v>1879.0537999999999</c:v>
                </c:pt>
                <c:pt idx="38">
                  <c:v>1906.9194</c:v>
                </c:pt>
                <c:pt idx="39">
                  <c:v>1931.3824999999929</c:v>
                </c:pt>
                <c:pt idx="40">
                  <c:v>1950.9082000000001</c:v>
                </c:pt>
                <c:pt idx="41">
                  <c:v>1972.501</c:v>
                </c:pt>
                <c:pt idx="42">
                  <c:v>1995.4397000000001</c:v>
                </c:pt>
                <c:pt idx="43">
                  <c:v>2015.6587</c:v>
                </c:pt>
                <c:pt idx="44">
                  <c:v>2040.1305</c:v>
                </c:pt>
                <c:pt idx="45">
                  <c:v>2060.5830999999998</c:v>
                </c:pt>
                <c:pt idx="46">
                  <c:v>2080.2621999999997</c:v>
                </c:pt>
                <c:pt idx="47">
                  <c:v>2099.5416</c:v>
                </c:pt>
                <c:pt idx="48">
                  <c:v>2117.7873999999997</c:v>
                </c:pt>
                <c:pt idx="49">
                  <c:v>2135.7431000000001</c:v>
                </c:pt>
                <c:pt idx="50">
                  <c:v>2152.5432999999998</c:v>
                </c:pt>
                <c:pt idx="51">
                  <c:v>2174.2815000000001</c:v>
                </c:pt>
                <c:pt idx="52">
                  <c:v>2192.8591000000147</c:v>
                </c:pt>
                <c:pt idx="53">
                  <c:v>2209.2386999999849</c:v>
                </c:pt>
                <c:pt idx="54">
                  <c:v>2227.6671999999999</c:v>
                </c:pt>
                <c:pt idx="55">
                  <c:v>2240.5567999999998</c:v>
                </c:pt>
                <c:pt idx="56">
                  <c:v>2252.0776000000001</c:v>
                </c:pt>
                <c:pt idx="57">
                  <c:v>2260.4549999999999</c:v>
                </c:pt>
                <c:pt idx="58">
                  <c:v>2268.9122000000002</c:v>
                </c:pt>
                <c:pt idx="59">
                  <c:v>2277.0383000000002</c:v>
                </c:pt>
                <c:pt idx="60">
                  <c:v>2287.6527000000001</c:v>
                </c:pt>
                <c:pt idx="61">
                  <c:v>2295.8360000000002</c:v>
                </c:pt>
                <c:pt idx="62">
                  <c:v>2303.7031000000002</c:v>
                </c:pt>
                <c:pt idx="63">
                  <c:v>2311.9772000000012</c:v>
                </c:pt>
                <c:pt idx="64">
                  <c:v>2316.2123000000001</c:v>
                </c:pt>
                <c:pt idx="65">
                  <c:v>2322.4912000000022</c:v>
                </c:pt>
                <c:pt idx="66">
                  <c:v>2331.5821999999998</c:v>
                </c:pt>
                <c:pt idx="67">
                  <c:v>2337.3517000000152</c:v>
                </c:pt>
                <c:pt idx="68">
                  <c:v>2343.3753000000147</c:v>
                </c:pt>
                <c:pt idx="69">
                  <c:v>2349.2073999999998</c:v>
                </c:pt>
                <c:pt idx="70">
                  <c:v>2353.9816000000001</c:v>
                </c:pt>
                <c:pt idx="71">
                  <c:v>2357.1277</c:v>
                </c:pt>
              </c:numCache>
            </c:numRef>
          </c:val>
        </c:ser>
        <c:axId val="95588736"/>
        <c:axId val="95590272"/>
      </c:barChart>
      <c:lineChart>
        <c:grouping val="standard"/>
        <c:ser>
          <c:idx val="2"/>
          <c:order val="1"/>
          <c:tx>
            <c:strRef>
              <c:f>Sheet1!$F$5</c:f>
              <c:strCache>
                <c:ptCount val="1"/>
                <c:pt idx="0">
                  <c:v>成長率</c:v>
                </c:pt>
              </c:strCache>
            </c:strRef>
          </c:tx>
          <c:spPr>
            <a:ln w="5080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Sheet1!$D$6:$D$77</c:f>
              <c:numCache>
                <c:formatCode>General</c:formatCode>
                <c:ptCount val="72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</c:numCache>
            </c:numRef>
          </c:cat>
          <c:val>
            <c:numRef>
              <c:f>Sheet1!$F$6:$F$77</c:f>
              <c:numCache>
                <c:formatCode>0.00%</c:formatCode>
                <c:ptCount val="72"/>
                <c:pt idx="1">
                  <c:v>6.6800747349307091E-2</c:v>
                </c:pt>
                <c:pt idx="2">
                  <c:v>4.7688471088536737E-2</c:v>
                </c:pt>
                <c:pt idx="3">
                  <c:v>8.6569409693664764E-2</c:v>
                </c:pt>
                <c:pt idx="4">
                  <c:v>2.1288288345531398E-2</c:v>
                </c:pt>
                <c:pt idx="5">
                  <c:v>4.1677438536143162E-2</c:v>
                </c:pt>
                <c:pt idx="6">
                  <c:v>3.2929071866723864E-2</c:v>
                </c:pt>
                <c:pt idx="7">
                  <c:v>3.8093965656600136E-2</c:v>
                </c:pt>
                <c:pt idx="8">
                  <c:v>3.6873004270198156E-2</c:v>
                </c:pt>
                <c:pt idx="9">
                  <c:v>3.7545585851701542E-2</c:v>
                </c:pt>
                <c:pt idx="10">
                  <c:v>3.4451453973239454E-2</c:v>
                </c:pt>
                <c:pt idx="11">
                  <c:v>3.1933635067629702E-2</c:v>
                </c:pt>
                <c:pt idx="12">
                  <c:v>4.1451768530223795E-2</c:v>
                </c:pt>
                <c:pt idx="13">
                  <c:v>3.8921898768996342E-2</c:v>
                </c:pt>
                <c:pt idx="14">
                  <c:v>3.4904110503613861E-2</c:v>
                </c:pt>
                <c:pt idx="15">
                  <c:v>3.3122240669598131E-2</c:v>
                </c:pt>
                <c:pt idx="16">
                  <c:v>3.2547302946169157E-2</c:v>
                </c:pt>
                <c:pt idx="17">
                  <c:v>3.2338650163430405E-2</c:v>
                </c:pt>
                <c:pt idx="18">
                  <c:v>3.1446717202571861E-2</c:v>
                </c:pt>
                <c:pt idx="19">
                  <c:v>3.0318396920087309E-2</c:v>
                </c:pt>
                <c:pt idx="20">
                  <c:v>2.8882720278453851E-2</c:v>
                </c:pt>
                <c:pt idx="21">
                  <c:v>2.3390657192433988E-2</c:v>
                </c:pt>
                <c:pt idx="22">
                  <c:v>2.6542950933742468E-2</c:v>
                </c:pt>
                <c:pt idx="23">
                  <c:v>4.9977083621867591E-2</c:v>
                </c:pt>
                <c:pt idx="24">
                  <c:v>2.3725754192207821E-2</c:v>
                </c:pt>
                <c:pt idx="25">
                  <c:v>2.1642058163425276E-2</c:v>
                </c:pt>
                <c:pt idx="26">
                  <c:v>1.9541815097720409E-2</c:v>
                </c:pt>
                <c:pt idx="27">
                  <c:v>1.7874612159184618E-2</c:v>
                </c:pt>
                <c:pt idx="28">
                  <c:v>1.8200453930956161E-2</c:v>
                </c:pt>
                <c:pt idx="29">
                  <c:v>1.8579700960001277E-2</c:v>
                </c:pt>
                <c:pt idx="30">
                  <c:v>2.1983976047964961E-2</c:v>
                </c:pt>
                <c:pt idx="31">
                  <c:v>1.8234064870872313E-2</c:v>
                </c:pt>
                <c:pt idx="32">
                  <c:v>1.8980985310258196E-2</c:v>
                </c:pt>
                <c:pt idx="33">
                  <c:v>1.97980629665786E-2</c:v>
                </c:pt>
                <c:pt idx="34">
                  <c:v>1.840846871302482E-2</c:v>
                </c:pt>
                <c:pt idx="35">
                  <c:v>1.8355919240604871E-2</c:v>
                </c:pt>
                <c:pt idx="36">
                  <c:v>1.7687138392944227E-2</c:v>
                </c:pt>
                <c:pt idx="37">
                  <c:v>1.4840551456883769E-2</c:v>
                </c:pt>
                <c:pt idx="38">
                  <c:v>1.4829591361354321E-2</c:v>
                </c:pt>
                <c:pt idx="39">
                  <c:v>1.2828596740900543E-2</c:v>
                </c:pt>
                <c:pt idx="40">
                  <c:v>1.0109701211438055E-2</c:v>
                </c:pt>
                <c:pt idx="41">
                  <c:v>1.1068075883837193E-2</c:v>
                </c:pt>
                <c:pt idx="42">
                  <c:v>1.1629246322308438E-2</c:v>
                </c:pt>
                <c:pt idx="43">
                  <c:v>1.0132603856683796E-2</c:v>
                </c:pt>
                <c:pt idx="44">
                  <c:v>1.2140845074614997E-2</c:v>
                </c:pt>
                <c:pt idx="45">
                  <c:v>1.0025142999430693E-2</c:v>
                </c:pt>
                <c:pt idx="46">
                  <c:v>9.5502578857414068E-3</c:v>
                </c:pt>
                <c:pt idx="47">
                  <c:v>9.2677740334848047E-3</c:v>
                </c:pt>
                <c:pt idx="48">
                  <c:v>8.6903731747920432E-3</c:v>
                </c:pt>
                <c:pt idx="49">
                  <c:v>8.4785186652824862E-3</c:v>
                </c:pt>
                <c:pt idx="50">
                  <c:v>7.8662082532303824E-3</c:v>
                </c:pt>
                <c:pt idx="51">
                  <c:v>1.009884446923804E-2</c:v>
                </c:pt>
                <c:pt idx="52">
                  <c:v>8.5442478354345042E-3</c:v>
                </c:pt>
                <c:pt idx="53">
                  <c:v>7.4695177633619103E-3</c:v>
                </c:pt>
                <c:pt idx="54">
                  <c:v>8.3415612808159807E-3</c:v>
                </c:pt>
                <c:pt idx="55">
                  <c:v>5.7861425620486934E-3</c:v>
                </c:pt>
                <c:pt idx="56">
                  <c:v>5.1419361473006324E-3</c:v>
                </c:pt>
                <c:pt idx="57">
                  <c:v>3.7198540583147652E-3</c:v>
                </c:pt>
                <c:pt idx="58">
                  <c:v>3.7413706532536577E-3</c:v>
                </c:pt>
                <c:pt idx="59">
                  <c:v>3.5814960138167442E-3</c:v>
                </c:pt>
                <c:pt idx="60">
                  <c:v>4.6614938360940439E-3</c:v>
                </c:pt>
                <c:pt idx="61">
                  <c:v>3.5771601170053978E-3</c:v>
                </c:pt>
                <c:pt idx="62">
                  <c:v>3.4266820452333452E-3</c:v>
                </c:pt>
                <c:pt idx="63">
                  <c:v>3.5916520666225992E-3</c:v>
                </c:pt>
                <c:pt idx="64">
                  <c:v>1.8318087219893009E-3</c:v>
                </c:pt>
                <c:pt idx="65">
                  <c:v>2.7108482240594247E-3</c:v>
                </c:pt>
                <c:pt idx="66">
                  <c:v>3.9143313008032296E-3</c:v>
                </c:pt>
                <c:pt idx="67">
                  <c:v>2.4744999339933998E-3</c:v>
                </c:pt>
                <c:pt idx="68">
                  <c:v>2.5771046779139678E-3</c:v>
                </c:pt>
                <c:pt idx="69">
                  <c:v>2.4887605497932032E-3</c:v>
                </c:pt>
                <c:pt idx="70">
                  <c:v>2.0322599017865706E-3</c:v>
                </c:pt>
                <c:pt idx="71">
                  <c:v>1.3365015257553819E-3</c:v>
                </c:pt>
              </c:numCache>
            </c:numRef>
          </c:val>
        </c:ser>
        <c:marker val="1"/>
        <c:axId val="95497216"/>
        <c:axId val="95495296"/>
      </c:lineChart>
      <c:catAx>
        <c:axId val="95588736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600"/>
            </a:pPr>
            <a:endParaRPr lang="zh-TW"/>
          </a:p>
        </c:txPr>
        <c:crossAx val="95590272"/>
        <c:crosses val="autoZero"/>
        <c:auto val="1"/>
        <c:lblAlgn val="ctr"/>
        <c:lblOffset val="100"/>
      </c:catAx>
      <c:valAx>
        <c:axId val="95590272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 sz="1200"/>
                </a:pPr>
                <a:r>
                  <a:rPr lang="zh-TW" altLang="en-US" sz="1200"/>
                  <a:t>人口數</a:t>
                </a:r>
                <a:r>
                  <a:rPr lang="en-US" altLang="zh-TW" sz="1200"/>
                  <a:t>(</a:t>
                </a:r>
                <a:r>
                  <a:rPr lang="zh-TW" altLang="en-US" sz="1200"/>
                  <a:t>萬人</a:t>
                </a:r>
                <a:r>
                  <a:rPr lang="en-US" altLang="zh-TW" sz="1200"/>
                  <a:t>)</a:t>
                </a:r>
                <a:endParaRPr lang="zh-TW" altLang="en-US" sz="1200"/>
              </a:p>
            </c:rich>
          </c:tx>
          <c:layout/>
        </c:title>
        <c:numFmt formatCode="0.0_ " sourceLinked="1"/>
        <c:tickLblPos val="nextTo"/>
        <c:crossAx val="95588736"/>
        <c:crosses val="autoZero"/>
        <c:crossBetween val="between"/>
      </c:valAx>
      <c:valAx>
        <c:axId val="95495296"/>
        <c:scaling>
          <c:orientation val="minMax"/>
        </c:scaling>
        <c:axPos val="r"/>
        <c:title>
          <c:tx>
            <c:rich>
              <a:bodyPr rot="0" vert="wordArtVertRtl"/>
              <a:lstStyle/>
              <a:p>
                <a:pPr>
                  <a:defRPr sz="1100"/>
                </a:pPr>
                <a:r>
                  <a:rPr lang="zh-TW" altLang="en-US" sz="1100"/>
                  <a:t>成長率</a:t>
                </a:r>
                <a:r>
                  <a:rPr lang="en-US" altLang="zh-TW" sz="1100"/>
                  <a:t>(%)</a:t>
                </a:r>
                <a:endParaRPr lang="zh-TW" altLang="en-US" sz="1100"/>
              </a:p>
            </c:rich>
          </c:tx>
          <c:layout/>
        </c:title>
        <c:numFmt formatCode="0%" sourceLinked="0"/>
        <c:tickLblPos val="nextTo"/>
        <c:crossAx val="95497216"/>
        <c:crosses val="max"/>
        <c:crossBetween val="between"/>
      </c:valAx>
      <c:catAx>
        <c:axId val="95497216"/>
        <c:scaling>
          <c:orientation val="minMax"/>
        </c:scaling>
        <c:delete val="1"/>
        <c:axPos val="b"/>
        <c:numFmt formatCode="General" sourceLinked="1"/>
        <c:tickLblPos val="none"/>
        <c:crossAx val="95495296"/>
        <c:crosses val="autoZero"/>
        <c:auto val="1"/>
        <c:lblAlgn val="ctr"/>
        <c:lblOffset val="100"/>
      </c:catAx>
    </c:plotArea>
    <c:legend>
      <c:legendPos val="t"/>
      <c:layout/>
      <c:txPr>
        <a:bodyPr/>
        <a:lstStyle/>
        <a:p>
          <a:pPr>
            <a:defRPr sz="1200"/>
          </a:pPr>
          <a:endParaRPr lang="zh-TW"/>
        </a:p>
      </c:txPr>
    </c:legend>
    <c:plotVisOnly val="1"/>
    <c:dispBlanksAs val="gap"/>
  </c:chart>
  <c:externalData r:id="rId1"/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barChart>
        <c:barDir val="col"/>
        <c:grouping val="clustered"/>
        <c:ser>
          <c:idx val="0"/>
          <c:order val="0"/>
          <c:tx>
            <c:strRef>
              <c:f>Sheet1!$E$4</c:f>
              <c:strCache>
                <c:ptCount val="1"/>
                <c:pt idx="0">
                  <c:v>戶籍數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36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4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5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5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65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71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Lbls>
            <c:dLbl>
              <c:idx val="0"/>
              <c:layout/>
              <c:showVal val="1"/>
            </c:dLbl>
            <c:dLbl>
              <c:idx val="15"/>
              <c:layout/>
              <c:showVal val="1"/>
            </c:dLbl>
            <c:dLbl>
              <c:idx val="29"/>
              <c:layout/>
              <c:showVal val="1"/>
            </c:dLbl>
            <c:dLbl>
              <c:idx val="36"/>
              <c:layout/>
              <c:showVal val="1"/>
            </c:dLbl>
            <c:dLbl>
              <c:idx val="44"/>
              <c:layout/>
              <c:showVal val="1"/>
            </c:dLbl>
            <c:dLbl>
              <c:idx val="50"/>
              <c:layout/>
              <c:showVal val="1"/>
            </c:dLbl>
            <c:dLbl>
              <c:idx val="57"/>
              <c:layout/>
              <c:showVal val="1"/>
            </c:dLbl>
            <c:dLbl>
              <c:idx val="65"/>
              <c:layout/>
              <c:showVal val="1"/>
            </c:dLbl>
            <c:dLbl>
              <c:idx val="71"/>
              <c:layout/>
              <c:showVal val="1"/>
            </c:dLbl>
            <c:delete val="1"/>
            <c:spPr>
              <a:solidFill>
                <a:srgbClr val="03E2E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</c:dLbls>
          <c:cat>
            <c:numRef>
              <c:f>Sheet1!$D$5:$D$76</c:f>
              <c:numCache>
                <c:formatCode>General</c:formatCode>
                <c:ptCount val="72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2105</c:v>
                </c:pt>
                <c:pt idx="70">
                  <c:v>2016</c:v>
                </c:pt>
                <c:pt idx="71">
                  <c:v>2017</c:v>
                </c:pt>
              </c:numCache>
            </c:numRef>
          </c:cat>
          <c:val>
            <c:numRef>
              <c:f>Sheet1!$E$5:$E$76</c:f>
              <c:numCache>
                <c:formatCode>0.0_ </c:formatCode>
                <c:ptCount val="72"/>
                <c:pt idx="0">
                  <c:v>100.09520000000002</c:v>
                </c:pt>
                <c:pt idx="1">
                  <c:v>112.0145000000004</c:v>
                </c:pt>
                <c:pt idx="2">
                  <c:v>119.271</c:v>
                </c:pt>
                <c:pt idx="3">
                  <c:v>133.19159999999999</c:v>
                </c:pt>
                <c:pt idx="4">
                  <c:v>136.86540000000079</c:v>
                </c:pt>
                <c:pt idx="5">
                  <c:v>144.0787</c:v>
                </c:pt>
                <c:pt idx="6">
                  <c:v>149.24759999999998</c:v>
                </c:pt>
                <c:pt idx="7">
                  <c:v>155.29220000000001</c:v>
                </c:pt>
                <c:pt idx="8">
                  <c:v>156.79240000000001</c:v>
                </c:pt>
                <c:pt idx="9">
                  <c:v>162.92570000000001</c:v>
                </c:pt>
                <c:pt idx="10">
                  <c:v>169.54319999999998</c:v>
                </c:pt>
                <c:pt idx="11">
                  <c:v>174.602</c:v>
                </c:pt>
                <c:pt idx="12">
                  <c:v>180.38200000000094</c:v>
                </c:pt>
                <c:pt idx="13">
                  <c:v>186.85770000000079</c:v>
                </c:pt>
                <c:pt idx="14">
                  <c:v>193.97329999999999</c:v>
                </c:pt>
                <c:pt idx="15">
                  <c:v>200.24929999999998</c:v>
                </c:pt>
                <c:pt idx="16">
                  <c:v>205.05</c:v>
                </c:pt>
                <c:pt idx="17">
                  <c:v>211.828100000001</c:v>
                </c:pt>
                <c:pt idx="18">
                  <c:v>218.7612</c:v>
                </c:pt>
                <c:pt idx="19">
                  <c:v>225.70309999999998</c:v>
                </c:pt>
                <c:pt idx="20">
                  <c:v>232.15950000000001</c:v>
                </c:pt>
                <c:pt idx="21">
                  <c:v>238.8152</c:v>
                </c:pt>
                <c:pt idx="22">
                  <c:v>246.59650000000002</c:v>
                </c:pt>
                <c:pt idx="23">
                  <c:v>254.18559999999999</c:v>
                </c:pt>
                <c:pt idx="24">
                  <c:v>262.01049999999969</c:v>
                </c:pt>
                <c:pt idx="25">
                  <c:v>270.2792</c:v>
                </c:pt>
                <c:pt idx="26">
                  <c:v>279.41489999999999</c:v>
                </c:pt>
                <c:pt idx="27">
                  <c:v>287.84530000000001</c:v>
                </c:pt>
                <c:pt idx="28">
                  <c:v>297.12479999999999</c:v>
                </c:pt>
                <c:pt idx="29">
                  <c:v>307.89060000000001</c:v>
                </c:pt>
                <c:pt idx="30">
                  <c:v>319.27940000000001</c:v>
                </c:pt>
                <c:pt idx="31">
                  <c:v>331.91579999999863</c:v>
                </c:pt>
                <c:pt idx="32">
                  <c:v>344.91159999999758</c:v>
                </c:pt>
                <c:pt idx="33">
                  <c:v>360.4443</c:v>
                </c:pt>
                <c:pt idx="34">
                  <c:v>375.5086</c:v>
                </c:pt>
                <c:pt idx="35">
                  <c:v>390.60149999999999</c:v>
                </c:pt>
                <c:pt idx="36">
                  <c:v>404.25290000000001</c:v>
                </c:pt>
                <c:pt idx="37">
                  <c:v>415.49439999999805</c:v>
                </c:pt>
                <c:pt idx="38">
                  <c:v>425.71709999999899</c:v>
                </c:pt>
                <c:pt idx="39">
                  <c:v>437.12</c:v>
                </c:pt>
                <c:pt idx="40">
                  <c:v>449.97869999999864</c:v>
                </c:pt>
                <c:pt idx="41">
                  <c:v>465.52140000000003</c:v>
                </c:pt>
                <c:pt idx="42">
                  <c:v>481.80560000000008</c:v>
                </c:pt>
                <c:pt idx="43">
                  <c:v>496.43379999999746</c:v>
                </c:pt>
                <c:pt idx="44">
                  <c:v>510.35359999999969</c:v>
                </c:pt>
                <c:pt idx="45">
                  <c:v>522.71849999999995</c:v>
                </c:pt>
                <c:pt idx="46">
                  <c:v>535.52769999999748</c:v>
                </c:pt>
                <c:pt idx="47">
                  <c:v>549.58880000000352</c:v>
                </c:pt>
                <c:pt idx="48">
                  <c:v>564.85619999999585</c:v>
                </c:pt>
                <c:pt idx="49">
                  <c:v>581.91549999999938</c:v>
                </c:pt>
                <c:pt idx="50">
                  <c:v>602.17830000000424</c:v>
                </c:pt>
                <c:pt idx="51">
                  <c:v>620.43430000000001</c:v>
                </c:pt>
                <c:pt idx="52">
                  <c:v>636.97680000000003</c:v>
                </c:pt>
                <c:pt idx="53">
                  <c:v>653.24659999999949</c:v>
                </c:pt>
                <c:pt idx="54">
                  <c:v>668.16849999999999</c:v>
                </c:pt>
                <c:pt idx="55">
                  <c:v>680.22810000000004</c:v>
                </c:pt>
                <c:pt idx="56">
                  <c:v>692.50189999999998</c:v>
                </c:pt>
                <c:pt idx="57">
                  <c:v>704.71680000000003</c:v>
                </c:pt>
                <c:pt idx="58">
                  <c:v>717.99429999999938</c:v>
                </c:pt>
                <c:pt idx="59">
                  <c:v>729.28790000000004</c:v>
                </c:pt>
                <c:pt idx="60">
                  <c:v>739.47580000000005</c:v>
                </c:pt>
                <c:pt idx="61">
                  <c:v>751.24490000000003</c:v>
                </c:pt>
                <c:pt idx="62">
                  <c:v>765.57719999999949</c:v>
                </c:pt>
                <c:pt idx="63">
                  <c:v>780.58340000000055</c:v>
                </c:pt>
                <c:pt idx="64">
                  <c:v>793.70240000000001</c:v>
                </c:pt>
                <c:pt idx="65">
                  <c:v>805.77610000000004</c:v>
                </c:pt>
                <c:pt idx="66">
                  <c:v>818.64319999999998</c:v>
                </c:pt>
                <c:pt idx="67">
                  <c:v>828.62599999999998</c:v>
                </c:pt>
                <c:pt idx="68">
                  <c:v>838.26990000000001</c:v>
                </c:pt>
                <c:pt idx="69">
                  <c:v>846.89779999999996</c:v>
                </c:pt>
                <c:pt idx="70">
                  <c:v>856.13829999999996</c:v>
                </c:pt>
                <c:pt idx="71">
                  <c:v>864.9</c:v>
                </c:pt>
              </c:numCache>
            </c:numRef>
          </c:val>
        </c:ser>
        <c:axId val="96723712"/>
        <c:axId val="96725248"/>
      </c:barChart>
      <c:lineChart>
        <c:grouping val="standard"/>
        <c:ser>
          <c:idx val="1"/>
          <c:order val="1"/>
          <c:tx>
            <c:strRef>
              <c:f>Sheet1!$F$4</c:f>
              <c:strCache>
                <c:ptCount val="1"/>
                <c:pt idx="0">
                  <c:v>戶籍數成長率</c:v>
                </c:pt>
              </c:strCache>
            </c:strRef>
          </c:tx>
          <c:spPr>
            <a:ln w="57150"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Sheet1!$D$5:$D$76</c:f>
              <c:numCache>
                <c:formatCode>General</c:formatCode>
                <c:ptCount val="72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2105</c:v>
                </c:pt>
                <c:pt idx="70">
                  <c:v>2016</c:v>
                </c:pt>
                <c:pt idx="71">
                  <c:v>2017</c:v>
                </c:pt>
              </c:numCache>
            </c:numRef>
          </c:cat>
          <c:val>
            <c:numRef>
              <c:f>Sheet1!$F$5:$F$76</c:f>
              <c:numCache>
                <c:formatCode>0.0%</c:formatCode>
                <c:ptCount val="72"/>
                <c:pt idx="1">
                  <c:v>0.11907963618635042</c:v>
                </c:pt>
                <c:pt idx="2">
                  <c:v>6.4781791643046954E-2</c:v>
                </c:pt>
                <c:pt idx="3">
                  <c:v>0.11671403777951087</c:v>
                </c:pt>
                <c:pt idx="4">
                  <c:v>2.7582820538232244E-2</c:v>
                </c:pt>
                <c:pt idx="5">
                  <c:v>5.270360514783199E-2</c:v>
                </c:pt>
                <c:pt idx="6">
                  <c:v>3.5875531914155281E-2</c:v>
                </c:pt>
                <c:pt idx="7">
                  <c:v>4.0500483759872814E-2</c:v>
                </c:pt>
                <c:pt idx="8">
                  <c:v>9.6604980803929527E-3</c:v>
                </c:pt>
                <c:pt idx="9">
                  <c:v>3.9117329666489072E-2</c:v>
                </c:pt>
                <c:pt idx="10">
                  <c:v>4.0616673735328838E-2</c:v>
                </c:pt>
                <c:pt idx="11">
                  <c:v>2.9837823044510256E-2</c:v>
                </c:pt>
                <c:pt idx="12">
                  <c:v>3.3103859062324742E-2</c:v>
                </c:pt>
                <c:pt idx="13">
                  <c:v>3.5899923495692494E-2</c:v>
                </c:pt>
                <c:pt idx="14">
                  <c:v>3.8080314592334082E-2</c:v>
                </c:pt>
                <c:pt idx="15">
                  <c:v>3.2354968441532975E-2</c:v>
                </c:pt>
                <c:pt idx="16">
                  <c:v>2.3973616886551002E-2</c:v>
                </c:pt>
                <c:pt idx="17">
                  <c:v>3.3055840039014892E-2</c:v>
                </c:pt>
                <c:pt idx="18">
                  <c:v>3.2729840847366416E-2</c:v>
                </c:pt>
                <c:pt idx="19">
                  <c:v>3.1732775281905871E-2</c:v>
                </c:pt>
                <c:pt idx="20">
                  <c:v>2.8605721410118082E-2</c:v>
                </c:pt>
                <c:pt idx="21">
                  <c:v>2.8668652370460901E-2</c:v>
                </c:pt>
                <c:pt idx="22">
                  <c:v>3.2582934419584812E-2</c:v>
                </c:pt>
                <c:pt idx="23">
                  <c:v>3.0775375968434625E-2</c:v>
                </c:pt>
                <c:pt idx="24">
                  <c:v>3.0784198632809952E-2</c:v>
                </c:pt>
                <c:pt idx="25">
                  <c:v>3.1558658908708008E-2</c:v>
                </c:pt>
                <c:pt idx="26">
                  <c:v>3.3800973215844882E-2</c:v>
                </c:pt>
                <c:pt idx="27">
                  <c:v>3.0171619337408417E-2</c:v>
                </c:pt>
                <c:pt idx="28">
                  <c:v>3.2237802736400596E-2</c:v>
                </c:pt>
                <c:pt idx="29">
                  <c:v>3.6233259559619875E-2</c:v>
                </c:pt>
                <c:pt idx="30">
                  <c:v>3.698976194791271E-2</c:v>
                </c:pt>
                <c:pt idx="31">
                  <c:v>3.957787442597329E-2</c:v>
                </c:pt>
                <c:pt idx="32">
                  <c:v>3.9153905900231489E-2</c:v>
                </c:pt>
                <c:pt idx="33">
                  <c:v>4.5033857950849139E-2</c:v>
                </c:pt>
                <c:pt idx="34">
                  <c:v>4.1793697389582933E-2</c:v>
                </c:pt>
                <c:pt idx="35">
                  <c:v>4.0193220607996932E-2</c:v>
                </c:pt>
                <c:pt idx="36">
                  <c:v>3.4949686573144241E-2</c:v>
                </c:pt>
                <c:pt idx="37">
                  <c:v>2.7808087462081212E-2</c:v>
                </c:pt>
                <c:pt idx="38">
                  <c:v>2.4603701036644672E-2</c:v>
                </c:pt>
                <c:pt idx="39">
                  <c:v>2.6785158500797882E-2</c:v>
                </c:pt>
                <c:pt idx="40">
                  <c:v>2.9416864934114217E-2</c:v>
                </c:pt>
                <c:pt idx="41">
                  <c:v>3.4540968272498196E-2</c:v>
                </c:pt>
                <c:pt idx="42">
                  <c:v>3.498056158105723E-2</c:v>
                </c:pt>
                <c:pt idx="43">
                  <c:v>3.0361207922863696E-2</c:v>
                </c:pt>
                <c:pt idx="44">
                  <c:v>2.8039589568639191E-2</c:v>
                </c:pt>
                <c:pt idx="45">
                  <c:v>2.4228103808810141E-2</c:v>
                </c:pt>
                <c:pt idx="46">
                  <c:v>2.4504967779024805E-2</c:v>
                </c:pt>
                <c:pt idx="47">
                  <c:v>2.6256531641593941E-2</c:v>
                </c:pt>
                <c:pt idx="48">
                  <c:v>2.7779678188493171E-2</c:v>
                </c:pt>
                <c:pt idx="49">
                  <c:v>3.0201137917934131E-2</c:v>
                </c:pt>
                <c:pt idx="50">
                  <c:v>3.4820863166559642E-2</c:v>
                </c:pt>
                <c:pt idx="51">
                  <c:v>3.0316602242226341E-2</c:v>
                </c:pt>
                <c:pt idx="52">
                  <c:v>2.6662774769222082E-2</c:v>
                </c:pt>
                <c:pt idx="53">
                  <c:v>2.5542217550152652E-2</c:v>
                </c:pt>
                <c:pt idx="54">
                  <c:v>2.2842675338838433E-2</c:v>
                </c:pt>
                <c:pt idx="55">
                  <c:v>1.8048740699389481E-2</c:v>
                </c:pt>
                <c:pt idx="56">
                  <c:v>1.8043653298062939E-2</c:v>
                </c:pt>
                <c:pt idx="57">
                  <c:v>1.7638796370089468E-2</c:v>
                </c:pt>
                <c:pt idx="58">
                  <c:v>1.8840901763658713E-2</c:v>
                </c:pt>
                <c:pt idx="59">
                  <c:v>1.5729372781928985E-2</c:v>
                </c:pt>
                <c:pt idx="60">
                  <c:v>1.3969654508185393E-2</c:v>
                </c:pt>
                <c:pt idx="61">
                  <c:v>1.5915463359314822E-2</c:v>
                </c:pt>
                <c:pt idx="62">
                  <c:v>1.9078066287038901E-2</c:v>
                </c:pt>
                <c:pt idx="63">
                  <c:v>1.9601158446202561E-2</c:v>
                </c:pt>
                <c:pt idx="64">
                  <c:v>1.6806660249244501E-2</c:v>
                </c:pt>
                <c:pt idx="65">
                  <c:v>1.5211872863178941E-2</c:v>
                </c:pt>
                <c:pt idx="66">
                  <c:v>1.59685798573574E-2</c:v>
                </c:pt>
                <c:pt idx="67">
                  <c:v>1.2194323485493978E-2</c:v>
                </c:pt>
                <c:pt idx="68">
                  <c:v>1.1638423124545879E-2</c:v>
                </c:pt>
                <c:pt idx="69">
                  <c:v>1.0292508415248983E-2</c:v>
                </c:pt>
                <c:pt idx="70">
                  <c:v>1.0910997761477201E-2</c:v>
                </c:pt>
                <c:pt idx="71">
                  <c:v>1.0233977384261459E-2</c:v>
                </c:pt>
              </c:numCache>
            </c:numRef>
          </c:val>
        </c:ser>
        <c:marker val="1"/>
        <c:axId val="96749824"/>
        <c:axId val="96747904"/>
      </c:lineChart>
      <c:catAx>
        <c:axId val="967237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zh-TW"/>
          </a:p>
        </c:txPr>
        <c:crossAx val="96725248"/>
        <c:crosses val="autoZero"/>
        <c:auto val="1"/>
        <c:lblAlgn val="ctr"/>
        <c:lblOffset val="100"/>
      </c:catAx>
      <c:valAx>
        <c:axId val="96725248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 dirty="0" smtClean="0"/>
                  <a:t>戶籍數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萬戶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c:rich>
          </c:tx>
          <c:layout/>
        </c:title>
        <c:numFmt formatCode="0.0_ " sourceLinked="1"/>
        <c:tickLblPos val="nextTo"/>
        <c:crossAx val="96723712"/>
        <c:crosses val="autoZero"/>
        <c:crossBetween val="between"/>
      </c:valAx>
      <c:valAx>
        <c:axId val="96747904"/>
        <c:scaling>
          <c:orientation val="minMax"/>
        </c:scaling>
        <c:axPos val="r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 dirty="0" smtClean="0"/>
                  <a:t>成長率</a:t>
                </a:r>
                <a:r>
                  <a:rPr lang="en-US" altLang="zh-TW" dirty="0" smtClean="0"/>
                  <a:t>(%)</a:t>
                </a:r>
                <a:endParaRPr lang="zh-TW" altLang="en-US" dirty="0"/>
              </a:p>
            </c:rich>
          </c:tx>
          <c:layout/>
        </c:title>
        <c:numFmt formatCode="0%" sourceLinked="0"/>
        <c:tickLblPos val="nextTo"/>
        <c:crossAx val="96749824"/>
        <c:crosses val="max"/>
        <c:crossBetween val="between"/>
      </c:valAx>
      <c:catAx>
        <c:axId val="96749824"/>
        <c:scaling>
          <c:orientation val="minMax"/>
        </c:scaling>
        <c:delete val="1"/>
        <c:axPos val="b"/>
        <c:numFmt formatCode="General" sourceLinked="1"/>
        <c:tickLblPos val="none"/>
        <c:crossAx val="96747904"/>
        <c:crosses val="autoZero"/>
        <c:auto val="1"/>
        <c:lblAlgn val="ctr"/>
        <c:lblOffset val="100"/>
      </c:catAx>
    </c:plotArea>
    <c:legend>
      <c:legendPos val="t"/>
      <c:layout/>
    </c:legend>
    <c:plotVisOnly val="1"/>
    <c:dispBlanksAs val="gap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1"/>
          <c:order val="0"/>
          <c:tx>
            <c:strRef>
              <c:f>'105未來人口推計'!$F$5</c:f>
              <c:strCache>
                <c:ptCount val="1"/>
                <c:pt idx="0">
                  <c:v>高推計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'105未來人口推計'!$E$6:$E$51</c:f>
              <c:numCache>
                <c:formatCode>General</c:formatCode>
                <c:ptCount val="4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  <c:pt idx="35">
                  <c:v>2051</c:v>
                </c:pt>
                <c:pt idx="36">
                  <c:v>2052</c:v>
                </c:pt>
                <c:pt idx="37">
                  <c:v>2053</c:v>
                </c:pt>
                <c:pt idx="38">
                  <c:v>2054</c:v>
                </c:pt>
                <c:pt idx="39">
                  <c:v>2055</c:v>
                </c:pt>
                <c:pt idx="40">
                  <c:v>2056</c:v>
                </c:pt>
                <c:pt idx="41">
                  <c:v>2057</c:v>
                </c:pt>
                <c:pt idx="42">
                  <c:v>2058</c:v>
                </c:pt>
                <c:pt idx="43">
                  <c:v>2059</c:v>
                </c:pt>
                <c:pt idx="44">
                  <c:v>2060</c:v>
                </c:pt>
                <c:pt idx="45">
                  <c:v>2061</c:v>
                </c:pt>
              </c:numCache>
            </c:numRef>
          </c:cat>
          <c:val>
            <c:numRef>
              <c:f>'105未來人口推計'!$F$6:$F$51</c:f>
              <c:numCache>
                <c:formatCode>0_ </c:formatCode>
                <c:ptCount val="46"/>
                <c:pt idx="0">
                  <c:v>2355.1697999999997</c:v>
                </c:pt>
                <c:pt idx="1">
                  <c:v>2360.5616</c:v>
                </c:pt>
                <c:pt idx="2">
                  <c:v>2365.2688999999577</c:v>
                </c:pt>
                <c:pt idx="3">
                  <c:v>2369.2525999999998</c:v>
                </c:pt>
                <c:pt idx="4">
                  <c:v>2372.6423</c:v>
                </c:pt>
                <c:pt idx="5">
                  <c:v>2375.4731000000279</c:v>
                </c:pt>
                <c:pt idx="6">
                  <c:v>2377.7588999999716</c:v>
                </c:pt>
                <c:pt idx="7">
                  <c:v>2379.4063000000001</c:v>
                </c:pt>
                <c:pt idx="8">
                  <c:v>2380.3993000000255</c:v>
                </c:pt>
                <c:pt idx="9">
                  <c:v>2380.8258999999998</c:v>
                </c:pt>
                <c:pt idx="10">
                  <c:v>2380.7289999999716</c:v>
                </c:pt>
                <c:pt idx="11">
                  <c:v>2380.1021000000001</c:v>
                </c:pt>
                <c:pt idx="12">
                  <c:v>2378.8472999999999</c:v>
                </c:pt>
                <c:pt idx="13">
                  <c:v>2376.8802999999998</c:v>
                </c:pt>
                <c:pt idx="14">
                  <c:v>2374.1977000000002</c:v>
                </c:pt>
                <c:pt idx="15">
                  <c:v>2370.7514000000001</c:v>
                </c:pt>
                <c:pt idx="16">
                  <c:v>2366.5018</c:v>
                </c:pt>
                <c:pt idx="17">
                  <c:v>2361.4249</c:v>
                </c:pt>
                <c:pt idx="18">
                  <c:v>2355.4717000000255</c:v>
                </c:pt>
                <c:pt idx="19">
                  <c:v>2348.5302000000001</c:v>
                </c:pt>
                <c:pt idx="20">
                  <c:v>2340.5882999999726</c:v>
                </c:pt>
                <c:pt idx="21">
                  <c:v>2331.7633000000001</c:v>
                </c:pt>
                <c:pt idx="22">
                  <c:v>2322.1205</c:v>
                </c:pt>
                <c:pt idx="23">
                  <c:v>2311.6759000000002</c:v>
                </c:pt>
                <c:pt idx="24">
                  <c:v>2300.4070000000002</c:v>
                </c:pt>
                <c:pt idx="25">
                  <c:v>2288.3320000000012</c:v>
                </c:pt>
                <c:pt idx="26">
                  <c:v>2275.5219999999999</c:v>
                </c:pt>
                <c:pt idx="27">
                  <c:v>2262.0416</c:v>
                </c:pt>
                <c:pt idx="28">
                  <c:v>2247.9434000000001</c:v>
                </c:pt>
                <c:pt idx="29">
                  <c:v>2233.3104000000012</c:v>
                </c:pt>
                <c:pt idx="30">
                  <c:v>2218.1641999999997</c:v>
                </c:pt>
                <c:pt idx="31">
                  <c:v>2202.4603999999999</c:v>
                </c:pt>
                <c:pt idx="32">
                  <c:v>2186.2552000000001</c:v>
                </c:pt>
                <c:pt idx="33">
                  <c:v>2169.6224999999745</c:v>
                </c:pt>
                <c:pt idx="34">
                  <c:v>2152.6309999999999</c:v>
                </c:pt>
                <c:pt idx="35">
                  <c:v>2135.3002000000001</c:v>
                </c:pt>
                <c:pt idx="36">
                  <c:v>2117.6282999999717</c:v>
                </c:pt>
                <c:pt idx="37">
                  <c:v>2099.6635000000001</c:v>
                </c:pt>
                <c:pt idx="38">
                  <c:v>2081.4556000000002</c:v>
                </c:pt>
                <c:pt idx="39">
                  <c:v>2063.0297999999998</c:v>
                </c:pt>
                <c:pt idx="40">
                  <c:v>2044.4017000000001</c:v>
                </c:pt>
                <c:pt idx="41">
                  <c:v>2025.6044999999854</c:v>
                </c:pt>
                <c:pt idx="42">
                  <c:v>2006.6428999999998</c:v>
                </c:pt>
                <c:pt idx="43">
                  <c:v>1987.5454999999999</c:v>
                </c:pt>
                <c:pt idx="44">
                  <c:v>1968.3345999999999</c:v>
                </c:pt>
                <c:pt idx="45">
                  <c:v>1949.0319999999999</c:v>
                </c:pt>
              </c:numCache>
            </c:numRef>
          </c:val>
        </c:ser>
        <c:ser>
          <c:idx val="2"/>
          <c:order val="1"/>
          <c:tx>
            <c:strRef>
              <c:f>'105未來人口推計'!$G$5</c:f>
              <c:strCache>
                <c:ptCount val="1"/>
                <c:pt idx="0">
                  <c:v>中推計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'105未來人口推計'!$E$6:$E$51</c:f>
              <c:numCache>
                <c:formatCode>General</c:formatCode>
                <c:ptCount val="4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  <c:pt idx="35">
                  <c:v>2051</c:v>
                </c:pt>
                <c:pt idx="36">
                  <c:v>2052</c:v>
                </c:pt>
                <c:pt idx="37">
                  <c:v>2053</c:v>
                </c:pt>
                <c:pt idx="38">
                  <c:v>2054</c:v>
                </c:pt>
                <c:pt idx="39">
                  <c:v>2055</c:v>
                </c:pt>
                <c:pt idx="40">
                  <c:v>2056</c:v>
                </c:pt>
                <c:pt idx="41">
                  <c:v>2057</c:v>
                </c:pt>
                <c:pt idx="42">
                  <c:v>2058</c:v>
                </c:pt>
                <c:pt idx="43">
                  <c:v>2059</c:v>
                </c:pt>
                <c:pt idx="44">
                  <c:v>2060</c:v>
                </c:pt>
                <c:pt idx="45">
                  <c:v>2061</c:v>
                </c:pt>
              </c:numCache>
            </c:numRef>
          </c:cat>
          <c:val>
            <c:numRef>
              <c:f>'105未來人口推計'!$G$6:$G$51</c:f>
              <c:numCache>
                <c:formatCode>0_ </c:formatCode>
                <c:ptCount val="46"/>
                <c:pt idx="0">
                  <c:v>2354.6945999999998</c:v>
                </c:pt>
                <c:pt idx="1">
                  <c:v>2359.5450000000001</c:v>
                </c:pt>
                <c:pt idx="2">
                  <c:v>2363.6841999999997</c:v>
                </c:pt>
                <c:pt idx="3">
                  <c:v>2367.049</c:v>
                </c:pt>
                <c:pt idx="4">
                  <c:v>2369.7641999999987</c:v>
                </c:pt>
                <c:pt idx="5">
                  <c:v>2371.8526000000002</c:v>
                </c:pt>
                <c:pt idx="6">
                  <c:v>2373.3168000000001</c:v>
                </c:pt>
                <c:pt idx="7">
                  <c:v>2374.0796</c:v>
                </c:pt>
                <c:pt idx="8">
                  <c:v>2374.0983000000001</c:v>
                </c:pt>
                <c:pt idx="9">
                  <c:v>2373.4245999999998</c:v>
                </c:pt>
                <c:pt idx="10">
                  <c:v>2372.0770000000002</c:v>
                </c:pt>
                <c:pt idx="11">
                  <c:v>2370.0312000000022</c:v>
                </c:pt>
                <c:pt idx="12">
                  <c:v>2367.1572000000001</c:v>
                </c:pt>
                <c:pt idx="13">
                  <c:v>2363.3724999999999</c:v>
                </c:pt>
                <c:pt idx="14">
                  <c:v>2358.6653999999999</c:v>
                </c:pt>
                <c:pt idx="15">
                  <c:v>2352.9897999999998</c:v>
                </c:pt>
                <c:pt idx="16">
                  <c:v>2346.3332000000255</c:v>
                </c:pt>
                <c:pt idx="17">
                  <c:v>2338.6950999999999</c:v>
                </c:pt>
                <c:pt idx="18">
                  <c:v>2330.0594000000001</c:v>
                </c:pt>
                <c:pt idx="19">
                  <c:v>2320.3429999999998</c:v>
                </c:pt>
                <c:pt idx="20">
                  <c:v>2309.5585000000001</c:v>
                </c:pt>
                <c:pt idx="21">
                  <c:v>2297.8189000000002</c:v>
                </c:pt>
                <c:pt idx="22">
                  <c:v>2285.1987999999997</c:v>
                </c:pt>
                <c:pt idx="23">
                  <c:v>2271.7258999999744</c:v>
                </c:pt>
                <c:pt idx="24">
                  <c:v>2257.3827999999999</c:v>
                </c:pt>
                <c:pt idx="25">
                  <c:v>2242.2059999999997</c:v>
                </c:pt>
                <c:pt idx="26">
                  <c:v>2226.3015000000255</c:v>
                </c:pt>
                <c:pt idx="27">
                  <c:v>2209.7291</c:v>
                </c:pt>
                <c:pt idx="28">
                  <c:v>2192.5329000000002</c:v>
                </c:pt>
                <c:pt idx="29">
                  <c:v>2174.7965999999997</c:v>
                </c:pt>
                <c:pt idx="30">
                  <c:v>2156.5356000000002</c:v>
                </c:pt>
                <c:pt idx="31">
                  <c:v>2137.7055999999998</c:v>
                </c:pt>
                <c:pt idx="32">
                  <c:v>2118.3562999999999</c:v>
                </c:pt>
                <c:pt idx="33">
                  <c:v>2098.5544</c:v>
                </c:pt>
                <c:pt idx="34">
                  <c:v>2078.3620000000001</c:v>
                </c:pt>
                <c:pt idx="35">
                  <c:v>2057.7993000000001</c:v>
                </c:pt>
                <c:pt idx="36">
                  <c:v>2036.8715</c:v>
                </c:pt>
                <c:pt idx="37">
                  <c:v>2015.6207999999999</c:v>
                </c:pt>
                <c:pt idx="38">
                  <c:v>1994.0901999999999</c:v>
                </c:pt>
                <c:pt idx="39">
                  <c:v>1972.3025</c:v>
                </c:pt>
                <c:pt idx="40">
                  <c:v>1950.2742999999998</c:v>
                </c:pt>
                <c:pt idx="41">
                  <c:v>1928.0425</c:v>
                </c:pt>
                <c:pt idx="42">
                  <c:v>1905.6092999999998</c:v>
                </c:pt>
                <c:pt idx="43">
                  <c:v>1882.9984999999999</c:v>
                </c:pt>
                <c:pt idx="44">
                  <c:v>1860.2311999999999</c:v>
                </c:pt>
                <c:pt idx="45">
                  <c:v>1837.3303999999998</c:v>
                </c:pt>
              </c:numCache>
            </c:numRef>
          </c:val>
        </c:ser>
        <c:ser>
          <c:idx val="3"/>
          <c:order val="2"/>
          <c:tx>
            <c:strRef>
              <c:f>'105未來人口推計'!$H$5</c:f>
              <c:strCache>
                <c:ptCount val="1"/>
                <c:pt idx="0">
                  <c:v>低推計</c:v>
                </c:pt>
              </c:strCache>
            </c:strRef>
          </c:tx>
          <c:spPr>
            <a:ln w="57150"/>
          </c:spPr>
          <c:marker>
            <c:symbol val="none"/>
          </c:marker>
          <c:cat>
            <c:numRef>
              <c:f>'105未來人口推計'!$E$6:$E$51</c:f>
              <c:numCache>
                <c:formatCode>General</c:formatCode>
                <c:ptCount val="4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</c:v>
                </c:pt>
                <c:pt idx="10">
                  <c:v>2026</c:v>
                </c:pt>
                <c:pt idx="11">
                  <c:v>2027</c:v>
                </c:pt>
                <c:pt idx="12">
                  <c:v>2028</c:v>
                </c:pt>
                <c:pt idx="13">
                  <c:v>2029</c:v>
                </c:pt>
                <c:pt idx="14">
                  <c:v>2030</c:v>
                </c:pt>
                <c:pt idx="15">
                  <c:v>2031</c:v>
                </c:pt>
                <c:pt idx="16">
                  <c:v>2032</c:v>
                </c:pt>
                <c:pt idx="17">
                  <c:v>2033</c:v>
                </c:pt>
                <c:pt idx="18">
                  <c:v>2034</c:v>
                </c:pt>
                <c:pt idx="19">
                  <c:v>2035</c:v>
                </c:pt>
                <c:pt idx="20">
                  <c:v>2036</c:v>
                </c:pt>
                <c:pt idx="21">
                  <c:v>2037</c:v>
                </c:pt>
                <c:pt idx="22">
                  <c:v>2038</c:v>
                </c:pt>
                <c:pt idx="23">
                  <c:v>2039</c:v>
                </c:pt>
                <c:pt idx="24">
                  <c:v>2040</c:v>
                </c:pt>
                <c:pt idx="25">
                  <c:v>2041</c:v>
                </c:pt>
                <c:pt idx="26">
                  <c:v>2042</c:v>
                </c:pt>
                <c:pt idx="27">
                  <c:v>2043</c:v>
                </c:pt>
                <c:pt idx="28">
                  <c:v>2044</c:v>
                </c:pt>
                <c:pt idx="29">
                  <c:v>2045</c:v>
                </c:pt>
                <c:pt idx="30">
                  <c:v>2046</c:v>
                </c:pt>
                <c:pt idx="31">
                  <c:v>2047</c:v>
                </c:pt>
                <c:pt idx="32">
                  <c:v>2048</c:v>
                </c:pt>
                <c:pt idx="33">
                  <c:v>2049</c:v>
                </c:pt>
                <c:pt idx="34">
                  <c:v>2050</c:v>
                </c:pt>
                <c:pt idx="35">
                  <c:v>2051</c:v>
                </c:pt>
                <c:pt idx="36">
                  <c:v>2052</c:v>
                </c:pt>
                <c:pt idx="37">
                  <c:v>2053</c:v>
                </c:pt>
                <c:pt idx="38">
                  <c:v>2054</c:v>
                </c:pt>
                <c:pt idx="39">
                  <c:v>2055</c:v>
                </c:pt>
                <c:pt idx="40">
                  <c:v>2056</c:v>
                </c:pt>
                <c:pt idx="41">
                  <c:v>2057</c:v>
                </c:pt>
                <c:pt idx="42">
                  <c:v>2058</c:v>
                </c:pt>
                <c:pt idx="43">
                  <c:v>2059</c:v>
                </c:pt>
                <c:pt idx="44">
                  <c:v>2060</c:v>
                </c:pt>
                <c:pt idx="45">
                  <c:v>2061</c:v>
                </c:pt>
              </c:numCache>
            </c:numRef>
          </c:cat>
          <c:val>
            <c:numRef>
              <c:f>'105未來人口推計'!$H$6:$H$51</c:f>
              <c:numCache>
                <c:formatCode>0_ </c:formatCode>
                <c:ptCount val="46"/>
                <c:pt idx="0">
                  <c:v>2354.2221999999997</c:v>
                </c:pt>
                <c:pt idx="1">
                  <c:v>2358.4180000000001</c:v>
                </c:pt>
                <c:pt idx="2">
                  <c:v>2361.7303000000002</c:v>
                </c:pt>
                <c:pt idx="3">
                  <c:v>2363.9906000000001</c:v>
                </c:pt>
                <c:pt idx="4">
                  <c:v>2365.3294000000001</c:v>
                </c:pt>
                <c:pt idx="5">
                  <c:v>2365.7855999999997</c:v>
                </c:pt>
                <c:pt idx="6">
                  <c:v>2365.3769000000002</c:v>
                </c:pt>
                <c:pt idx="7">
                  <c:v>2364.0506999999998</c:v>
                </c:pt>
                <c:pt idx="8">
                  <c:v>2361.7873999999997</c:v>
                </c:pt>
                <c:pt idx="9">
                  <c:v>2358.6430999999998</c:v>
                </c:pt>
                <c:pt idx="10">
                  <c:v>2354.6383000000001</c:v>
                </c:pt>
                <c:pt idx="11">
                  <c:v>2349.7943999999998</c:v>
                </c:pt>
                <c:pt idx="12">
                  <c:v>2343.9992999999999</c:v>
                </c:pt>
                <c:pt idx="13">
                  <c:v>2337.2116000000001</c:v>
                </c:pt>
                <c:pt idx="14">
                  <c:v>2329.4396000000002</c:v>
                </c:pt>
                <c:pt idx="15">
                  <c:v>2320.6711000000255</c:v>
                </c:pt>
                <c:pt idx="16">
                  <c:v>2310.8851000000022</c:v>
                </c:pt>
                <c:pt idx="17">
                  <c:v>2300.1100999999999</c:v>
                </c:pt>
                <c:pt idx="18">
                  <c:v>2288.3360000000002</c:v>
                </c:pt>
                <c:pt idx="19">
                  <c:v>2275.5187000000001</c:v>
                </c:pt>
                <c:pt idx="20">
                  <c:v>2261.6698999999717</c:v>
                </c:pt>
                <c:pt idx="21">
                  <c:v>2246.8746999999998</c:v>
                </c:pt>
                <c:pt idx="22">
                  <c:v>2231.1912000000002</c:v>
                </c:pt>
                <c:pt idx="23">
                  <c:v>2214.6441999999997</c:v>
                </c:pt>
                <c:pt idx="24">
                  <c:v>2197.2139999999999</c:v>
                </c:pt>
                <c:pt idx="25">
                  <c:v>2178.9286999999745</c:v>
                </c:pt>
                <c:pt idx="26">
                  <c:v>2159.9277999999999</c:v>
                </c:pt>
                <c:pt idx="27">
                  <c:v>2140.2624999999716</c:v>
                </c:pt>
                <c:pt idx="28">
                  <c:v>2119.9647</c:v>
                </c:pt>
                <c:pt idx="29">
                  <c:v>2099.1106</c:v>
                </c:pt>
                <c:pt idx="30">
                  <c:v>2077.7082999999684</c:v>
                </c:pt>
                <c:pt idx="31">
                  <c:v>2055.7116999999998</c:v>
                </c:pt>
                <c:pt idx="32">
                  <c:v>2033.1637999999998</c:v>
                </c:pt>
                <c:pt idx="33">
                  <c:v>2010.1206</c:v>
                </c:pt>
                <c:pt idx="34">
                  <c:v>1986.6325999999999</c:v>
                </c:pt>
                <c:pt idx="35">
                  <c:v>1962.7238</c:v>
                </c:pt>
                <c:pt idx="36">
                  <c:v>1938.4164000000001</c:v>
                </c:pt>
                <c:pt idx="37">
                  <c:v>1913.7523999999999</c:v>
                </c:pt>
                <c:pt idx="38">
                  <c:v>1888.7713999999999</c:v>
                </c:pt>
                <c:pt idx="39">
                  <c:v>1863.5015000000001</c:v>
                </c:pt>
                <c:pt idx="40">
                  <c:v>1837.9679000000001</c:v>
                </c:pt>
                <c:pt idx="41">
                  <c:v>1812.2181</c:v>
                </c:pt>
                <c:pt idx="42">
                  <c:v>1786.2601999999999</c:v>
                </c:pt>
                <c:pt idx="43">
                  <c:v>1760.1227999999999</c:v>
                </c:pt>
                <c:pt idx="44">
                  <c:v>1733.8338999999999</c:v>
                </c:pt>
                <c:pt idx="45">
                  <c:v>1707.4248</c:v>
                </c:pt>
              </c:numCache>
            </c:numRef>
          </c:val>
        </c:ser>
        <c:marker val="1"/>
        <c:axId val="96781056"/>
        <c:axId val="96782592"/>
      </c:lineChart>
      <c:catAx>
        <c:axId val="96781056"/>
        <c:scaling>
          <c:orientation val="minMax"/>
        </c:scaling>
        <c:axPos val="b"/>
        <c:numFmt formatCode="General" sourceLinked="1"/>
        <c:tickLblPos val="nextTo"/>
        <c:crossAx val="96782592"/>
        <c:crosses val="autoZero"/>
        <c:auto val="1"/>
        <c:lblAlgn val="ctr"/>
        <c:lblOffset val="100"/>
      </c:catAx>
      <c:valAx>
        <c:axId val="96782592"/>
        <c:scaling>
          <c:orientation val="minMax"/>
          <c:max val="2500"/>
          <c:min val="1500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人口數</a:t>
                </a:r>
                <a:r>
                  <a:rPr lang="en-US" altLang="zh-TW"/>
                  <a:t>(</a:t>
                </a:r>
                <a:r>
                  <a:rPr lang="zh-TW" altLang="en-US"/>
                  <a:t>萬人</a:t>
                </a:r>
                <a:r>
                  <a:rPr lang="en-US" altLang="zh-TW"/>
                  <a:t>)</a:t>
                </a:r>
                <a:endParaRPr lang="zh-TW" altLang="en-US"/>
              </a:p>
            </c:rich>
          </c:tx>
          <c:layout/>
        </c:title>
        <c:numFmt formatCode="0_ " sourceLinked="1"/>
        <c:tickLblPos val="nextTo"/>
        <c:crossAx val="96781056"/>
        <c:crosses val="autoZero"/>
        <c:crossBetween val="between"/>
        <c:majorUnit val="200"/>
      </c:valAx>
    </c:plotArea>
    <c:legend>
      <c:legendPos val="t"/>
      <c:layout/>
    </c:legend>
    <c:plotVisOnly val="1"/>
  </c:chart>
  <c:externalData r:id="rId1"/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1"/>
          <c:order val="0"/>
          <c:tx>
            <c:strRef>
              <c:f>Sheet1!$A$10</c:f>
              <c:strCache>
                <c:ptCount val="1"/>
                <c:pt idx="0">
                  <c:v>高推計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Sheet1!$B$9:$CI$9</c:f>
              <c:numCache>
                <c:formatCode>General</c:formatCode>
                <c:ptCount val="8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  <c:pt idx="51">
                  <c:v>2066</c:v>
                </c:pt>
                <c:pt idx="52">
                  <c:v>2067</c:v>
                </c:pt>
                <c:pt idx="53">
                  <c:v>2068</c:v>
                </c:pt>
                <c:pt idx="54">
                  <c:v>2069</c:v>
                </c:pt>
                <c:pt idx="55">
                  <c:v>2070</c:v>
                </c:pt>
                <c:pt idx="56">
                  <c:v>2071</c:v>
                </c:pt>
                <c:pt idx="57">
                  <c:v>2072</c:v>
                </c:pt>
                <c:pt idx="58">
                  <c:v>2073</c:v>
                </c:pt>
                <c:pt idx="59">
                  <c:v>2074</c:v>
                </c:pt>
                <c:pt idx="60">
                  <c:v>2075</c:v>
                </c:pt>
                <c:pt idx="61">
                  <c:v>2076</c:v>
                </c:pt>
                <c:pt idx="62">
                  <c:v>2077</c:v>
                </c:pt>
                <c:pt idx="63">
                  <c:v>2078</c:v>
                </c:pt>
                <c:pt idx="64">
                  <c:v>2079</c:v>
                </c:pt>
                <c:pt idx="65">
                  <c:v>2080</c:v>
                </c:pt>
                <c:pt idx="66">
                  <c:v>2081</c:v>
                </c:pt>
                <c:pt idx="67">
                  <c:v>2082</c:v>
                </c:pt>
                <c:pt idx="68">
                  <c:v>2083</c:v>
                </c:pt>
                <c:pt idx="69">
                  <c:v>2084</c:v>
                </c:pt>
                <c:pt idx="70">
                  <c:v>2085</c:v>
                </c:pt>
                <c:pt idx="71">
                  <c:v>2086</c:v>
                </c:pt>
                <c:pt idx="72">
                  <c:v>2087</c:v>
                </c:pt>
                <c:pt idx="73">
                  <c:v>2088</c:v>
                </c:pt>
                <c:pt idx="74">
                  <c:v>2089</c:v>
                </c:pt>
                <c:pt idx="75">
                  <c:v>2090</c:v>
                </c:pt>
                <c:pt idx="76">
                  <c:v>2091</c:v>
                </c:pt>
                <c:pt idx="77">
                  <c:v>2092</c:v>
                </c:pt>
                <c:pt idx="78">
                  <c:v>2093</c:v>
                </c:pt>
                <c:pt idx="79">
                  <c:v>2094</c:v>
                </c:pt>
                <c:pt idx="80">
                  <c:v>2095</c:v>
                </c:pt>
                <c:pt idx="81">
                  <c:v>2096</c:v>
                </c:pt>
                <c:pt idx="82">
                  <c:v>2097</c:v>
                </c:pt>
                <c:pt idx="83">
                  <c:v>2098</c:v>
                </c:pt>
                <c:pt idx="84">
                  <c:v>2099</c:v>
                </c:pt>
                <c:pt idx="85">
                  <c:v>2100</c:v>
                </c:pt>
              </c:numCache>
            </c:numRef>
          </c:cat>
          <c:val>
            <c:numRef>
              <c:f>Sheet1!$B$10:$CI$10</c:f>
              <c:numCache>
                <c:formatCode>0_ </c:formatCode>
                <c:ptCount val="86"/>
                <c:pt idx="0">
                  <c:v>2348.5754999999999</c:v>
                </c:pt>
                <c:pt idx="1">
                  <c:v>2359.0670999999998</c:v>
                </c:pt>
                <c:pt idx="2">
                  <c:v>2369.9128000000001</c:v>
                </c:pt>
                <c:pt idx="3">
                  <c:v>2380.9910000000223</c:v>
                </c:pt>
                <c:pt idx="4">
                  <c:v>2392.1965999999998</c:v>
                </c:pt>
                <c:pt idx="5">
                  <c:v>2403.4438999999998</c:v>
                </c:pt>
                <c:pt idx="6">
                  <c:v>2414.6631000000002</c:v>
                </c:pt>
                <c:pt idx="7">
                  <c:v>2425.8069999999998</c:v>
                </c:pt>
                <c:pt idx="8">
                  <c:v>2436.8386999999998</c:v>
                </c:pt>
                <c:pt idx="9">
                  <c:v>2447.7352000000001</c:v>
                </c:pt>
                <c:pt idx="10">
                  <c:v>2458.4648999999754</c:v>
                </c:pt>
                <c:pt idx="11">
                  <c:v>2468.9739000000022</c:v>
                </c:pt>
                <c:pt idx="12">
                  <c:v>2479.1725999999999</c:v>
                </c:pt>
                <c:pt idx="13">
                  <c:v>2488.9257000000002</c:v>
                </c:pt>
                <c:pt idx="14">
                  <c:v>2498.0735000000022</c:v>
                </c:pt>
                <c:pt idx="15">
                  <c:v>2506.4821000000002</c:v>
                </c:pt>
                <c:pt idx="16">
                  <c:v>2514.0965999999999</c:v>
                </c:pt>
                <c:pt idx="17">
                  <c:v>2520.8780999999999</c:v>
                </c:pt>
                <c:pt idx="18">
                  <c:v>2526.7326000000003</c:v>
                </c:pt>
                <c:pt idx="19">
                  <c:v>2531.5664999999753</c:v>
                </c:pt>
                <c:pt idx="20">
                  <c:v>2535.3164000000002</c:v>
                </c:pt>
                <c:pt idx="21">
                  <c:v>2537.9651000000022</c:v>
                </c:pt>
                <c:pt idx="22">
                  <c:v>2539.5347000000002</c:v>
                </c:pt>
                <c:pt idx="23">
                  <c:v>2540.0578</c:v>
                </c:pt>
                <c:pt idx="24">
                  <c:v>2539.5881999999997</c:v>
                </c:pt>
                <c:pt idx="25">
                  <c:v>2538.1927999999998</c:v>
                </c:pt>
                <c:pt idx="26">
                  <c:v>2535.9083000000001</c:v>
                </c:pt>
                <c:pt idx="27">
                  <c:v>2532.8134000000223</c:v>
                </c:pt>
                <c:pt idx="28">
                  <c:v>2529.084899999973</c:v>
                </c:pt>
                <c:pt idx="29">
                  <c:v>2524.9402999999998</c:v>
                </c:pt>
                <c:pt idx="30">
                  <c:v>2520.5657999999999</c:v>
                </c:pt>
                <c:pt idx="31">
                  <c:v>2516.0479999999998</c:v>
                </c:pt>
                <c:pt idx="32">
                  <c:v>2511.4479000000001</c:v>
                </c:pt>
                <c:pt idx="33">
                  <c:v>2506.8894</c:v>
                </c:pt>
                <c:pt idx="34">
                  <c:v>2502.4985000000001</c:v>
                </c:pt>
                <c:pt idx="35">
                  <c:v>2498.3738000000012</c:v>
                </c:pt>
                <c:pt idx="36">
                  <c:v>2494.5783000000001</c:v>
                </c:pt>
                <c:pt idx="37">
                  <c:v>2491.1387999999997</c:v>
                </c:pt>
                <c:pt idx="38">
                  <c:v>2488.0615000000012</c:v>
                </c:pt>
                <c:pt idx="39">
                  <c:v>2485.3308999999999</c:v>
                </c:pt>
                <c:pt idx="40">
                  <c:v>2482.9247</c:v>
                </c:pt>
                <c:pt idx="41">
                  <c:v>2480.8485000000001</c:v>
                </c:pt>
                <c:pt idx="42">
                  <c:v>2479.0898999999754</c:v>
                </c:pt>
                <c:pt idx="43">
                  <c:v>2477.5814</c:v>
                </c:pt>
                <c:pt idx="44">
                  <c:v>2476.2300999999998</c:v>
                </c:pt>
                <c:pt idx="45">
                  <c:v>2474.9582999999998</c:v>
                </c:pt>
                <c:pt idx="46">
                  <c:v>2473.7370000000001</c:v>
                </c:pt>
                <c:pt idx="47">
                  <c:v>2472.5423000000001</c:v>
                </c:pt>
                <c:pt idx="48">
                  <c:v>2471.3018999999999</c:v>
                </c:pt>
                <c:pt idx="49">
                  <c:v>2469.9304000000002</c:v>
                </c:pt>
                <c:pt idx="50">
                  <c:v>2468.3652000000002</c:v>
                </c:pt>
                <c:pt idx="51">
                  <c:v>2466.5904</c:v>
                </c:pt>
                <c:pt idx="52">
                  <c:v>2464.6041999999998</c:v>
                </c:pt>
                <c:pt idx="53">
                  <c:v>2462.3944000000001</c:v>
                </c:pt>
                <c:pt idx="54">
                  <c:v>2459.9508999999998</c:v>
                </c:pt>
                <c:pt idx="55">
                  <c:v>2457.2831999999999</c:v>
                </c:pt>
                <c:pt idx="56">
                  <c:v>2454.4083999999998</c:v>
                </c:pt>
                <c:pt idx="57">
                  <c:v>2451.3726000000001</c:v>
                </c:pt>
                <c:pt idx="58">
                  <c:v>2448.2529</c:v>
                </c:pt>
                <c:pt idx="59">
                  <c:v>2445.1539000000002</c:v>
                </c:pt>
                <c:pt idx="60">
                  <c:v>2442.1723999999999</c:v>
                </c:pt>
                <c:pt idx="61">
                  <c:v>2439.3568</c:v>
                </c:pt>
                <c:pt idx="62">
                  <c:v>2436.7692999999754</c:v>
                </c:pt>
                <c:pt idx="63">
                  <c:v>2434.5419999999999</c:v>
                </c:pt>
                <c:pt idx="64">
                  <c:v>2432.8290999999999</c:v>
                </c:pt>
                <c:pt idx="65">
                  <c:v>2431.7552000000001</c:v>
                </c:pt>
                <c:pt idx="66">
                  <c:v>2431.3798000000002</c:v>
                </c:pt>
                <c:pt idx="67">
                  <c:v>2431.7302</c:v>
                </c:pt>
                <c:pt idx="68">
                  <c:v>2432.8577000000246</c:v>
                </c:pt>
                <c:pt idx="69">
                  <c:v>2434.8038000000001</c:v>
                </c:pt>
                <c:pt idx="70">
                  <c:v>2437.5924999999997</c:v>
                </c:pt>
                <c:pt idx="71">
                  <c:v>2441.2456999999754</c:v>
                </c:pt>
                <c:pt idx="72">
                  <c:v>2445.7539999999999</c:v>
                </c:pt>
                <c:pt idx="73">
                  <c:v>2451.0670999999998</c:v>
                </c:pt>
                <c:pt idx="74">
                  <c:v>2457.108499999973</c:v>
                </c:pt>
                <c:pt idx="75">
                  <c:v>2463.8045999999999</c:v>
                </c:pt>
                <c:pt idx="76">
                  <c:v>2471.1095</c:v>
                </c:pt>
                <c:pt idx="77">
                  <c:v>2478.9844000000003</c:v>
                </c:pt>
                <c:pt idx="78">
                  <c:v>2487.4005000000002</c:v>
                </c:pt>
                <c:pt idx="79">
                  <c:v>2496.3233000000246</c:v>
                </c:pt>
                <c:pt idx="80">
                  <c:v>2505.700899999973</c:v>
                </c:pt>
                <c:pt idx="81">
                  <c:v>2515.4674</c:v>
                </c:pt>
                <c:pt idx="82">
                  <c:v>2525.5336000000002</c:v>
                </c:pt>
                <c:pt idx="83">
                  <c:v>2535.7923999999998</c:v>
                </c:pt>
                <c:pt idx="84">
                  <c:v>2546.1129000000001</c:v>
                </c:pt>
                <c:pt idx="85">
                  <c:v>2556.3492000000001</c:v>
                </c:pt>
              </c:numCache>
            </c:numRef>
          </c:val>
        </c:ser>
        <c:ser>
          <c:idx val="2"/>
          <c:order val="1"/>
          <c:tx>
            <c:strRef>
              <c:f>Sheet1!$A$11</c:f>
              <c:strCache>
                <c:ptCount val="1"/>
                <c:pt idx="0">
                  <c:v>中推計</c:v>
                </c:pt>
              </c:strCache>
            </c:strRef>
          </c:tx>
          <c:spPr>
            <a:ln w="53975" cmpd="sng">
              <a:solidFill>
                <a:srgbClr val="449F11"/>
              </a:solidFill>
              <a:prstDash val="solid"/>
            </a:ln>
          </c:spPr>
          <c:marker>
            <c:symbol val="none"/>
          </c:marker>
          <c:cat>
            <c:numRef>
              <c:f>Sheet1!$B$9:$CI$9</c:f>
              <c:numCache>
                <c:formatCode>General</c:formatCode>
                <c:ptCount val="8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  <c:pt idx="51">
                  <c:v>2066</c:v>
                </c:pt>
                <c:pt idx="52">
                  <c:v>2067</c:v>
                </c:pt>
                <c:pt idx="53">
                  <c:v>2068</c:v>
                </c:pt>
                <c:pt idx="54">
                  <c:v>2069</c:v>
                </c:pt>
                <c:pt idx="55">
                  <c:v>2070</c:v>
                </c:pt>
                <c:pt idx="56">
                  <c:v>2071</c:v>
                </c:pt>
                <c:pt idx="57">
                  <c:v>2072</c:v>
                </c:pt>
                <c:pt idx="58">
                  <c:v>2073</c:v>
                </c:pt>
                <c:pt idx="59">
                  <c:v>2074</c:v>
                </c:pt>
                <c:pt idx="60">
                  <c:v>2075</c:v>
                </c:pt>
                <c:pt idx="61">
                  <c:v>2076</c:v>
                </c:pt>
                <c:pt idx="62">
                  <c:v>2077</c:v>
                </c:pt>
                <c:pt idx="63">
                  <c:v>2078</c:v>
                </c:pt>
                <c:pt idx="64">
                  <c:v>2079</c:v>
                </c:pt>
                <c:pt idx="65">
                  <c:v>2080</c:v>
                </c:pt>
                <c:pt idx="66">
                  <c:v>2081</c:v>
                </c:pt>
                <c:pt idx="67">
                  <c:v>2082</c:v>
                </c:pt>
                <c:pt idx="68">
                  <c:v>2083</c:v>
                </c:pt>
                <c:pt idx="69">
                  <c:v>2084</c:v>
                </c:pt>
                <c:pt idx="70">
                  <c:v>2085</c:v>
                </c:pt>
                <c:pt idx="71">
                  <c:v>2086</c:v>
                </c:pt>
                <c:pt idx="72">
                  <c:v>2087</c:v>
                </c:pt>
                <c:pt idx="73">
                  <c:v>2088</c:v>
                </c:pt>
                <c:pt idx="74">
                  <c:v>2089</c:v>
                </c:pt>
                <c:pt idx="75">
                  <c:v>2090</c:v>
                </c:pt>
                <c:pt idx="76">
                  <c:v>2091</c:v>
                </c:pt>
                <c:pt idx="77">
                  <c:v>2092</c:v>
                </c:pt>
                <c:pt idx="78">
                  <c:v>2093</c:v>
                </c:pt>
                <c:pt idx="79">
                  <c:v>2094</c:v>
                </c:pt>
                <c:pt idx="80">
                  <c:v>2095</c:v>
                </c:pt>
                <c:pt idx="81">
                  <c:v>2096</c:v>
                </c:pt>
                <c:pt idx="82">
                  <c:v>2097</c:v>
                </c:pt>
                <c:pt idx="83">
                  <c:v>2098</c:v>
                </c:pt>
                <c:pt idx="84">
                  <c:v>2099</c:v>
                </c:pt>
                <c:pt idx="85">
                  <c:v>2100</c:v>
                </c:pt>
              </c:numCache>
            </c:numRef>
          </c:cat>
          <c:val>
            <c:numRef>
              <c:f>Sheet1!$B$11:$CI$11</c:f>
              <c:numCache>
                <c:formatCode>0_ </c:formatCode>
                <c:ptCount val="86"/>
                <c:pt idx="0">
                  <c:v>2348.5754999999999</c:v>
                </c:pt>
                <c:pt idx="1">
                  <c:v>2355.6705999999999</c:v>
                </c:pt>
                <c:pt idx="2">
                  <c:v>2362.6455999999998</c:v>
                </c:pt>
                <c:pt idx="3">
                  <c:v>2369.4088999999753</c:v>
                </c:pt>
                <c:pt idx="4">
                  <c:v>2375.8247000000001</c:v>
                </c:pt>
                <c:pt idx="5">
                  <c:v>2381.7905000000001</c:v>
                </c:pt>
                <c:pt idx="6">
                  <c:v>2387.2679999999987</c:v>
                </c:pt>
                <c:pt idx="7">
                  <c:v>2392.2727</c:v>
                </c:pt>
                <c:pt idx="8">
                  <c:v>2396.8059000000012</c:v>
                </c:pt>
                <c:pt idx="9">
                  <c:v>2400.8872000000001</c:v>
                </c:pt>
                <c:pt idx="10">
                  <c:v>2404.5237999999999</c:v>
                </c:pt>
                <c:pt idx="11">
                  <c:v>2407.6883999999777</c:v>
                </c:pt>
                <c:pt idx="12">
                  <c:v>2410.3447999999999</c:v>
                </c:pt>
                <c:pt idx="13">
                  <c:v>2412.4746</c:v>
                </c:pt>
                <c:pt idx="14">
                  <c:v>2414.0587</c:v>
                </c:pt>
                <c:pt idx="15">
                  <c:v>2415.0708</c:v>
                </c:pt>
                <c:pt idx="16">
                  <c:v>2415.5057000000002</c:v>
                </c:pt>
                <c:pt idx="17">
                  <c:v>2415.3232000000012</c:v>
                </c:pt>
                <c:pt idx="18">
                  <c:v>2414.4279999999999</c:v>
                </c:pt>
                <c:pt idx="19">
                  <c:v>2412.7012</c:v>
                </c:pt>
                <c:pt idx="20">
                  <c:v>2410.0534000000002</c:v>
                </c:pt>
                <c:pt idx="21">
                  <c:v>2406.4633000000022</c:v>
                </c:pt>
                <c:pt idx="22">
                  <c:v>2401.9489000000003</c:v>
                </c:pt>
                <c:pt idx="23">
                  <c:v>2396.5194000000001</c:v>
                </c:pt>
                <c:pt idx="24">
                  <c:v>2390.2035000000001</c:v>
                </c:pt>
                <c:pt idx="25">
                  <c:v>2383.0334000000012</c:v>
                </c:pt>
                <c:pt idx="26">
                  <c:v>2375.0228999999754</c:v>
                </c:pt>
                <c:pt idx="27">
                  <c:v>2366.2064999999689</c:v>
                </c:pt>
                <c:pt idx="28">
                  <c:v>2356.6775000000002</c:v>
                </c:pt>
                <c:pt idx="29">
                  <c:v>2346.5522000000001</c:v>
                </c:pt>
                <c:pt idx="30">
                  <c:v>2335.9293000000002</c:v>
                </c:pt>
                <c:pt idx="31">
                  <c:v>2324.8622</c:v>
                </c:pt>
                <c:pt idx="32">
                  <c:v>2313.3854999999999</c:v>
                </c:pt>
                <c:pt idx="33">
                  <c:v>2301.5549000000001</c:v>
                </c:pt>
                <c:pt idx="34">
                  <c:v>2289.4278999999997</c:v>
                </c:pt>
                <c:pt idx="35">
                  <c:v>2277.0536999999999</c:v>
                </c:pt>
                <c:pt idx="36">
                  <c:v>2264.4734000000012</c:v>
                </c:pt>
                <c:pt idx="37">
                  <c:v>2251.7190999999998</c:v>
                </c:pt>
                <c:pt idx="38">
                  <c:v>2238.8274000000001</c:v>
                </c:pt>
                <c:pt idx="39">
                  <c:v>2225.8223000000012</c:v>
                </c:pt>
                <c:pt idx="40">
                  <c:v>2212.7285999999754</c:v>
                </c:pt>
                <c:pt idx="41">
                  <c:v>2199.5677999999998</c:v>
                </c:pt>
                <c:pt idx="42">
                  <c:v>2186.3548999999998</c:v>
                </c:pt>
                <c:pt idx="43">
                  <c:v>2173.0931000000246</c:v>
                </c:pt>
                <c:pt idx="44">
                  <c:v>2159.7772</c:v>
                </c:pt>
                <c:pt idx="45">
                  <c:v>2146.4032999999999</c:v>
                </c:pt>
                <c:pt idx="46">
                  <c:v>2132.9807000000001</c:v>
                </c:pt>
                <c:pt idx="47">
                  <c:v>2119.5113000000269</c:v>
                </c:pt>
                <c:pt idx="48">
                  <c:v>2105.9812999999999</c:v>
                </c:pt>
                <c:pt idx="49">
                  <c:v>2092.364</c:v>
                </c:pt>
                <c:pt idx="50">
                  <c:v>2078.6439999999998</c:v>
                </c:pt>
                <c:pt idx="51">
                  <c:v>2064.8272999999999</c:v>
                </c:pt>
                <c:pt idx="52">
                  <c:v>2050.9236000000001</c:v>
                </c:pt>
                <c:pt idx="53">
                  <c:v>2036.9272000000001</c:v>
                </c:pt>
                <c:pt idx="54">
                  <c:v>2022.8309000000002</c:v>
                </c:pt>
                <c:pt idx="55">
                  <c:v>2008.6381999999999</c:v>
                </c:pt>
                <c:pt idx="56">
                  <c:v>1994.3629999999998</c:v>
                </c:pt>
                <c:pt idx="57">
                  <c:v>1980.0309000000002</c:v>
                </c:pt>
                <c:pt idx="58">
                  <c:v>1965.6809999999998</c:v>
                </c:pt>
                <c:pt idx="59">
                  <c:v>1951.3581999999999</c:v>
                </c:pt>
                <c:pt idx="60">
                  <c:v>1937.1064999999999</c:v>
                </c:pt>
                <c:pt idx="61">
                  <c:v>1922.9521</c:v>
                </c:pt>
                <c:pt idx="62">
                  <c:v>1908.9287000000011</c:v>
                </c:pt>
                <c:pt idx="63">
                  <c:v>1895.1057000000001</c:v>
                </c:pt>
                <c:pt idx="64">
                  <c:v>1881.5663</c:v>
                </c:pt>
                <c:pt idx="65">
                  <c:v>1868.3772999999999</c:v>
                </c:pt>
                <c:pt idx="66">
                  <c:v>1855.5716</c:v>
                </c:pt>
                <c:pt idx="67">
                  <c:v>1843.1648999999998</c:v>
                </c:pt>
                <c:pt idx="68">
                  <c:v>1831.1761999999999</c:v>
                </c:pt>
                <c:pt idx="69">
                  <c:v>1819.6243999999867</c:v>
                </c:pt>
                <c:pt idx="70">
                  <c:v>1808.5164</c:v>
                </c:pt>
                <c:pt idx="71">
                  <c:v>1797.8705000000002</c:v>
                </c:pt>
                <c:pt idx="72">
                  <c:v>1787.6875</c:v>
                </c:pt>
                <c:pt idx="73">
                  <c:v>1777.9436000000001</c:v>
                </c:pt>
                <c:pt idx="74">
                  <c:v>1768.6019999999999</c:v>
                </c:pt>
                <c:pt idx="75">
                  <c:v>1759.6319999999998</c:v>
                </c:pt>
                <c:pt idx="76">
                  <c:v>1751.0202000000002</c:v>
                </c:pt>
                <c:pt idx="77">
                  <c:v>1742.7616000000003</c:v>
                </c:pt>
                <c:pt idx="78">
                  <c:v>1734.8573999999999</c:v>
                </c:pt>
                <c:pt idx="79">
                  <c:v>1727.3129999999999</c:v>
                </c:pt>
                <c:pt idx="80">
                  <c:v>1720.1215999999999</c:v>
                </c:pt>
                <c:pt idx="81">
                  <c:v>1713.2703999999999</c:v>
                </c:pt>
                <c:pt idx="82">
                  <c:v>1706.7389000000001</c:v>
                </c:pt>
                <c:pt idx="83">
                  <c:v>1700.4936000000002</c:v>
                </c:pt>
                <c:pt idx="84">
                  <c:v>1694.4933999999998</c:v>
                </c:pt>
                <c:pt idx="85">
                  <c:v>1688.6866000000002</c:v>
                </c:pt>
              </c:numCache>
            </c:numRef>
          </c:val>
        </c:ser>
        <c:ser>
          <c:idx val="3"/>
          <c:order val="2"/>
          <c:tx>
            <c:strRef>
              <c:f>Sheet1!$A$12</c:f>
              <c:strCache>
                <c:ptCount val="1"/>
                <c:pt idx="0">
                  <c:v>低推計</c:v>
                </c:pt>
              </c:strCache>
            </c:strRef>
          </c:tx>
          <c:spPr>
            <a:ln w="50800" cmpd="sng">
              <a:solidFill>
                <a:schemeClr val="accent1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Sheet1!$B$9:$CI$9</c:f>
              <c:numCache>
                <c:formatCode>General</c:formatCode>
                <c:ptCount val="8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  <c:pt idx="12">
                  <c:v>2027</c:v>
                </c:pt>
                <c:pt idx="13">
                  <c:v>2028</c:v>
                </c:pt>
                <c:pt idx="14">
                  <c:v>2029</c:v>
                </c:pt>
                <c:pt idx="15">
                  <c:v>2030</c:v>
                </c:pt>
                <c:pt idx="16">
                  <c:v>2031</c:v>
                </c:pt>
                <c:pt idx="17">
                  <c:v>2032</c:v>
                </c:pt>
                <c:pt idx="18">
                  <c:v>2033</c:v>
                </c:pt>
                <c:pt idx="19">
                  <c:v>2034</c:v>
                </c:pt>
                <c:pt idx="20">
                  <c:v>2035</c:v>
                </c:pt>
                <c:pt idx="21">
                  <c:v>2036</c:v>
                </c:pt>
                <c:pt idx="22">
                  <c:v>2037</c:v>
                </c:pt>
                <c:pt idx="23">
                  <c:v>2038</c:v>
                </c:pt>
                <c:pt idx="24">
                  <c:v>2039</c:v>
                </c:pt>
                <c:pt idx="25">
                  <c:v>2040</c:v>
                </c:pt>
                <c:pt idx="26">
                  <c:v>2041</c:v>
                </c:pt>
                <c:pt idx="27">
                  <c:v>2042</c:v>
                </c:pt>
                <c:pt idx="28">
                  <c:v>2043</c:v>
                </c:pt>
                <c:pt idx="29">
                  <c:v>2044</c:v>
                </c:pt>
                <c:pt idx="30">
                  <c:v>2045</c:v>
                </c:pt>
                <c:pt idx="31">
                  <c:v>2046</c:v>
                </c:pt>
                <c:pt idx="32">
                  <c:v>2047</c:v>
                </c:pt>
                <c:pt idx="33">
                  <c:v>2048</c:v>
                </c:pt>
                <c:pt idx="34">
                  <c:v>2049</c:v>
                </c:pt>
                <c:pt idx="35">
                  <c:v>2050</c:v>
                </c:pt>
                <c:pt idx="36">
                  <c:v>2051</c:v>
                </c:pt>
                <c:pt idx="37">
                  <c:v>2052</c:v>
                </c:pt>
                <c:pt idx="38">
                  <c:v>2053</c:v>
                </c:pt>
                <c:pt idx="39">
                  <c:v>2054</c:v>
                </c:pt>
                <c:pt idx="40">
                  <c:v>2055</c:v>
                </c:pt>
                <c:pt idx="41">
                  <c:v>2056</c:v>
                </c:pt>
                <c:pt idx="42">
                  <c:v>2057</c:v>
                </c:pt>
                <c:pt idx="43">
                  <c:v>2058</c:v>
                </c:pt>
                <c:pt idx="44">
                  <c:v>2059</c:v>
                </c:pt>
                <c:pt idx="45">
                  <c:v>2060</c:v>
                </c:pt>
                <c:pt idx="46">
                  <c:v>2061</c:v>
                </c:pt>
                <c:pt idx="47">
                  <c:v>2062</c:v>
                </c:pt>
                <c:pt idx="48">
                  <c:v>2063</c:v>
                </c:pt>
                <c:pt idx="49">
                  <c:v>2064</c:v>
                </c:pt>
                <c:pt idx="50">
                  <c:v>2065</c:v>
                </c:pt>
                <c:pt idx="51">
                  <c:v>2066</c:v>
                </c:pt>
                <c:pt idx="52">
                  <c:v>2067</c:v>
                </c:pt>
                <c:pt idx="53">
                  <c:v>2068</c:v>
                </c:pt>
                <c:pt idx="54">
                  <c:v>2069</c:v>
                </c:pt>
                <c:pt idx="55">
                  <c:v>2070</c:v>
                </c:pt>
                <c:pt idx="56">
                  <c:v>2071</c:v>
                </c:pt>
                <c:pt idx="57">
                  <c:v>2072</c:v>
                </c:pt>
                <c:pt idx="58">
                  <c:v>2073</c:v>
                </c:pt>
                <c:pt idx="59">
                  <c:v>2074</c:v>
                </c:pt>
                <c:pt idx="60">
                  <c:v>2075</c:v>
                </c:pt>
                <c:pt idx="61">
                  <c:v>2076</c:v>
                </c:pt>
                <c:pt idx="62">
                  <c:v>2077</c:v>
                </c:pt>
                <c:pt idx="63">
                  <c:v>2078</c:v>
                </c:pt>
                <c:pt idx="64">
                  <c:v>2079</c:v>
                </c:pt>
                <c:pt idx="65">
                  <c:v>2080</c:v>
                </c:pt>
                <c:pt idx="66">
                  <c:v>2081</c:v>
                </c:pt>
                <c:pt idx="67">
                  <c:v>2082</c:v>
                </c:pt>
                <c:pt idx="68">
                  <c:v>2083</c:v>
                </c:pt>
                <c:pt idx="69">
                  <c:v>2084</c:v>
                </c:pt>
                <c:pt idx="70">
                  <c:v>2085</c:v>
                </c:pt>
                <c:pt idx="71">
                  <c:v>2086</c:v>
                </c:pt>
                <c:pt idx="72">
                  <c:v>2087</c:v>
                </c:pt>
                <c:pt idx="73">
                  <c:v>2088</c:v>
                </c:pt>
                <c:pt idx="74">
                  <c:v>2089</c:v>
                </c:pt>
                <c:pt idx="75">
                  <c:v>2090</c:v>
                </c:pt>
                <c:pt idx="76">
                  <c:v>2091</c:v>
                </c:pt>
                <c:pt idx="77">
                  <c:v>2092</c:v>
                </c:pt>
                <c:pt idx="78">
                  <c:v>2093</c:v>
                </c:pt>
                <c:pt idx="79">
                  <c:v>2094</c:v>
                </c:pt>
                <c:pt idx="80">
                  <c:v>2095</c:v>
                </c:pt>
                <c:pt idx="81">
                  <c:v>2096</c:v>
                </c:pt>
                <c:pt idx="82">
                  <c:v>2097</c:v>
                </c:pt>
                <c:pt idx="83">
                  <c:v>2098</c:v>
                </c:pt>
                <c:pt idx="84">
                  <c:v>2099</c:v>
                </c:pt>
                <c:pt idx="85">
                  <c:v>2100</c:v>
                </c:pt>
              </c:numCache>
            </c:numRef>
          </c:cat>
          <c:val>
            <c:numRef>
              <c:f>Sheet1!$B$12:$CI$12</c:f>
              <c:numCache>
                <c:formatCode>0_ </c:formatCode>
                <c:ptCount val="86"/>
                <c:pt idx="0">
                  <c:v>2348.5754999999999</c:v>
                </c:pt>
                <c:pt idx="1">
                  <c:v>2353.0685999999987</c:v>
                </c:pt>
                <c:pt idx="2">
                  <c:v>2356.3311000000408</c:v>
                </c:pt>
                <c:pt idx="3">
                  <c:v>2358.5169000000001</c:v>
                </c:pt>
                <c:pt idx="4">
                  <c:v>2359.7529</c:v>
                </c:pt>
                <c:pt idx="5">
                  <c:v>2360.1367999999998</c:v>
                </c:pt>
                <c:pt idx="6">
                  <c:v>2359.7302</c:v>
                </c:pt>
                <c:pt idx="7">
                  <c:v>2358.5714000000012</c:v>
                </c:pt>
                <c:pt idx="8">
                  <c:v>2356.6663999999987</c:v>
                </c:pt>
                <c:pt idx="9">
                  <c:v>2354.0077000000001</c:v>
                </c:pt>
                <c:pt idx="10">
                  <c:v>2350.5826999999754</c:v>
                </c:pt>
                <c:pt idx="11">
                  <c:v>2346.4023000000002</c:v>
                </c:pt>
                <c:pt idx="12">
                  <c:v>2341.5173000000223</c:v>
                </c:pt>
                <c:pt idx="13">
                  <c:v>2336.0235000000002</c:v>
                </c:pt>
                <c:pt idx="14">
                  <c:v>2330.0439999999999</c:v>
                </c:pt>
                <c:pt idx="15">
                  <c:v>2323.6598000000004</c:v>
                </c:pt>
                <c:pt idx="16">
                  <c:v>2316.9158000000002</c:v>
                </c:pt>
                <c:pt idx="17">
                  <c:v>2309.7754</c:v>
                </c:pt>
                <c:pt idx="18">
                  <c:v>2302.1374999999998</c:v>
                </c:pt>
                <c:pt idx="19">
                  <c:v>2293.8558000000012</c:v>
                </c:pt>
                <c:pt idx="20">
                  <c:v>2284.8199000000022</c:v>
                </c:pt>
                <c:pt idx="21">
                  <c:v>2275.0047</c:v>
                </c:pt>
                <c:pt idx="22">
                  <c:v>2264.4330000000223</c:v>
                </c:pt>
                <c:pt idx="23">
                  <c:v>2253.0972000000002</c:v>
                </c:pt>
                <c:pt idx="24">
                  <c:v>2241.0001000000002</c:v>
                </c:pt>
                <c:pt idx="25">
                  <c:v>2228.1497999999997</c:v>
                </c:pt>
                <c:pt idx="26">
                  <c:v>2214.5420999999997</c:v>
                </c:pt>
                <c:pt idx="27">
                  <c:v>2200.1842999999744</c:v>
                </c:pt>
                <c:pt idx="28">
                  <c:v>2185.1097999999997</c:v>
                </c:pt>
                <c:pt idx="29">
                  <c:v>2169.3679999999999</c:v>
                </c:pt>
                <c:pt idx="30">
                  <c:v>2152.9998000000001</c:v>
                </c:pt>
                <c:pt idx="31">
                  <c:v>2136.0332000000012</c:v>
                </c:pt>
                <c:pt idx="32">
                  <c:v>2118.4838</c:v>
                </c:pt>
                <c:pt idx="33">
                  <c:v>2100.3697000000002</c:v>
                </c:pt>
                <c:pt idx="34">
                  <c:v>2081.7049999999754</c:v>
                </c:pt>
                <c:pt idx="35">
                  <c:v>2062.508699999973</c:v>
                </c:pt>
                <c:pt idx="36">
                  <c:v>2042.8089</c:v>
                </c:pt>
                <c:pt idx="37">
                  <c:v>2022.6423999999872</c:v>
                </c:pt>
                <c:pt idx="38">
                  <c:v>2002.0548999999999</c:v>
                </c:pt>
                <c:pt idx="39">
                  <c:v>1981.1025000000002</c:v>
                </c:pt>
                <c:pt idx="40">
                  <c:v>1959.8339999999998</c:v>
                </c:pt>
                <c:pt idx="41">
                  <c:v>1938.2808</c:v>
                </c:pt>
                <c:pt idx="42">
                  <c:v>1916.4743999999998</c:v>
                </c:pt>
                <c:pt idx="43">
                  <c:v>1894.4588000000001</c:v>
                </c:pt>
                <c:pt idx="44">
                  <c:v>1872.2783999999999</c:v>
                </c:pt>
                <c:pt idx="45">
                  <c:v>1849.9753000000001</c:v>
                </c:pt>
                <c:pt idx="46">
                  <c:v>1827.5788</c:v>
                </c:pt>
                <c:pt idx="47">
                  <c:v>1805.1123999999998</c:v>
                </c:pt>
                <c:pt idx="48">
                  <c:v>1782.5930999999998</c:v>
                </c:pt>
                <c:pt idx="49">
                  <c:v>1760.0325</c:v>
                </c:pt>
                <c:pt idx="50">
                  <c:v>1737.4449</c:v>
                </c:pt>
                <c:pt idx="51">
                  <c:v>1714.8513999999998</c:v>
                </c:pt>
                <c:pt idx="52">
                  <c:v>1692.2710999999999</c:v>
                </c:pt>
                <c:pt idx="53">
                  <c:v>1669.7068000000011</c:v>
                </c:pt>
                <c:pt idx="54">
                  <c:v>1647.1561999999999</c:v>
                </c:pt>
                <c:pt idx="55">
                  <c:v>1624.6241999999884</c:v>
                </c:pt>
                <c:pt idx="56">
                  <c:v>1602.1253999999999</c:v>
                </c:pt>
                <c:pt idx="57">
                  <c:v>1579.6823999999858</c:v>
                </c:pt>
                <c:pt idx="58">
                  <c:v>1557.3117</c:v>
                </c:pt>
                <c:pt idx="59">
                  <c:v>1535.0336</c:v>
                </c:pt>
                <c:pt idx="60">
                  <c:v>1512.8679</c:v>
                </c:pt>
                <c:pt idx="61">
                  <c:v>1490.8305</c:v>
                </c:pt>
                <c:pt idx="62">
                  <c:v>1468.9426000000001</c:v>
                </c:pt>
                <c:pt idx="63">
                  <c:v>1447.2473</c:v>
                </c:pt>
                <c:pt idx="64">
                  <c:v>1425.7942999999998</c:v>
                </c:pt>
                <c:pt idx="65">
                  <c:v>1404.6231999999998</c:v>
                </c:pt>
                <c:pt idx="66">
                  <c:v>1383.7554</c:v>
                </c:pt>
                <c:pt idx="67">
                  <c:v>1363.2006000000001</c:v>
                </c:pt>
                <c:pt idx="68">
                  <c:v>1342.9690000000001</c:v>
                </c:pt>
                <c:pt idx="69">
                  <c:v>1323.0619000000002</c:v>
                </c:pt>
                <c:pt idx="70">
                  <c:v>1303.4856000000011</c:v>
                </c:pt>
                <c:pt idx="71">
                  <c:v>1284.2540999999999</c:v>
                </c:pt>
                <c:pt idx="72">
                  <c:v>1265.3729999999998</c:v>
                </c:pt>
                <c:pt idx="73">
                  <c:v>1246.8326</c:v>
                </c:pt>
                <c:pt idx="74">
                  <c:v>1228.6109999999999</c:v>
                </c:pt>
                <c:pt idx="75">
                  <c:v>1210.6972999999998</c:v>
                </c:pt>
                <c:pt idx="76">
                  <c:v>1193.0920999999998</c:v>
                </c:pt>
                <c:pt idx="77">
                  <c:v>1175.8072</c:v>
                </c:pt>
                <c:pt idx="78">
                  <c:v>1158.8615</c:v>
                </c:pt>
                <c:pt idx="79">
                  <c:v>1142.2750000000001</c:v>
                </c:pt>
                <c:pt idx="80">
                  <c:v>1126.0654</c:v>
                </c:pt>
                <c:pt idx="81">
                  <c:v>1110.2472</c:v>
                </c:pt>
                <c:pt idx="82">
                  <c:v>1094.8283999999999</c:v>
                </c:pt>
                <c:pt idx="83">
                  <c:v>1079.8137999999999</c:v>
                </c:pt>
                <c:pt idx="84">
                  <c:v>1065.2009</c:v>
                </c:pt>
                <c:pt idx="85">
                  <c:v>1050.9829</c:v>
                </c:pt>
              </c:numCache>
            </c:numRef>
          </c:val>
        </c:ser>
        <c:marker val="1"/>
        <c:axId val="96864128"/>
        <c:axId val="96865664"/>
      </c:lineChart>
      <c:catAx>
        <c:axId val="96864128"/>
        <c:scaling>
          <c:orientation val="minMax"/>
        </c:scaling>
        <c:axPos val="b"/>
        <c:numFmt formatCode="General" sourceLinked="1"/>
        <c:tickLblPos val="nextTo"/>
        <c:crossAx val="96865664"/>
        <c:crosses val="autoZero"/>
        <c:auto val="1"/>
        <c:lblAlgn val="ctr"/>
        <c:lblOffset val="100"/>
      </c:catAx>
      <c:valAx>
        <c:axId val="96865664"/>
        <c:scaling>
          <c:orientation val="minMax"/>
          <c:max val="2700"/>
          <c:min val="500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 dirty="0" smtClean="0"/>
                  <a:t>人口數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萬人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c:rich>
          </c:tx>
          <c:layout/>
        </c:title>
        <c:numFmt formatCode="0_ " sourceLinked="1"/>
        <c:tickLblPos val="nextTo"/>
        <c:crossAx val="96864128"/>
        <c:crosses val="autoZero"/>
        <c:crossBetween val="between"/>
        <c:majorUnit val="200"/>
      </c:valAx>
    </c:plotArea>
    <c:legend>
      <c:legendPos val="t"/>
      <c:layout/>
    </c:legend>
    <c:plotVisOnly val="1"/>
  </c:chart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1"/>
          <c:order val="0"/>
          <c:tx>
            <c:strRef>
              <c:f>'105-150'!$B$5</c:f>
              <c:strCache>
                <c:ptCount val="1"/>
                <c:pt idx="0">
                  <c:v>高推計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'105-150'!$A$6:$A$121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'105-150'!$B$6:$B$121</c:f>
              <c:numCache>
                <c:formatCode>#,##0.00_ </c:formatCode>
                <c:ptCount val="116"/>
                <c:pt idx="0">
                  <c:v>84.75</c:v>
                </c:pt>
                <c:pt idx="1">
                  <c:v>81.33</c:v>
                </c:pt>
                <c:pt idx="2">
                  <c:v>80.23</c:v>
                </c:pt>
                <c:pt idx="3">
                  <c:v>77.319999999999993</c:v>
                </c:pt>
                <c:pt idx="4">
                  <c:v>78.319999999999993</c:v>
                </c:pt>
                <c:pt idx="5">
                  <c:v>80.33</c:v>
                </c:pt>
                <c:pt idx="6">
                  <c:v>81.349999999999994</c:v>
                </c:pt>
                <c:pt idx="7">
                  <c:v>82.47</c:v>
                </c:pt>
                <c:pt idx="8">
                  <c:v>83.57</c:v>
                </c:pt>
                <c:pt idx="9">
                  <c:v>84.7</c:v>
                </c:pt>
                <c:pt idx="10">
                  <c:v>86.36999999999999</c:v>
                </c:pt>
                <c:pt idx="11">
                  <c:v>87.61</c:v>
                </c:pt>
                <c:pt idx="12">
                  <c:v>88.73</c:v>
                </c:pt>
                <c:pt idx="13">
                  <c:v>89.64</c:v>
                </c:pt>
                <c:pt idx="14">
                  <c:v>92.04</c:v>
                </c:pt>
                <c:pt idx="15">
                  <c:v>93.58</c:v>
                </c:pt>
                <c:pt idx="16">
                  <c:v>94.05</c:v>
                </c:pt>
                <c:pt idx="17">
                  <c:v>93.710000000000022</c:v>
                </c:pt>
                <c:pt idx="18">
                  <c:v>92.52</c:v>
                </c:pt>
                <c:pt idx="19">
                  <c:v>90.58</c:v>
                </c:pt>
                <c:pt idx="20">
                  <c:v>87.52</c:v>
                </c:pt>
                <c:pt idx="21">
                  <c:v>85.32</c:v>
                </c:pt>
                <c:pt idx="22">
                  <c:v>82.649999999999991</c:v>
                </c:pt>
                <c:pt idx="23">
                  <c:v>76.430000000000007</c:v>
                </c:pt>
                <c:pt idx="24">
                  <c:v>74.16</c:v>
                </c:pt>
                <c:pt idx="25">
                  <c:v>71.649999999999991</c:v>
                </c:pt>
                <c:pt idx="26">
                  <c:v>69.8</c:v>
                </c:pt>
                <c:pt idx="27">
                  <c:v>67.66</c:v>
                </c:pt>
                <c:pt idx="28">
                  <c:v>65.52</c:v>
                </c:pt>
                <c:pt idx="29">
                  <c:v>63.58</c:v>
                </c:pt>
                <c:pt idx="30">
                  <c:v>62.2</c:v>
                </c:pt>
                <c:pt idx="31">
                  <c:v>60.78</c:v>
                </c:pt>
                <c:pt idx="32">
                  <c:v>59.449999999999996</c:v>
                </c:pt>
                <c:pt idx="33">
                  <c:v>58.41</c:v>
                </c:pt>
                <c:pt idx="34">
                  <c:v>57.260000000000012</c:v>
                </c:pt>
                <c:pt idx="35">
                  <c:v>56.349999999999994</c:v>
                </c:pt>
                <c:pt idx="36">
                  <c:v>55.74</c:v>
                </c:pt>
                <c:pt idx="37">
                  <c:v>55.02</c:v>
                </c:pt>
                <c:pt idx="38">
                  <c:v>53.96</c:v>
                </c:pt>
                <c:pt idx="39">
                  <c:v>53.03</c:v>
                </c:pt>
                <c:pt idx="40">
                  <c:v>52.18</c:v>
                </c:pt>
                <c:pt idx="41">
                  <c:v>51.37</c:v>
                </c:pt>
                <c:pt idx="42">
                  <c:v>50.83</c:v>
                </c:pt>
                <c:pt idx="43">
                  <c:v>50.290000000000013</c:v>
                </c:pt>
                <c:pt idx="44">
                  <c:v>49.93</c:v>
                </c:pt>
                <c:pt idx="45">
                  <c:v>48.96</c:v>
                </c:pt>
                <c:pt idx="46">
                  <c:v>48.33</c:v>
                </c:pt>
                <c:pt idx="47">
                  <c:v>47.6</c:v>
                </c:pt>
                <c:pt idx="48">
                  <c:v>46.61</c:v>
                </c:pt>
                <c:pt idx="49">
                  <c:v>45.78</c:v>
                </c:pt>
                <c:pt idx="50">
                  <c:v>44.94</c:v>
                </c:pt>
                <c:pt idx="51">
                  <c:v>44.220000000000013</c:v>
                </c:pt>
                <c:pt idx="52">
                  <c:v>43.3</c:v>
                </c:pt>
                <c:pt idx="53">
                  <c:v>42.6</c:v>
                </c:pt>
                <c:pt idx="54">
                  <c:v>42.32</c:v>
                </c:pt>
                <c:pt idx="55">
                  <c:v>42.07</c:v>
                </c:pt>
                <c:pt idx="56">
                  <c:v>41.720000000000013</c:v>
                </c:pt>
                <c:pt idx="57">
                  <c:v>40.97</c:v>
                </c:pt>
                <c:pt idx="58">
                  <c:v>40.47</c:v>
                </c:pt>
                <c:pt idx="59">
                  <c:v>39.74</c:v>
                </c:pt>
                <c:pt idx="60">
                  <c:v>39.120000000000012</c:v>
                </c:pt>
                <c:pt idx="61">
                  <c:v>38.43</c:v>
                </c:pt>
                <c:pt idx="62">
                  <c:v>37.700000000000003</c:v>
                </c:pt>
                <c:pt idx="63">
                  <c:v>36.94</c:v>
                </c:pt>
                <c:pt idx="64">
                  <c:v>35.849999999999994</c:v>
                </c:pt>
                <c:pt idx="65">
                  <c:v>35.07</c:v>
                </c:pt>
                <c:pt idx="66">
                  <c:v>34.75</c:v>
                </c:pt>
                <c:pt idx="67">
                  <c:v>34.86</c:v>
                </c:pt>
                <c:pt idx="68">
                  <c:v>35.08</c:v>
                </c:pt>
                <c:pt idx="69">
                  <c:v>35.28</c:v>
                </c:pt>
                <c:pt idx="70">
                  <c:v>36.130000000000003</c:v>
                </c:pt>
                <c:pt idx="71" formatCode="0.0">
                  <c:v>37.1</c:v>
                </c:pt>
                <c:pt idx="72" formatCode="0.0">
                  <c:v>38.200000000000003</c:v>
                </c:pt>
                <c:pt idx="73" formatCode="0.0">
                  <c:v>39.4</c:v>
                </c:pt>
                <c:pt idx="74" formatCode="0.0">
                  <c:v>40.800000000000004</c:v>
                </c:pt>
                <c:pt idx="75" formatCode="0.0">
                  <c:v>42.3</c:v>
                </c:pt>
                <c:pt idx="76" formatCode="0.0">
                  <c:v>43.7</c:v>
                </c:pt>
                <c:pt idx="77" formatCode="0.0">
                  <c:v>45.2</c:v>
                </c:pt>
                <c:pt idx="78" formatCode="0.0">
                  <c:v>46.9</c:v>
                </c:pt>
                <c:pt idx="79" formatCode="0.0">
                  <c:v>48.8</c:v>
                </c:pt>
                <c:pt idx="80" formatCode="0.0">
                  <c:v>50.5</c:v>
                </c:pt>
                <c:pt idx="81" formatCode="0.0">
                  <c:v>51.8</c:v>
                </c:pt>
                <c:pt idx="82" formatCode="0.0">
                  <c:v>53.6</c:v>
                </c:pt>
                <c:pt idx="83" formatCode="0.0">
                  <c:v>55.2</c:v>
                </c:pt>
                <c:pt idx="84" formatCode="0.0">
                  <c:v>56.6</c:v>
                </c:pt>
                <c:pt idx="85" formatCode="0.0">
                  <c:v>58</c:v>
                </c:pt>
                <c:pt idx="86" formatCode="0.0">
                  <c:v>59.2</c:v>
                </c:pt>
                <c:pt idx="87" formatCode="0.0">
                  <c:v>60.6</c:v>
                </c:pt>
                <c:pt idx="88" formatCode="0.0">
                  <c:v>61.9</c:v>
                </c:pt>
                <c:pt idx="89" formatCode="0.0">
                  <c:v>63.3</c:v>
                </c:pt>
                <c:pt idx="90" formatCode="0.0">
                  <c:v>64.5</c:v>
                </c:pt>
                <c:pt idx="91" formatCode="0.0">
                  <c:v>65.599999999999994</c:v>
                </c:pt>
                <c:pt idx="92" formatCode="0.0">
                  <c:v>66.7</c:v>
                </c:pt>
                <c:pt idx="93" formatCode="0.0">
                  <c:v>67.8</c:v>
                </c:pt>
                <c:pt idx="94" formatCode="0.0">
                  <c:v>68.900000000000006</c:v>
                </c:pt>
                <c:pt idx="95" formatCode="0.0">
                  <c:v>70.599999999999994</c:v>
                </c:pt>
                <c:pt idx="96" formatCode="0.0">
                  <c:v>72</c:v>
                </c:pt>
                <c:pt idx="97" formatCode="0.0">
                  <c:v>73.599999999999994</c:v>
                </c:pt>
                <c:pt idx="98" formatCode="0.0">
                  <c:v>75.3</c:v>
                </c:pt>
                <c:pt idx="99" formatCode="0.0">
                  <c:v>77</c:v>
                </c:pt>
                <c:pt idx="100" formatCode="0.0">
                  <c:v>78.8</c:v>
                </c:pt>
                <c:pt idx="101" formatCode="0.0">
                  <c:v>80.5</c:v>
                </c:pt>
                <c:pt idx="102" formatCode="0.0">
                  <c:v>81.900000000000006</c:v>
                </c:pt>
                <c:pt idx="103" formatCode="0.0">
                  <c:v>83.1</c:v>
                </c:pt>
                <c:pt idx="104" formatCode="0.0">
                  <c:v>84.1</c:v>
                </c:pt>
                <c:pt idx="105" formatCode="0.0">
                  <c:v>84.6</c:v>
                </c:pt>
                <c:pt idx="106" formatCode="0.0">
                  <c:v>85.2</c:v>
                </c:pt>
                <c:pt idx="107" formatCode="0.0">
                  <c:v>86.2</c:v>
                </c:pt>
                <c:pt idx="108" formatCode="0.0">
                  <c:v>86.9</c:v>
                </c:pt>
                <c:pt idx="109" formatCode="0.0">
                  <c:v>87.9</c:v>
                </c:pt>
                <c:pt idx="110" formatCode="0.0">
                  <c:v>88.7</c:v>
                </c:pt>
                <c:pt idx="111" formatCode="0.0">
                  <c:v>89.6</c:v>
                </c:pt>
                <c:pt idx="112" formatCode="0.0">
                  <c:v>90.6</c:v>
                </c:pt>
                <c:pt idx="113" formatCode="0.0">
                  <c:v>91.5</c:v>
                </c:pt>
                <c:pt idx="114" formatCode="0.0">
                  <c:v>92.5</c:v>
                </c:pt>
                <c:pt idx="115" formatCode="0.0">
                  <c:v>93.5</c:v>
                </c:pt>
              </c:numCache>
            </c:numRef>
          </c:val>
        </c:ser>
        <c:ser>
          <c:idx val="2"/>
          <c:order val="1"/>
          <c:tx>
            <c:strRef>
              <c:f>'105-150'!$C$5</c:f>
              <c:strCache>
                <c:ptCount val="1"/>
                <c:pt idx="0">
                  <c:v>中推計</c:v>
                </c:pt>
              </c:strCache>
            </c:strRef>
          </c:tx>
          <c:spPr>
            <a:ln w="38100" cmpd="dbl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'105-150'!$A$6:$A$121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'105-150'!$C$6:$C$121</c:f>
              <c:numCache>
                <c:formatCode>#,##0.00_ </c:formatCode>
                <c:ptCount val="116"/>
                <c:pt idx="0">
                  <c:v>84.75</c:v>
                </c:pt>
                <c:pt idx="1">
                  <c:v>81.33</c:v>
                </c:pt>
                <c:pt idx="2">
                  <c:v>80.23</c:v>
                </c:pt>
                <c:pt idx="3">
                  <c:v>77.319999999999993</c:v>
                </c:pt>
                <c:pt idx="4">
                  <c:v>78.319999999999993</c:v>
                </c:pt>
                <c:pt idx="5">
                  <c:v>80.33</c:v>
                </c:pt>
                <c:pt idx="6">
                  <c:v>81.349999999999994</c:v>
                </c:pt>
                <c:pt idx="7">
                  <c:v>82.47</c:v>
                </c:pt>
                <c:pt idx="8">
                  <c:v>83.57</c:v>
                </c:pt>
                <c:pt idx="9">
                  <c:v>84.7</c:v>
                </c:pt>
                <c:pt idx="10">
                  <c:v>86.36999999999999</c:v>
                </c:pt>
                <c:pt idx="11">
                  <c:v>87.61</c:v>
                </c:pt>
                <c:pt idx="12">
                  <c:v>88.73</c:v>
                </c:pt>
                <c:pt idx="13">
                  <c:v>89.64</c:v>
                </c:pt>
                <c:pt idx="14">
                  <c:v>92.04</c:v>
                </c:pt>
                <c:pt idx="15">
                  <c:v>93.58</c:v>
                </c:pt>
                <c:pt idx="16">
                  <c:v>94.05</c:v>
                </c:pt>
                <c:pt idx="17">
                  <c:v>93.710000000000022</c:v>
                </c:pt>
                <c:pt idx="18">
                  <c:v>92.52</c:v>
                </c:pt>
                <c:pt idx="19">
                  <c:v>90.58</c:v>
                </c:pt>
                <c:pt idx="20">
                  <c:v>87.52</c:v>
                </c:pt>
                <c:pt idx="21">
                  <c:v>85.32</c:v>
                </c:pt>
                <c:pt idx="22">
                  <c:v>82.649999999999991</c:v>
                </c:pt>
                <c:pt idx="23">
                  <c:v>76.430000000000007</c:v>
                </c:pt>
                <c:pt idx="24">
                  <c:v>74.16</c:v>
                </c:pt>
                <c:pt idx="25">
                  <c:v>71.649999999999991</c:v>
                </c:pt>
                <c:pt idx="26">
                  <c:v>69.8</c:v>
                </c:pt>
                <c:pt idx="27">
                  <c:v>67.66</c:v>
                </c:pt>
                <c:pt idx="28">
                  <c:v>65.52</c:v>
                </c:pt>
                <c:pt idx="29">
                  <c:v>63.58</c:v>
                </c:pt>
                <c:pt idx="30">
                  <c:v>62.2</c:v>
                </c:pt>
                <c:pt idx="31">
                  <c:v>60.78</c:v>
                </c:pt>
                <c:pt idx="32">
                  <c:v>59.449999999999996</c:v>
                </c:pt>
                <c:pt idx="33">
                  <c:v>58.41</c:v>
                </c:pt>
                <c:pt idx="34">
                  <c:v>57.260000000000012</c:v>
                </c:pt>
                <c:pt idx="35">
                  <c:v>56.349999999999994</c:v>
                </c:pt>
                <c:pt idx="36">
                  <c:v>55.74</c:v>
                </c:pt>
                <c:pt idx="37">
                  <c:v>55.02</c:v>
                </c:pt>
                <c:pt idx="38">
                  <c:v>53.96</c:v>
                </c:pt>
                <c:pt idx="39">
                  <c:v>53.03</c:v>
                </c:pt>
                <c:pt idx="40">
                  <c:v>52.18</c:v>
                </c:pt>
                <c:pt idx="41">
                  <c:v>51.37</c:v>
                </c:pt>
                <c:pt idx="42">
                  <c:v>50.83</c:v>
                </c:pt>
                <c:pt idx="43">
                  <c:v>50.290000000000013</c:v>
                </c:pt>
                <c:pt idx="44">
                  <c:v>49.93</c:v>
                </c:pt>
                <c:pt idx="45">
                  <c:v>48.96</c:v>
                </c:pt>
                <c:pt idx="46">
                  <c:v>48.33</c:v>
                </c:pt>
                <c:pt idx="47">
                  <c:v>47.6</c:v>
                </c:pt>
                <c:pt idx="48">
                  <c:v>46.61</c:v>
                </c:pt>
                <c:pt idx="49">
                  <c:v>45.78</c:v>
                </c:pt>
                <c:pt idx="50">
                  <c:v>44.94</c:v>
                </c:pt>
                <c:pt idx="51">
                  <c:v>44.220000000000013</c:v>
                </c:pt>
                <c:pt idx="52">
                  <c:v>43.3</c:v>
                </c:pt>
                <c:pt idx="53">
                  <c:v>42.6</c:v>
                </c:pt>
                <c:pt idx="54">
                  <c:v>42.32</c:v>
                </c:pt>
                <c:pt idx="55">
                  <c:v>42.07</c:v>
                </c:pt>
                <c:pt idx="56">
                  <c:v>41.720000000000013</c:v>
                </c:pt>
                <c:pt idx="57">
                  <c:v>40.97</c:v>
                </c:pt>
                <c:pt idx="58">
                  <c:v>40.47</c:v>
                </c:pt>
                <c:pt idx="59">
                  <c:v>39.74</c:v>
                </c:pt>
                <c:pt idx="60">
                  <c:v>39.120000000000012</c:v>
                </c:pt>
                <c:pt idx="61">
                  <c:v>38.43</c:v>
                </c:pt>
                <c:pt idx="62">
                  <c:v>37.700000000000003</c:v>
                </c:pt>
                <c:pt idx="63">
                  <c:v>36.94</c:v>
                </c:pt>
                <c:pt idx="64">
                  <c:v>35.849999999999994</c:v>
                </c:pt>
                <c:pt idx="65">
                  <c:v>35.07</c:v>
                </c:pt>
                <c:pt idx="66">
                  <c:v>34.75</c:v>
                </c:pt>
                <c:pt idx="67">
                  <c:v>34.86</c:v>
                </c:pt>
                <c:pt idx="68">
                  <c:v>35.08</c:v>
                </c:pt>
                <c:pt idx="69">
                  <c:v>35.28</c:v>
                </c:pt>
                <c:pt idx="70">
                  <c:v>36.130000000000003</c:v>
                </c:pt>
                <c:pt idx="71" formatCode="0.0">
                  <c:v>37</c:v>
                </c:pt>
                <c:pt idx="72" formatCode="0.0">
                  <c:v>38.1</c:v>
                </c:pt>
                <c:pt idx="73" formatCode="0.0">
                  <c:v>39.300000000000004</c:v>
                </c:pt>
                <c:pt idx="74" formatCode="0.0">
                  <c:v>40.700000000000003</c:v>
                </c:pt>
                <c:pt idx="75" formatCode="0.0">
                  <c:v>42.1</c:v>
                </c:pt>
                <c:pt idx="76" formatCode="0.0">
                  <c:v>43.4</c:v>
                </c:pt>
                <c:pt idx="77" formatCode="0.0">
                  <c:v>44.9</c:v>
                </c:pt>
                <c:pt idx="78" formatCode="0.0">
                  <c:v>46.5</c:v>
                </c:pt>
                <c:pt idx="79" formatCode="0.0">
                  <c:v>48.4</c:v>
                </c:pt>
                <c:pt idx="80" formatCode="0.0">
                  <c:v>49.9</c:v>
                </c:pt>
                <c:pt idx="81" formatCode="0.0">
                  <c:v>51.2</c:v>
                </c:pt>
                <c:pt idx="82" formatCode="0.0">
                  <c:v>52.9</c:v>
                </c:pt>
                <c:pt idx="83" formatCode="0.0">
                  <c:v>54.3</c:v>
                </c:pt>
                <c:pt idx="84" formatCode="0.0">
                  <c:v>55.6</c:v>
                </c:pt>
                <c:pt idx="85" formatCode="0.0">
                  <c:v>56.9</c:v>
                </c:pt>
                <c:pt idx="86" formatCode="0.0">
                  <c:v>58</c:v>
                </c:pt>
                <c:pt idx="87" formatCode="0.0">
                  <c:v>59.2</c:v>
                </c:pt>
                <c:pt idx="88" formatCode="0.0">
                  <c:v>60.4</c:v>
                </c:pt>
                <c:pt idx="89" formatCode="0.0">
                  <c:v>61.6</c:v>
                </c:pt>
                <c:pt idx="90" formatCode="0.0">
                  <c:v>62.7</c:v>
                </c:pt>
                <c:pt idx="91" formatCode="0.0">
                  <c:v>63.7</c:v>
                </c:pt>
                <c:pt idx="92" formatCode="0.0">
                  <c:v>64.599999999999994</c:v>
                </c:pt>
                <c:pt idx="93" formatCode="0.0">
                  <c:v>65.599999999999994</c:v>
                </c:pt>
                <c:pt idx="94" formatCode="0.0">
                  <c:v>66.599999999999994</c:v>
                </c:pt>
                <c:pt idx="95" formatCode="0.0">
                  <c:v>68.3</c:v>
                </c:pt>
                <c:pt idx="96" formatCode="0.0">
                  <c:v>69.599999999999994</c:v>
                </c:pt>
                <c:pt idx="97" formatCode="0.0">
                  <c:v>71.099999999999994</c:v>
                </c:pt>
                <c:pt idx="98" formatCode="0.0">
                  <c:v>72.8</c:v>
                </c:pt>
                <c:pt idx="99" formatCode="0.0">
                  <c:v>74.5</c:v>
                </c:pt>
                <c:pt idx="100" formatCode="0.0">
                  <c:v>76.3</c:v>
                </c:pt>
                <c:pt idx="101" formatCode="0.0">
                  <c:v>78.099999999999994</c:v>
                </c:pt>
                <c:pt idx="102" formatCode="0.0">
                  <c:v>79.599999999999994</c:v>
                </c:pt>
                <c:pt idx="103" formatCode="0.0">
                  <c:v>81</c:v>
                </c:pt>
                <c:pt idx="104" formatCode="0.0">
                  <c:v>82.1</c:v>
                </c:pt>
                <c:pt idx="105" formatCode="0.0">
                  <c:v>82.8</c:v>
                </c:pt>
                <c:pt idx="106" formatCode="0.0">
                  <c:v>83.5</c:v>
                </c:pt>
                <c:pt idx="107" formatCode="0.0">
                  <c:v>84.8</c:v>
                </c:pt>
                <c:pt idx="108" formatCode="0.0">
                  <c:v>85.6</c:v>
                </c:pt>
                <c:pt idx="109" formatCode="0.0">
                  <c:v>86.9</c:v>
                </c:pt>
                <c:pt idx="110" formatCode="0.0">
                  <c:v>88</c:v>
                </c:pt>
                <c:pt idx="111" formatCode="0.0">
                  <c:v>89.1</c:v>
                </c:pt>
                <c:pt idx="112" formatCode="0.0">
                  <c:v>90.4</c:v>
                </c:pt>
                <c:pt idx="113" formatCode="0.0">
                  <c:v>91.6</c:v>
                </c:pt>
                <c:pt idx="114" formatCode="0.0">
                  <c:v>92.9</c:v>
                </c:pt>
                <c:pt idx="115" formatCode="0.0">
                  <c:v>94.2</c:v>
                </c:pt>
              </c:numCache>
            </c:numRef>
          </c:val>
        </c:ser>
        <c:ser>
          <c:idx val="3"/>
          <c:order val="2"/>
          <c:tx>
            <c:strRef>
              <c:f>'105-150'!$D$5</c:f>
              <c:strCache>
                <c:ptCount val="1"/>
                <c:pt idx="0">
                  <c:v>低推計</c:v>
                </c:pt>
              </c:strCache>
            </c:strRef>
          </c:tx>
          <c:spPr>
            <a:ln w="381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'105-150'!$A$6:$A$121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'105-150'!$D$6:$D$121</c:f>
              <c:numCache>
                <c:formatCode>#,##0.00_ </c:formatCode>
                <c:ptCount val="116"/>
                <c:pt idx="0">
                  <c:v>84.75</c:v>
                </c:pt>
                <c:pt idx="1">
                  <c:v>81.33</c:v>
                </c:pt>
                <c:pt idx="2">
                  <c:v>80.23</c:v>
                </c:pt>
                <c:pt idx="3">
                  <c:v>77.319999999999993</c:v>
                </c:pt>
                <c:pt idx="4">
                  <c:v>78.319999999999993</c:v>
                </c:pt>
                <c:pt idx="5">
                  <c:v>80.33</c:v>
                </c:pt>
                <c:pt idx="6">
                  <c:v>81.349999999999994</c:v>
                </c:pt>
                <c:pt idx="7">
                  <c:v>82.47</c:v>
                </c:pt>
                <c:pt idx="8">
                  <c:v>83.57</c:v>
                </c:pt>
                <c:pt idx="9">
                  <c:v>84.7</c:v>
                </c:pt>
                <c:pt idx="10">
                  <c:v>86.36999999999999</c:v>
                </c:pt>
                <c:pt idx="11">
                  <c:v>87.61</c:v>
                </c:pt>
                <c:pt idx="12">
                  <c:v>88.73</c:v>
                </c:pt>
                <c:pt idx="13">
                  <c:v>89.64</c:v>
                </c:pt>
                <c:pt idx="14">
                  <c:v>92.04</c:v>
                </c:pt>
                <c:pt idx="15">
                  <c:v>93.58</c:v>
                </c:pt>
                <c:pt idx="16">
                  <c:v>94.05</c:v>
                </c:pt>
                <c:pt idx="17">
                  <c:v>93.710000000000022</c:v>
                </c:pt>
                <c:pt idx="18">
                  <c:v>92.52</c:v>
                </c:pt>
                <c:pt idx="19">
                  <c:v>90.58</c:v>
                </c:pt>
                <c:pt idx="20">
                  <c:v>87.52</c:v>
                </c:pt>
                <c:pt idx="21">
                  <c:v>85.32</c:v>
                </c:pt>
                <c:pt idx="22">
                  <c:v>82.649999999999991</c:v>
                </c:pt>
                <c:pt idx="23">
                  <c:v>76.430000000000007</c:v>
                </c:pt>
                <c:pt idx="24">
                  <c:v>74.16</c:v>
                </c:pt>
                <c:pt idx="25">
                  <c:v>71.649999999999991</c:v>
                </c:pt>
                <c:pt idx="26">
                  <c:v>69.8</c:v>
                </c:pt>
                <c:pt idx="27">
                  <c:v>67.66</c:v>
                </c:pt>
                <c:pt idx="28">
                  <c:v>65.52</c:v>
                </c:pt>
                <c:pt idx="29">
                  <c:v>63.58</c:v>
                </c:pt>
                <c:pt idx="30">
                  <c:v>62.2</c:v>
                </c:pt>
                <c:pt idx="31">
                  <c:v>60.78</c:v>
                </c:pt>
                <c:pt idx="32">
                  <c:v>59.449999999999996</c:v>
                </c:pt>
                <c:pt idx="33">
                  <c:v>58.41</c:v>
                </c:pt>
                <c:pt idx="34">
                  <c:v>57.260000000000012</c:v>
                </c:pt>
                <c:pt idx="35">
                  <c:v>56.349999999999994</c:v>
                </c:pt>
                <c:pt idx="36">
                  <c:v>55.74</c:v>
                </c:pt>
                <c:pt idx="37">
                  <c:v>55.02</c:v>
                </c:pt>
                <c:pt idx="38">
                  <c:v>53.96</c:v>
                </c:pt>
                <c:pt idx="39">
                  <c:v>53.03</c:v>
                </c:pt>
                <c:pt idx="40">
                  <c:v>52.18</c:v>
                </c:pt>
                <c:pt idx="41">
                  <c:v>51.37</c:v>
                </c:pt>
                <c:pt idx="42">
                  <c:v>50.83</c:v>
                </c:pt>
                <c:pt idx="43">
                  <c:v>50.290000000000013</c:v>
                </c:pt>
                <c:pt idx="44">
                  <c:v>49.93</c:v>
                </c:pt>
                <c:pt idx="45">
                  <c:v>48.96</c:v>
                </c:pt>
                <c:pt idx="46">
                  <c:v>48.33</c:v>
                </c:pt>
                <c:pt idx="47">
                  <c:v>47.6</c:v>
                </c:pt>
                <c:pt idx="48">
                  <c:v>46.61</c:v>
                </c:pt>
                <c:pt idx="49">
                  <c:v>45.78</c:v>
                </c:pt>
                <c:pt idx="50">
                  <c:v>44.94</c:v>
                </c:pt>
                <c:pt idx="51">
                  <c:v>44.220000000000013</c:v>
                </c:pt>
                <c:pt idx="52">
                  <c:v>43.3</c:v>
                </c:pt>
                <c:pt idx="53">
                  <c:v>42.6</c:v>
                </c:pt>
                <c:pt idx="54">
                  <c:v>42.32</c:v>
                </c:pt>
                <c:pt idx="55">
                  <c:v>42.07</c:v>
                </c:pt>
                <c:pt idx="56">
                  <c:v>41.720000000000013</c:v>
                </c:pt>
                <c:pt idx="57">
                  <c:v>40.97</c:v>
                </c:pt>
                <c:pt idx="58">
                  <c:v>40.47</c:v>
                </c:pt>
                <c:pt idx="59">
                  <c:v>39.74</c:v>
                </c:pt>
                <c:pt idx="60">
                  <c:v>39.120000000000012</c:v>
                </c:pt>
                <c:pt idx="61">
                  <c:v>38.43</c:v>
                </c:pt>
                <c:pt idx="62">
                  <c:v>37.700000000000003</c:v>
                </c:pt>
                <c:pt idx="63">
                  <c:v>36.94</c:v>
                </c:pt>
                <c:pt idx="64">
                  <c:v>35.849999999999994</c:v>
                </c:pt>
                <c:pt idx="65">
                  <c:v>35.07</c:v>
                </c:pt>
                <c:pt idx="66">
                  <c:v>34.75</c:v>
                </c:pt>
                <c:pt idx="67">
                  <c:v>34.86</c:v>
                </c:pt>
                <c:pt idx="68">
                  <c:v>35.08</c:v>
                </c:pt>
                <c:pt idx="69">
                  <c:v>35.28</c:v>
                </c:pt>
                <c:pt idx="70">
                  <c:v>36.130000000000003</c:v>
                </c:pt>
                <c:pt idx="71" formatCode="0.0">
                  <c:v>37</c:v>
                </c:pt>
                <c:pt idx="72" formatCode="0.0">
                  <c:v>38</c:v>
                </c:pt>
                <c:pt idx="73" formatCode="0.0">
                  <c:v>39.1</c:v>
                </c:pt>
                <c:pt idx="74" formatCode="0.0">
                  <c:v>40.4</c:v>
                </c:pt>
                <c:pt idx="75" formatCode="0.0">
                  <c:v>41.7</c:v>
                </c:pt>
                <c:pt idx="76" formatCode="0.0">
                  <c:v>42.9</c:v>
                </c:pt>
                <c:pt idx="77" formatCode="0.0">
                  <c:v>44.3</c:v>
                </c:pt>
                <c:pt idx="78" formatCode="0.0">
                  <c:v>45.7</c:v>
                </c:pt>
                <c:pt idx="79" formatCode="0.0">
                  <c:v>47.4</c:v>
                </c:pt>
                <c:pt idx="80" formatCode="0.0">
                  <c:v>48.8</c:v>
                </c:pt>
                <c:pt idx="81" formatCode="0.0">
                  <c:v>49.9</c:v>
                </c:pt>
                <c:pt idx="82" formatCode="0.0">
                  <c:v>51.4</c:v>
                </c:pt>
                <c:pt idx="83" formatCode="0.0">
                  <c:v>52.6</c:v>
                </c:pt>
                <c:pt idx="84" formatCode="0.0">
                  <c:v>53.6</c:v>
                </c:pt>
                <c:pt idx="85" formatCode="0.0">
                  <c:v>54.8</c:v>
                </c:pt>
                <c:pt idx="86" formatCode="0.0">
                  <c:v>55.7</c:v>
                </c:pt>
                <c:pt idx="87" formatCode="0.0">
                  <c:v>56.8</c:v>
                </c:pt>
                <c:pt idx="88" formatCode="0.0">
                  <c:v>57.9</c:v>
                </c:pt>
                <c:pt idx="89" formatCode="0.0">
                  <c:v>59</c:v>
                </c:pt>
                <c:pt idx="90" formatCode="0.0">
                  <c:v>60</c:v>
                </c:pt>
                <c:pt idx="91" formatCode="0.0">
                  <c:v>61</c:v>
                </c:pt>
                <c:pt idx="92" formatCode="0.0">
                  <c:v>61.9</c:v>
                </c:pt>
                <c:pt idx="93" formatCode="0.0">
                  <c:v>62.9</c:v>
                </c:pt>
                <c:pt idx="94" formatCode="0.0">
                  <c:v>64</c:v>
                </c:pt>
                <c:pt idx="95" formatCode="0.0">
                  <c:v>65.7</c:v>
                </c:pt>
                <c:pt idx="96" formatCode="0.0">
                  <c:v>67.099999999999994</c:v>
                </c:pt>
                <c:pt idx="97" formatCode="0.0">
                  <c:v>68.7</c:v>
                </c:pt>
                <c:pt idx="98" formatCode="0.0">
                  <c:v>70.599999999999994</c:v>
                </c:pt>
                <c:pt idx="99" formatCode="0.0">
                  <c:v>72.5</c:v>
                </c:pt>
                <c:pt idx="100" formatCode="0.0">
                  <c:v>74.5</c:v>
                </c:pt>
                <c:pt idx="101" formatCode="0.0">
                  <c:v>76.400000000000006</c:v>
                </c:pt>
                <c:pt idx="102" formatCode="0.0">
                  <c:v>78.2</c:v>
                </c:pt>
                <c:pt idx="103" formatCode="0.0">
                  <c:v>79.8</c:v>
                </c:pt>
                <c:pt idx="104" formatCode="0.0">
                  <c:v>81.2</c:v>
                </c:pt>
                <c:pt idx="105" formatCode="0.0">
                  <c:v>82</c:v>
                </c:pt>
                <c:pt idx="106" formatCode="0.0">
                  <c:v>83</c:v>
                </c:pt>
                <c:pt idx="107" formatCode="0.0">
                  <c:v>84.5</c:v>
                </c:pt>
                <c:pt idx="108" formatCode="0.0">
                  <c:v>85.6</c:v>
                </c:pt>
                <c:pt idx="109" formatCode="0.0">
                  <c:v>87.2</c:v>
                </c:pt>
                <c:pt idx="110" formatCode="0.0">
                  <c:v>88.6</c:v>
                </c:pt>
                <c:pt idx="111" formatCode="0.0">
                  <c:v>90</c:v>
                </c:pt>
                <c:pt idx="112" formatCode="0.0">
                  <c:v>91.6</c:v>
                </c:pt>
                <c:pt idx="113" formatCode="0.0">
                  <c:v>93.2</c:v>
                </c:pt>
                <c:pt idx="114" formatCode="0.0">
                  <c:v>94.9</c:v>
                </c:pt>
                <c:pt idx="115" formatCode="0.0">
                  <c:v>96.7</c:v>
                </c:pt>
              </c:numCache>
            </c:numRef>
          </c:val>
        </c:ser>
        <c:marker val="1"/>
        <c:axId val="93800320"/>
        <c:axId val="93801856"/>
      </c:lineChart>
      <c:catAx>
        <c:axId val="93800320"/>
        <c:scaling>
          <c:orientation val="minMax"/>
        </c:scaling>
        <c:axPos val="b"/>
        <c:numFmt formatCode="General" sourceLinked="1"/>
        <c:tickLblPos val="nextTo"/>
        <c:crossAx val="93801856"/>
        <c:crosses val="autoZero"/>
        <c:auto val="1"/>
        <c:lblAlgn val="ctr"/>
        <c:lblOffset val="100"/>
      </c:catAx>
      <c:valAx>
        <c:axId val="93801856"/>
        <c:scaling>
          <c:orientation val="minMax"/>
          <c:max val="100"/>
          <c:min val="20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 dirty="0" smtClean="0"/>
                  <a:t>扶養比</a:t>
                </a:r>
                <a:r>
                  <a:rPr lang="en-US" altLang="zh-TW" dirty="0" smtClean="0"/>
                  <a:t>(%)</a:t>
                </a:r>
                <a:endParaRPr lang="zh-TW" altLang="en-US" dirty="0"/>
              </a:p>
            </c:rich>
          </c:tx>
          <c:layout/>
        </c:title>
        <c:numFmt formatCode="#,##0.00_ " sourceLinked="1"/>
        <c:tickLblPos val="nextTo"/>
        <c:crossAx val="93800320"/>
        <c:crosses val="autoZero"/>
        <c:crossBetween val="between"/>
        <c:majorUnit val="10"/>
      </c:valAx>
    </c:plotArea>
    <c:legend>
      <c:legendPos val="t"/>
      <c:layout/>
    </c:legend>
    <c:plotVisOnly val="1"/>
  </c:chart>
  <c:externalData r:id="rId1"/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Sheet1!$B$4</c:f>
              <c:strCache>
                <c:ptCount val="1"/>
                <c:pt idx="0">
                  <c:v>人口數</c:v>
                </c:pt>
              </c:strCache>
            </c:strRef>
          </c:tx>
          <c:spPr>
            <a:solidFill>
              <a:srgbClr val="FF6600"/>
            </a:solidFill>
            <a:ln>
              <a:solidFill>
                <a:srgbClr val="F9B5DC"/>
              </a:solidFill>
            </a:ln>
          </c:spPr>
          <c:dPt>
            <c:idx val="16"/>
            <c:spPr>
              <a:solidFill>
                <a:srgbClr val="FF0000"/>
              </a:solidFill>
              <a:ln w="57150">
                <a:solidFill>
                  <a:schemeClr val="accent2"/>
                </a:solidFill>
              </a:ln>
            </c:spPr>
          </c:dPt>
          <c:dPt>
            <c:idx val="44"/>
            <c:spPr>
              <a:solidFill>
                <a:srgbClr val="FF0000"/>
              </a:solidFill>
              <a:ln w="57150">
                <a:solidFill>
                  <a:schemeClr val="accent2"/>
                </a:solidFill>
              </a:ln>
            </c:spPr>
          </c:dPt>
          <c:dPt>
            <c:idx val="66"/>
            <c:spPr>
              <a:solidFill>
                <a:srgbClr val="FF0000"/>
              </a:solidFill>
              <a:ln w="57150">
                <a:solidFill>
                  <a:schemeClr val="accent2"/>
                </a:solidFill>
              </a:ln>
            </c:spPr>
          </c:dPt>
          <c:dPt>
            <c:idx val="69"/>
            <c:spPr>
              <a:solidFill>
                <a:srgbClr val="FF0000"/>
              </a:solidFill>
              <a:ln w="57150">
                <a:solidFill>
                  <a:schemeClr val="accent2"/>
                </a:solidFill>
              </a:ln>
            </c:spPr>
          </c:dPt>
          <c:cat>
            <c:numRef>
              <c:f>Sheet1!$A$5:$A$75</c:f>
              <c:numCache>
                <c:formatCode>General</c:formatCode>
                <c:ptCount val="71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</c:numCache>
            </c:numRef>
          </c:cat>
          <c:val>
            <c:numRef>
              <c:f>Sheet1!$B$5:$B$75</c:f>
              <c:numCache>
                <c:formatCode>General</c:formatCode>
                <c:ptCount val="71"/>
                <c:pt idx="0">
                  <c:v>329.69</c:v>
                </c:pt>
                <c:pt idx="1">
                  <c:v>358.35</c:v>
                </c:pt>
                <c:pt idx="2">
                  <c:v>377.71</c:v>
                </c:pt>
                <c:pt idx="3">
                  <c:v>417.16</c:v>
                </c:pt>
                <c:pt idx="4">
                  <c:v>423.66</c:v>
                </c:pt>
                <c:pt idx="5">
                  <c:v>436.37</c:v>
                </c:pt>
                <c:pt idx="6">
                  <c:v>448.19</c:v>
                </c:pt>
                <c:pt idx="7">
                  <c:v>462.44</c:v>
                </c:pt>
                <c:pt idx="8">
                  <c:v>476.6</c:v>
                </c:pt>
                <c:pt idx="9">
                  <c:v>491.46999999999969</c:v>
                </c:pt>
                <c:pt idx="10">
                  <c:v>503.85</c:v>
                </c:pt>
                <c:pt idx="11">
                  <c:v>516.51</c:v>
                </c:pt>
                <c:pt idx="12">
                  <c:v>531.97</c:v>
                </c:pt>
                <c:pt idx="13">
                  <c:v>550.04999999999939</c:v>
                </c:pt>
                <c:pt idx="14">
                  <c:v>562</c:v>
                </c:pt>
                <c:pt idx="15">
                  <c:v>575.94999999999948</c:v>
                </c:pt>
                <c:pt idx="16">
                  <c:v>593.23</c:v>
                </c:pt>
                <c:pt idx="17">
                  <c:v>613.48</c:v>
                </c:pt>
                <c:pt idx="18">
                  <c:v>636.66</c:v>
                </c:pt>
                <c:pt idx="19">
                  <c:v>662.65</c:v>
                </c:pt>
                <c:pt idx="20">
                  <c:v>692.85999999999797</c:v>
                </c:pt>
                <c:pt idx="21">
                  <c:v>717.48</c:v>
                </c:pt>
                <c:pt idx="22">
                  <c:v>747.35999999999797</c:v>
                </c:pt>
                <c:pt idx="23">
                  <c:v>812.47</c:v>
                </c:pt>
                <c:pt idx="24">
                  <c:v>842.65</c:v>
                </c:pt>
                <c:pt idx="25">
                  <c:v>873.58</c:v>
                </c:pt>
                <c:pt idx="26">
                  <c:v>905.05</c:v>
                </c:pt>
                <c:pt idx="27">
                  <c:v>933.04</c:v>
                </c:pt>
                <c:pt idx="28">
                  <c:v>962.24</c:v>
                </c:pt>
                <c:pt idx="29">
                  <c:v>991.74</c:v>
                </c:pt>
                <c:pt idx="30">
                  <c:v>1022.1700000000005</c:v>
                </c:pt>
                <c:pt idx="31">
                  <c:v>1049.97</c:v>
                </c:pt>
                <c:pt idx="32">
                  <c:v>1078.8799999999999</c:v>
                </c:pt>
                <c:pt idx="33">
                  <c:v>1107.46</c:v>
                </c:pt>
                <c:pt idx="34">
                  <c:v>1136.06</c:v>
                </c:pt>
                <c:pt idx="35">
                  <c:v>1163.6799999999998</c:v>
                </c:pt>
                <c:pt idx="36">
                  <c:v>1188.82</c:v>
                </c:pt>
                <c:pt idx="37">
                  <c:v>1212.1299999999999</c:v>
                </c:pt>
                <c:pt idx="38">
                  <c:v>1238.53</c:v>
                </c:pt>
                <c:pt idx="39">
                  <c:v>1262.06</c:v>
                </c:pt>
                <c:pt idx="40">
                  <c:v>1281.99</c:v>
                </c:pt>
                <c:pt idx="41">
                  <c:v>1303.0999999999999</c:v>
                </c:pt>
                <c:pt idx="42">
                  <c:v>1322.97</c:v>
                </c:pt>
                <c:pt idx="43">
                  <c:v>1341.21</c:v>
                </c:pt>
                <c:pt idx="44">
                  <c:v>1360.73</c:v>
                </c:pt>
                <c:pt idx="45">
                  <c:v>1383.33</c:v>
                </c:pt>
                <c:pt idx="46">
                  <c:v>1402.51</c:v>
                </c:pt>
                <c:pt idx="47">
                  <c:v>1422.49</c:v>
                </c:pt>
                <c:pt idx="48">
                  <c:v>1444.59</c:v>
                </c:pt>
                <c:pt idx="49">
                  <c:v>1465.03</c:v>
                </c:pt>
                <c:pt idx="50">
                  <c:v>1485.1299999999999</c:v>
                </c:pt>
                <c:pt idx="51">
                  <c:v>1507.6499999999999</c:v>
                </c:pt>
                <c:pt idx="52">
                  <c:v>1530.3</c:v>
                </c:pt>
                <c:pt idx="53">
                  <c:v>1549.23</c:v>
                </c:pt>
                <c:pt idx="54">
                  <c:v>1565.23</c:v>
                </c:pt>
                <c:pt idx="55">
                  <c:v>1577.03</c:v>
                </c:pt>
                <c:pt idx="56">
                  <c:v>1589.06</c:v>
                </c:pt>
                <c:pt idx="57">
                  <c:v>1603.52</c:v>
                </c:pt>
                <c:pt idx="58">
                  <c:v>1615.1599999999999</c:v>
                </c:pt>
                <c:pt idx="59">
                  <c:v>1629.45</c:v>
                </c:pt>
                <c:pt idx="60">
                  <c:v>1644.3899999999999</c:v>
                </c:pt>
                <c:pt idx="61">
                  <c:v>1658.46</c:v>
                </c:pt>
                <c:pt idx="62">
                  <c:v>1672.96</c:v>
                </c:pt>
                <c:pt idx="63">
                  <c:v>1688.41</c:v>
                </c:pt>
                <c:pt idx="64">
                  <c:v>1704.99</c:v>
                </c:pt>
                <c:pt idx="65">
                  <c:v>1719.49</c:v>
                </c:pt>
                <c:pt idx="66">
                  <c:v>1730.4</c:v>
                </c:pt>
                <c:pt idx="67">
                  <c:v>1733.25</c:v>
                </c:pt>
                <c:pt idx="68">
                  <c:v>1734.78</c:v>
                </c:pt>
                <c:pt idx="69">
                  <c:v>1736.57</c:v>
                </c:pt>
                <c:pt idx="70">
                  <c:v>1729.1799999999998</c:v>
                </c:pt>
              </c:numCache>
            </c:numRef>
          </c:val>
        </c:ser>
        <c:axId val="84744832"/>
        <c:axId val="84750720"/>
      </c:barChart>
      <c:lineChart>
        <c:grouping val="standard"/>
        <c:ser>
          <c:idx val="2"/>
          <c:order val="1"/>
          <c:tx>
            <c:strRef>
              <c:f>Sheet1!$C$4</c:f>
              <c:strCache>
                <c:ptCount val="1"/>
                <c:pt idx="0">
                  <c:v>佔總人口比例</c:v>
                </c:pt>
              </c:strCache>
            </c:strRef>
          </c:tx>
          <c:spPr>
            <a:ln w="762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Sheet1!$A$5:$A$75</c:f>
              <c:numCache>
                <c:formatCode>General</c:formatCode>
                <c:ptCount val="71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</c:numCache>
            </c:numRef>
          </c:cat>
          <c:val>
            <c:numRef>
              <c:f>Sheet1!$C$5:$C$75</c:f>
              <c:numCache>
                <c:formatCode>0.00%</c:formatCode>
                <c:ptCount val="71"/>
                <c:pt idx="0">
                  <c:v>0.5413</c:v>
                </c:pt>
                <c:pt idx="1">
                  <c:v>0.55149999999999999</c:v>
                </c:pt>
                <c:pt idx="2">
                  <c:v>0.55480000000000063</c:v>
                </c:pt>
                <c:pt idx="3">
                  <c:v>0.56399999999999995</c:v>
                </c:pt>
                <c:pt idx="4">
                  <c:v>0.56080000000000063</c:v>
                </c:pt>
                <c:pt idx="5">
                  <c:v>0.55449999999999999</c:v>
                </c:pt>
                <c:pt idx="6">
                  <c:v>0.5514</c:v>
                </c:pt>
                <c:pt idx="7">
                  <c:v>0.54799999999999993</c:v>
                </c:pt>
                <c:pt idx="8">
                  <c:v>0.54470000000000063</c:v>
                </c:pt>
                <c:pt idx="9">
                  <c:v>0.54139999999999999</c:v>
                </c:pt>
                <c:pt idx="10">
                  <c:v>0.53659999999999997</c:v>
                </c:pt>
                <c:pt idx="11">
                  <c:v>0.53299999999999992</c:v>
                </c:pt>
                <c:pt idx="12">
                  <c:v>0.52990000000000004</c:v>
                </c:pt>
                <c:pt idx="13">
                  <c:v>0.52729999999999999</c:v>
                </c:pt>
                <c:pt idx="14">
                  <c:v>0.52070000000000005</c:v>
                </c:pt>
                <c:pt idx="15">
                  <c:v>0.5165999999999995</c:v>
                </c:pt>
                <c:pt idx="16">
                  <c:v>0.51529999999999998</c:v>
                </c:pt>
                <c:pt idx="17">
                  <c:v>0.51619999999999999</c:v>
                </c:pt>
                <c:pt idx="18">
                  <c:v>0.51939999999999997</c:v>
                </c:pt>
                <c:pt idx="19">
                  <c:v>0.52469999999999994</c:v>
                </c:pt>
                <c:pt idx="20">
                  <c:v>0.5333</c:v>
                </c:pt>
                <c:pt idx="21">
                  <c:v>0.53959999999999997</c:v>
                </c:pt>
                <c:pt idx="22">
                  <c:v>0.54749999999999999</c:v>
                </c:pt>
                <c:pt idx="23">
                  <c:v>0.56680000000000064</c:v>
                </c:pt>
                <c:pt idx="24">
                  <c:v>0.57420000000000004</c:v>
                </c:pt>
                <c:pt idx="25">
                  <c:v>0.58260000000000001</c:v>
                </c:pt>
                <c:pt idx="26">
                  <c:v>0.58889999999999998</c:v>
                </c:pt>
                <c:pt idx="27">
                  <c:v>0.59649999999999959</c:v>
                </c:pt>
                <c:pt idx="28">
                  <c:v>0.60420000000000063</c:v>
                </c:pt>
                <c:pt idx="29">
                  <c:v>0.61130000000000062</c:v>
                </c:pt>
                <c:pt idx="30">
                  <c:v>0.61649999999999994</c:v>
                </c:pt>
                <c:pt idx="31">
                  <c:v>0.62190000000000945</c:v>
                </c:pt>
                <c:pt idx="32">
                  <c:v>0.62720000000000065</c:v>
                </c:pt>
                <c:pt idx="33">
                  <c:v>0.63130000000000064</c:v>
                </c:pt>
                <c:pt idx="34">
                  <c:v>0.63590000000000946</c:v>
                </c:pt>
                <c:pt idx="35">
                  <c:v>0.63960000000001138</c:v>
                </c:pt>
                <c:pt idx="36">
                  <c:v>0.642100000000009</c:v>
                </c:pt>
                <c:pt idx="37">
                  <c:v>0.64510000000000944</c:v>
                </c:pt>
                <c:pt idx="38">
                  <c:v>0.64950000000000063</c:v>
                </c:pt>
                <c:pt idx="39">
                  <c:v>0.65350000000000064</c:v>
                </c:pt>
                <c:pt idx="40">
                  <c:v>0.65710000000000934</c:v>
                </c:pt>
                <c:pt idx="41">
                  <c:v>0.66060000000001284</c:v>
                </c:pt>
                <c:pt idx="42">
                  <c:v>0.6630000000000108</c:v>
                </c:pt>
                <c:pt idx="43">
                  <c:v>0.66540000000000465</c:v>
                </c:pt>
                <c:pt idx="44">
                  <c:v>0.66700000000001092</c:v>
                </c:pt>
                <c:pt idx="45">
                  <c:v>0.67130000000000944</c:v>
                </c:pt>
                <c:pt idx="46">
                  <c:v>0.67420000000000946</c:v>
                </c:pt>
                <c:pt idx="47">
                  <c:v>0.67750000000000365</c:v>
                </c:pt>
                <c:pt idx="48">
                  <c:v>0.68209999999999993</c:v>
                </c:pt>
                <c:pt idx="49">
                  <c:v>0.68599999999999994</c:v>
                </c:pt>
                <c:pt idx="50">
                  <c:v>0.68990000000000062</c:v>
                </c:pt>
                <c:pt idx="51">
                  <c:v>0.69340000000000002</c:v>
                </c:pt>
                <c:pt idx="52">
                  <c:v>0.69790000000000063</c:v>
                </c:pt>
                <c:pt idx="53">
                  <c:v>0.70129999999999992</c:v>
                </c:pt>
                <c:pt idx="54">
                  <c:v>0.70260000000000888</c:v>
                </c:pt>
                <c:pt idx="55">
                  <c:v>0.70390000000000064</c:v>
                </c:pt>
                <c:pt idx="56">
                  <c:v>0.70560000000000922</c:v>
                </c:pt>
                <c:pt idx="57">
                  <c:v>0.70940000000000003</c:v>
                </c:pt>
                <c:pt idx="58">
                  <c:v>0.71190000000000064</c:v>
                </c:pt>
                <c:pt idx="59">
                  <c:v>0.71560000000000945</c:v>
                </c:pt>
                <c:pt idx="60">
                  <c:v>0.71880000000000843</c:v>
                </c:pt>
                <c:pt idx="61">
                  <c:v>0.72239999999999993</c:v>
                </c:pt>
                <c:pt idx="62">
                  <c:v>0.72620000000000062</c:v>
                </c:pt>
                <c:pt idx="63">
                  <c:v>0.73030000000000062</c:v>
                </c:pt>
                <c:pt idx="64">
                  <c:v>0.73610000000000064</c:v>
                </c:pt>
                <c:pt idx="65">
                  <c:v>0.74040000000000061</c:v>
                </c:pt>
                <c:pt idx="66">
                  <c:v>0.74220000000000064</c:v>
                </c:pt>
                <c:pt idx="67">
                  <c:v>0.74150000000000005</c:v>
                </c:pt>
                <c:pt idx="68">
                  <c:v>0.74030000000000062</c:v>
                </c:pt>
                <c:pt idx="69">
                  <c:v>0.73920000000000063</c:v>
                </c:pt>
                <c:pt idx="70">
                  <c:v>0.73460000000001091</c:v>
                </c:pt>
              </c:numCache>
            </c:numRef>
          </c:val>
        </c:ser>
        <c:marker val="1"/>
        <c:axId val="84754816"/>
        <c:axId val="84752640"/>
      </c:lineChart>
      <c:catAx>
        <c:axId val="84744832"/>
        <c:scaling>
          <c:orientation val="minMax"/>
        </c:scaling>
        <c:axPos val="b"/>
        <c:numFmt formatCode="General" sourceLinked="1"/>
        <c:tickLblPos val="nextTo"/>
        <c:crossAx val="84750720"/>
        <c:crosses val="autoZero"/>
        <c:auto val="1"/>
        <c:lblAlgn val="ctr"/>
        <c:lblOffset val="100"/>
      </c:catAx>
      <c:valAx>
        <c:axId val="84750720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人口數</a:t>
                </a:r>
                <a:r>
                  <a:rPr lang="en-US" altLang="zh-TW"/>
                  <a:t>(</a:t>
                </a:r>
                <a:r>
                  <a:rPr lang="zh-TW" altLang="en-US"/>
                  <a:t>萬人</a:t>
                </a:r>
                <a:r>
                  <a:rPr lang="en-US" altLang="zh-TW"/>
                  <a:t>)</a:t>
                </a:r>
                <a:endParaRPr lang="zh-TW" altLang="en-US"/>
              </a:p>
            </c:rich>
          </c:tx>
          <c:layout/>
        </c:title>
        <c:numFmt formatCode="General" sourceLinked="1"/>
        <c:tickLblPos val="nextTo"/>
        <c:crossAx val="84744832"/>
        <c:crosses val="autoZero"/>
        <c:crossBetween val="between"/>
      </c:valAx>
      <c:valAx>
        <c:axId val="84752640"/>
        <c:scaling>
          <c:orientation val="minMax"/>
          <c:min val="0.5"/>
        </c:scaling>
        <c:axPos val="r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百分比</a:t>
                </a:r>
                <a:r>
                  <a:rPr lang="en-US" altLang="zh-TW"/>
                  <a:t>(%)</a:t>
                </a:r>
                <a:endParaRPr lang="zh-TW" altLang="en-US"/>
              </a:p>
            </c:rich>
          </c:tx>
          <c:layout/>
        </c:title>
        <c:numFmt formatCode="0%" sourceLinked="0"/>
        <c:tickLblPos val="nextTo"/>
        <c:crossAx val="84754816"/>
        <c:crosses val="max"/>
        <c:crossBetween val="between"/>
      </c:valAx>
      <c:catAx>
        <c:axId val="84754816"/>
        <c:scaling>
          <c:orientation val="minMax"/>
        </c:scaling>
        <c:delete val="1"/>
        <c:axPos val="b"/>
        <c:numFmt formatCode="General" sourceLinked="1"/>
        <c:tickLblPos val="none"/>
        <c:crossAx val="84752640"/>
        <c:crosses val="autoZero"/>
        <c:auto val="1"/>
        <c:lblAlgn val="ctr"/>
        <c:lblOffset val="100"/>
      </c:catAx>
    </c:plotArea>
    <c:legend>
      <c:legendPos val="t"/>
      <c:layout/>
    </c:legend>
    <c:plotVisOnly val="1"/>
    <c:dispBlanksAs val="gap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1"/>
          <c:order val="0"/>
          <c:tx>
            <c:strRef>
              <c:f>'2016-2061'!$G$4</c:f>
              <c:strCache>
                <c:ptCount val="1"/>
                <c:pt idx="0">
                  <c:v>高推計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</c:spPr>
          <c:marker>
            <c:symbol val="none"/>
          </c:marker>
          <c:cat>
            <c:numRef>
              <c:f>'2016-2061'!$F$5:$F$120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'2016-2061'!$G$5:$G$120</c:f>
              <c:numCache>
                <c:formatCode>0.0_ </c:formatCode>
                <c:ptCount val="116"/>
                <c:pt idx="0">
                  <c:v>329.69</c:v>
                </c:pt>
                <c:pt idx="1">
                  <c:v>358.35</c:v>
                </c:pt>
                <c:pt idx="2">
                  <c:v>377.71</c:v>
                </c:pt>
                <c:pt idx="3">
                  <c:v>417.16</c:v>
                </c:pt>
                <c:pt idx="4">
                  <c:v>423.66</c:v>
                </c:pt>
                <c:pt idx="5">
                  <c:v>436.37</c:v>
                </c:pt>
                <c:pt idx="6">
                  <c:v>448.19</c:v>
                </c:pt>
                <c:pt idx="7">
                  <c:v>462.44</c:v>
                </c:pt>
                <c:pt idx="8">
                  <c:v>476.6</c:v>
                </c:pt>
                <c:pt idx="9">
                  <c:v>491.46999999999969</c:v>
                </c:pt>
                <c:pt idx="10">
                  <c:v>503.85</c:v>
                </c:pt>
                <c:pt idx="11">
                  <c:v>516.51</c:v>
                </c:pt>
                <c:pt idx="12">
                  <c:v>531.97</c:v>
                </c:pt>
                <c:pt idx="13">
                  <c:v>550.04999999999939</c:v>
                </c:pt>
                <c:pt idx="14">
                  <c:v>562</c:v>
                </c:pt>
                <c:pt idx="15">
                  <c:v>575.94999999999948</c:v>
                </c:pt>
                <c:pt idx="16">
                  <c:v>593.23</c:v>
                </c:pt>
                <c:pt idx="17">
                  <c:v>613.48</c:v>
                </c:pt>
                <c:pt idx="18">
                  <c:v>636.66</c:v>
                </c:pt>
                <c:pt idx="19">
                  <c:v>662.65</c:v>
                </c:pt>
                <c:pt idx="20">
                  <c:v>692.85999999999797</c:v>
                </c:pt>
                <c:pt idx="21">
                  <c:v>717.48</c:v>
                </c:pt>
                <c:pt idx="22">
                  <c:v>747.35999999999797</c:v>
                </c:pt>
                <c:pt idx="23">
                  <c:v>812.47</c:v>
                </c:pt>
                <c:pt idx="24">
                  <c:v>842.65</c:v>
                </c:pt>
                <c:pt idx="25">
                  <c:v>873.58</c:v>
                </c:pt>
                <c:pt idx="26">
                  <c:v>905.05</c:v>
                </c:pt>
                <c:pt idx="27">
                  <c:v>933.04</c:v>
                </c:pt>
                <c:pt idx="28">
                  <c:v>962.24</c:v>
                </c:pt>
                <c:pt idx="29">
                  <c:v>991.74</c:v>
                </c:pt>
                <c:pt idx="30">
                  <c:v>1022.1700000000005</c:v>
                </c:pt>
                <c:pt idx="31">
                  <c:v>1049.97</c:v>
                </c:pt>
                <c:pt idx="32">
                  <c:v>1078.8799999999999</c:v>
                </c:pt>
                <c:pt idx="33">
                  <c:v>1107.46</c:v>
                </c:pt>
                <c:pt idx="34">
                  <c:v>1136.06</c:v>
                </c:pt>
                <c:pt idx="35">
                  <c:v>1163.6799999999998</c:v>
                </c:pt>
                <c:pt idx="36">
                  <c:v>1188.82</c:v>
                </c:pt>
                <c:pt idx="37">
                  <c:v>1212.1299999999999</c:v>
                </c:pt>
                <c:pt idx="38">
                  <c:v>1238.53</c:v>
                </c:pt>
                <c:pt idx="39">
                  <c:v>1262.06</c:v>
                </c:pt>
                <c:pt idx="40">
                  <c:v>1281.99</c:v>
                </c:pt>
                <c:pt idx="41">
                  <c:v>1303.0999999999999</c:v>
                </c:pt>
                <c:pt idx="42">
                  <c:v>1322.97</c:v>
                </c:pt>
                <c:pt idx="43">
                  <c:v>1341.21</c:v>
                </c:pt>
                <c:pt idx="44">
                  <c:v>1360.73</c:v>
                </c:pt>
                <c:pt idx="45">
                  <c:v>1383.33</c:v>
                </c:pt>
                <c:pt idx="46">
                  <c:v>1402.51</c:v>
                </c:pt>
                <c:pt idx="47">
                  <c:v>1422.49</c:v>
                </c:pt>
                <c:pt idx="48">
                  <c:v>1444.59</c:v>
                </c:pt>
                <c:pt idx="49">
                  <c:v>1465.03</c:v>
                </c:pt>
                <c:pt idx="50">
                  <c:v>1485.1299999999999</c:v>
                </c:pt>
                <c:pt idx="51">
                  <c:v>1507.6499999999999</c:v>
                </c:pt>
                <c:pt idx="52">
                  <c:v>1530.3</c:v>
                </c:pt>
                <c:pt idx="53">
                  <c:v>1549.23</c:v>
                </c:pt>
                <c:pt idx="54">
                  <c:v>1565.23</c:v>
                </c:pt>
                <c:pt idx="55">
                  <c:v>1577.03</c:v>
                </c:pt>
                <c:pt idx="56">
                  <c:v>1589.06</c:v>
                </c:pt>
                <c:pt idx="57">
                  <c:v>1603.52</c:v>
                </c:pt>
                <c:pt idx="58">
                  <c:v>1615.1599999999999</c:v>
                </c:pt>
                <c:pt idx="59">
                  <c:v>1629.45</c:v>
                </c:pt>
                <c:pt idx="60">
                  <c:v>1644.3899999999999</c:v>
                </c:pt>
                <c:pt idx="61">
                  <c:v>1658.46</c:v>
                </c:pt>
                <c:pt idx="62">
                  <c:v>1672.96</c:v>
                </c:pt>
                <c:pt idx="63">
                  <c:v>1688.41</c:v>
                </c:pt>
                <c:pt idx="64">
                  <c:v>1704.99</c:v>
                </c:pt>
                <c:pt idx="65">
                  <c:v>1719.49</c:v>
                </c:pt>
                <c:pt idx="66">
                  <c:v>1730.4</c:v>
                </c:pt>
                <c:pt idx="67">
                  <c:v>1733.25</c:v>
                </c:pt>
                <c:pt idx="68">
                  <c:v>1734.78</c:v>
                </c:pt>
                <c:pt idx="69">
                  <c:v>1736.57</c:v>
                </c:pt>
                <c:pt idx="70">
                  <c:v>1729.1799999999998</c:v>
                </c:pt>
                <c:pt idx="71">
                  <c:v>1721.6869999999999</c:v>
                </c:pt>
                <c:pt idx="72">
                  <c:v>1711.5387000000001</c:v>
                </c:pt>
                <c:pt idx="73">
                  <c:v>1699.4280000000001</c:v>
                </c:pt>
                <c:pt idx="74">
                  <c:v>1684.7471</c:v>
                </c:pt>
                <c:pt idx="75">
                  <c:v>1669.3046999999999</c:v>
                </c:pt>
                <c:pt idx="76">
                  <c:v>1654.9479000000001</c:v>
                </c:pt>
                <c:pt idx="77">
                  <c:v>1638.3931999999998</c:v>
                </c:pt>
                <c:pt idx="78">
                  <c:v>1620.5014999999999</c:v>
                </c:pt>
                <c:pt idx="79">
                  <c:v>1599.8102999999999</c:v>
                </c:pt>
                <c:pt idx="80">
                  <c:v>1582.0625</c:v>
                </c:pt>
                <c:pt idx="81">
                  <c:v>1567.5174999999999</c:v>
                </c:pt>
                <c:pt idx="82">
                  <c:v>1548.5856000000001</c:v>
                </c:pt>
                <c:pt idx="83">
                  <c:v>1531.9461000000001</c:v>
                </c:pt>
                <c:pt idx="84">
                  <c:v>1516.1397000000002</c:v>
                </c:pt>
                <c:pt idx="85">
                  <c:v>1500.2377000000001</c:v>
                </c:pt>
                <c:pt idx="86">
                  <c:v>1486.3610999999999</c:v>
                </c:pt>
                <c:pt idx="87">
                  <c:v>1470.5892999999999</c:v>
                </c:pt>
                <c:pt idx="88">
                  <c:v>1454.4937</c:v>
                </c:pt>
                <c:pt idx="89">
                  <c:v>1438.3018</c:v>
                </c:pt>
                <c:pt idx="90">
                  <c:v>1422.8389</c:v>
                </c:pt>
                <c:pt idx="91">
                  <c:v>1408.1759999999999</c:v>
                </c:pt>
                <c:pt idx="92">
                  <c:v>1393.2611000000002</c:v>
                </c:pt>
                <c:pt idx="93">
                  <c:v>1378.0309999999999</c:v>
                </c:pt>
                <c:pt idx="94">
                  <c:v>1362.1432999999897</c:v>
                </c:pt>
                <c:pt idx="95">
                  <c:v>1341.1410999999998</c:v>
                </c:pt>
                <c:pt idx="96">
                  <c:v>1323.0807</c:v>
                </c:pt>
                <c:pt idx="97">
                  <c:v>1303.1596</c:v>
                </c:pt>
                <c:pt idx="98">
                  <c:v>1282.0774999999999</c:v>
                </c:pt>
                <c:pt idx="99">
                  <c:v>1261.6670999999999</c:v>
                </c:pt>
                <c:pt idx="100">
                  <c:v>1240.6980999999998</c:v>
                </c:pt>
                <c:pt idx="101">
                  <c:v>1220.5139999999999</c:v>
                </c:pt>
                <c:pt idx="102">
                  <c:v>1202.1239999999998</c:v>
                </c:pt>
                <c:pt idx="103">
                  <c:v>1184.6187</c:v>
                </c:pt>
                <c:pt idx="104">
                  <c:v>1169.1948999999897</c:v>
                </c:pt>
                <c:pt idx="105">
                  <c:v>1156.8648999999998</c:v>
                </c:pt>
                <c:pt idx="106">
                  <c:v>1143.6831999999895</c:v>
                </c:pt>
                <c:pt idx="107">
                  <c:v>1127.5091</c:v>
                </c:pt>
                <c:pt idx="108">
                  <c:v>1113.90660000001</c:v>
                </c:pt>
                <c:pt idx="109">
                  <c:v>1097.9725000000001</c:v>
                </c:pt>
                <c:pt idx="110">
                  <c:v>1083.3390999999999</c:v>
                </c:pt>
                <c:pt idx="111">
                  <c:v>1068.4671000000001</c:v>
                </c:pt>
                <c:pt idx="112">
                  <c:v>1052.998</c:v>
                </c:pt>
                <c:pt idx="113">
                  <c:v>1037.8607999999999</c:v>
                </c:pt>
                <c:pt idx="114">
                  <c:v>1022.5620999999974</c:v>
                </c:pt>
                <c:pt idx="115">
                  <c:v>1007.4947000000005</c:v>
                </c:pt>
              </c:numCache>
            </c:numRef>
          </c:val>
        </c:ser>
        <c:ser>
          <c:idx val="2"/>
          <c:order val="1"/>
          <c:tx>
            <c:strRef>
              <c:f>'2016-2061'!$H$4</c:f>
              <c:strCache>
                <c:ptCount val="1"/>
                <c:pt idx="0">
                  <c:v>中推計</c:v>
                </c:pt>
              </c:strCache>
            </c:strRef>
          </c:tx>
          <c:spPr>
            <a:ln w="31750"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'2016-2061'!$F$5:$F$120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'2016-2061'!$H$5:$H$120</c:f>
              <c:numCache>
                <c:formatCode>0.0_ </c:formatCode>
                <c:ptCount val="116"/>
                <c:pt idx="0">
                  <c:v>329.69</c:v>
                </c:pt>
                <c:pt idx="1">
                  <c:v>358.35</c:v>
                </c:pt>
                <c:pt idx="2">
                  <c:v>377.71</c:v>
                </c:pt>
                <c:pt idx="3">
                  <c:v>417.16</c:v>
                </c:pt>
                <c:pt idx="4">
                  <c:v>423.66</c:v>
                </c:pt>
                <c:pt idx="5">
                  <c:v>436.37</c:v>
                </c:pt>
                <c:pt idx="6">
                  <c:v>448.19</c:v>
                </c:pt>
                <c:pt idx="7">
                  <c:v>462.44</c:v>
                </c:pt>
                <c:pt idx="8">
                  <c:v>476.6</c:v>
                </c:pt>
                <c:pt idx="9">
                  <c:v>491.46999999999969</c:v>
                </c:pt>
                <c:pt idx="10">
                  <c:v>503.85</c:v>
                </c:pt>
                <c:pt idx="11">
                  <c:v>516.51</c:v>
                </c:pt>
                <c:pt idx="12">
                  <c:v>531.97</c:v>
                </c:pt>
                <c:pt idx="13">
                  <c:v>550.04999999999939</c:v>
                </c:pt>
                <c:pt idx="14">
                  <c:v>562</c:v>
                </c:pt>
                <c:pt idx="15">
                  <c:v>575.94999999999948</c:v>
                </c:pt>
                <c:pt idx="16">
                  <c:v>593.23</c:v>
                </c:pt>
                <c:pt idx="17">
                  <c:v>613.48</c:v>
                </c:pt>
                <c:pt idx="18">
                  <c:v>636.66</c:v>
                </c:pt>
                <c:pt idx="19">
                  <c:v>662.65</c:v>
                </c:pt>
                <c:pt idx="20">
                  <c:v>692.85999999999797</c:v>
                </c:pt>
                <c:pt idx="21">
                  <c:v>717.48</c:v>
                </c:pt>
                <c:pt idx="22">
                  <c:v>747.35999999999797</c:v>
                </c:pt>
                <c:pt idx="23">
                  <c:v>812.47</c:v>
                </c:pt>
                <c:pt idx="24">
                  <c:v>842.65</c:v>
                </c:pt>
                <c:pt idx="25">
                  <c:v>873.58</c:v>
                </c:pt>
                <c:pt idx="26">
                  <c:v>905.05</c:v>
                </c:pt>
                <c:pt idx="27">
                  <c:v>933.04</c:v>
                </c:pt>
                <c:pt idx="28">
                  <c:v>962.24</c:v>
                </c:pt>
                <c:pt idx="29">
                  <c:v>991.74</c:v>
                </c:pt>
                <c:pt idx="30">
                  <c:v>1022.1700000000005</c:v>
                </c:pt>
                <c:pt idx="31">
                  <c:v>1049.97</c:v>
                </c:pt>
                <c:pt idx="32">
                  <c:v>1078.8799999999999</c:v>
                </c:pt>
                <c:pt idx="33">
                  <c:v>1107.46</c:v>
                </c:pt>
                <c:pt idx="34">
                  <c:v>1136.06</c:v>
                </c:pt>
                <c:pt idx="35">
                  <c:v>1163.6799999999998</c:v>
                </c:pt>
                <c:pt idx="36">
                  <c:v>1188.82</c:v>
                </c:pt>
                <c:pt idx="37">
                  <c:v>1212.1299999999999</c:v>
                </c:pt>
                <c:pt idx="38">
                  <c:v>1238.53</c:v>
                </c:pt>
                <c:pt idx="39">
                  <c:v>1262.06</c:v>
                </c:pt>
                <c:pt idx="40">
                  <c:v>1281.99</c:v>
                </c:pt>
                <c:pt idx="41">
                  <c:v>1303.0999999999999</c:v>
                </c:pt>
                <c:pt idx="42">
                  <c:v>1322.97</c:v>
                </c:pt>
                <c:pt idx="43">
                  <c:v>1341.21</c:v>
                </c:pt>
                <c:pt idx="44">
                  <c:v>1360.73</c:v>
                </c:pt>
                <c:pt idx="45">
                  <c:v>1383.33</c:v>
                </c:pt>
                <c:pt idx="46">
                  <c:v>1402.51</c:v>
                </c:pt>
                <c:pt idx="47">
                  <c:v>1422.49</c:v>
                </c:pt>
                <c:pt idx="48">
                  <c:v>1444.59</c:v>
                </c:pt>
                <c:pt idx="49">
                  <c:v>1465.03</c:v>
                </c:pt>
                <c:pt idx="50">
                  <c:v>1485.1299999999999</c:v>
                </c:pt>
                <c:pt idx="51">
                  <c:v>1507.6499999999999</c:v>
                </c:pt>
                <c:pt idx="52">
                  <c:v>1530.3</c:v>
                </c:pt>
                <c:pt idx="53">
                  <c:v>1549.23</c:v>
                </c:pt>
                <c:pt idx="54">
                  <c:v>1565.23</c:v>
                </c:pt>
                <c:pt idx="55">
                  <c:v>1577.03</c:v>
                </c:pt>
                <c:pt idx="56">
                  <c:v>1589.06</c:v>
                </c:pt>
                <c:pt idx="57">
                  <c:v>1603.52</c:v>
                </c:pt>
                <c:pt idx="58">
                  <c:v>1615.1599999999999</c:v>
                </c:pt>
                <c:pt idx="59">
                  <c:v>1629.45</c:v>
                </c:pt>
                <c:pt idx="60">
                  <c:v>1644.3899999999999</c:v>
                </c:pt>
                <c:pt idx="61">
                  <c:v>1658.46</c:v>
                </c:pt>
                <c:pt idx="62">
                  <c:v>1672.96</c:v>
                </c:pt>
                <c:pt idx="63">
                  <c:v>1688.41</c:v>
                </c:pt>
                <c:pt idx="64">
                  <c:v>1704.99</c:v>
                </c:pt>
                <c:pt idx="65">
                  <c:v>1719.49</c:v>
                </c:pt>
                <c:pt idx="66">
                  <c:v>1730.4</c:v>
                </c:pt>
                <c:pt idx="67">
                  <c:v>1733.25</c:v>
                </c:pt>
                <c:pt idx="68">
                  <c:v>1734.78</c:v>
                </c:pt>
                <c:pt idx="69">
                  <c:v>1736.57</c:v>
                </c:pt>
                <c:pt idx="70">
                  <c:v>1729.1799999999998</c:v>
                </c:pt>
                <c:pt idx="71">
                  <c:v>1721.6869999999999</c:v>
                </c:pt>
                <c:pt idx="72">
                  <c:v>1711.5387000000001</c:v>
                </c:pt>
                <c:pt idx="73">
                  <c:v>1699.4280000000001</c:v>
                </c:pt>
                <c:pt idx="74">
                  <c:v>1684.7471</c:v>
                </c:pt>
                <c:pt idx="75">
                  <c:v>1669.3046999999999</c:v>
                </c:pt>
                <c:pt idx="76">
                  <c:v>1654.9479000000001</c:v>
                </c:pt>
                <c:pt idx="77">
                  <c:v>1638.3931999999998</c:v>
                </c:pt>
                <c:pt idx="78">
                  <c:v>1620.5014999999999</c:v>
                </c:pt>
                <c:pt idx="79">
                  <c:v>1599.8102999999999</c:v>
                </c:pt>
                <c:pt idx="80">
                  <c:v>1582.0625</c:v>
                </c:pt>
                <c:pt idx="81">
                  <c:v>1567.5174999999999</c:v>
                </c:pt>
                <c:pt idx="82">
                  <c:v>1548.5856000000001</c:v>
                </c:pt>
                <c:pt idx="83">
                  <c:v>1531.9461000000001</c:v>
                </c:pt>
                <c:pt idx="84">
                  <c:v>1516.1397000000002</c:v>
                </c:pt>
                <c:pt idx="85">
                  <c:v>1499.7374</c:v>
                </c:pt>
                <c:pt idx="86">
                  <c:v>1485.3232999999998</c:v>
                </c:pt>
                <c:pt idx="87">
                  <c:v>1468.9893</c:v>
                </c:pt>
                <c:pt idx="88">
                  <c:v>1452.2786000000001</c:v>
                </c:pt>
                <c:pt idx="89">
                  <c:v>1435.4156000000105</c:v>
                </c:pt>
                <c:pt idx="90">
                  <c:v>1419.2140999999999</c:v>
                </c:pt>
                <c:pt idx="91">
                  <c:v>1403.7336</c:v>
                </c:pt>
                <c:pt idx="92">
                  <c:v>1387.9384</c:v>
                </c:pt>
                <c:pt idx="93">
                  <c:v>1371.7384</c:v>
                </c:pt>
                <c:pt idx="94">
                  <c:v>1354.7530999999999</c:v>
                </c:pt>
                <c:pt idx="95">
                  <c:v>1332.5031999999999</c:v>
                </c:pt>
                <c:pt idx="96">
                  <c:v>1313.0282</c:v>
                </c:pt>
                <c:pt idx="97">
                  <c:v>1291.4917</c:v>
                </c:pt>
                <c:pt idx="98">
                  <c:v>1268.5990999999999</c:v>
                </c:pt>
                <c:pt idx="99">
                  <c:v>1246.1721999999904</c:v>
                </c:pt>
                <c:pt idx="100">
                  <c:v>1222.9838999999999</c:v>
                </c:pt>
                <c:pt idx="101">
                  <c:v>1200.40570000001</c:v>
                </c:pt>
                <c:pt idx="102">
                  <c:v>1179.4711</c:v>
                </c:pt>
                <c:pt idx="103">
                  <c:v>1159.3036</c:v>
                </c:pt>
                <c:pt idx="104">
                  <c:v>1141.1280999999999</c:v>
                </c:pt>
                <c:pt idx="105">
                  <c:v>1125.9798000000001</c:v>
                </c:pt>
                <c:pt idx="106">
                  <c:v>1109.9100000000001</c:v>
                </c:pt>
                <c:pt idx="107">
                  <c:v>1090.7857000000001</c:v>
                </c:pt>
                <c:pt idx="108">
                  <c:v>1074.1829999999998</c:v>
                </c:pt>
                <c:pt idx="109">
                  <c:v>1055.2041999999999</c:v>
                </c:pt>
                <c:pt idx="110">
                  <c:v>1037.5011</c:v>
                </c:pt>
                <c:pt idx="111">
                  <c:v>1019.5691999999979</c:v>
                </c:pt>
                <c:pt idx="112">
                  <c:v>1001.0450000000001</c:v>
                </c:pt>
                <c:pt idx="113">
                  <c:v>982.84509999999796</c:v>
                </c:pt>
                <c:pt idx="114">
                  <c:v>964.4790999999999</c:v>
                </c:pt>
                <c:pt idx="115">
                  <c:v>946.33529999999746</c:v>
                </c:pt>
              </c:numCache>
            </c:numRef>
          </c:val>
        </c:ser>
        <c:ser>
          <c:idx val="3"/>
          <c:order val="2"/>
          <c:tx>
            <c:strRef>
              <c:f>'2016-2061'!$I$4</c:f>
              <c:strCache>
                <c:ptCount val="1"/>
                <c:pt idx="0">
                  <c:v>低推計</c:v>
                </c:pt>
              </c:strCache>
            </c:strRef>
          </c:tx>
          <c:spPr>
            <a:ln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'2016-2061'!$F$5:$F$120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'2016-2061'!$I$5:$I$120</c:f>
              <c:numCache>
                <c:formatCode>0.0_ </c:formatCode>
                <c:ptCount val="116"/>
                <c:pt idx="0">
                  <c:v>329.69</c:v>
                </c:pt>
                <c:pt idx="1">
                  <c:v>358.35</c:v>
                </c:pt>
                <c:pt idx="2">
                  <c:v>377.71</c:v>
                </c:pt>
                <c:pt idx="3">
                  <c:v>417.16</c:v>
                </c:pt>
                <c:pt idx="4">
                  <c:v>423.66</c:v>
                </c:pt>
                <c:pt idx="5">
                  <c:v>436.37</c:v>
                </c:pt>
                <c:pt idx="6">
                  <c:v>448.19</c:v>
                </c:pt>
                <c:pt idx="7">
                  <c:v>462.44</c:v>
                </c:pt>
                <c:pt idx="8">
                  <c:v>476.6</c:v>
                </c:pt>
                <c:pt idx="9">
                  <c:v>491.46999999999969</c:v>
                </c:pt>
                <c:pt idx="10">
                  <c:v>503.85</c:v>
                </c:pt>
                <c:pt idx="11">
                  <c:v>516.51</c:v>
                </c:pt>
                <c:pt idx="12">
                  <c:v>531.97</c:v>
                </c:pt>
                <c:pt idx="13">
                  <c:v>550.04999999999939</c:v>
                </c:pt>
                <c:pt idx="14">
                  <c:v>562</c:v>
                </c:pt>
                <c:pt idx="15">
                  <c:v>575.94999999999948</c:v>
                </c:pt>
                <c:pt idx="16">
                  <c:v>593.23</c:v>
                </c:pt>
                <c:pt idx="17">
                  <c:v>613.48</c:v>
                </c:pt>
                <c:pt idx="18">
                  <c:v>636.66</c:v>
                </c:pt>
                <c:pt idx="19">
                  <c:v>662.65</c:v>
                </c:pt>
                <c:pt idx="20">
                  <c:v>692.85999999999797</c:v>
                </c:pt>
                <c:pt idx="21">
                  <c:v>717.48</c:v>
                </c:pt>
                <c:pt idx="22">
                  <c:v>747.35999999999797</c:v>
                </c:pt>
                <c:pt idx="23">
                  <c:v>812.47</c:v>
                </c:pt>
                <c:pt idx="24">
                  <c:v>842.65</c:v>
                </c:pt>
                <c:pt idx="25">
                  <c:v>873.58</c:v>
                </c:pt>
                <c:pt idx="26">
                  <c:v>905.05</c:v>
                </c:pt>
                <c:pt idx="27">
                  <c:v>933.04</c:v>
                </c:pt>
                <c:pt idx="28">
                  <c:v>962.24</c:v>
                </c:pt>
                <c:pt idx="29">
                  <c:v>991.74</c:v>
                </c:pt>
                <c:pt idx="30">
                  <c:v>1022.1700000000005</c:v>
                </c:pt>
                <c:pt idx="31">
                  <c:v>1049.97</c:v>
                </c:pt>
                <c:pt idx="32">
                  <c:v>1078.8799999999999</c:v>
                </c:pt>
                <c:pt idx="33">
                  <c:v>1107.46</c:v>
                </c:pt>
                <c:pt idx="34">
                  <c:v>1136.06</c:v>
                </c:pt>
                <c:pt idx="35">
                  <c:v>1163.6799999999998</c:v>
                </c:pt>
                <c:pt idx="36">
                  <c:v>1188.82</c:v>
                </c:pt>
                <c:pt idx="37">
                  <c:v>1212.1299999999999</c:v>
                </c:pt>
                <c:pt idx="38">
                  <c:v>1238.53</c:v>
                </c:pt>
                <c:pt idx="39">
                  <c:v>1262.06</c:v>
                </c:pt>
                <c:pt idx="40">
                  <c:v>1281.99</c:v>
                </c:pt>
                <c:pt idx="41">
                  <c:v>1303.0999999999999</c:v>
                </c:pt>
                <c:pt idx="42">
                  <c:v>1322.97</c:v>
                </c:pt>
                <c:pt idx="43">
                  <c:v>1341.21</c:v>
                </c:pt>
                <c:pt idx="44">
                  <c:v>1360.73</c:v>
                </c:pt>
                <c:pt idx="45">
                  <c:v>1383.33</c:v>
                </c:pt>
                <c:pt idx="46">
                  <c:v>1402.51</c:v>
                </c:pt>
                <c:pt idx="47">
                  <c:v>1422.49</c:v>
                </c:pt>
                <c:pt idx="48">
                  <c:v>1444.59</c:v>
                </c:pt>
                <c:pt idx="49">
                  <c:v>1465.03</c:v>
                </c:pt>
                <c:pt idx="50">
                  <c:v>1485.1299999999999</c:v>
                </c:pt>
                <c:pt idx="51">
                  <c:v>1507.6499999999999</c:v>
                </c:pt>
                <c:pt idx="52">
                  <c:v>1530.3</c:v>
                </c:pt>
                <c:pt idx="53">
                  <c:v>1549.23</c:v>
                </c:pt>
                <c:pt idx="54">
                  <c:v>1565.23</c:v>
                </c:pt>
                <c:pt idx="55">
                  <c:v>1577.03</c:v>
                </c:pt>
                <c:pt idx="56">
                  <c:v>1589.06</c:v>
                </c:pt>
                <c:pt idx="57">
                  <c:v>1603.52</c:v>
                </c:pt>
                <c:pt idx="58">
                  <c:v>1615.1599999999999</c:v>
                </c:pt>
                <c:pt idx="59">
                  <c:v>1629.45</c:v>
                </c:pt>
                <c:pt idx="60">
                  <c:v>1644.3899999999999</c:v>
                </c:pt>
                <c:pt idx="61">
                  <c:v>1658.46</c:v>
                </c:pt>
                <c:pt idx="62">
                  <c:v>1672.96</c:v>
                </c:pt>
                <c:pt idx="63">
                  <c:v>1688.41</c:v>
                </c:pt>
                <c:pt idx="64">
                  <c:v>1704.99</c:v>
                </c:pt>
                <c:pt idx="65">
                  <c:v>1719.49</c:v>
                </c:pt>
                <c:pt idx="66">
                  <c:v>1730.4</c:v>
                </c:pt>
                <c:pt idx="67">
                  <c:v>1733.25</c:v>
                </c:pt>
                <c:pt idx="68">
                  <c:v>1734.78</c:v>
                </c:pt>
                <c:pt idx="69">
                  <c:v>1736.57</c:v>
                </c:pt>
                <c:pt idx="70">
                  <c:v>1729.1799999999998</c:v>
                </c:pt>
                <c:pt idx="71">
                  <c:v>1721.6869999999999</c:v>
                </c:pt>
                <c:pt idx="72">
                  <c:v>1711.5387000000001</c:v>
                </c:pt>
                <c:pt idx="73">
                  <c:v>1699.4280000000001</c:v>
                </c:pt>
                <c:pt idx="74">
                  <c:v>1684.7471</c:v>
                </c:pt>
                <c:pt idx="75">
                  <c:v>1669.3046999999999</c:v>
                </c:pt>
                <c:pt idx="76">
                  <c:v>1654.9479000000001</c:v>
                </c:pt>
                <c:pt idx="77">
                  <c:v>1638.3931999999998</c:v>
                </c:pt>
                <c:pt idx="78">
                  <c:v>1620.5014999999999</c:v>
                </c:pt>
                <c:pt idx="79">
                  <c:v>1599.8102999999999</c:v>
                </c:pt>
                <c:pt idx="80">
                  <c:v>1582.0625</c:v>
                </c:pt>
                <c:pt idx="81">
                  <c:v>1567.5174999999999</c:v>
                </c:pt>
                <c:pt idx="82">
                  <c:v>1548.5856000000001</c:v>
                </c:pt>
                <c:pt idx="83">
                  <c:v>1531.9461000000001</c:v>
                </c:pt>
                <c:pt idx="84">
                  <c:v>1516.1397000000002</c:v>
                </c:pt>
                <c:pt idx="85">
                  <c:v>1499.2399</c:v>
                </c:pt>
                <c:pt idx="86">
                  <c:v>1484.1697999999999</c:v>
                </c:pt>
                <c:pt idx="87">
                  <c:v>1467.0081</c:v>
                </c:pt>
                <c:pt idx="88">
                  <c:v>1449.1878000000002</c:v>
                </c:pt>
                <c:pt idx="89">
                  <c:v>1430.9477000000011</c:v>
                </c:pt>
                <c:pt idx="90">
                  <c:v>1413.1163999999999</c:v>
                </c:pt>
                <c:pt idx="91">
                  <c:v>1395.7683000000002</c:v>
                </c:pt>
                <c:pt idx="92">
                  <c:v>1377.8934999999876</c:v>
                </c:pt>
                <c:pt idx="93">
                  <c:v>1359.4232999999999</c:v>
                </c:pt>
                <c:pt idx="94">
                  <c:v>1339.981</c:v>
                </c:pt>
                <c:pt idx="95">
                  <c:v>1315.0887</c:v>
                </c:pt>
                <c:pt idx="96">
                  <c:v>1292.8339999999998</c:v>
                </c:pt>
                <c:pt idx="97">
                  <c:v>1268.3976</c:v>
                </c:pt>
                <c:pt idx="98">
                  <c:v>1242.5264999999999</c:v>
                </c:pt>
                <c:pt idx="99">
                  <c:v>1217.0596</c:v>
                </c:pt>
                <c:pt idx="100">
                  <c:v>1190.8067000000001</c:v>
                </c:pt>
                <c:pt idx="101">
                  <c:v>1165.1266000000001</c:v>
                </c:pt>
                <c:pt idx="102">
                  <c:v>1141.0853999999999</c:v>
                </c:pt>
                <c:pt idx="103">
                  <c:v>1117.8108999999999</c:v>
                </c:pt>
                <c:pt idx="104">
                  <c:v>1096.5669</c:v>
                </c:pt>
                <c:pt idx="105">
                  <c:v>1078.3870999999999</c:v>
                </c:pt>
                <c:pt idx="106">
                  <c:v>1059.2929999999999</c:v>
                </c:pt>
                <c:pt idx="107">
                  <c:v>1037.1375</c:v>
                </c:pt>
                <c:pt idx="108">
                  <c:v>1017.4939000000005</c:v>
                </c:pt>
                <c:pt idx="109">
                  <c:v>995.46309999999949</c:v>
                </c:pt>
                <c:pt idx="110">
                  <c:v>974.68759999999997</c:v>
                </c:pt>
                <c:pt idx="111">
                  <c:v>953.69900000000052</c:v>
                </c:pt>
                <c:pt idx="112">
                  <c:v>932.12289999999996</c:v>
                </c:pt>
                <c:pt idx="113">
                  <c:v>910.86370000000011</c:v>
                </c:pt>
                <c:pt idx="114">
                  <c:v>889.42540000000008</c:v>
                </c:pt>
                <c:pt idx="115">
                  <c:v>868.18860000000052</c:v>
                </c:pt>
              </c:numCache>
            </c:numRef>
          </c:val>
        </c:ser>
        <c:marker val="1"/>
        <c:axId val="96941568"/>
        <c:axId val="96943104"/>
      </c:lineChart>
      <c:catAx>
        <c:axId val="96941568"/>
        <c:scaling>
          <c:orientation val="minMax"/>
        </c:scaling>
        <c:axPos val="b"/>
        <c:numFmt formatCode="General" sourceLinked="1"/>
        <c:tickLblPos val="nextTo"/>
        <c:crossAx val="96943104"/>
        <c:crosses val="autoZero"/>
        <c:auto val="1"/>
        <c:lblAlgn val="ctr"/>
        <c:lblOffset val="100"/>
      </c:catAx>
      <c:valAx>
        <c:axId val="96943104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勞動年齡人口</a:t>
                </a:r>
                <a:r>
                  <a:rPr lang="en-US" altLang="zh-TW"/>
                  <a:t>(</a:t>
                </a:r>
                <a:r>
                  <a:rPr lang="zh-TW" altLang="en-US"/>
                  <a:t>萬人</a:t>
                </a:r>
                <a:r>
                  <a:rPr lang="en-US" altLang="zh-TW"/>
                  <a:t>)</a:t>
                </a:r>
                <a:endParaRPr lang="zh-TW" altLang="en-US"/>
              </a:p>
            </c:rich>
          </c:tx>
          <c:layout/>
        </c:title>
        <c:numFmt formatCode="0.0_ " sourceLinked="1"/>
        <c:tickLblPos val="nextTo"/>
        <c:crossAx val="96941568"/>
        <c:crosses val="autoZero"/>
        <c:crossBetween val="between"/>
      </c:valAx>
    </c:plotArea>
    <c:legend>
      <c:legendPos val="t"/>
      <c:layout/>
    </c:legend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stacked"/>
        <c:ser>
          <c:idx val="2"/>
          <c:order val="0"/>
          <c:tx>
            <c:strRef>
              <c:f>Sheet1!$F$4</c:f>
              <c:strCache>
                <c:ptCount val="1"/>
                <c:pt idx="0">
                  <c:v>每年增減數</c:v>
                </c:pt>
              </c:strCache>
            </c:strRef>
          </c:tx>
          <c:spPr>
            <a:solidFill>
              <a:srgbClr val="0070C0"/>
            </a:solidFill>
          </c:spPr>
          <c:cat>
            <c:numRef>
              <c:f>Sheet1!$D$6:$D$121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Sheet1!$F$5:$F$121</c:f>
              <c:numCache>
                <c:formatCode>General</c:formatCode>
                <c:ptCount val="117"/>
                <c:pt idx="2">
                  <c:v>28.660000000000025</c:v>
                </c:pt>
                <c:pt idx="3">
                  <c:v>19.359999999999957</c:v>
                </c:pt>
                <c:pt idx="4">
                  <c:v>39.450000000000045</c:v>
                </c:pt>
                <c:pt idx="5">
                  <c:v>6.5</c:v>
                </c:pt>
                <c:pt idx="6">
                  <c:v>12.709999999999999</c:v>
                </c:pt>
                <c:pt idx="7">
                  <c:v>11.82</c:v>
                </c:pt>
                <c:pt idx="8">
                  <c:v>14.25</c:v>
                </c:pt>
                <c:pt idx="9">
                  <c:v>14.160000000000025</c:v>
                </c:pt>
                <c:pt idx="10">
                  <c:v>14.870000000000006</c:v>
                </c:pt>
                <c:pt idx="11">
                  <c:v>12.380000000000004</c:v>
                </c:pt>
                <c:pt idx="12">
                  <c:v>12.660000000000002</c:v>
                </c:pt>
                <c:pt idx="13">
                  <c:v>15.460000000000036</c:v>
                </c:pt>
                <c:pt idx="14">
                  <c:v>18.079999999999927</c:v>
                </c:pt>
                <c:pt idx="15">
                  <c:v>11.950000000000054</c:v>
                </c:pt>
                <c:pt idx="16">
                  <c:v>13.950000000000054</c:v>
                </c:pt>
                <c:pt idx="17">
                  <c:v>17.279999999999973</c:v>
                </c:pt>
                <c:pt idx="18">
                  <c:v>20.25</c:v>
                </c:pt>
                <c:pt idx="19">
                  <c:v>23.17999999999995</c:v>
                </c:pt>
                <c:pt idx="20">
                  <c:v>25.990000000000009</c:v>
                </c:pt>
                <c:pt idx="21">
                  <c:v>30.210000000000036</c:v>
                </c:pt>
                <c:pt idx="22">
                  <c:v>24.620000000000005</c:v>
                </c:pt>
                <c:pt idx="23">
                  <c:v>29.879999999999992</c:v>
                </c:pt>
                <c:pt idx="24">
                  <c:v>65.110000000000014</c:v>
                </c:pt>
                <c:pt idx="25">
                  <c:v>30.17999999999995</c:v>
                </c:pt>
                <c:pt idx="26">
                  <c:v>30.930000000000064</c:v>
                </c:pt>
                <c:pt idx="27">
                  <c:v>31.469999999999889</c:v>
                </c:pt>
                <c:pt idx="28">
                  <c:v>27.990000000000009</c:v>
                </c:pt>
                <c:pt idx="29">
                  <c:v>29.200000000000042</c:v>
                </c:pt>
                <c:pt idx="30">
                  <c:v>29.5</c:v>
                </c:pt>
                <c:pt idx="31">
                  <c:v>30.429999999999929</c:v>
                </c:pt>
                <c:pt idx="32">
                  <c:v>27.800000000000068</c:v>
                </c:pt>
                <c:pt idx="33">
                  <c:v>28.910000000000085</c:v>
                </c:pt>
                <c:pt idx="34">
                  <c:v>28.579999999999927</c:v>
                </c:pt>
                <c:pt idx="35">
                  <c:v>28.599999999999909</c:v>
                </c:pt>
                <c:pt idx="36">
                  <c:v>27.620000000000118</c:v>
                </c:pt>
                <c:pt idx="37">
                  <c:v>25.13999999999989</c:v>
                </c:pt>
                <c:pt idx="38">
                  <c:v>23.310000000000191</c:v>
                </c:pt>
                <c:pt idx="39">
                  <c:v>26.399999999999864</c:v>
                </c:pt>
                <c:pt idx="40">
                  <c:v>23.529999999999973</c:v>
                </c:pt>
                <c:pt idx="41">
                  <c:v>19.930000000000064</c:v>
                </c:pt>
                <c:pt idx="42">
                  <c:v>21.1099999999999</c:v>
                </c:pt>
                <c:pt idx="43">
                  <c:v>19.870000000000118</c:v>
                </c:pt>
                <c:pt idx="44">
                  <c:v>18.240000000000009</c:v>
                </c:pt>
                <c:pt idx="45">
                  <c:v>19.519999999999985</c:v>
                </c:pt>
                <c:pt idx="46">
                  <c:v>22.599999999999909</c:v>
                </c:pt>
                <c:pt idx="47">
                  <c:v>19.180000000000064</c:v>
                </c:pt>
                <c:pt idx="48">
                  <c:v>19.979999999999986</c:v>
                </c:pt>
                <c:pt idx="49">
                  <c:v>22.099999999999909</c:v>
                </c:pt>
                <c:pt idx="50">
                  <c:v>20.440000000000026</c:v>
                </c:pt>
                <c:pt idx="51">
                  <c:v>20.100000000000136</c:v>
                </c:pt>
                <c:pt idx="52">
                  <c:v>22.519999999999985</c:v>
                </c:pt>
                <c:pt idx="53">
                  <c:v>22.649999999999864</c:v>
                </c:pt>
                <c:pt idx="54">
                  <c:v>18.930000000000064</c:v>
                </c:pt>
                <c:pt idx="55">
                  <c:v>16</c:v>
                </c:pt>
                <c:pt idx="56">
                  <c:v>11.799999999999956</c:v>
                </c:pt>
                <c:pt idx="57">
                  <c:v>12.029999999999974</c:v>
                </c:pt>
                <c:pt idx="58">
                  <c:v>14.460000000000036</c:v>
                </c:pt>
                <c:pt idx="59">
                  <c:v>11.640000000000098</c:v>
                </c:pt>
                <c:pt idx="60">
                  <c:v>14.289999999999974</c:v>
                </c:pt>
                <c:pt idx="61">
                  <c:v>14.940000000000055</c:v>
                </c:pt>
                <c:pt idx="62">
                  <c:v>14.070000000000002</c:v>
                </c:pt>
                <c:pt idx="63">
                  <c:v>14.5</c:v>
                </c:pt>
                <c:pt idx="64">
                  <c:v>15.450000000000054</c:v>
                </c:pt>
                <c:pt idx="65">
                  <c:v>16.579999999999927</c:v>
                </c:pt>
                <c:pt idx="66">
                  <c:v>14.5</c:v>
                </c:pt>
                <c:pt idx="67">
                  <c:v>10.910000000000082</c:v>
                </c:pt>
                <c:pt idx="68">
                  <c:v>2.8499999999999077</c:v>
                </c:pt>
                <c:pt idx="69">
                  <c:v>1.5299999999999476</c:v>
                </c:pt>
                <c:pt idx="70">
                  <c:v>1.7899999999999412</c:v>
                </c:pt>
                <c:pt idx="71">
                  <c:v>-7.3899999999998824</c:v>
                </c:pt>
                <c:pt idx="72" formatCode="0.00_ ">
                  <c:v>-7.4930000000001824</c:v>
                </c:pt>
                <c:pt idx="73" formatCode="0.00_ ">
                  <c:v>-10.148299999999999</c:v>
                </c:pt>
                <c:pt idx="74" formatCode="0.00_ ">
                  <c:v>-12.110699999999976</c:v>
                </c:pt>
                <c:pt idx="75" formatCode="0.00_ ">
                  <c:v>-14.68089999999985</c:v>
                </c:pt>
                <c:pt idx="76" formatCode="0.00_ ">
                  <c:v>-15.442400000000134</c:v>
                </c:pt>
                <c:pt idx="77" formatCode="0.00_ ">
                  <c:v>-14.356800000000026</c:v>
                </c:pt>
                <c:pt idx="78" formatCode="0.00_ ">
                  <c:v>-16.554699999999912</c:v>
                </c:pt>
                <c:pt idx="79" formatCode="0.00_ ">
                  <c:v>-17.891700000000128</c:v>
                </c:pt>
                <c:pt idx="80" formatCode="0.00_ ">
                  <c:v>-20.691199999999981</c:v>
                </c:pt>
                <c:pt idx="81" formatCode="0.00_ ">
                  <c:v>-17.747799999999689</c:v>
                </c:pt>
                <c:pt idx="82" formatCode="0.00_ ">
                  <c:v>-14.545000000000073</c:v>
                </c:pt>
                <c:pt idx="83" formatCode="0.00_ ">
                  <c:v>-18.931900000000041</c:v>
                </c:pt>
                <c:pt idx="84" formatCode="0.00_ ">
                  <c:v>-16.639499999999988</c:v>
                </c:pt>
                <c:pt idx="85" formatCode="0.00_ ">
                  <c:v>-15.806399999999726</c:v>
                </c:pt>
                <c:pt idx="86" formatCode="0.00_ ">
                  <c:v>-16.402300000000189</c:v>
                </c:pt>
                <c:pt idx="87" formatCode="0.00_ ">
                  <c:v>-14.414099999999976</c:v>
                </c:pt>
                <c:pt idx="88" formatCode="0.00_ ">
                  <c:v>-16.334000000000131</c:v>
                </c:pt>
                <c:pt idx="89" formatCode="0.00_ ">
                  <c:v>-16.710699999999829</c:v>
                </c:pt>
                <c:pt idx="90" formatCode="0.00_ ">
                  <c:v>-16.863000000000056</c:v>
                </c:pt>
                <c:pt idx="91" formatCode="0.00_ ">
                  <c:v>-16.201500000000124</c:v>
                </c:pt>
                <c:pt idx="92" formatCode="0.00_ ">
                  <c:v>-15.480500000000006</c:v>
                </c:pt>
                <c:pt idx="93" formatCode="0.00_ ">
                  <c:v>-15.795200000000023</c:v>
                </c:pt>
                <c:pt idx="94" formatCode="0.00_ ">
                  <c:v>-16.200000000000042</c:v>
                </c:pt>
                <c:pt idx="95" formatCode="0.00_ ">
                  <c:v>-16.985299999999381</c:v>
                </c:pt>
                <c:pt idx="96" formatCode="0.00_ ">
                  <c:v>-22.249900000000252</c:v>
                </c:pt>
                <c:pt idx="97" formatCode="0.00_ ">
                  <c:v>-19.474999999999909</c:v>
                </c:pt>
                <c:pt idx="98" formatCode="0.00_ ">
                  <c:v>-21.536499999999929</c:v>
                </c:pt>
                <c:pt idx="99" formatCode="0.00_ ">
                  <c:v>-22.892600000000126</c:v>
                </c:pt>
                <c:pt idx="100" formatCode="0.00_ ">
                  <c:v>-22.426899999999929</c:v>
                </c:pt>
                <c:pt idx="101" formatCode="0.00_ ">
                  <c:v>-23.188300000000027</c:v>
                </c:pt>
                <c:pt idx="102" formatCode="0.00_ ">
                  <c:v>-22.578199999999889</c:v>
                </c:pt>
                <c:pt idx="103" formatCode="0.00_ ">
                  <c:v>-20.934600000000046</c:v>
                </c:pt>
                <c:pt idx="104" formatCode="0.00_ ">
                  <c:v>-20.167500000000018</c:v>
                </c:pt>
                <c:pt idx="105" formatCode="0.00_ ">
                  <c:v>-18.175499999999829</c:v>
                </c:pt>
                <c:pt idx="106" formatCode="0.00_ ">
                  <c:v>-15.148299999999999</c:v>
                </c:pt>
                <c:pt idx="107" formatCode="0.00_ ">
                  <c:v>-16.069799999999621</c:v>
                </c:pt>
                <c:pt idx="108" formatCode="0.00_ ">
                  <c:v>-19.12430000000019</c:v>
                </c:pt>
                <c:pt idx="109" formatCode="0.00_ ">
                  <c:v>-16.602699999999889</c:v>
                </c:pt>
                <c:pt idx="110" formatCode="0.00_ ">
                  <c:v>-18.978800000000092</c:v>
                </c:pt>
                <c:pt idx="111" formatCode="0.00_ ">
                  <c:v>-17.703099999999889</c:v>
                </c:pt>
                <c:pt idx="112" formatCode="0.00_ ">
                  <c:v>-17.931900000000041</c:v>
                </c:pt>
                <c:pt idx="113" formatCode="0.00_ ">
                  <c:v>-18.524199999999826</c:v>
                </c:pt>
                <c:pt idx="114" formatCode="0.00_ ">
                  <c:v>-18.199900000000191</c:v>
                </c:pt>
                <c:pt idx="115" formatCode="0.00_ ">
                  <c:v>-18.365999999999982</c:v>
                </c:pt>
                <c:pt idx="116" formatCode="0.00_ ">
                  <c:v>-18.143799999999889</c:v>
                </c:pt>
              </c:numCache>
            </c:numRef>
          </c:val>
        </c:ser>
        <c:overlap val="100"/>
        <c:axId val="96976256"/>
        <c:axId val="101561472"/>
      </c:barChart>
      <c:catAx>
        <c:axId val="96976256"/>
        <c:scaling>
          <c:orientation val="minMax"/>
        </c:scaling>
        <c:axPos val="b"/>
        <c:numFmt formatCode="General" sourceLinked="1"/>
        <c:majorTickMark val="in"/>
        <c:tickLblPos val="low"/>
        <c:crossAx val="101561472"/>
        <c:crossesAt val="-30"/>
        <c:auto val="1"/>
        <c:lblAlgn val="ctr"/>
        <c:lblOffset val="100"/>
      </c:catAx>
      <c:valAx>
        <c:axId val="101561472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 dirty="0" smtClean="0"/>
                  <a:t>增減人數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萬人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c:rich>
          </c:tx>
          <c:layout/>
        </c:title>
        <c:numFmt formatCode="General" sourceLinked="1"/>
        <c:tickLblPos val="nextTo"/>
        <c:crossAx val="96976256"/>
        <c:crosses val="autoZero"/>
        <c:crossBetween val="between"/>
      </c:valAx>
    </c:plotArea>
    <c:plotVisOnly val="1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barChart>
        <c:barDir val="col"/>
        <c:grouping val="clustered"/>
        <c:ser>
          <c:idx val="0"/>
          <c:order val="0"/>
          <c:tx>
            <c:strRef>
              <c:f>Sheet1!$F$4</c:f>
              <c:strCache>
                <c:ptCount val="1"/>
                <c:pt idx="0">
                  <c:v>男性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FFC000"/>
              </a:solidFill>
            </a:ln>
          </c:spPr>
          <c:dLbls>
            <c:dLbl>
              <c:idx val="0"/>
              <c:layout>
                <c:manualLayout>
                  <c:x val="-2.9151949140637265E-3"/>
                  <c:y val="0.1688106083451045"/>
                </c:manualLayout>
              </c:layout>
              <c:spPr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3200" b="1"/>
                  </a:pPr>
                  <a:endParaRPr lang="zh-TW"/>
                </a:p>
              </c:txPr>
              <c:showVal val="1"/>
            </c:dLbl>
            <c:dLbl>
              <c:idx val="1"/>
              <c:layout>
                <c:manualLayout>
                  <c:x val="2.9151949140637265E-3"/>
                  <c:y val="0.11841938197343152"/>
                </c:manualLayout>
              </c:layout>
              <c:showVal val="1"/>
            </c:dLbl>
            <c:dLbl>
              <c:idx val="2"/>
              <c:layout>
                <c:manualLayout>
                  <c:x val="1.16607796562551E-2"/>
                  <c:y val="0.21416271207961018"/>
                </c:manualLayout>
              </c:layout>
              <c:showVal val="1"/>
            </c:dLbl>
            <c:dLbl>
              <c:idx val="3"/>
              <c:layout>
                <c:manualLayout>
                  <c:x val="2.9151949140637265E-3"/>
                  <c:y val="0.21920183471677895"/>
                </c:manualLayout>
              </c:layout>
              <c:showVal val="1"/>
            </c:dLbl>
            <c:dLbl>
              <c:idx val="4"/>
              <c:layout>
                <c:manualLayout>
                  <c:x val="2.9151949140637265E-3"/>
                  <c:y val="0.20408446680527687"/>
                </c:manualLayout>
              </c:layout>
              <c:showVal val="1"/>
            </c:dLbl>
            <c:dLbl>
              <c:idx val="5"/>
              <c:layout>
                <c:manualLayout>
                  <c:x val="1.4575974570318632E-3"/>
                  <c:y val="0.17888885361943921"/>
                </c:manualLayout>
              </c:layout>
              <c:showVal val="1"/>
            </c:dLbl>
            <c:dLbl>
              <c:idx val="6"/>
              <c:layout>
                <c:manualLayout>
                  <c:x val="-4.3727923710955904E-3"/>
                  <c:y val="0.14361499515926945"/>
                </c:manualLayout>
              </c:layout>
              <c:showVal val="1"/>
            </c:dLbl>
            <c:dLbl>
              <c:idx val="7"/>
              <c:layout>
                <c:manualLayout>
                  <c:x val="1.4575974570318632E-3"/>
                  <c:y val="0.12093894329201517"/>
                </c:manualLayout>
              </c:layout>
              <c:showVal val="1"/>
            </c:dLbl>
            <c:dLbl>
              <c:idx val="8"/>
              <c:layout>
                <c:manualLayout>
                  <c:x val="1.4575974570318632E-3"/>
                  <c:y val="0.11338025933626421"/>
                </c:manualLayout>
              </c:layout>
              <c:showVal val="1"/>
            </c:dLbl>
            <c:dLbl>
              <c:idx val="9"/>
              <c:layout>
                <c:manualLayout>
                  <c:x val="1.4535575018753752E-2"/>
                  <c:y val="0.15369324043360291"/>
                </c:manualLayout>
              </c:layout>
              <c:spPr>
                <a:solidFill>
                  <a:srgbClr val="0070C0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3600" b="1"/>
                  </a:pPr>
                  <a:endParaRPr lang="zh-TW"/>
                </a:p>
              </c:txPr>
              <c:showVal val="1"/>
            </c:dLbl>
            <c:spPr>
              <a:solidFill>
                <a:srgbClr val="86F8DA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800" b="1"/>
                </a:pPr>
                <a:endParaRPr lang="zh-TW"/>
              </a:p>
            </c:txPr>
            <c:showVal val="1"/>
          </c:dLbls>
          <c:cat>
            <c:strRef>
              <c:f>Sheet1!$E$5:$E$14</c:f>
              <c:strCache>
                <c:ptCount val="10"/>
                <c:pt idx="0">
                  <c:v>1926-1930</c:v>
                </c:pt>
                <c:pt idx="1">
                  <c:v>1936-1940</c:v>
                </c:pt>
                <c:pt idx="2">
                  <c:v>1956-1958</c:v>
                </c:pt>
                <c:pt idx="3">
                  <c:v>1966-1967</c:v>
                </c:pt>
                <c:pt idx="4">
                  <c:v>1970-1971</c:v>
                </c:pt>
                <c:pt idx="5">
                  <c:v>1975-1976</c:v>
                </c:pt>
                <c:pt idx="6">
                  <c:v>1980-1981</c:v>
                </c:pt>
                <c:pt idx="7">
                  <c:v>1989-1991</c:v>
                </c:pt>
                <c:pt idx="8">
                  <c:v>1999-2001</c:v>
                </c:pt>
                <c:pt idx="9">
                  <c:v>2009-2011</c:v>
                </c:pt>
              </c:strCache>
            </c:strRef>
          </c:cat>
          <c:val>
            <c:numRef>
              <c:f>Sheet1!$F$5:$F$14</c:f>
              <c:numCache>
                <c:formatCode>General</c:formatCode>
                <c:ptCount val="10"/>
                <c:pt idx="0">
                  <c:v>38.760000000000012</c:v>
                </c:pt>
                <c:pt idx="1">
                  <c:v>41.08</c:v>
                </c:pt>
                <c:pt idx="2">
                  <c:v>60.17</c:v>
                </c:pt>
                <c:pt idx="3">
                  <c:v>65.319999999999993</c:v>
                </c:pt>
                <c:pt idx="4">
                  <c:v>66.75</c:v>
                </c:pt>
                <c:pt idx="5">
                  <c:v>68.59</c:v>
                </c:pt>
                <c:pt idx="6">
                  <c:v>69.52</c:v>
                </c:pt>
                <c:pt idx="7">
                  <c:v>71.61</c:v>
                </c:pt>
                <c:pt idx="8">
                  <c:v>73.790000000000006</c:v>
                </c:pt>
                <c:pt idx="9">
                  <c:v>75.97</c:v>
                </c:pt>
              </c:numCache>
            </c:numRef>
          </c:val>
        </c:ser>
        <c:ser>
          <c:idx val="1"/>
          <c:order val="1"/>
          <c:tx>
            <c:strRef>
              <c:f>Sheet1!$G$4</c:f>
              <c:strCache>
                <c:ptCount val="1"/>
                <c:pt idx="0">
                  <c:v>女性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rgbClr val="FF0000"/>
              </a:solidFill>
            </a:ln>
          </c:spPr>
          <c:dLbls>
            <c:dLbl>
              <c:idx val="0"/>
              <c:spPr>
                <a:solidFill>
                  <a:srgbClr val="FF0000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3600" b="1"/>
                  </a:pPr>
                  <a:endParaRPr lang="zh-TW"/>
                </a:p>
              </c:txPr>
            </c:dLbl>
            <c:dLbl>
              <c:idx val="9"/>
              <c:spPr>
                <a:solidFill>
                  <a:srgbClr val="FF3300"/>
                </a:solidFill>
                <a:ln>
                  <a:solidFill>
                    <a:schemeClr val="tx1"/>
                  </a:solidFill>
                </a:ln>
              </c:spPr>
              <c:txPr>
                <a:bodyPr/>
                <a:lstStyle/>
                <a:p>
                  <a:pPr>
                    <a:defRPr sz="3600" b="1"/>
                  </a:pPr>
                  <a:endParaRPr lang="zh-TW"/>
                </a:p>
              </c:txPr>
            </c:dLbl>
            <c:spPr>
              <a:solidFill>
                <a:srgbClr val="FF9999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800" b="1"/>
                </a:pPr>
                <a:endParaRPr lang="zh-TW"/>
              </a:p>
            </c:txPr>
            <c:showVal val="1"/>
          </c:dLbls>
          <c:cat>
            <c:strRef>
              <c:f>Sheet1!$E$5:$E$14</c:f>
              <c:strCache>
                <c:ptCount val="10"/>
                <c:pt idx="0">
                  <c:v>1926-1930</c:v>
                </c:pt>
                <c:pt idx="1">
                  <c:v>1936-1940</c:v>
                </c:pt>
                <c:pt idx="2">
                  <c:v>1956-1958</c:v>
                </c:pt>
                <c:pt idx="3">
                  <c:v>1966-1967</c:v>
                </c:pt>
                <c:pt idx="4">
                  <c:v>1970-1971</c:v>
                </c:pt>
                <c:pt idx="5">
                  <c:v>1975-1976</c:v>
                </c:pt>
                <c:pt idx="6">
                  <c:v>1980-1981</c:v>
                </c:pt>
                <c:pt idx="7">
                  <c:v>1989-1991</c:v>
                </c:pt>
                <c:pt idx="8">
                  <c:v>1999-2001</c:v>
                </c:pt>
                <c:pt idx="9">
                  <c:v>2009-2011</c:v>
                </c:pt>
              </c:strCache>
            </c:strRef>
          </c:cat>
          <c:val>
            <c:numRef>
              <c:f>Sheet1!$G$5:$G$14</c:f>
              <c:numCache>
                <c:formatCode>General</c:formatCode>
                <c:ptCount val="10"/>
                <c:pt idx="0">
                  <c:v>43.13</c:v>
                </c:pt>
                <c:pt idx="1">
                  <c:v>45.730000000000011</c:v>
                </c:pt>
                <c:pt idx="2">
                  <c:v>64.22</c:v>
                </c:pt>
                <c:pt idx="3">
                  <c:v>69.72</c:v>
                </c:pt>
                <c:pt idx="4">
                  <c:v>71.569999999999993</c:v>
                </c:pt>
                <c:pt idx="5">
                  <c:v>73.64</c:v>
                </c:pt>
                <c:pt idx="6">
                  <c:v>74.78</c:v>
                </c:pt>
                <c:pt idx="7">
                  <c:v>76.760000000000005</c:v>
                </c:pt>
                <c:pt idx="8">
                  <c:v>76.930000000000007</c:v>
                </c:pt>
                <c:pt idx="9">
                  <c:v>82.32</c:v>
                </c:pt>
              </c:numCache>
            </c:numRef>
          </c:val>
        </c:ser>
        <c:axId val="78369152"/>
        <c:axId val="78370688"/>
      </c:barChart>
      <c:catAx>
        <c:axId val="78369152"/>
        <c:scaling>
          <c:orientation val="minMax"/>
        </c:scaling>
        <c:axPos val="b"/>
        <c:tickLblPos val="nextTo"/>
        <c:crossAx val="78370688"/>
        <c:crosses val="autoZero"/>
        <c:auto val="1"/>
        <c:lblAlgn val="ctr"/>
        <c:lblOffset val="100"/>
      </c:catAx>
      <c:valAx>
        <c:axId val="78370688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 dirty="0" smtClean="0"/>
                  <a:t>平均餘命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歲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c:rich>
          </c:tx>
          <c:layout/>
        </c:title>
        <c:numFmt formatCode="General" sourceLinked="1"/>
        <c:tickLblPos val="nextTo"/>
        <c:crossAx val="78369152"/>
        <c:crosses val="autoZero"/>
        <c:crossBetween val="between"/>
      </c:valAx>
    </c:plotArea>
    <c:legend>
      <c:legendPos val="t"/>
      <c:layout/>
    </c:legend>
    <c:plotVisOnly val="1"/>
    <c:dispBlanksAs val="gap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3"/>
  <c:chart>
    <c:autoTitleDeleted val="1"/>
    <c:plotArea>
      <c:layout/>
      <c:lineChart>
        <c:grouping val="standard"/>
        <c:ser>
          <c:idx val="2"/>
          <c:order val="1"/>
          <c:tx>
            <c:strRef>
              <c:f>Sheet1!$C$4</c:f>
              <c:strCache>
                <c:ptCount val="1"/>
                <c:pt idx="0">
                  <c:v>工作年齡人口佔比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Sheet1!$A$6:$A$121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Sheet1!$C$5:$C$121</c:f>
              <c:numCache>
                <c:formatCode>General</c:formatCode>
                <c:ptCount val="117"/>
                <c:pt idx="1">
                  <c:v>54.13</c:v>
                </c:pt>
                <c:pt idx="2">
                  <c:v>55.15</c:v>
                </c:pt>
                <c:pt idx="3">
                  <c:v>55.48</c:v>
                </c:pt>
                <c:pt idx="4">
                  <c:v>56.4</c:v>
                </c:pt>
                <c:pt idx="5">
                  <c:v>56.08</c:v>
                </c:pt>
                <c:pt idx="6">
                  <c:v>55.45</c:v>
                </c:pt>
                <c:pt idx="7">
                  <c:v>55.14</c:v>
                </c:pt>
                <c:pt idx="8">
                  <c:v>54.8</c:v>
                </c:pt>
                <c:pt idx="9">
                  <c:v>54.47</c:v>
                </c:pt>
                <c:pt idx="10">
                  <c:v>54.14</c:v>
                </c:pt>
                <c:pt idx="11">
                  <c:v>53.660000000000011</c:v>
                </c:pt>
                <c:pt idx="12">
                  <c:v>53.3</c:v>
                </c:pt>
                <c:pt idx="13">
                  <c:v>52.99</c:v>
                </c:pt>
                <c:pt idx="14">
                  <c:v>52.730000000000011</c:v>
                </c:pt>
                <c:pt idx="15">
                  <c:v>52.07</c:v>
                </c:pt>
                <c:pt idx="16">
                  <c:v>51.660000000000011</c:v>
                </c:pt>
                <c:pt idx="17">
                  <c:v>51.53</c:v>
                </c:pt>
                <c:pt idx="18">
                  <c:v>51.620000000000012</c:v>
                </c:pt>
                <c:pt idx="19">
                  <c:v>51.94</c:v>
                </c:pt>
                <c:pt idx="20">
                  <c:v>52.47</c:v>
                </c:pt>
                <c:pt idx="21">
                  <c:v>53.33</c:v>
                </c:pt>
                <c:pt idx="22">
                  <c:v>53.96</c:v>
                </c:pt>
                <c:pt idx="23">
                  <c:v>54.75</c:v>
                </c:pt>
                <c:pt idx="24">
                  <c:v>56.68</c:v>
                </c:pt>
                <c:pt idx="25">
                  <c:v>57.42</c:v>
                </c:pt>
                <c:pt idx="26">
                  <c:v>58.260000000000012</c:v>
                </c:pt>
                <c:pt idx="27">
                  <c:v>58.89</c:v>
                </c:pt>
                <c:pt idx="28">
                  <c:v>59.65</c:v>
                </c:pt>
                <c:pt idx="29">
                  <c:v>60.42</c:v>
                </c:pt>
                <c:pt idx="30">
                  <c:v>61.13</c:v>
                </c:pt>
                <c:pt idx="31">
                  <c:v>61.65</c:v>
                </c:pt>
                <c:pt idx="32">
                  <c:v>62.190000000000012</c:v>
                </c:pt>
                <c:pt idx="33">
                  <c:v>62.720000000000013</c:v>
                </c:pt>
                <c:pt idx="34">
                  <c:v>63.13</c:v>
                </c:pt>
                <c:pt idx="35">
                  <c:v>63.59</c:v>
                </c:pt>
                <c:pt idx="36">
                  <c:v>63.96</c:v>
                </c:pt>
                <c:pt idx="37">
                  <c:v>64.209999999999994</c:v>
                </c:pt>
                <c:pt idx="38">
                  <c:v>64.510000000000005</c:v>
                </c:pt>
                <c:pt idx="39">
                  <c:v>64.95</c:v>
                </c:pt>
                <c:pt idx="40">
                  <c:v>65.349999999999994</c:v>
                </c:pt>
                <c:pt idx="41">
                  <c:v>65.709999999999994</c:v>
                </c:pt>
                <c:pt idx="42">
                  <c:v>66.06</c:v>
                </c:pt>
                <c:pt idx="43">
                  <c:v>66.3</c:v>
                </c:pt>
                <c:pt idx="44">
                  <c:v>66.540000000000006</c:v>
                </c:pt>
                <c:pt idx="45">
                  <c:v>66.7</c:v>
                </c:pt>
                <c:pt idx="46">
                  <c:v>67.13</c:v>
                </c:pt>
                <c:pt idx="47">
                  <c:v>67.42</c:v>
                </c:pt>
                <c:pt idx="48">
                  <c:v>67.75</c:v>
                </c:pt>
                <c:pt idx="49">
                  <c:v>68.209999999999994</c:v>
                </c:pt>
                <c:pt idx="50">
                  <c:v>68.599999999999994</c:v>
                </c:pt>
                <c:pt idx="51">
                  <c:v>68.989999999999995</c:v>
                </c:pt>
                <c:pt idx="52">
                  <c:v>69.34</c:v>
                </c:pt>
                <c:pt idx="53">
                  <c:v>69.790000000000006</c:v>
                </c:pt>
                <c:pt idx="54">
                  <c:v>70.13</c:v>
                </c:pt>
                <c:pt idx="55">
                  <c:v>70.260000000000005</c:v>
                </c:pt>
                <c:pt idx="56">
                  <c:v>70.39</c:v>
                </c:pt>
                <c:pt idx="57">
                  <c:v>70.56</c:v>
                </c:pt>
                <c:pt idx="58">
                  <c:v>70.940000000000026</c:v>
                </c:pt>
                <c:pt idx="59">
                  <c:v>71.19</c:v>
                </c:pt>
                <c:pt idx="60">
                  <c:v>71.56</c:v>
                </c:pt>
                <c:pt idx="61">
                  <c:v>71.88</c:v>
                </c:pt>
                <c:pt idx="62">
                  <c:v>72.239999999999995</c:v>
                </c:pt>
                <c:pt idx="63">
                  <c:v>72.61999999999999</c:v>
                </c:pt>
                <c:pt idx="64">
                  <c:v>73.03</c:v>
                </c:pt>
                <c:pt idx="65">
                  <c:v>73.61</c:v>
                </c:pt>
                <c:pt idx="66">
                  <c:v>74.040000000000006</c:v>
                </c:pt>
                <c:pt idx="67">
                  <c:v>74.22</c:v>
                </c:pt>
                <c:pt idx="68">
                  <c:v>74.149999999999991</c:v>
                </c:pt>
                <c:pt idx="69">
                  <c:v>74.03</c:v>
                </c:pt>
                <c:pt idx="70">
                  <c:v>73.92</c:v>
                </c:pt>
                <c:pt idx="71">
                  <c:v>73.445000000000007</c:v>
                </c:pt>
                <c:pt idx="72">
                  <c:v>72.967000000000027</c:v>
                </c:pt>
                <c:pt idx="73">
                  <c:v>72.410000000000025</c:v>
                </c:pt>
                <c:pt idx="74">
                  <c:v>71.795000000000002</c:v>
                </c:pt>
                <c:pt idx="75">
                  <c:v>71.093000000000004</c:v>
                </c:pt>
                <c:pt idx="76">
                  <c:v>70.38</c:v>
                </c:pt>
                <c:pt idx="77">
                  <c:v>69.730999999999995</c:v>
                </c:pt>
                <c:pt idx="78">
                  <c:v>69.012</c:v>
                </c:pt>
                <c:pt idx="79">
                  <c:v>68.257999999999996</c:v>
                </c:pt>
                <c:pt idx="80">
                  <c:v>67.405000000000001</c:v>
                </c:pt>
                <c:pt idx="81">
                  <c:v>66.694999999999993</c:v>
                </c:pt>
                <c:pt idx="82">
                  <c:v>66.138999999999982</c:v>
                </c:pt>
                <c:pt idx="83">
                  <c:v>65.42</c:v>
                </c:pt>
                <c:pt idx="84">
                  <c:v>64.819999999999993</c:v>
                </c:pt>
                <c:pt idx="85">
                  <c:v>64.28</c:v>
                </c:pt>
                <c:pt idx="86">
                  <c:v>63.738000000000063</c:v>
                </c:pt>
                <c:pt idx="87">
                  <c:v>63.304000000000002</c:v>
                </c:pt>
                <c:pt idx="88">
                  <c:v>62.811999999999998</c:v>
                </c:pt>
                <c:pt idx="89">
                  <c:v>62.328000000000003</c:v>
                </c:pt>
                <c:pt idx="90">
                  <c:v>61.862000000000002</c:v>
                </c:pt>
                <c:pt idx="91">
                  <c:v>61.45</c:v>
                </c:pt>
                <c:pt idx="92">
                  <c:v>61.09</c:v>
                </c:pt>
                <c:pt idx="93">
                  <c:v>60.736000000000011</c:v>
                </c:pt>
                <c:pt idx="94">
                  <c:v>60.383000000000003</c:v>
                </c:pt>
                <c:pt idx="95">
                  <c:v>60.014000000000003</c:v>
                </c:pt>
                <c:pt idx="96">
                  <c:v>59.428000000000011</c:v>
                </c:pt>
                <c:pt idx="97">
                  <c:v>58.978000000000002</c:v>
                </c:pt>
                <c:pt idx="98">
                  <c:v>58.446000000000005</c:v>
                </c:pt>
                <c:pt idx="99">
                  <c:v>57.86</c:v>
                </c:pt>
                <c:pt idx="100">
                  <c:v>57.301000000000002</c:v>
                </c:pt>
                <c:pt idx="101">
                  <c:v>56.711000000000006</c:v>
                </c:pt>
                <c:pt idx="102">
                  <c:v>56.154000000000003</c:v>
                </c:pt>
                <c:pt idx="103">
                  <c:v>55.679000000000002</c:v>
                </c:pt>
                <c:pt idx="104">
                  <c:v>55.243000000000002</c:v>
                </c:pt>
                <c:pt idx="105">
                  <c:v>54.905000000000001</c:v>
                </c:pt>
                <c:pt idx="106">
                  <c:v>54.718000000000011</c:v>
                </c:pt>
                <c:pt idx="107">
                  <c:v>54.491</c:v>
                </c:pt>
                <c:pt idx="108">
                  <c:v>54.117000000000004</c:v>
                </c:pt>
                <c:pt idx="109">
                  <c:v>53.868000000000002</c:v>
                </c:pt>
                <c:pt idx="110">
                  <c:v>53.501000000000005</c:v>
                </c:pt>
                <c:pt idx="111">
                  <c:v>53.198000000000263</c:v>
                </c:pt>
                <c:pt idx="112">
                  <c:v>52.880999999999993</c:v>
                </c:pt>
                <c:pt idx="113">
                  <c:v>52.531000000000006</c:v>
                </c:pt>
                <c:pt idx="114">
                  <c:v>52.196000000000012</c:v>
                </c:pt>
                <c:pt idx="115">
                  <c:v>51.847000000000001</c:v>
                </c:pt>
                <c:pt idx="116">
                  <c:v>51.506</c:v>
                </c:pt>
              </c:numCache>
            </c:numRef>
          </c:val>
        </c:ser>
        <c:marker val="1"/>
        <c:axId val="101612928"/>
        <c:axId val="101635200"/>
      </c:lineChart>
      <c:lineChart>
        <c:grouping val="standard"/>
        <c:ser>
          <c:idx val="1"/>
          <c:order val="0"/>
          <c:tx>
            <c:strRef>
              <c:f>Sheet1!$B$4</c:f>
              <c:strCache>
                <c:ptCount val="1"/>
                <c:pt idx="0">
                  <c:v>扶養比</c:v>
                </c:pt>
              </c:strCache>
            </c:strRef>
          </c:tx>
          <c:spPr>
            <a:ln w="38100"/>
          </c:spPr>
          <c:marker>
            <c:symbol val="none"/>
          </c:marker>
          <c:cat>
            <c:numRef>
              <c:f>Sheet1!$A$6:$A$121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Sheet1!$B$5:$B$121</c:f>
              <c:numCache>
                <c:formatCode>#,##0.00_ </c:formatCode>
                <c:ptCount val="117"/>
                <c:pt idx="1">
                  <c:v>84.75</c:v>
                </c:pt>
                <c:pt idx="2">
                  <c:v>81.33</c:v>
                </c:pt>
                <c:pt idx="3">
                  <c:v>80.23</c:v>
                </c:pt>
                <c:pt idx="4">
                  <c:v>77.319999999999993</c:v>
                </c:pt>
                <c:pt idx="5">
                  <c:v>78.319999999999993</c:v>
                </c:pt>
                <c:pt idx="6">
                  <c:v>80.33</c:v>
                </c:pt>
                <c:pt idx="7">
                  <c:v>81.349999999999994</c:v>
                </c:pt>
                <c:pt idx="8">
                  <c:v>82.47</c:v>
                </c:pt>
                <c:pt idx="9">
                  <c:v>83.57</c:v>
                </c:pt>
                <c:pt idx="10">
                  <c:v>84.7</c:v>
                </c:pt>
                <c:pt idx="11">
                  <c:v>86.36999999999999</c:v>
                </c:pt>
                <c:pt idx="12">
                  <c:v>87.61</c:v>
                </c:pt>
                <c:pt idx="13">
                  <c:v>88.73</c:v>
                </c:pt>
                <c:pt idx="14">
                  <c:v>89.64</c:v>
                </c:pt>
                <c:pt idx="15">
                  <c:v>92.04</c:v>
                </c:pt>
                <c:pt idx="16">
                  <c:v>93.58</c:v>
                </c:pt>
                <c:pt idx="17">
                  <c:v>94.05</c:v>
                </c:pt>
                <c:pt idx="18">
                  <c:v>93.710000000000022</c:v>
                </c:pt>
                <c:pt idx="19">
                  <c:v>92.52</c:v>
                </c:pt>
                <c:pt idx="20">
                  <c:v>90.58</c:v>
                </c:pt>
                <c:pt idx="21">
                  <c:v>87.52</c:v>
                </c:pt>
                <c:pt idx="22">
                  <c:v>85.32</c:v>
                </c:pt>
                <c:pt idx="23">
                  <c:v>82.649999999999991</c:v>
                </c:pt>
                <c:pt idx="24">
                  <c:v>76.430000000000007</c:v>
                </c:pt>
                <c:pt idx="25">
                  <c:v>74.16</c:v>
                </c:pt>
                <c:pt idx="26">
                  <c:v>71.649999999999991</c:v>
                </c:pt>
                <c:pt idx="27">
                  <c:v>69.8</c:v>
                </c:pt>
                <c:pt idx="28">
                  <c:v>67.66</c:v>
                </c:pt>
                <c:pt idx="29">
                  <c:v>65.52</c:v>
                </c:pt>
                <c:pt idx="30">
                  <c:v>63.58</c:v>
                </c:pt>
                <c:pt idx="31">
                  <c:v>62.2</c:v>
                </c:pt>
                <c:pt idx="32">
                  <c:v>60.78</c:v>
                </c:pt>
                <c:pt idx="33">
                  <c:v>59.45</c:v>
                </c:pt>
                <c:pt idx="34">
                  <c:v>58.41</c:v>
                </c:pt>
                <c:pt idx="35">
                  <c:v>57.260000000000012</c:v>
                </c:pt>
                <c:pt idx="36">
                  <c:v>56.35</c:v>
                </c:pt>
                <c:pt idx="37">
                  <c:v>55.74</c:v>
                </c:pt>
                <c:pt idx="38">
                  <c:v>55.02</c:v>
                </c:pt>
                <c:pt idx="39">
                  <c:v>53.96</c:v>
                </c:pt>
                <c:pt idx="40">
                  <c:v>53.03</c:v>
                </c:pt>
                <c:pt idx="41">
                  <c:v>52.18</c:v>
                </c:pt>
                <c:pt idx="42">
                  <c:v>51.37</c:v>
                </c:pt>
                <c:pt idx="43">
                  <c:v>50.83</c:v>
                </c:pt>
                <c:pt idx="44">
                  <c:v>50.290000000000013</c:v>
                </c:pt>
                <c:pt idx="45">
                  <c:v>49.93</c:v>
                </c:pt>
                <c:pt idx="46">
                  <c:v>48.96</c:v>
                </c:pt>
                <c:pt idx="47">
                  <c:v>48.33</c:v>
                </c:pt>
                <c:pt idx="48">
                  <c:v>47.6</c:v>
                </c:pt>
                <c:pt idx="49">
                  <c:v>46.61</c:v>
                </c:pt>
                <c:pt idx="50">
                  <c:v>45.778000000000013</c:v>
                </c:pt>
                <c:pt idx="51">
                  <c:v>44.94</c:v>
                </c:pt>
                <c:pt idx="52">
                  <c:v>44.220000000000013</c:v>
                </c:pt>
                <c:pt idx="53">
                  <c:v>43.3</c:v>
                </c:pt>
                <c:pt idx="54">
                  <c:v>42.6</c:v>
                </c:pt>
                <c:pt idx="55">
                  <c:v>42.32</c:v>
                </c:pt>
                <c:pt idx="56">
                  <c:v>42.07</c:v>
                </c:pt>
                <c:pt idx="57">
                  <c:v>41.720000000000013</c:v>
                </c:pt>
                <c:pt idx="58">
                  <c:v>40.97</c:v>
                </c:pt>
                <c:pt idx="59">
                  <c:v>40.47</c:v>
                </c:pt>
                <c:pt idx="60">
                  <c:v>39.74</c:v>
                </c:pt>
                <c:pt idx="61">
                  <c:v>39.120000000000012</c:v>
                </c:pt>
                <c:pt idx="62">
                  <c:v>38.43</c:v>
                </c:pt>
                <c:pt idx="63">
                  <c:v>37.700000000000003</c:v>
                </c:pt>
                <c:pt idx="64">
                  <c:v>36.94</c:v>
                </c:pt>
                <c:pt idx="65">
                  <c:v>35.85</c:v>
                </c:pt>
                <c:pt idx="66">
                  <c:v>35.07</c:v>
                </c:pt>
                <c:pt idx="67">
                  <c:v>34.75</c:v>
                </c:pt>
                <c:pt idx="68">
                  <c:v>34.86</c:v>
                </c:pt>
                <c:pt idx="69">
                  <c:v>35.08</c:v>
                </c:pt>
                <c:pt idx="70">
                  <c:v>35.28</c:v>
                </c:pt>
                <c:pt idx="71">
                  <c:v>36.200000000000003</c:v>
                </c:pt>
                <c:pt idx="72">
                  <c:v>37</c:v>
                </c:pt>
                <c:pt idx="73">
                  <c:v>38.1</c:v>
                </c:pt>
                <c:pt idx="74">
                  <c:v>39.300000000000004</c:v>
                </c:pt>
                <c:pt idx="75">
                  <c:v>40.700000000000003</c:v>
                </c:pt>
                <c:pt idx="76">
                  <c:v>42.1</c:v>
                </c:pt>
                <c:pt idx="77">
                  <c:v>43.4</c:v>
                </c:pt>
                <c:pt idx="78">
                  <c:v>44.9</c:v>
                </c:pt>
                <c:pt idx="79">
                  <c:v>46.5</c:v>
                </c:pt>
                <c:pt idx="80">
                  <c:v>48.4</c:v>
                </c:pt>
                <c:pt idx="81">
                  <c:v>49.9</c:v>
                </c:pt>
                <c:pt idx="82">
                  <c:v>51.2</c:v>
                </c:pt>
                <c:pt idx="83">
                  <c:v>52.9</c:v>
                </c:pt>
                <c:pt idx="84">
                  <c:v>54.3</c:v>
                </c:pt>
                <c:pt idx="85">
                  <c:v>55.6</c:v>
                </c:pt>
                <c:pt idx="86">
                  <c:v>56.9</c:v>
                </c:pt>
                <c:pt idx="87">
                  <c:v>58</c:v>
                </c:pt>
                <c:pt idx="88">
                  <c:v>59.2</c:v>
                </c:pt>
                <c:pt idx="89">
                  <c:v>60.4</c:v>
                </c:pt>
                <c:pt idx="90">
                  <c:v>61.6</c:v>
                </c:pt>
                <c:pt idx="91">
                  <c:v>62.7</c:v>
                </c:pt>
                <c:pt idx="92">
                  <c:v>63.7</c:v>
                </c:pt>
                <c:pt idx="93">
                  <c:v>64.599999999999994</c:v>
                </c:pt>
                <c:pt idx="94">
                  <c:v>65.599999999999994</c:v>
                </c:pt>
                <c:pt idx="95">
                  <c:v>66.599999999999994</c:v>
                </c:pt>
                <c:pt idx="96">
                  <c:v>68.3</c:v>
                </c:pt>
                <c:pt idx="97">
                  <c:v>69.599999999999994</c:v>
                </c:pt>
                <c:pt idx="98">
                  <c:v>71.099999999999994</c:v>
                </c:pt>
                <c:pt idx="99">
                  <c:v>72.8</c:v>
                </c:pt>
                <c:pt idx="100">
                  <c:v>74.5</c:v>
                </c:pt>
                <c:pt idx="101">
                  <c:v>76.3</c:v>
                </c:pt>
                <c:pt idx="102">
                  <c:v>78.099999999999994</c:v>
                </c:pt>
                <c:pt idx="103">
                  <c:v>79.599999999999994</c:v>
                </c:pt>
                <c:pt idx="104">
                  <c:v>81</c:v>
                </c:pt>
                <c:pt idx="105">
                  <c:v>82.1</c:v>
                </c:pt>
                <c:pt idx="106">
                  <c:v>82.8</c:v>
                </c:pt>
                <c:pt idx="107">
                  <c:v>83.5</c:v>
                </c:pt>
                <c:pt idx="108">
                  <c:v>84.8</c:v>
                </c:pt>
                <c:pt idx="109">
                  <c:v>85.6</c:v>
                </c:pt>
                <c:pt idx="110">
                  <c:v>86.9</c:v>
                </c:pt>
                <c:pt idx="111">
                  <c:v>88</c:v>
                </c:pt>
                <c:pt idx="112">
                  <c:v>89.1</c:v>
                </c:pt>
                <c:pt idx="113">
                  <c:v>90.4</c:v>
                </c:pt>
                <c:pt idx="114">
                  <c:v>91.6</c:v>
                </c:pt>
                <c:pt idx="115">
                  <c:v>92.9</c:v>
                </c:pt>
                <c:pt idx="116">
                  <c:v>94.2</c:v>
                </c:pt>
              </c:numCache>
            </c:numRef>
          </c:val>
        </c:ser>
        <c:marker val="1"/>
        <c:axId val="101665024"/>
        <c:axId val="101637120"/>
      </c:lineChart>
      <c:catAx>
        <c:axId val="10161292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700"/>
            </a:pPr>
            <a:endParaRPr lang="zh-TW"/>
          </a:p>
        </c:txPr>
        <c:crossAx val="101635200"/>
        <c:crosses val="autoZero"/>
        <c:auto val="1"/>
        <c:lblAlgn val="ctr"/>
        <c:lblOffset val="100"/>
      </c:catAx>
      <c:valAx>
        <c:axId val="101635200"/>
        <c:scaling>
          <c:orientation val="minMax"/>
          <c:max val="116.7"/>
          <c:min val="16.7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工作年齡人口佔比</a:t>
                </a:r>
                <a:r>
                  <a:rPr lang="en-US"/>
                  <a:t>(%)</a:t>
                </a:r>
                <a:endParaRPr lang="zh-TW"/>
              </a:p>
            </c:rich>
          </c:tx>
          <c:layout/>
        </c:title>
        <c:numFmt formatCode="General" sourceLinked="1"/>
        <c:tickLblPos val="nextTo"/>
        <c:crossAx val="101612928"/>
        <c:crosses val="autoZero"/>
        <c:crossBetween val="between"/>
      </c:valAx>
      <c:valAx>
        <c:axId val="101637120"/>
        <c:scaling>
          <c:orientation val="minMax"/>
          <c:max val="100"/>
          <c:min val="0"/>
        </c:scaling>
        <c:axPos val="r"/>
        <c:title>
          <c:tx>
            <c:rich>
              <a:bodyPr rot="0" vert="wordArtVertRtl"/>
              <a:lstStyle/>
              <a:p>
                <a:pPr marL="0" marR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/>
                  <a:t>扶養</a:t>
                </a:r>
                <a:r>
                  <a:rPr lang="zh-TW" altLang="en-US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比</a:t>
                </a:r>
                <a:r>
                  <a:rPr lang="en-US" altLang="zh-TW"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rPr>
                  <a:t>(%)</a:t>
                </a:r>
                <a:endParaRPr lang="zh-TW" altLang="zh-TW" sz="1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endParaRPr>
              </a:p>
            </c:rich>
          </c:tx>
          <c:layout/>
        </c:title>
        <c:numFmt formatCode="General" sourceLinked="1"/>
        <c:tickLblPos val="nextTo"/>
        <c:crossAx val="101665024"/>
        <c:crosses val="max"/>
        <c:crossBetween val="between"/>
      </c:valAx>
      <c:catAx>
        <c:axId val="101665024"/>
        <c:scaling>
          <c:orientation val="minMax"/>
        </c:scaling>
        <c:delete val="1"/>
        <c:axPos val="b"/>
        <c:numFmt formatCode="General" sourceLinked="1"/>
        <c:tickLblPos val="none"/>
        <c:crossAx val="101637120"/>
        <c:crosses val="autoZero"/>
        <c:auto val="1"/>
        <c:lblAlgn val="ctr"/>
        <c:lblOffset val="100"/>
      </c:catAx>
    </c:plotArea>
    <c:legend>
      <c:legendPos val="t"/>
      <c:layout/>
    </c:legend>
    <c:plotVisOnly val="1"/>
  </c:chart>
  <c:externalData r:id="rId1"/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Sheet1!$B$2</c:f>
              <c:strCache>
                <c:ptCount val="1"/>
                <c:pt idx="0">
                  <c:v>台北市房價</c:v>
                </c:pt>
              </c:strCache>
            </c:strRef>
          </c:tx>
          <c:spPr>
            <a:solidFill>
              <a:srgbClr val="FC464A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cat>
            <c:numRef>
              <c:f>Sheet1!$A$3:$A$54</c:f>
              <c:numCache>
                <c:formatCode>General</c:formatCode>
                <c:ptCount val="52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</c:numCache>
            </c:numRef>
          </c:cat>
          <c:val>
            <c:numRef>
              <c:f>Sheet1!$B$3:$B$54</c:f>
              <c:numCache>
                <c:formatCode>#,##0</c:formatCode>
                <c:ptCount val="52"/>
                <c:pt idx="0">
                  <c:v>3700</c:v>
                </c:pt>
                <c:pt idx="1">
                  <c:v>4650</c:v>
                </c:pt>
                <c:pt idx="2">
                  <c:v>7560</c:v>
                </c:pt>
                <c:pt idx="3">
                  <c:v>7650</c:v>
                </c:pt>
                <c:pt idx="4">
                  <c:v>7650</c:v>
                </c:pt>
                <c:pt idx="5">
                  <c:v>7800</c:v>
                </c:pt>
                <c:pt idx="6">
                  <c:v>8900</c:v>
                </c:pt>
                <c:pt idx="7">
                  <c:v>19000</c:v>
                </c:pt>
                <c:pt idx="8">
                  <c:v>24900</c:v>
                </c:pt>
                <c:pt idx="9">
                  <c:v>26750</c:v>
                </c:pt>
                <c:pt idx="10">
                  <c:v>28100</c:v>
                </c:pt>
                <c:pt idx="11">
                  <c:v>29900</c:v>
                </c:pt>
                <c:pt idx="12">
                  <c:v>34500</c:v>
                </c:pt>
                <c:pt idx="13">
                  <c:v>46200</c:v>
                </c:pt>
                <c:pt idx="14">
                  <c:v>76100</c:v>
                </c:pt>
                <c:pt idx="15">
                  <c:v>73100</c:v>
                </c:pt>
                <c:pt idx="16">
                  <c:v>69500</c:v>
                </c:pt>
                <c:pt idx="17">
                  <c:v>68400</c:v>
                </c:pt>
                <c:pt idx="18">
                  <c:v>70500</c:v>
                </c:pt>
                <c:pt idx="19">
                  <c:v>69500</c:v>
                </c:pt>
                <c:pt idx="20">
                  <c:v>71800</c:v>
                </c:pt>
                <c:pt idx="21">
                  <c:v>92700</c:v>
                </c:pt>
                <c:pt idx="22">
                  <c:v>182800</c:v>
                </c:pt>
                <c:pt idx="23">
                  <c:v>284500</c:v>
                </c:pt>
                <c:pt idx="24">
                  <c:v>267000</c:v>
                </c:pt>
                <c:pt idx="25">
                  <c:v>289000</c:v>
                </c:pt>
                <c:pt idx="26">
                  <c:v>303000</c:v>
                </c:pt>
                <c:pt idx="27">
                  <c:v>328000</c:v>
                </c:pt>
                <c:pt idx="28">
                  <c:v>331000</c:v>
                </c:pt>
                <c:pt idx="29">
                  <c:v>326000</c:v>
                </c:pt>
                <c:pt idx="30">
                  <c:v>314000</c:v>
                </c:pt>
                <c:pt idx="31">
                  <c:v>341200</c:v>
                </c:pt>
                <c:pt idx="32">
                  <c:v>343000</c:v>
                </c:pt>
                <c:pt idx="33">
                  <c:v>346000</c:v>
                </c:pt>
                <c:pt idx="34">
                  <c:v>331200</c:v>
                </c:pt>
                <c:pt idx="35">
                  <c:v>317000</c:v>
                </c:pt>
                <c:pt idx="36">
                  <c:v>308000</c:v>
                </c:pt>
                <c:pt idx="37">
                  <c:v>319500</c:v>
                </c:pt>
                <c:pt idx="38">
                  <c:v>355000</c:v>
                </c:pt>
                <c:pt idx="39">
                  <c:v>388000</c:v>
                </c:pt>
                <c:pt idx="40">
                  <c:v>438000</c:v>
                </c:pt>
                <c:pt idx="41">
                  <c:v>512000</c:v>
                </c:pt>
                <c:pt idx="42">
                  <c:v>599000</c:v>
                </c:pt>
                <c:pt idx="43">
                  <c:v>586000</c:v>
                </c:pt>
                <c:pt idx="44">
                  <c:v>632000</c:v>
                </c:pt>
                <c:pt idx="45">
                  <c:v>678000</c:v>
                </c:pt>
                <c:pt idx="46">
                  <c:v>732000</c:v>
                </c:pt>
                <c:pt idx="47">
                  <c:v>835000</c:v>
                </c:pt>
                <c:pt idx="48">
                  <c:v>845000</c:v>
                </c:pt>
                <c:pt idx="49">
                  <c:v>842000</c:v>
                </c:pt>
                <c:pt idx="50">
                  <c:v>765000</c:v>
                </c:pt>
                <c:pt idx="51">
                  <c:v>760000</c:v>
                </c:pt>
              </c:numCache>
            </c:numRef>
          </c:val>
        </c:ser>
        <c:axId val="126217216"/>
        <c:axId val="155964160"/>
      </c:barChart>
      <c:lineChart>
        <c:grouping val="standard"/>
        <c:ser>
          <c:idx val="2"/>
          <c:order val="1"/>
          <c:tx>
            <c:strRef>
              <c:f>Sheet1!$C$2</c:f>
              <c:strCache>
                <c:ptCount val="1"/>
                <c:pt idx="0">
                  <c:v>房價上漲率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numRef>
              <c:f>Sheet1!$A$3:$A$54</c:f>
              <c:numCache>
                <c:formatCode>General</c:formatCode>
                <c:ptCount val="52"/>
                <c:pt idx="0">
                  <c:v>1966</c:v>
                </c:pt>
                <c:pt idx="1">
                  <c:v>1967</c:v>
                </c:pt>
                <c:pt idx="2">
                  <c:v>1968</c:v>
                </c:pt>
                <c:pt idx="3">
                  <c:v>1969</c:v>
                </c:pt>
                <c:pt idx="4">
                  <c:v>1970</c:v>
                </c:pt>
                <c:pt idx="5">
                  <c:v>1971</c:v>
                </c:pt>
                <c:pt idx="6">
                  <c:v>1972</c:v>
                </c:pt>
                <c:pt idx="7">
                  <c:v>1973</c:v>
                </c:pt>
                <c:pt idx="8">
                  <c:v>1974</c:v>
                </c:pt>
                <c:pt idx="9">
                  <c:v>1975</c:v>
                </c:pt>
                <c:pt idx="10">
                  <c:v>1976</c:v>
                </c:pt>
                <c:pt idx="11">
                  <c:v>1977</c:v>
                </c:pt>
                <c:pt idx="12">
                  <c:v>1978</c:v>
                </c:pt>
                <c:pt idx="13">
                  <c:v>1979</c:v>
                </c:pt>
                <c:pt idx="14">
                  <c:v>1980</c:v>
                </c:pt>
                <c:pt idx="15">
                  <c:v>1981</c:v>
                </c:pt>
                <c:pt idx="16">
                  <c:v>1982</c:v>
                </c:pt>
                <c:pt idx="17">
                  <c:v>1983</c:v>
                </c:pt>
                <c:pt idx="18">
                  <c:v>1984</c:v>
                </c:pt>
                <c:pt idx="19">
                  <c:v>1985</c:v>
                </c:pt>
                <c:pt idx="20">
                  <c:v>1986</c:v>
                </c:pt>
                <c:pt idx="21">
                  <c:v>1987</c:v>
                </c:pt>
                <c:pt idx="22">
                  <c:v>1988</c:v>
                </c:pt>
                <c:pt idx="23">
                  <c:v>1989</c:v>
                </c:pt>
                <c:pt idx="24">
                  <c:v>1990</c:v>
                </c:pt>
                <c:pt idx="25">
                  <c:v>1991</c:v>
                </c:pt>
                <c:pt idx="26">
                  <c:v>1992</c:v>
                </c:pt>
                <c:pt idx="27">
                  <c:v>1993</c:v>
                </c:pt>
                <c:pt idx="28">
                  <c:v>1994</c:v>
                </c:pt>
                <c:pt idx="29">
                  <c:v>1995</c:v>
                </c:pt>
                <c:pt idx="30">
                  <c:v>1996</c:v>
                </c:pt>
                <c:pt idx="31">
                  <c:v>1997</c:v>
                </c:pt>
                <c:pt idx="32">
                  <c:v>1998</c:v>
                </c:pt>
                <c:pt idx="33">
                  <c:v>1999</c:v>
                </c:pt>
                <c:pt idx="34">
                  <c:v>2000</c:v>
                </c:pt>
                <c:pt idx="35">
                  <c:v>2001</c:v>
                </c:pt>
                <c:pt idx="36">
                  <c:v>2002</c:v>
                </c:pt>
                <c:pt idx="37">
                  <c:v>2003</c:v>
                </c:pt>
                <c:pt idx="38">
                  <c:v>2004</c:v>
                </c:pt>
                <c:pt idx="39">
                  <c:v>2005</c:v>
                </c:pt>
                <c:pt idx="40">
                  <c:v>2006</c:v>
                </c:pt>
                <c:pt idx="41">
                  <c:v>2007</c:v>
                </c:pt>
                <c:pt idx="42">
                  <c:v>2008</c:v>
                </c:pt>
                <c:pt idx="43">
                  <c:v>2009</c:v>
                </c:pt>
                <c:pt idx="44">
                  <c:v>2010</c:v>
                </c:pt>
                <c:pt idx="45">
                  <c:v>2011</c:v>
                </c:pt>
                <c:pt idx="46">
                  <c:v>2012</c:v>
                </c:pt>
                <c:pt idx="47">
                  <c:v>2013</c:v>
                </c:pt>
                <c:pt idx="48">
                  <c:v>2014</c:v>
                </c:pt>
                <c:pt idx="49">
                  <c:v>2015</c:v>
                </c:pt>
                <c:pt idx="50">
                  <c:v>2016</c:v>
                </c:pt>
                <c:pt idx="51">
                  <c:v>2017</c:v>
                </c:pt>
              </c:numCache>
            </c:numRef>
          </c:cat>
          <c:val>
            <c:numRef>
              <c:f>Sheet1!$C$3:$C$54</c:f>
              <c:numCache>
                <c:formatCode>0.0%</c:formatCode>
                <c:ptCount val="52"/>
                <c:pt idx="1">
                  <c:v>0.25675675675675674</c:v>
                </c:pt>
                <c:pt idx="2">
                  <c:v>0.6258064516129036</c:v>
                </c:pt>
                <c:pt idx="3">
                  <c:v>1.1904761904761883E-2</c:v>
                </c:pt>
                <c:pt idx="4">
                  <c:v>0</c:v>
                </c:pt>
                <c:pt idx="5">
                  <c:v>1.9607843137254843E-2</c:v>
                </c:pt>
                <c:pt idx="6">
                  <c:v>0.14102564102564097</c:v>
                </c:pt>
                <c:pt idx="7">
                  <c:v>1.1348314606741572</c:v>
                </c:pt>
                <c:pt idx="8">
                  <c:v>0.31052631578947848</c:v>
                </c:pt>
                <c:pt idx="9">
                  <c:v>7.429718875502013E-2</c:v>
                </c:pt>
                <c:pt idx="10">
                  <c:v>5.0467289719626551E-2</c:v>
                </c:pt>
                <c:pt idx="11">
                  <c:v>6.4056939501779403E-2</c:v>
                </c:pt>
                <c:pt idx="12">
                  <c:v>0.15384615384615513</c:v>
                </c:pt>
                <c:pt idx="13">
                  <c:v>0.33913043478261057</c:v>
                </c:pt>
                <c:pt idx="14">
                  <c:v>0.64718614718614709</c:v>
                </c:pt>
                <c:pt idx="15">
                  <c:v>-3.9421813403416814E-2</c:v>
                </c:pt>
                <c:pt idx="16">
                  <c:v>-4.9247606019151902E-2</c:v>
                </c:pt>
                <c:pt idx="17">
                  <c:v>-1.5827338129496441E-2</c:v>
                </c:pt>
                <c:pt idx="18">
                  <c:v>3.0701754385964952E-2</c:v>
                </c:pt>
                <c:pt idx="19">
                  <c:v>-1.4184397163120588E-2</c:v>
                </c:pt>
                <c:pt idx="20">
                  <c:v>3.3093525179856094E-2</c:v>
                </c:pt>
                <c:pt idx="21">
                  <c:v>0.29108635097493246</c:v>
                </c:pt>
                <c:pt idx="22">
                  <c:v>0.97195253505933121</c:v>
                </c:pt>
                <c:pt idx="23">
                  <c:v>0.5563457330415813</c:v>
                </c:pt>
                <c:pt idx="24">
                  <c:v>-6.1511423550087874E-2</c:v>
                </c:pt>
                <c:pt idx="25">
                  <c:v>8.2397003745318331E-2</c:v>
                </c:pt>
                <c:pt idx="26">
                  <c:v>4.8442906574394477E-2</c:v>
                </c:pt>
                <c:pt idx="27">
                  <c:v>8.2508250825082508E-2</c:v>
                </c:pt>
                <c:pt idx="28">
                  <c:v>9.1463414634145139E-3</c:v>
                </c:pt>
                <c:pt idx="29">
                  <c:v>-1.5105740181268867E-2</c:v>
                </c:pt>
                <c:pt idx="30">
                  <c:v>-3.6809815950920581E-2</c:v>
                </c:pt>
                <c:pt idx="31">
                  <c:v>8.6624203821656268E-2</c:v>
                </c:pt>
                <c:pt idx="32">
                  <c:v>5.2754982415006832E-3</c:v>
                </c:pt>
                <c:pt idx="33">
                  <c:v>8.7463556851312685E-3</c:v>
                </c:pt>
                <c:pt idx="34">
                  <c:v>-4.2774566473988467E-2</c:v>
                </c:pt>
                <c:pt idx="35">
                  <c:v>-4.2874396135265704E-2</c:v>
                </c:pt>
                <c:pt idx="36">
                  <c:v>-2.8391167192429092E-2</c:v>
                </c:pt>
                <c:pt idx="37">
                  <c:v>3.7337662337662454E-2</c:v>
                </c:pt>
                <c:pt idx="38">
                  <c:v>0.11111111111111116</c:v>
                </c:pt>
                <c:pt idx="39">
                  <c:v>9.2957746478873546E-2</c:v>
                </c:pt>
                <c:pt idx="40">
                  <c:v>0.12886597938144329</c:v>
                </c:pt>
                <c:pt idx="41">
                  <c:v>0.16894977168949876</c:v>
                </c:pt>
                <c:pt idx="42">
                  <c:v>0.169921875</c:v>
                </c:pt>
                <c:pt idx="43">
                  <c:v>-2.1702838063439096E-2</c:v>
                </c:pt>
                <c:pt idx="44">
                  <c:v>7.8498293515358433E-2</c:v>
                </c:pt>
                <c:pt idx="45">
                  <c:v>7.2784810126582333E-2</c:v>
                </c:pt>
                <c:pt idx="46">
                  <c:v>7.964601769911496E-2</c:v>
                </c:pt>
                <c:pt idx="47">
                  <c:v>0.14071038251366275</c:v>
                </c:pt>
                <c:pt idx="48">
                  <c:v>1.1976047904191696E-2</c:v>
                </c:pt>
                <c:pt idx="49">
                  <c:v>-3.5502958579881616E-3</c:v>
                </c:pt>
                <c:pt idx="50">
                  <c:v>-9.1448931116389492E-2</c:v>
                </c:pt>
                <c:pt idx="51">
                  <c:v>-6.5359477124183113E-3</c:v>
                </c:pt>
              </c:numCache>
            </c:numRef>
          </c:val>
        </c:ser>
        <c:marker val="1"/>
        <c:axId val="155992832"/>
        <c:axId val="155966080"/>
      </c:lineChart>
      <c:catAx>
        <c:axId val="12621721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/>
            </a:pPr>
            <a:endParaRPr lang="zh-TW"/>
          </a:p>
        </c:txPr>
        <c:crossAx val="155964160"/>
        <c:crosses val="autoZero"/>
        <c:auto val="1"/>
        <c:lblAlgn val="ctr"/>
        <c:lblOffset val="100"/>
      </c:catAx>
      <c:valAx>
        <c:axId val="155964160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台北市房價</a:t>
                </a:r>
                <a:r>
                  <a:rPr lang="en-US" altLang="zh-TW"/>
                  <a:t>(</a:t>
                </a:r>
                <a:r>
                  <a:rPr lang="zh-TW" altLang="en-US"/>
                  <a:t>元</a:t>
                </a:r>
                <a:r>
                  <a:rPr lang="en-US" altLang="zh-TW"/>
                  <a:t>/</a:t>
                </a:r>
                <a:r>
                  <a:rPr lang="zh-TW" altLang="en-US"/>
                  <a:t>坪</a:t>
                </a:r>
                <a:r>
                  <a:rPr lang="en-US" altLang="zh-TW"/>
                  <a:t>)</a:t>
                </a:r>
                <a:endParaRPr lang="zh-TW" altLang="en-US"/>
              </a:p>
            </c:rich>
          </c:tx>
          <c:layout/>
        </c:title>
        <c:numFmt formatCode="#,##0" sourceLinked="1"/>
        <c:tickLblPos val="nextTo"/>
        <c:crossAx val="126217216"/>
        <c:crosses val="autoZero"/>
        <c:crossBetween val="between"/>
      </c:valAx>
      <c:valAx>
        <c:axId val="155966080"/>
        <c:scaling>
          <c:orientation val="minMax"/>
        </c:scaling>
        <c:axPos val="r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房價上漲率</a:t>
                </a:r>
                <a:r>
                  <a:rPr lang="en-US" altLang="zh-TW"/>
                  <a:t>%</a:t>
                </a:r>
                <a:endParaRPr lang="zh-TW" altLang="en-US"/>
              </a:p>
            </c:rich>
          </c:tx>
          <c:layout/>
        </c:title>
        <c:numFmt formatCode="0%" sourceLinked="0"/>
        <c:tickLblPos val="nextTo"/>
        <c:crossAx val="155992832"/>
        <c:crosses val="max"/>
        <c:crossBetween val="between"/>
      </c:valAx>
      <c:catAx>
        <c:axId val="155992832"/>
        <c:scaling>
          <c:orientation val="minMax"/>
        </c:scaling>
        <c:delete val="1"/>
        <c:axPos val="b"/>
        <c:numFmt formatCode="General" sourceLinked="1"/>
        <c:tickLblPos val="none"/>
        <c:crossAx val="155966080"/>
        <c:crosses val="autoZero"/>
        <c:auto val="1"/>
        <c:lblAlgn val="ctr"/>
        <c:lblOffset val="100"/>
      </c:catAx>
    </c:plotArea>
    <c:legend>
      <c:legendPos val="t"/>
      <c:layout/>
    </c:legend>
    <c:plotVisOnly val="1"/>
    <c:dispBlanksAs val="gap"/>
  </c:chart>
  <c:externalData r:id="rId1"/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1"/>
          <c:order val="0"/>
          <c:tx>
            <c:strRef>
              <c:f>Sheet1!$F$4</c:f>
              <c:strCache>
                <c:ptCount val="1"/>
                <c:pt idx="0">
                  <c:v>總人口數</c:v>
                </c:pt>
              </c:strCache>
            </c:strRef>
          </c:tx>
          <c:spPr>
            <a:ln w="57150">
              <a:solidFill>
                <a:srgbClr val="449F11"/>
              </a:solidFill>
            </a:ln>
          </c:spPr>
          <c:marker>
            <c:symbol val="none"/>
          </c:marker>
          <c:cat>
            <c:numRef>
              <c:f>Sheet1!$E$5:$E$120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Sheet1!$F$5:$F$120</c:f>
              <c:numCache>
                <c:formatCode>0_ </c:formatCode>
                <c:ptCount val="116"/>
                <c:pt idx="0">
                  <c:v>609.08600000000001</c:v>
                </c:pt>
                <c:pt idx="1">
                  <c:v>649.77340000000765</c:v>
                </c:pt>
                <c:pt idx="2">
                  <c:v>680.76009999999997</c:v>
                </c:pt>
                <c:pt idx="3">
                  <c:v>739.69310000000053</c:v>
                </c:pt>
                <c:pt idx="4">
                  <c:v>755.43989999999997</c:v>
                </c:pt>
                <c:pt idx="5">
                  <c:v>786.92470000000003</c:v>
                </c:pt>
                <c:pt idx="6">
                  <c:v>812.83739999999796</c:v>
                </c:pt>
                <c:pt idx="7">
                  <c:v>843.80159999999796</c:v>
                </c:pt>
                <c:pt idx="8">
                  <c:v>874.91509999999948</c:v>
                </c:pt>
                <c:pt idx="9">
                  <c:v>907.76430000000005</c:v>
                </c:pt>
                <c:pt idx="10">
                  <c:v>939.03809999999999</c:v>
                </c:pt>
                <c:pt idx="11">
                  <c:v>969.02499999999998</c:v>
                </c:pt>
                <c:pt idx="12">
                  <c:v>1009.1928</c:v>
                </c:pt>
                <c:pt idx="13">
                  <c:v>1048.4725000000001</c:v>
                </c:pt>
                <c:pt idx="14">
                  <c:v>1085.0685000000001</c:v>
                </c:pt>
                <c:pt idx="15">
                  <c:v>1121.0083999999999</c:v>
                </c:pt>
                <c:pt idx="16">
                  <c:v>1157.4941999999999</c:v>
                </c:pt>
                <c:pt idx="17">
                  <c:v>1194.9260000000011</c:v>
                </c:pt>
                <c:pt idx="18">
                  <c:v>1232.5025000000001</c:v>
                </c:pt>
                <c:pt idx="19">
                  <c:v>1269.8699999999999</c:v>
                </c:pt>
                <c:pt idx="20">
                  <c:v>1306.5473</c:v>
                </c:pt>
                <c:pt idx="21">
                  <c:v>1337.1082999999999</c:v>
                </c:pt>
                <c:pt idx="22">
                  <c:v>1372.5990999999999</c:v>
                </c:pt>
                <c:pt idx="23">
                  <c:v>1441.1976</c:v>
                </c:pt>
                <c:pt idx="24">
                  <c:v>1475.3910999999998</c:v>
                </c:pt>
                <c:pt idx="25">
                  <c:v>1507.3216</c:v>
                </c:pt>
                <c:pt idx="26">
                  <c:v>1536.7773999999999</c:v>
                </c:pt>
                <c:pt idx="27">
                  <c:v>1564.2467000000001</c:v>
                </c:pt>
                <c:pt idx="28">
                  <c:v>1592.7167000000011</c:v>
                </c:pt>
                <c:pt idx="29">
                  <c:v>1622.3089</c:v>
                </c:pt>
                <c:pt idx="30">
                  <c:v>1657.9737</c:v>
                </c:pt>
                <c:pt idx="31">
                  <c:v>1688.2053000000001</c:v>
                </c:pt>
                <c:pt idx="32">
                  <c:v>1720.2491</c:v>
                </c:pt>
                <c:pt idx="33">
                  <c:v>1754.3067000000001</c:v>
                </c:pt>
                <c:pt idx="34">
                  <c:v>1786.6007999999999</c:v>
                </c:pt>
                <c:pt idx="35">
                  <c:v>1819.3955000000001</c:v>
                </c:pt>
                <c:pt idx="36">
                  <c:v>1851.5753999999999</c:v>
                </c:pt>
                <c:pt idx="37">
                  <c:v>1879.0537999999999</c:v>
                </c:pt>
                <c:pt idx="38">
                  <c:v>1906.9194</c:v>
                </c:pt>
                <c:pt idx="39">
                  <c:v>1931.382499999987</c:v>
                </c:pt>
                <c:pt idx="40">
                  <c:v>1950.9082000000001</c:v>
                </c:pt>
                <c:pt idx="41">
                  <c:v>1972.501</c:v>
                </c:pt>
                <c:pt idx="42">
                  <c:v>1995.4397000000001</c:v>
                </c:pt>
                <c:pt idx="43">
                  <c:v>2015.6587</c:v>
                </c:pt>
                <c:pt idx="44">
                  <c:v>2040.1305</c:v>
                </c:pt>
                <c:pt idx="45">
                  <c:v>2060.5830999999998</c:v>
                </c:pt>
                <c:pt idx="46">
                  <c:v>2080.2621999999997</c:v>
                </c:pt>
                <c:pt idx="47">
                  <c:v>2099.5416</c:v>
                </c:pt>
                <c:pt idx="48">
                  <c:v>2117.7873999999997</c:v>
                </c:pt>
                <c:pt idx="49">
                  <c:v>2135.7431000000001</c:v>
                </c:pt>
                <c:pt idx="50">
                  <c:v>2152.5432999999998</c:v>
                </c:pt>
                <c:pt idx="51">
                  <c:v>2174.2815000000001</c:v>
                </c:pt>
                <c:pt idx="52">
                  <c:v>2192.8591000000274</c:v>
                </c:pt>
                <c:pt idx="53">
                  <c:v>2209.2386999999726</c:v>
                </c:pt>
                <c:pt idx="54">
                  <c:v>2227.6671999999999</c:v>
                </c:pt>
                <c:pt idx="55">
                  <c:v>2240.5567999999998</c:v>
                </c:pt>
                <c:pt idx="56">
                  <c:v>2252.0776000000001</c:v>
                </c:pt>
                <c:pt idx="57">
                  <c:v>2260.4549999999999</c:v>
                </c:pt>
                <c:pt idx="58">
                  <c:v>2268.9122000000002</c:v>
                </c:pt>
                <c:pt idx="59">
                  <c:v>2277.0383000000002</c:v>
                </c:pt>
                <c:pt idx="60">
                  <c:v>2287.6527000000001</c:v>
                </c:pt>
                <c:pt idx="61">
                  <c:v>2295.8360000000002</c:v>
                </c:pt>
                <c:pt idx="62">
                  <c:v>2303.7031000000002</c:v>
                </c:pt>
                <c:pt idx="63">
                  <c:v>2311.9772000000012</c:v>
                </c:pt>
                <c:pt idx="64">
                  <c:v>2316.2123000000001</c:v>
                </c:pt>
                <c:pt idx="65">
                  <c:v>2322.4912000000022</c:v>
                </c:pt>
                <c:pt idx="66">
                  <c:v>2331.5821999999998</c:v>
                </c:pt>
                <c:pt idx="67">
                  <c:v>2337.3517000000274</c:v>
                </c:pt>
                <c:pt idx="68">
                  <c:v>2343.3753000000274</c:v>
                </c:pt>
                <c:pt idx="69">
                  <c:v>2349.2073999999998</c:v>
                </c:pt>
                <c:pt idx="70">
                  <c:v>2353.9816000000001</c:v>
                </c:pt>
                <c:pt idx="71">
                  <c:v>2359.5450000000001</c:v>
                </c:pt>
                <c:pt idx="72">
                  <c:v>2363.6841999999997</c:v>
                </c:pt>
                <c:pt idx="73">
                  <c:v>2367.049</c:v>
                </c:pt>
                <c:pt idx="74">
                  <c:v>2369.7641999999987</c:v>
                </c:pt>
                <c:pt idx="75">
                  <c:v>2371.8526000000002</c:v>
                </c:pt>
                <c:pt idx="76">
                  <c:v>2373.3168000000001</c:v>
                </c:pt>
                <c:pt idx="77">
                  <c:v>2374.0796</c:v>
                </c:pt>
                <c:pt idx="78">
                  <c:v>2374.0983000000001</c:v>
                </c:pt>
                <c:pt idx="79">
                  <c:v>2373.4245999999998</c:v>
                </c:pt>
                <c:pt idx="80">
                  <c:v>2372.0770000000002</c:v>
                </c:pt>
                <c:pt idx="81">
                  <c:v>2370.0312000000022</c:v>
                </c:pt>
                <c:pt idx="82">
                  <c:v>2367.1572000000001</c:v>
                </c:pt>
                <c:pt idx="83">
                  <c:v>2363.3724999999999</c:v>
                </c:pt>
                <c:pt idx="84">
                  <c:v>2358.6653999999999</c:v>
                </c:pt>
                <c:pt idx="85">
                  <c:v>2352.9897999999998</c:v>
                </c:pt>
                <c:pt idx="86">
                  <c:v>2346.333200000025</c:v>
                </c:pt>
                <c:pt idx="87">
                  <c:v>2338.6950999999999</c:v>
                </c:pt>
                <c:pt idx="88">
                  <c:v>2330.0594000000001</c:v>
                </c:pt>
                <c:pt idx="89">
                  <c:v>2320.3429999999998</c:v>
                </c:pt>
                <c:pt idx="90">
                  <c:v>2309.5585000000001</c:v>
                </c:pt>
                <c:pt idx="91">
                  <c:v>2297.8189000000002</c:v>
                </c:pt>
                <c:pt idx="92">
                  <c:v>2285.1987999999997</c:v>
                </c:pt>
                <c:pt idx="93">
                  <c:v>2271.7258999999749</c:v>
                </c:pt>
                <c:pt idx="94">
                  <c:v>2257.3827999999999</c:v>
                </c:pt>
                <c:pt idx="95">
                  <c:v>2242.2059999999997</c:v>
                </c:pt>
                <c:pt idx="96">
                  <c:v>2226.301500000025</c:v>
                </c:pt>
                <c:pt idx="97">
                  <c:v>2209.7291</c:v>
                </c:pt>
                <c:pt idx="98">
                  <c:v>2192.5329000000002</c:v>
                </c:pt>
                <c:pt idx="99">
                  <c:v>2174.7965999999997</c:v>
                </c:pt>
                <c:pt idx="100">
                  <c:v>2156.5356000000002</c:v>
                </c:pt>
                <c:pt idx="101">
                  <c:v>2137.7055999999998</c:v>
                </c:pt>
                <c:pt idx="102">
                  <c:v>2118.3562999999999</c:v>
                </c:pt>
                <c:pt idx="103">
                  <c:v>2098.5544</c:v>
                </c:pt>
                <c:pt idx="104">
                  <c:v>2078.3620000000001</c:v>
                </c:pt>
                <c:pt idx="105">
                  <c:v>2057.7993000000001</c:v>
                </c:pt>
                <c:pt idx="106">
                  <c:v>2036.8715</c:v>
                </c:pt>
                <c:pt idx="107">
                  <c:v>2015.6207999999999</c:v>
                </c:pt>
                <c:pt idx="108">
                  <c:v>1994.0901999999999</c:v>
                </c:pt>
                <c:pt idx="109">
                  <c:v>1972.3025</c:v>
                </c:pt>
                <c:pt idx="110">
                  <c:v>1950.2742999999998</c:v>
                </c:pt>
                <c:pt idx="111">
                  <c:v>1928.0425</c:v>
                </c:pt>
                <c:pt idx="112">
                  <c:v>1905.6092999999998</c:v>
                </c:pt>
                <c:pt idx="113">
                  <c:v>1882.9984999999999</c:v>
                </c:pt>
                <c:pt idx="114">
                  <c:v>1860.2311999999999</c:v>
                </c:pt>
                <c:pt idx="115">
                  <c:v>1837.3303999999998</c:v>
                </c:pt>
              </c:numCache>
            </c:numRef>
          </c:val>
        </c:ser>
        <c:marker val="1"/>
        <c:axId val="106958208"/>
        <c:axId val="106964096"/>
      </c:lineChart>
      <c:lineChart>
        <c:grouping val="standard"/>
        <c:ser>
          <c:idx val="2"/>
          <c:order val="1"/>
          <c:tx>
            <c:strRef>
              <c:f>Sheet1!$G$4</c:f>
              <c:strCache>
                <c:ptCount val="1"/>
                <c:pt idx="0">
                  <c:v>樂觀房價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Sheet1!$E$5:$E$120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Sheet1!$G$5:$G$120</c:f>
              <c:numCache>
                <c:formatCode>General</c:formatCode>
                <c:ptCount val="116"/>
                <c:pt idx="0">
                  <c:v>0.23</c:v>
                </c:pt>
                <c:pt idx="1">
                  <c:v>0.24000000000000021</c:v>
                </c:pt>
                <c:pt idx="2">
                  <c:v>0.25</c:v>
                </c:pt>
                <c:pt idx="3">
                  <c:v>0.26</c:v>
                </c:pt>
                <c:pt idx="4">
                  <c:v>0.27</c:v>
                </c:pt>
                <c:pt idx="5">
                  <c:v>0.28000000000000008</c:v>
                </c:pt>
                <c:pt idx="6">
                  <c:v>0.29000000000000031</c:v>
                </c:pt>
                <c:pt idx="7">
                  <c:v>0.30000000000000032</c:v>
                </c:pt>
                <c:pt idx="8">
                  <c:v>0.30500000000000038</c:v>
                </c:pt>
                <c:pt idx="9">
                  <c:v>0.31000000000000238</c:v>
                </c:pt>
                <c:pt idx="10">
                  <c:v>0.31500000000000278</c:v>
                </c:pt>
                <c:pt idx="11">
                  <c:v>0.32000000000000312</c:v>
                </c:pt>
                <c:pt idx="12">
                  <c:v>0.32500000000000312</c:v>
                </c:pt>
                <c:pt idx="13">
                  <c:v>0.3300000000000034</c:v>
                </c:pt>
                <c:pt idx="14">
                  <c:v>0.33500000000000357</c:v>
                </c:pt>
                <c:pt idx="15">
                  <c:v>0.34</c:v>
                </c:pt>
                <c:pt idx="16">
                  <c:v>0.34500000000000008</c:v>
                </c:pt>
                <c:pt idx="17">
                  <c:v>0.35000000000000031</c:v>
                </c:pt>
                <c:pt idx="18">
                  <c:v>0.35500000000000032</c:v>
                </c:pt>
                <c:pt idx="19">
                  <c:v>0.36000000000000032</c:v>
                </c:pt>
                <c:pt idx="20">
                  <c:v>0.37000000000000038</c:v>
                </c:pt>
                <c:pt idx="21">
                  <c:v>0.46500000000000002</c:v>
                </c:pt>
                <c:pt idx="22">
                  <c:v>0.75600000000000622</c:v>
                </c:pt>
                <c:pt idx="23">
                  <c:v>0.76500000000000623</c:v>
                </c:pt>
                <c:pt idx="24">
                  <c:v>0.76500000000000623</c:v>
                </c:pt>
                <c:pt idx="25">
                  <c:v>0.78</c:v>
                </c:pt>
                <c:pt idx="26">
                  <c:v>0.89</c:v>
                </c:pt>
                <c:pt idx="27">
                  <c:v>1.9000000000000001</c:v>
                </c:pt>
                <c:pt idx="28">
                  <c:v>2.4899999999999998</c:v>
                </c:pt>
                <c:pt idx="29">
                  <c:v>2.6749999999999998</c:v>
                </c:pt>
                <c:pt idx="30">
                  <c:v>2.8099999999999987</c:v>
                </c:pt>
                <c:pt idx="31">
                  <c:v>2.9899999999999998</c:v>
                </c:pt>
                <c:pt idx="32">
                  <c:v>3.4499999999999997</c:v>
                </c:pt>
                <c:pt idx="33">
                  <c:v>4.6199999999999966</c:v>
                </c:pt>
                <c:pt idx="34">
                  <c:v>7.6099999999999985</c:v>
                </c:pt>
                <c:pt idx="35">
                  <c:v>7.31</c:v>
                </c:pt>
                <c:pt idx="36">
                  <c:v>6.95</c:v>
                </c:pt>
                <c:pt idx="37">
                  <c:v>6.84</c:v>
                </c:pt>
                <c:pt idx="38">
                  <c:v>7.05</c:v>
                </c:pt>
                <c:pt idx="39">
                  <c:v>6.95</c:v>
                </c:pt>
                <c:pt idx="40">
                  <c:v>7.18</c:v>
                </c:pt>
                <c:pt idx="41">
                  <c:v>9.27</c:v>
                </c:pt>
                <c:pt idx="42">
                  <c:v>18.279999999999987</c:v>
                </c:pt>
                <c:pt idx="43">
                  <c:v>28.45</c:v>
                </c:pt>
                <c:pt idx="44">
                  <c:v>26.7</c:v>
                </c:pt>
                <c:pt idx="45">
                  <c:v>28.9</c:v>
                </c:pt>
                <c:pt idx="46">
                  <c:v>30.3</c:v>
                </c:pt>
                <c:pt idx="47">
                  <c:v>32.800000000000004</c:v>
                </c:pt>
                <c:pt idx="48">
                  <c:v>33.1</c:v>
                </c:pt>
                <c:pt idx="49">
                  <c:v>32.6</c:v>
                </c:pt>
                <c:pt idx="50">
                  <c:v>31.4</c:v>
                </c:pt>
                <c:pt idx="51">
                  <c:v>34.120000000000012</c:v>
                </c:pt>
                <c:pt idx="52">
                  <c:v>34.300000000000004</c:v>
                </c:pt>
                <c:pt idx="53">
                  <c:v>34.6</c:v>
                </c:pt>
                <c:pt idx="54">
                  <c:v>33.120000000000012</c:v>
                </c:pt>
                <c:pt idx="55">
                  <c:v>31.7</c:v>
                </c:pt>
                <c:pt idx="56">
                  <c:v>30.8</c:v>
                </c:pt>
                <c:pt idx="57">
                  <c:v>31.95</c:v>
                </c:pt>
                <c:pt idx="58">
                  <c:v>35.5</c:v>
                </c:pt>
                <c:pt idx="59">
                  <c:v>38.800000000000004</c:v>
                </c:pt>
                <c:pt idx="60">
                  <c:v>43.8</c:v>
                </c:pt>
                <c:pt idx="61">
                  <c:v>51.2</c:v>
                </c:pt>
                <c:pt idx="62">
                  <c:v>59.9</c:v>
                </c:pt>
                <c:pt idx="63">
                  <c:v>58.6</c:v>
                </c:pt>
                <c:pt idx="64">
                  <c:v>63.2</c:v>
                </c:pt>
                <c:pt idx="65">
                  <c:v>67.8</c:v>
                </c:pt>
                <c:pt idx="66">
                  <c:v>73.2</c:v>
                </c:pt>
                <c:pt idx="67">
                  <c:v>83.5</c:v>
                </c:pt>
                <c:pt idx="68">
                  <c:v>84.5</c:v>
                </c:pt>
                <c:pt idx="69">
                  <c:v>84.2</c:v>
                </c:pt>
                <c:pt idx="70">
                  <c:v>76.5</c:v>
                </c:pt>
                <c:pt idx="71">
                  <c:v>75.5</c:v>
                </c:pt>
                <c:pt idx="72">
                  <c:v>73.5</c:v>
                </c:pt>
                <c:pt idx="73">
                  <c:v>71.5</c:v>
                </c:pt>
                <c:pt idx="74">
                  <c:v>69.5</c:v>
                </c:pt>
                <c:pt idx="75">
                  <c:v>67.5</c:v>
                </c:pt>
                <c:pt idx="76">
                  <c:v>65.5</c:v>
                </c:pt>
                <c:pt idx="77">
                  <c:v>63.5</c:v>
                </c:pt>
                <c:pt idx="78">
                  <c:v>61.5</c:v>
                </c:pt>
                <c:pt idx="79">
                  <c:v>60</c:v>
                </c:pt>
                <c:pt idx="80">
                  <c:v>60</c:v>
                </c:pt>
                <c:pt idx="81">
                  <c:v>61</c:v>
                </c:pt>
                <c:pt idx="82">
                  <c:v>63</c:v>
                </c:pt>
                <c:pt idx="83">
                  <c:v>65</c:v>
                </c:pt>
                <c:pt idx="84">
                  <c:v>68</c:v>
                </c:pt>
                <c:pt idx="85">
                  <c:v>72</c:v>
                </c:pt>
                <c:pt idx="86">
                  <c:v>76</c:v>
                </c:pt>
                <c:pt idx="87">
                  <c:v>81</c:v>
                </c:pt>
                <c:pt idx="88">
                  <c:v>87</c:v>
                </c:pt>
                <c:pt idx="89">
                  <c:v>93</c:v>
                </c:pt>
                <c:pt idx="90">
                  <c:v>100</c:v>
                </c:pt>
                <c:pt idx="91">
                  <c:v>110</c:v>
                </c:pt>
                <c:pt idx="92">
                  <c:v>120</c:v>
                </c:pt>
                <c:pt idx="93">
                  <c:v>105</c:v>
                </c:pt>
                <c:pt idx="94">
                  <c:v>100</c:v>
                </c:pt>
                <c:pt idx="95">
                  <c:v>98</c:v>
                </c:pt>
                <c:pt idx="96">
                  <c:v>96</c:v>
                </c:pt>
                <c:pt idx="97">
                  <c:v>95</c:v>
                </c:pt>
                <c:pt idx="98">
                  <c:v>93.5</c:v>
                </c:pt>
                <c:pt idx="99">
                  <c:v>91</c:v>
                </c:pt>
                <c:pt idx="100">
                  <c:v>90</c:v>
                </c:pt>
                <c:pt idx="101">
                  <c:v>89</c:v>
                </c:pt>
                <c:pt idx="102">
                  <c:v>88</c:v>
                </c:pt>
                <c:pt idx="103">
                  <c:v>88</c:v>
                </c:pt>
                <c:pt idx="104">
                  <c:v>90</c:v>
                </c:pt>
                <c:pt idx="105">
                  <c:v>92.5</c:v>
                </c:pt>
                <c:pt idx="106">
                  <c:v>96</c:v>
                </c:pt>
                <c:pt idx="107">
                  <c:v>100</c:v>
                </c:pt>
                <c:pt idx="108">
                  <c:v>110</c:v>
                </c:pt>
                <c:pt idx="109">
                  <c:v>125</c:v>
                </c:pt>
                <c:pt idx="110">
                  <c:v>135</c:v>
                </c:pt>
                <c:pt idx="111">
                  <c:v>150</c:v>
                </c:pt>
                <c:pt idx="112">
                  <c:v>170</c:v>
                </c:pt>
                <c:pt idx="113">
                  <c:v>180</c:v>
                </c:pt>
                <c:pt idx="114">
                  <c:v>190</c:v>
                </c:pt>
                <c:pt idx="115">
                  <c:v>200</c:v>
                </c:pt>
              </c:numCache>
            </c:numRef>
          </c:val>
        </c:ser>
        <c:ser>
          <c:idx val="3"/>
          <c:order val="2"/>
          <c:tx>
            <c:strRef>
              <c:f>Sheet1!$H$4</c:f>
              <c:strCache>
                <c:ptCount val="1"/>
                <c:pt idx="0">
                  <c:v>悲觀房價</c:v>
                </c:pt>
              </c:strCache>
            </c:strRef>
          </c:tx>
          <c:spPr>
            <a:ln w="5715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Sheet1!$E$5:$E$120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Sheet1!$H$5:$H$120</c:f>
              <c:numCache>
                <c:formatCode>General</c:formatCode>
                <c:ptCount val="116"/>
                <c:pt idx="0">
                  <c:v>0.23</c:v>
                </c:pt>
                <c:pt idx="1">
                  <c:v>0.24000000000000021</c:v>
                </c:pt>
                <c:pt idx="2">
                  <c:v>0.25</c:v>
                </c:pt>
                <c:pt idx="3">
                  <c:v>0.26</c:v>
                </c:pt>
                <c:pt idx="4">
                  <c:v>0.27</c:v>
                </c:pt>
                <c:pt idx="5">
                  <c:v>0.28000000000000008</c:v>
                </c:pt>
                <c:pt idx="6">
                  <c:v>0.29000000000000031</c:v>
                </c:pt>
                <c:pt idx="7">
                  <c:v>0.30000000000000032</c:v>
                </c:pt>
                <c:pt idx="8">
                  <c:v>0.30500000000000038</c:v>
                </c:pt>
                <c:pt idx="9">
                  <c:v>0.31000000000000238</c:v>
                </c:pt>
                <c:pt idx="10">
                  <c:v>0.31500000000000278</c:v>
                </c:pt>
                <c:pt idx="11">
                  <c:v>0.32000000000000312</c:v>
                </c:pt>
                <c:pt idx="12">
                  <c:v>0.32500000000000312</c:v>
                </c:pt>
                <c:pt idx="13">
                  <c:v>0.3300000000000034</c:v>
                </c:pt>
                <c:pt idx="14">
                  <c:v>0.33500000000000357</c:v>
                </c:pt>
                <c:pt idx="15">
                  <c:v>0.34</c:v>
                </c:pt>
                <c:pt idx="16">
                  <c:v>0.34500000000000008</c:v>
                </c:pt>
                <c:pt idx="17">
                  <c:v>0.35000000000000031</c:v>
                </c:pt>
                <c:pt idx="18">
                  <c:v>0.35500000000000032</c:v>
                </c:pt>
                <c:pt idx="19">
                  <c:v>0.36000000000000032</c:v>
                </c:pt>
                <c:pt idx="20">
                  <c:v>0.37000000000000038</c:v>
                </c:pt>
                <c:pt idx="21">
                  <c:v>0.46500000000000002</c:v>
                </c:pt>
                <c:pt idx="22">
                  <c:v>0.75600000000000622</c:v>
                </c:pt>
                <c:pt idx="23">
                  <c:v>0.76500000000000623</c:v>
                </c:pt>
                <c:pt idx="24">
                  <c:v>0.76500000000000623</c:v>
                </c:pt>
                <c:pt idx="25">
                  <c:v>0.78</c:v>
                </c:pt>
                <c:pt idx="26">
                  <c:v>0.89</c:v>
                </c:pt>
                <c:pt idx="27">
                  <c:v>1.9000000000000001</c:v>
                </c:pt>
                <c:pt idx="28">
                  <c:v>2.4899999999999998</c:v>
                </c:pt>
                <c:pt idx="29">
                  <c:v>2.6749999999999998</c:v>
                </c:pt>
                <c:pt idx="30">
                  <c:v>2.8099999999999987</c:v>
                </c:pt>
                <c:pt idx="31">
                  <c:v>2.9899999999999998</c:v>
                </c:pt>
                <c:pt idx="32">
                  <c:v>3.4499999999999997</c:v>
                </c:pt>
                <c:pt idx="33">
                  <c:v>4.6199999999999966</c:v>
                </c:pt>
                <c:pt idx="34">
                  <c:v>7.6099999999999985</c:v>
                </c:pt>
                <c:pt idx="35">
                  <c:v>7.31</c:v>
                </c:pt>
                <c:pt idx="36">
                  <c:v>6.95</c:v>
                </c:pt>
                <c:pt idx="37">
                  <c:v>6.84</c:v>
                </c:pt>
                <c:pt idx="38">
                  <c:v>7.05</c:v>
                </c:pt>
                <c:pt idx="39">
                  <c:v>6.95</c:v>
                </c:pt>
                <c:pt idx="40">
                  <c:v>7.18</c:v>
                </c:pt>
                <c:pt idx="41">
                  <c:v>9.27</c:v>
                </c:pt>
                <c:pt idx="42">
                  <c:v>18.279999999999987</c:v>
                </c:pt>
                <c:pt idx="43">
                  <c:v>28.45</c:v>
                </c:pt>
                <c:pt idx="44">
                  <c:v>26.7</c:v>
                </c:pt>
                <c:pt idx="45">
                  <c:v>28.9</c:v>
                </c:pt>
                <c:pt idx="46">
                  <c:v>30.3</c:v>
                </c:pt>
                <c:pt idx="47">
                  <c:v>32.800000000000004</c:v>
                </c:pt>
                <c:pt idx="48">
                  <c:v>33.1</c:v>
                </c:pt>
                <c:pt idx="49">
                  <c:v>32.6</c:v>
                </c:pt>
                <c:pt idx="50">
                  <c:v>31.4</c:v>
                </c:pt>
                <c:pt idx="51">
                  <c:v>34.120000000000012</c:v>
                </c:pt>
                <c:pt idx="52">
                  <c:v>34.300000000000004</c:v>
                </c:pt>
                <c:pt idx="53">
                  <c:v>34.6</c:v>
                </c:pt>
                <c:pt idx="54">
                  <c:v>33.120000000000012</c:v>
                </c:pt>
                <c:pt idx="55">
                  <c:v>31.7</c:v>
                </c:pt>
                <c:pt idx="56">
                  <c:v>30.8</c:v>
                </c:pt>
                <c:pt idx="57">
                  <c:v>31.95</c:v>
                </c:pt>
                <c:pt idx="58">
                  <c:v>35.5</c:v>
                </c:pt>
                <c:pt idx="59">
                  <c:v>38.800000000000004</c:v>
                </c:pt>
                <c:pt idx="60">
                  <c:v>43.8</c:v>
                </c:pt>
                <c:pt idx="61">
                  <c:v>51.2</c:v>
                </c:pt>
                <c:pt idx="62">
                  <c:v>59.9</c:v>
                </c:pt>
                <c:pt idx="63">
                  <c:v>58.6</c:v>
                </c:pt>
                <c:pt idx="64">
                  <c:v>63.2</c:v>
                </c:pt>
                <c:pt idx="65">
                  <c:v>67.8</c:v>
                </c:pt>
                <c:pt idx="66">
                  <c:v>73.2</c:v>
                </c:pt>
                <c:pt idx="67">
                  <c:v>83.5</c:v>
                </c:pt>
                <c:pt idx="68">
                  <c:v>84.5</c:v>
                </c:pt>
                <c:pt idx="69">
                  <c:v>84.2</c:v>
                </c:pt>
                <c:pt idx="70">
                  <c:v>76.5</c:v>
                </c:pt>
                <c:pt idx="71">
                  <c:v>75.5</c:v>
                </c:pt>
                <c:pt idx="72">
                  <c:v>73.5</c:v>
                </c:pt>
                <c:pt idx="73">
                  <c:v>71.5</c:v>
                </c:pt>
                <c:pt idx="74">
                  <c:v>69.5</c:v>
                </c:pt>
                <c:pt idx="75">
                  <c:v>67.5</c:v>
                </c:pt>
                <c:pt idx="76">
                  <c:v>65.5</c:v>
                </c:pt>
                <c:pt idx="77">
                  <c:v>63.5</c:v>
                </c:pt>
                <c:pt idx="78">
                  <c:v>61.5</c:v>
                </c:pt>
                <c:pt idx="79">
                  <c:v>60</c:v>
                </c:pt>
                <c:pt idx="80">
                  <c:v>59</c:v>
                </c:pt>
                <c:pt idx="81">
                  <c:v>58</c:v>
                </c:pt>
                <c:pt idx="82">
                  <c:v>57</c:v>
                </c:pt>
                <c:pt idx="83">
                  <c:v>56</c:v>
                </c:pt>
                <c:pt idx="84">
                  <c:v>55</c:v>
                </c:pt>
                <c:pt idx="85">
                  <c:v>54</c:v>
                </c:pt>
                <c:pt idx="86">
                  <c:v>53</c:v>
                </c:pt>
                <c:pt idx="87">
                  <c:v>52</c:v>
                </c:pt>
                <c:pt idx="88">
                  <c:v>51</c:v>
                </c:pt>
                <c:pt idx="89">
                  <c:v>50</c:v>
                </c:pt>
                <c:pt idx="90">
                  <c:v>49.5</c:v>
                </c:pt>
                <c:pt idx="91">
                  <c:v>49</c:v>
                </c:pt>
                <c:pt idx="92">
                  <c:v>48.5</c:v>
                </c:pt>
                <c:pt idx="93">
                  <c:v>48</c:v>
                </c:pt>
                <c:pt idx="94">
                  <c:v>47.5</c:v>
                </c:pt>
                <c:pt idx="95">
                  <c:v>47</c:v>
                </c:pt>
                <c:pt idx="96">
                  <c:v>46.5</c:v>
                </c:pt>
                <c:pt idx="97">
                  <c:v>46</c:v>
                </c:pt>
                <c:pt idx="98">
                  <c:v>45.5</c:v>
                </c:pt>
                <c:pt idx="99">
                  <c:v>45</c:v>
                </c:pt>
                <c:pt idx="100">
                  <c:v>44.5</c:v>
                </c:pt>
                <c:pt idx="101">
                  <c:v>44</c:v>
                </c:pt>
                <c:pt idx="102">
                  <c:v>43.5</c:v>
                </c:pt>
                <c:pt idx="103">
                  <c:v>43</c:v>
                </c:pt>
                <c:pt idx="104">
                  <c:v>42.5</c:v>
                </c:pt>
                <c:pt idx="105">
                  <c:v>42</c:v>
                </c:pt>
                <c:pt idx="106">
                  <c:v>41.5</c:v>
                </c:pt>
                <c:pt idx="107">
                  <c:v>41</c:v>
                </c:pt>
                <c:pt idx="108">
                  <c:v>40.5</c:v>
                </c:pt>
                <c:pt idx="109">
                  <c:v>40</c:v>
                </c:pt>
                <c:pt idx="110">
                  <c:v>39.5</c:v>
                </c:pt>
                <c:pt idx="111">
                  <c:v>39</c:v>
                </c:pt>
                <c:pt idx="112">
                  <c:v>38.5</c:v>
                </c:pt>
                <c:pt idx="113">
                  <c:v>38</c:v>
                </c:pt>
                <c:pt idx="114">
                  <c:v>37.5</c:v>
                </c:pt>
                <c:pt idx="115">
                  <c:v>37</c:v>
                </c:pt>
              </c:numCache>
            </c:numRef>
          </c:val>
        </c:ser>
        <c:marker val="1"/>
        <c:axId val="106980480"/>
        <c:axId val="106966016"/>
      </c:lineChart>
      <c:catAx>
        <c:axId val="106958208"/>
        <c:scaling>
          <c:orientation val="minMax"/>
        </c:scaling>
        <c:axPos val="b"/>
        <c:numFmt formatCode="General" sourceLinked="1"/>
        <c:tickLblPos val="nextTo"/>
        <c:crossAx val="106964096"/>
        <c:crosses val="autoZero"/>
        <c:auto val="1"/>
        <c:lblAlgn val="ctr"/>
        <c:lblOffset val="100"/>
      </c:catAx>
      <c:valAx>
        <c:axId val="106964096"/>
        <c:scaling>
          <c:orientation val="minMax"/>
          <c:max val="2500"/>
          <c:min val="500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台灣總人口數</a:t>
                </a:r>
                <a:r>
                  <a:rPr lang="en-US" altLang="zh-TW"/>
                  <a:t>(</a:t>
                </a:r>
                <a:r>
                  <a:rPr lang="zh-TW" altLang="en-US"/>
                  <a:t>萬人</a:t>
                </a:r>
                <a:r>
                  <a:rPr lang="en-US" altLang="zh-TW"/>
                  <a:t>)</a:t>
                </a:r>
                <a:endParaRPr lang="zh-TW" altLang="en-US"/>
              </a:p>
            </c:rich>
          </c:tx>
        </c:title>
        <c:numFmt formatCode="0_ " sourceLinked="1"/>
        <c:tickLblPos val="nextTo"/>
        <c:crossAx val="106958208"/>
        <c:crosses val="autoZero"/>
        <c:crossBetween val="between"/>
      </c:valAx>
      <c:valAx>
        <c:axId val="106966016"/>
        <c:scaling>
          <c:orientation val="minMax"/>
          <c:max val="220"/>
          <c:min val="0"/>
        </c:scaling>
        <c:axPos val="r"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台北市房價</a:t>
                </a:r>
                <a:r>
                  <a:rPr lang="en-US" altLang="zh-TW"/>
                  <a:t>(</a:t>
                </a:r>
                <a:r>
                  <a:rPr lang="zh-TW" altLang="en-US"/>
                  <a:t>萬元</a:t>
                </a:r>
                <a:r>
                  <a:rPr lang="en-US" altLang="zh-TW"/>
                  <a:t>/</a:t>
                </a:r>
                <a:r>
                  <a:rPr lang="zh-TW" altLang="en-US"/>
                  <a:t>坪</a:t>
                </a:r>
                <a:r>
                  <a:rPr lang="en-US" altLang="zh-TW"/>
                  <a:t>)</a:t>
                </a:r>
                <a:endParaRPr lang="zh-TW" altLang="en-US"/>
              </a:p>
            </c:rich>
          </c:tx>
        </c:title>
        <c:numFmt formatCode="General" sourceLinked="1"/>
        <c:tickLblPos val="nextTo"/>
        <c:crossAx val="106980480"/>
        <c:crosses val="max"/>
        <c:crossBetween val="between"/>
        <c:majorUnit val="30"/>
      </c:valAx>
      <c:catAx>
        <c:axId val="106980480"/>
        <c:scaling>
          <c:orientation val="minMax"/>
        </c:scaling>
        <c:delete val="1"/>
        <c:axPos val="b"/>
        <c:numFmt formatCode="General" sourceLinked="1"/>
        <c:tickLblPos val="none"/>
        <c:crossAx val="106966016"/>
        <c:crosses val="autoZero"/>
        <c:auto val="1"/>
        <c:lblAlgn val="ctr"/>
        <c:lblOffset val="100"/>
      </c:catAx>
    </c:plotArea>
    <c:legend>
      <c:legendPos val="t"/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barChart>
        <c:barDir val="col"/>
        <c:grouping val="clustered"/>
        <c:ser>
          <c:idx val="1"/>
          <c:order val="0"/>
          <c:tx>
            <c:strRef>
              <c:f>'105-150'!$E$3</c:f>
              <c:strCache>
                <c:ptCount val="1"/>
                <c:pt idx="0">
                  <c:v>老年人口數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chemeClr val="bg1">
                  <a:lumMod val="65000"/>
                </a:schemeClr>
              </a:solidFill>
            </a:ln>
          </c:spPr>
          <c:dPt>
            <c:idx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27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4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56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7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76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81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88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98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Pt>
            <c:idx val="104"/>
            <c:spPr>
              <a:solidFill>
                <a:srgbClr val="FF6600"/>
              </a:solidFill>
              <a:ln w="38100">
                <a:solidFill>
                  <a:srgbClr val="FF0000"/>
                </a:solidFill>
              </a:ln>
            </c:spPr>
          </c:dPt>
          <c:dLbls>
            <c:dLbl>
              <c:idx val="27"/>
              <c:layout/>
              <c:tx>
                <c:rich>
                  <a:bodyPr/>
                  <a:lstStyle/>
                  <a:p>
                    <a:r>
                      <a:rPr lang="en-US" altLang="en-US" sz="2400" b="1" dirty="0" smtClean="0"/>
                      <a:t>5</a:t>
                    </a:r>
                    <a:r>
                      <a:rPr lang="en-US" altLang="en-US" dirty="0" smtClean="0"/>
                      <a:t>0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altLang="en-US" sz="2400" b="1" dirty="0" smtClean="0"/>
                      <a:t>1</a:t>
                    </a:r>
                    <a:r>
                      <a:rPr lang="en-US" altLang="en-US" dirty="0" smtClean="0"/>
                      <a:t>03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56"/>
              <c:layout/>
              <c:tx>
                <c:rich>
                  <a:bodyPr/>
                  <a:lstStyle/>
                  <a:p>
                    <a:r>
                      <a:rPr lang="en-US" altLang="en-US" sz="2400" b="1" dirty="0" smtClean="0"/>
                      <a:t>2</a:t>
                    </a:r>
                    <a:r>
                      <a:rPr lang="en-US" altLang="en-US" dirty="0" smtClean="0"/>
                      <a:t>03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70"/>
              <c:layout/>
              <c:tx>
                <c:rich>
                  <a:bodyPr/>
                  <a:lstStyle/>
                  <a:p>
                    <a:r>
                      <a:rPr lang="en-US" altLang="en-US" sz="2400" b="1" dirty="0" smtClean="0"/>
                      <a:t>3</a:t>
                    </a:r>
                    <a:r>
                      <a:rPr lang="en-US" altLang="en-US" dirty="0" smtClean="0"/>
                      <a:t>10 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altLang="en-US" sz="2400" b="1" dirty="0" smtClean="0"/>
                      <a:t>4</a:t>
                    </a:r>
                    <a:r>
                      <a:rPr lang="en-US" altLang="en-US" dirty="0" smtClean="0"/>
                      <a:t>14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81"/>
              <c:layout/>
              <c:tx>
                <c:rich>
                  <a:bodyPr/>
                  <a:lstStyle/>
                  <a:p>
                    <a:r>
                      <a:rPr lang="en-US" altLang="en-US" sz="2400" b="1" dirty="0" smtClean="0"/>
                      <a:t>5</a:t>
                    </a:r>
                    <a:r>
                      <a:rPr lang="en-US" altLang="en-US" dirty="0" smtClean="0"/>
                      <a:t>06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88"/>
              <c:layout/>
              <c:tx>
                <c:rich>
                  <a:bodyPr/>
                  <a:lstStyle/>
                  <a:p>
                    <a:r>
                      <a:rPr lang="en-US" altLang="en-US" sz="2400" b="1" dirty="0" smtClean="0"/>
                      <a:t>6</a:t>
                    </a:r>
                    <a:r>
                      <a:rPr lang="en-US" altLang="en-US" dirty="0" smtClean="0"/>
                      <a:t>12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98"/>
              <c:layout/>
              <c:tx>
                <c:rich>
                  <a:bodyPr/>
                  <a:lstStyle/>
                  <a:p>
                    <a:r>
                      <a:rPr lang="en-US" altLang="en-US" sz="2400" b="1" dirty="0" smtClean="0"/>
                      <a:t>7</a:t>
                    </a:r>
                    <a:r>
                      <a:rPr lang="en-US" altLang="en-US" dirty="0" smtClean="0"/>
                      <a:t>10</a:t>
                    </a:r>
                    <a:endParaRPr lang="en-US" altLang="en-US" dirty="0"/>
                  </a:p>
                </c:rich>
              </c:tx>
              <c:showVal val="1"/>
            </c:dLbl>
            <c:dLbl>
              <c:idx val="104"/>
              <c:layout>
                <c:manualLayout>
                  <c:x val="0"/>
                  <c:y val="-2.6945308545964483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altLang="en-US" sz="2800" b="1" dirty="0" smtClean="0"/>
                      <a:t>742</a:t>
                    </a:r>
                    <a:r>
                      <a:rPr lang="zh-TW" altLang="en-US" sz="2800" b="1" dirty="0" smtClean="0"/>
                      <a:t>萬人</a:t>
                    </a:r>
                    <a:endParaRPr lang="en-US" altLang="en-US" sz="2800" b="1" dirty="0"/>
                  </a:p>
                </c:rich>
              </c:tx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  <c:showVal val="1"/>
            </c:dLbl>
            <c:delete val="1"/>
            <c:spPr>
              <a:solidFill>
                <a:srgbClr val="86F8DA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400" b="1"/>
                </a:pPr>
                <a:endParaRPr lang="zh-TW"/>
              </a:p>
            </c:txPr>
          </c:dLbls>
          <c:cat>
            <c:numRef>
              <c:f>'105-150'!$D$4:$D$119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'105-150'!$E$4:$E$119</c:f>
              <c:numCache>
                <c:formatCode>General</c:formatCode>
                <c:ptCount val="116"/>
                <c:pt idx="0">
                  <c:v>15.52</c:v>
                </c:pt>
                <c:pt idx="1">
                  <c:v>16.41</c:v>
                </c:pt>
                <c:pt idx="2">
                  <c:v>17.459999999999987</c:v>
                </c:pt>
                <c:pt idx="3">
                  <c:v>18.459999999999987</c:v>
                </c:pt>
                <c:pt idx="4">
                  <c:v>18.88</c:v>
                </c:pt>
                <c:pt idx="5">
                  <c:v>19.34</c:v>
                </c:pt>
                <c:pt idx="6">
                  <c:v>20.32</c:v>
                </c:pt>
                <c:pt idx="7">
                  <c:v>20.85</c:v>
                </c:pt>
                <c:pt idx="8">
                  <c:v>21.52</c:v>
                </c:pt>
                <c:pt idx="9">
                  <c:v>22.27</c:v>
                </c:pt>
                <c:pt idx="10">
                  <c:v>22.919999999999987</c:v>
                </c:pt>
                <c:pt idx="11">
                  <c:v>23.66</c:v>
                </c:pt>
                <c:pt idx="12">
                  <c:v>24.82</c:v>
                </c:pt>
                <c:pt idx="13">
                  <c:v>25.62</c:v>
                </c:pt>
                <c:pt idx="14">
                  <c:v>26.779999999999987</c:v>
                </c:pt>
                <c:pt idx="15">
                  <c:v>27.8</c:v>
                </c:pt>
                <c:pt idx="16">
                  <c:v>28.610000000000031</c:v>
                </c:pt>
                <c:pt idx="17">
                  <c:v>30.310000000000031</c:v>
                </c:pt>
                <c:pt idx="18">
                  <c:v>31.74</c:v>
                </c:pt>
                <c:pt idx="19">
                  <c:v>33.449999999999996</c:v>
                </c:pt>
                <c:pt idx="20">
                  <c:v>35.260000000000012</c:v>
                </c:pt>
                <c:pt idx="21">
                  <c:v>36.690000000000012</c:v>
                </c:pt>
                <c:pt idx="22">
                  <c:v>38.260000000000012</c:v>
                </c:pt>
                <c:pt idx="23">
                  <c:v>40.4</c:v>
                </c:pt>
                <c:pt idx="24">
                  <c:v>42.83</c:v>
                </c:pt>
                <c:pt idx="25">
                  <c:v>45.39</c:v>
                </c:pt>
                <c:pt idx="26">
                  <c:v>48.39</c:v>
                </c:pt>
                <c:pt idx="27">
                  <c:v>50.71</c:v>
                </c:pt>
                <c:pt idx="28">
                  <c:v>53.730000000000011</c:v>
                </c:pt>
                <c:pt idx="29">
                  <c:v>56.809999999999995</c:v>
                </c:pt>
                <c:pt idx="30">
                  <c:v>60.349999999999994</c:v>
                </c:pt>
                <c:pt idx="31">
                  <c:v>64.7</c:v>
                </c:pt>
                <c:pt idx="32">
                  <c:v>68.64</c:v>
                </c:pt>
                <c:pt idx="33">
                  <c:v>72.78</c:v>
                </c:pt>
                <c:pt idx="34">
                  <c:v>76.61</c:v>
                </c:pt>
                <c:pt idx="35">
                  <c:v>80.28</c:v>
                </c:pt>
                <c:pt idx="36">
                  <c:v>84.22</c:v>
                </c:pt>
                <c:pt idx="37">
                  <c:v>87.940000000000026</c:v>
                </c:pt>
                <c:pt idx="38">
                  <c:v>92.56</c:v>
                </c:pt>
                <c:pt idx="39">
                  <c:v>97.710000000000022</c:v>
                </c:pt>
                <c:pt idx="40">
                  <c:v>103.05</c:v>
                </c:pt>
                <c:pt idx="41">
                  <c:v>109.34</c:v>
                </c:pt>
                <c:pt idx="42">
                  <c:v>114.58</c:v>
                </c:pt>
                <c:pt idx="43">
                  <c:v>120.13</c:v>
                </c:pt>
                <c:pt idx="44">
                  <c:v>126.86</c:v>
                </c:pt>
                <c:pt idx="45">
                  <c:v>134.54</c:v>
                </c:pt>
                <c:pt idx="46">
                  <c:v>141.60999999999999</c:v>
                </c:pt>
                <c:pt idx="47">
                  <c:v>149.08000000000001</c:v>
                </c:pt>
                <c:pt idx="48">
                  <c:v>156.23999999999998</c:v>
                </c:pt>
                <c:pt idx="49">
                  <c:v>163.10999999999999</c:v>
                </c:pt>
                <c:pt idx="50">
                  <c:v>169.16</c:v>
                </c:pt>
                <c:pt idx="51">
                  <c:v>175.20999999999998</c:v>
                </c:pt>
                <c:pt idx="52">
                  <c:v>181.02</c:v>
                </c:pt>
                <c:pt idx="53">
                  <c:v>186.55</c:v>
                </c:pt>
                <c:pt idx="54">
                  <c:v>192.13</c:v>
                </c:pt>
                <c:pt idx="55">
                  <c:v>197.34</c:v>
                </c:pt>
                <c:pt idx="56">
                  <c:v>203.13</c:v>
                </c:pt>
                <c:pt idx="57">
                  <c:v>208.76999999999998</c:v>
                </c:pt>
                <c:pt idx="58">
                  <c:v>215.05</c:v>
                </c:pt>
                <c:pt idx="59">
                  <c:v>221.68</c:v>
                </c:pt>
                <c:pt idx="60">
                  <c:v>228.7</c:v>
                </c:pt>
                <c:pt idx="61">
                  <c:v>234.31</c:v>
                </c:pt>
                <c:pt idx="62">
                  <c:v>240.22</c:v>
                </c:pt>
                <c:pt idx="63">
                  <c:v>245.76</c:v>
                </c:pt>
                <c:pt idx="64">
                  <c:v>248.79</c:v>
                </c:pt>
                <c:pt idx="65">
                  <c:v>252.82000000000087</c:v>
                </c:pt>
                <c:pt idx="66">
                  <c:v>260.02</c:v>
                </c:pt>
                <c:pt idx="67">
                  <c:v>269.44</c:v>
                </c:pt>
                <c:pt idx="68">
                  <c:v>280.87</c:v>
                </c:pt>
                <c:pt idx="69">
                  <c:v>293.86</c:v>
                </c:pt>
                <c:pt idx="70" formatCode="#,##0.00_ ">
                  <c:v>310.61</c:v>
                </c:pt>
                <c:pt idx="71" formatCode="#,##0.0">
                  <c:v>327.01869999999963</c:v>
                </c:pt>
                <c:pt idx="72" formatCode="#,##0.0">
                  <c:v>343.41430000000003</c:v>
                </c:pt>
                <c:pt idx="73" formatCode="#,##0.0">
                  <c:v>360.51609999999869</c:v>
                </c:pt>
                <c:pt idx="74" formatCode="#,##0.0">
                  <c:v>378.82569999999993</c:v>
                </c:pt>
                <c:pt idx="75" formatCode="#,##0.0">
                  <c:v>397.40179999999668</c:v>
                </c:pt>
                <c:pt idx="76" formatCode="#,##0.0">
                  <c:v>414.4314999999965</c:v>
                </c:pt>
                <c:pt idx="77" formatCode="#,##0.0">
                  <c:v>432.59559999999863</c:v>
                </c:pt>
                <c:pt idx="78" formatCode="#,##0.0">
                  <c:v>451.29319999999609</c:v>
                </c:pt>
                <c:pt idx="79" formatCode="#,##0.0">
                  <c:v>469.78099999999893</c:v>
                </c:pt>
                <c:pt idx="80" formatCode="#,##0.0">
                  <c:v>488.05290000000002</c:v>
                </c:pt>
                <c:pt idx="81" formatCode="#,##0.0">
                  <c:v>506.29399999999674</c:v>
                </c:pt>
                <c:pt idx="82" formatCode="#,##0.0">
                  <c:v>524.50139999999999</c:v>
                </c:pt>
                <c:pt idx="83" formatCode="#,##0.0">
                  <c:v>541.55639999999948</c:v>
                </c:pt>
                <c:pt idx="84" formatCode="#,##0.0">
                  <c:v>557.42209999999739</c:v>
                </c:pt>
                <c:pt idx="85" formatCode="#,##0.0">
                  <c:v>573.0693</c:v>
                </c:pt>
                <c:pt idx="86" formatCode="#,##0.0">
                  <c:v>585.7473</c:v>
                </c:pt>
                <c:pt idx="87" formatCode="#,##0.0">
                  <c:v>599.41499999999996</c:v>
                </c:pt>
                <c:pt idx="88" formatCode="#,##0.0">
                  <c:v>612.49689999999998</c:v>
                </c:pt>
                <c:pt idx="89" formatCode="#,##0.0">
                  <c:v>624.81749999999749</c:v>
                </c:pt>
                <c:pt idx="90" formatCode="#,##0.0">
                  <c:v>635.60199999999998</c:v>
                </c:pt>
                <c:pt idx="91" formatCode="#,##0.0">
                  <c:v>644.79350000000352</c:v>
                </c:pt>
                <c:pt idx="92" formatCode="#,##0.0">
                  <c:v>653.35829999999748</c:v>
                </c:pt>
                <c:pt idx="93" formatCode="#,##0.0">
                  <c:v>661.35649999999748</c:v>
                </c:pt>
                <c:pt idx="94" formatCode="#,##0.0">
                  <c:v>669.24419999999998</c:v>
                </c:pt>
                <c:pt idx="95" formatCode="#,##0.0">
                  <c:v>681.53840000000002</c:v>
                </c:pt>
                <c:pt idx="96" formatCode="#,##0.0">
                  <c:v>690.20470000000353</c:v>
                </c:pt>
                <c:pt idx="97" formatCode="#,##0.0">
                  <c:v>699.9873</c:v>
                </c:pt>
                <c:pt idx="98" formatCode="#,##0.0">
                  <c:v>710.14679999999998</c:v>
                </c:pt>
                <c:pt idx="99" formatCode="#,##0.0">
                  <c:v>718.91840000000002</c:v>
                </c:pt>
                <c:pt idx="100" formatCode="#,##0.0">
                  <c:v>727.52539999999999</c:v>
                </c:pt>
                <c:pt idx="101" formatCode="#,##0.0">
                  <c:v>734.6268</c:v>
                </c:pt>
                <c:pt idx="102" formatCode="#,##0.0">
                  <c:v>739.25019999999938</c:v>
                </c:pt>
                <c:pt idx="103" formatCode="#,##0.0">
                  <c:v>742.31679999999949</c:v>
                </c:pt>
                <c:pt idx="104" formatCode="#,##0.0">
                  <c:v>742.59289999999999</c:v>
                </c:pt>
                <c:pt idx="105" formatCode="#,##0.0">
                  <c:v>739.10199999999998</c:v>
                </c:pt>
                <c:pt idx="106" formatCode="#,##0.0">
                  <c:v>735.99440000000004</c:v>
                </c:pt>
                <c:pt idx="107" formatCode="#,##0.0">
                  <c:v>735.52170000000001</c:v>
                </c:pt>
                <c:pt idx="108" formatCode="#,##0.0">
                  <c:v>732.17160000000001</c:v>
                </c:pt>
                <c:pt idx="109" formatCode="#,##0.0">
                  <c:v>730.85879999999997</c:v>
                </c:pt>
                <c:pt idx="110" formatCode="#,##0.0">
                  <c:v>727.99189999999999</c:v>
                </c:pt>
                <c:pt idx="111" formatCode="#,##0.0">
                  <c:v>725.2251</c:v>
                </c:pt>
                <c:pt idx="112" formatCode="#,##0.0">
                  <c:v>722.95999999999947</c:v>
                </c:pt>
                <c:pt idx="113" formatCode="#,##0.0">
                  <c:v>720.31870000000004</c:v>
                </c:pt>
                <c:pt idx="114" formatCode="#,##0.0">
                  <c:v>717.85939999999948</c:v>
                </c:pt>
                <c:pt idx="115" formatCode="#,##0.0">
                  <c:v>715.21939999999995</c:v>
                </c:pt>
              </c:numCache>
            </c:numRef>
          </c:val>
        </c:ser>
        <c:axId val="84611840"/>
        <c:axId val="84613376"/>
      </c:barChart>
      <c:lineChart>
        <c:grouping val="standard"/>
        <c:ser>
          <c:idx val="2"/>
          <c:order val="1"/>
          <c:tx>
            <c:strRef>
              <c:f>'105-150'!$F$3</c:f>
              <c:strCache>
                <c:ptCount val="1"/>
                <c:pt idx="0">
                  <c:v>成長率</c:v>
                </c:pt>
              </c:strCache>
            </c:strRef>
          </c:tx>
          <c:spPr>
            <a:ln w="50800">
              <a:solidFill>
                <a:schemeClr val="tx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'105-150'!$D$4:$D$119</c:f>
              <c:numCache>
                <c:formatCode>General</c:formatCode>
                <c:ptCount val="116"/>
                <c:pt idx="0">
                  <c:v>1946</c:v>
                </c:pt>
                <c:pt idx="1">
                  <c:v>1947</c:v>
                </c:pt>
                <c:pt idx="2">
                  <c:v>1948</c:v>
                </c:pt>
                <c:pt idx="3">
                  <c:v>1949</c:v>
                </c:pt>
                <c:pt idx="4">
                  <c:v>1950</c:v>
                </c:pt>
                <c:pt idx="5">
                  <c:v>1951</c:v>
                </c:pt>
                <c:pt idx="6">
                  <c:v>1952</c:v>
                </c:pt>
                <c:pt idx="7">
                  <c:v>1953</c:v>
                </c:pt>
                <c:pt idx="8">
                  <c:v>1954</c:v>
                </c:pt>
                <c:pt idx="9">
                  <c:v>1955</c:v>
                </c:pt>
                <c:pt idx="10">
                  <c:v>1956</c:v>
                </c:pt>
                <c:pt idx="11">
                  <c:v>1957</c:v>
                </c:pt>
                <c:pt idx="12">
                  <c:v>1958</c:v>
                </c:pt>
                <c:pt idx="13">
                  <c:v>1959</c:v>
                </c:pt>
                <c:pt idx="14">
                  <c:v>1960</c:v>
                </c:pt>
                <c:pt idx="15">
                  <c:v>1961</c:v>
                </c:pt>
                <c:pt idx="16">
                  <c:v>1962</c:v>
                </c:pt>
                <c:pt idx="17">
                  <c:v>1963</c:v>
                </c:pt>
                <c:pt idx="18">
                  <c:v>1964</c:v>
                </c:pt>
                <c:pt idx="19">
                  <c:v>1965</c:v>
                </c:pt>
                <c:pt idx="20">
                  <c:v>1966</c:v>
                </c:pt>
                <c:pt idx="21">
                  <c:v>1967</c:v>
                </c:pt>
                <c:pt idx="22">
                  <c:v>1968</c:v>
                </c:pt>
                <c:pt idx="23">
                  <c:v>1969</c:v>
                </c:pt>
                <c:pt idx="24">
                  <c:v>1970</c:v>
                </c:pt>
                <c:pt idx="25">
                  <c:v>1971</c:v>
                </c:pt>
                <c:pt idx="26">
                  <c:v>1972</c:v>
                </c:pt>
                <c:pt idx="27">
                  <c:v>1973</c:v>
                </c:pt>
                <c:pt idx="28">
                  <c:v>1974</c:v>
                </c:pt>
                <c:pt idx="29">
                  <c:v>1975</c:v>
                </c:pt>
                <c:pt idx="30">
                  <c:v>1976</c:v>
                </c:pt>
                <c:pt idx="31">
                  <c:v>1977</c:v>
                </c:pt>
                <c:pt idx="32">
                  <c:v>1978</c:v>
                </c:pt>
                <c:pt idx="33">
                  <c:v>1979</c:v>
                </c:pt>
                <c:pt idx="34">
                  <c:v>1980</c:v>
                </c:pt>
                <c:pt idx="35">
                  <c:v>1981</c:v>
                </c:pt>
                <c:pt idx="36">
                  <c:v>1982</c:v>
                </c:pt>
                <c:pt idx="37">
                  <c:v>1983</c:v>
                </c:pt>
                <c:pt idx="38">
                  <c:v>1984</c:v>
                </c:pt>
                <c:pt idx="39">
                  <c:v>1985</c:v>
                </c:pt>
                <c:pt idx="40">
                  <c:v>1986</c:v>
                </c:pt>
                <c:pt idx="41">
                  <c:v>1987</c:v>
                </c:pt>
                <c:pt idx="42">
                  <c:v>1988</c:v>
                </c:pt>
                <c:pt idx="43">
                  <c:v>1989</c:v>
                </c:pt>
                <c:pt idx="44">
                  <c:v>1990</c:v>
                </c:pt>
                <c:pt idx="45">
                  <c:v>1991</c:v>
                </c:pt>
                <c:pt idx="46">
                  <c:v>1992</c:v>
                </c:pt>
                <c:pt idx="47">
                  <c:v>1993</c:v>
                </c:pt>
                <c:pt idx="48">
                  <c:v>1994</c:v>
                </c:pt>
                <c:pt idx="49">
                  <c:v>1995</c:v>
                </c:pt>
                <c:pt idx="50">
                  <c:v>1996</c:v>
                </c:pt>
                <c:pt idx="51">
                  <c:v>1997</c:v>
                </c:pt>
                <c:pt idx="52">
                  <c:v>1998</c:v>
                </c:pt>
                <c:pt idx="53">
                  <c:v>1999</c:v>
                </c:pt>
                <c:pt idx="54">
                  <c:v>2000</c:v>
                </c:pt>
                <c:pt idx="55">
                  <c:v>2001</c:v>
                </c:pt>
                <c:pt idx="56">
                  <c:v>2002</c:v>
                </c:pt>
                <c:pt idx="57">
                  <c:v>2003</c:v>
                </c:pt>
                <c:pt idx="58">
                  <c:v>2004</c:v>
                </c:pt>
                <c:pt idx="59">
                  <c:v>2005</c:v>
                </c:pt>
                <c:pt idx="60">
                  <c:v>2006</c:v>
                </c:pt>
                <c:pt idx="61">
                  <c:v>2007</c:v>
                </c:pt>
                <c:pt idx="62">
                  <c:v>2008</c:v>
                </c:pt>
                <c:pt idx="63">
                  <c:v>2009</c:v>
                </c:pt>
                <c:pt idx="64">
                  <c:v>2010</c:v>
                </c:pt>
                <c:pt idx="65">
                  <c:v>2011</c:v>
                </c:pt>
                <c:pt idx="66">
                  <c:v>2012</c:v>
                </c:pt>
                <c:pt idx="67">
                  <c:v>2013</c:v>
                </c:pt>
                <c:pt idx="68">
                  <c:v>2014</c:v>
                </c:pt>
                <c:pt idx="69">
                  <c:v>2015</c:v>
                </c:pt>
                <c:pt idx="70">
                  <c:v>2016</c:v>
                </c:pt>
                <c:pt idx="71">
                  <c:v>2017</c:v>
                </c:pt>
                <c:pt idx="72">
                  <c:v>2018</c:v>
                </c:pt>
                <c:pt idx="73">
                  <c:v>2019</c:v>
                </c:pt>
                <c:pt idx="74">
                  <c:v>2020</c:v>
                </c:pt>
                <c:pt idx="75">
                  <c:v>2021</c:v>
                </c:pt>
                <c:pt idx="76">
                  <c:v>2022</c:v>
                </c:pt>
                <c:pt idx="77">
                  <c:v>2023</c:v>
                </c:pt>
                <c:pt idx="78">
                  <c:v>2024</c:v>
                </c:pt>
                <c:pt idx="79">
                  <c:v>2025</c:v>
                </c:pt>
                <c:pt idx="80">
                  <c:v>2026</c:v>
                </c:pt>
                <c:pt idx="81">
                  <c:v>2027</c:v>
                </c:pt>
                <c:pt idx="82">
                  <c:v>2028</c:v>
                </c:pt>
                <c:pt idx="83">
                  <c:v>2029</c:v>
                </c:pt>
                <c:pt idx="84">
                  <c:v>2030</c:v>
                </c:pt>
                <c:pt idx="85">
                  <c:v>2031</c:v>
                </c:pt>
                <c:pt idx="86">
                  <c:v>2032</c:v>
                </c:pt>
                <c:pt idx="87">
                  <c:v>2033</c:v>
                </c:pt>
                <c:pt idx="88">
                  <c:v>2034</c:v>
                </c:pt>
                <c:pt idx="89">
                  <c:v>2035</c:v>
                </c:pt>
                <c:pt idx="90">
                  <c:v>2036</c:v>
                </c:pt>
                <c:pt idx="91">
                  <c:v>2037</c:v>
                </c:pt>
                <c:pt idx="92">
                  <c:v>2038</c:v>
                </c:pt>
                <c:pt idx="93">
                  <c:v>2039</c:v>
                </c:pt>
                <c:pt idx="94">
                  <c:v>2040</c:v>
                </c:pt>
                <c:pt idx="95">
                  <c:v>2041</c:v>
                </c:pt>
                <c:pt idx="96">
                  <c:v>2042</c:v>
                </c:pt>
                <c:pt idx="97">
                  <c:v>2043</c:v>
                </c:pt>
                <c:pt idx="98">
                  <c:v>2044</c:v>
                </c:pt>
                <c:pt idx="99">
                  <c:v>2045</c:v>
                </c:pt>
                <c:pt idx="100">
                  <c:v>2046</c:v>
                </c:pt>
                <c:pt idx="101">
                  <c:v>2047</c:v>
                </c:pt>
                <c:pt idx="102">
                  <c:v>2048</c:v>
                </c:pt>
                <c:pt idx="103">
                  <c:v>2049</c:v>
                </c:pt>
                <c:pt idx="104">
                  <c:v>2050</c:v>
                </c:pt>
                <c:pt idx="105">
                  <c:v>2051</c:v>
                </c:pt>
                <c:pt idx="106">
                  <c:v>2052</c:v>
                </c:pt>
                <c:pt idx="107">
                  <c:v>2053</c:v>
                </c:pt>
                <c:pt idx="108">
                  <c:v>2054</c:v>
                </c:pt>
                <c:pt idx="109">
                  <c:v>2055</c:v>
                </c:pt>
                <c:pt idx="110">
                  <c:v>2056</c:v>
                </c:pt>
                <c:pt idx="111">
                  <c:v>2057</c:v>
                </c:pt>
                <c:pt idx="112">
                  <c:v>2058</c:v>
                </c:pt>
                <c:pt idx="113">
                  <c:v>2059</c:v>
                </c:pt>
                <c:pt idx="114">
                  <c:v>2060</c:v>
                </c:pt>
                <c:pt idx="115">
                  <c:v>2061</c:v>
                </c:pt>
              </c:numCache>
            </c:numRef>
          </c:cat>
          <c:val>
            <c:numRef>
              <c:f>'105-150'!$F$4:$F$119</c:f>
              <c:numCache>
                <c:formatCode>0%</c:formatCode>
                <c:ptCount val="116"/>
                <c:pt idx="1">
                  <c:v>5.7345360824742432E-2</c:v>
                </c:pt>
                <c:pt idx="2">
                  <c:v>6.3985374771480905E-2</c:v>
                </c:pt>
                <c:pt idx="3">
                  <c:v>5.7273768613974756E-2</c:v>
                </c:pt>
                <c:pt idx="4">
                  <c:v>2.275189599133243E-2</c:v>
                </c:pt>
                <c:pt idx="5">
                  <c:v>2.4364406779661108E-2</c:v>
                </c:pt>
                <c:pt idx="6">
                  <c:v>5.0672182006204797E-2</c:v>
                </c:pt>
                <c:pt idx="7">
                  <c:v>2.608267716535476E-2</c:v>
                </c:pt>
                <c:pt idx="8">
                  <c:v>3.2134292565947256E-2</c:v>
                </c:pt>
                <c:pt idx="9">
                  <c:v>3.4851301115241602E-2</c:v>
                </c:pt>
                <c:pt idx="10">
                  <c:v>2.9187247418051666E-2</c:v>
                </c:pt>
                <c:pt idx="11">
                  <c:v>3.2286212914485565E-2</c:v>
                </c:pt>
                <c:pt idx="12">
                  <c:v>4.9027895181741513E-2</c:v>
                </c:pt>
                <c:pt idx="13">
                  <c:v>3.2232070910556479E-2</c:v>
                </c:pt>
                <c:pt idx="14">
                  <c:v>4.5277127244340423E-2</c:v>
                </c:pt>
                <c:pt idx="15">
                  <c:v>3.8088125466766216E-2</c:v>
                </c:pt>
                <c:pt idx="16">
                  <c:v>2.9136690647481922E-2</c:v>
                </c:pt>
                <c:pt idx="17">
                  <c:v>5.9419783292554929E-2</c:v>
                </c:pt>
                <c:pt idx="18">
                  <c:v>4.7179148795776199E-2</c:v>
                </c:pt>
                <c:pt idx="19">
                  <c:v>5.3875236294896232E-2</c:v>
                </c:pt>
                <c:pt idx="20">
                  <c:v>5.411061285500824E-2</c:v>
                </c:pt>
                <c:pt idx="21">
                  <c:v>4.0555870674985756E-2</c:v>
                </c:pt>
                <c:pt idx="22">
                  <c:v>4.2790951212864733E-2</c:v>
                </c:pt>
                <c:pt idx="23">
                  <c:v>5.5933089388395162E-2</c:v>
                </c:pt>
                <c:pt idx="24">
                  <c:v>6.0148514851485133E-2</c:v>
                </c:pt>
                <c:pt idx="25">
                  <c:v>5.9771188419332384E-2</c:v>
                </c:pt>
                <c:pt idx="26">
                  <c:v>6.6093853271645769E-2</c:v>
                </c:pt>
                <c:pt idx="27">
                  <c:v>4.7943790039264314E-2</c:v>
                </c:pt>
                <c:pt idx="28">
                  <c:v>5.9554328534805703E-2</c:v>
                </c:pt>
                <c:pt idx="29">
                  <c:v>5.7323655313605192E-2</c:v>
                </c:pt>
                <c:pt idx="30">
                  <c:v>6.2312973068122647E-2</c:v>
                </c:pt>
                <c:pt idx="31">
                  <c:v>7.2079536039768133E-2</c:v>
                </c:pt>
                <c:pt idx="32">
                  <c:v>6.0896445131375834E-2</c:v>
                </c:pt>
                <c:pt idx="33">
                  <c:v>6.0314685314685534E-2</c:v>
                </c:pt>
                <c:pt idx="34">
                  <c:v>5.2624347348172451E-2</c:v>
                </c:pt>
                <c:pt idx="35">
                  <c:v>4.7904973241091824E-2</c:v>
                </c:pt>
                <c:pt idx="36">
                  <c:v>4.9078226208270972E-2</c:v>
                </c:pt>
                <c:pt idx="37">
                  <c:v>4.4170030871527113E-2</c:v>
                </c:pt>
                <c:pt idx="38">
                  <c:v>5.2535819877189027E-2</c:v>
                </c:pt>
                <c:pt idx="39">
                  <c:v>5.5639585133967051E-2</c:v>
                </c:pt>
                <c:pt idx="40">
                  <c:v>5.4651519803500324E-2</c:v>
                </c:pt>
                <c:pt idx="41">
                  <c:v>6.1038330907327104E-2</c:v>
                </c:pt>
                <c:pt idx="42">
                  <c:v>4.7923907078837084E-2</c:v>
                </c:pt>
                <c:pt idx="43">
                  <c:v>4.8437772735206823E-2</c:v>
                </c:pt>
                <c:pt idx="44">
                  <c:v>5.6022642137684153E-2</c:v>
                </c:pt>
                <c:pt idx="45">
                  <c:v>6.0539177045561894E-2</c:v>
                </c:pt>
                <c:pt idx="46">
                  <c:v>5.2549427679500674E-2</c:v>
                </c:pt>
                <c:pt idx="47">
                  <c:v>5.2750511969494034E-2</c:v>
                </c:pt>
                <c:pt idx="48">
                  <c:v>4.8027904480815634E-2</c:v>
                </c:pt>
                <c:pt idx="49">
                  <c:v>4.3970814132104456E-2</c:v>
                </c:pt>
                <c:pt idx="50">
                  <c:v>3.7091533321071651E-2</c:v>
                </c:pt>
                <c:pt idx="51">
                  <c:v>3.5764956254433766E-2</c:v>
                </c:pt>
                <c:pt idx="52">
                  <c:v>3.316020775069918E-2</c:v>
                </c:pt>
                <c:pt idx="53">
                  <c:v>3.0549110595514621E-2</c:v>
                </c:pt>
                <c:pt idx="54">
                  <c:v>2.991155186277128E-2</c:v>
                </c:pt>
                <c:pt idx="55">
                  <c:v>2.7117056159891684E-2</c:v>
                </c:pt>
                <c:pt idx="56">
                  <c:v>2.9340224992398727E-2</c:v>
                </c:pt>
                <c:pt idx="57">
                  <c:v>2.7765470388421452E-2</c:v>
                </c:pt>
                <c:pt idx="58">
                  <c:v>3.0080950328112352E-2</c:v>
                </c:pt>
                <c:pt idx="59">
                  <c:v>3.0830039525692021E-2</c:v>
                </c:pt>
                <c:pt idx="60">
                  <c:v>3.1667268134247591E-2</c:v>
                </c:pt>
                <c:pt idx="61">
                  <c:v>2.4529951902055203E-2</c:v>
                </c:pt>
                <c:pt idx="62">
                  <c:v>2.5222995177329424E-2</c:v>
                </c:pt>
                <c:pt idx="63">
                  <c:v>2.306219298975945E-2</c:v>
                </c:pt>
                <c:pt idx="64">
                  <c:v>1.2329101562500003E-2</c:v>
                </c:pt>
                <c:pt idx="65">
                  <c:v>1.6198400257245067E-2</c:v>
                </c:pt>
                <c:pt idx="66">
                  <c:v>2.8478759591804351E-2</c:v>
                </c:pt>
                <c:pt idx="67" formatCode="0.0%">
                  <c:v>3.6227982462887512E-2</c:v>
                </c:pt>
                <c:pt idx="68" formatCode="0.0%">
                  <c:v>4.2421318289786354E-2</c:v>
                </c:pt>
                <c:pt idx="69" formatCode="0.0%">
                  <c:v>4.6249154413073E-2</c:v>
                </c:pt>
                <c:pt idx="70" formatCode="0.0%">
                  <c:v>5.6999931940379923E-2</c:v>
                </c:pt>
                <c:pt idx="71" formatCode="0.0%">
                  <c:v>5.2827339750813114E-2</c:v>
                </c:pt>
                <c:pt idx="72" formatCode="0.0%">
                  <c:v>5.0136582403391812E-2</c:v>
                </c:pt>
                <c:pt idx="73">
                  <c:v>4.9799324023490688E-2</c:v>
                </c:pt>
                <c:pt idx="74">
                  <c:v>5.0787190918797388E-2</c:v>
                </c:pt>
                <c:pt idx="75">
                  <c:v>4.9036007852688995E-2</c:v>
                </c:pt>
                <c:pt idx="76">
                  <c:v>4.2852599057176775E-2</c:v>
                </c:pt>
                <c:pt idx="77">
                  <c:v>4.3828956051844392E-2</c:v>
                </c:pt>
                <c:pt idx="78">
                  <c:v>4.3221891299865395E-2</c:v>
                </c:pt>
                <c:pt idx="79">
                  <c:v>4.0966272037779493E-2</c:v>
                </c:pt>
                <c:pt idx="80">
                  <c:v>3.8894506163510201E-2</c:v>
                </c:pt>
                <c:pt idx="81">
                  <c:v>3.7375251740128942E-2</c:v>
                </c:pt>
                <c:pt idx="82">
                  <c:v>3.5962108972257274E-2</c:v>
                </c:pt>
                <c:pt idx="83">
                  <c:v>3.251659576123167E-2</c:v>
                </c:pt>
                <c:pt idx="84">
                  <c:v>2.9296486940233568E-2</c:v>
                </c:pt>
                <c:pt idx="85">
                  <c:v>2.8070648795589556E-2</c:v>
                </c:pt>
                <c:pt idx="86">
                  <c:v>2.2122978843920001E-2</c:v>
                </c:pt>
                <c:pt idx="87">
                  <c:v>2.3333782332415346E-2</c:v>
                </c:pt>
                <c:pt idx="88">
                  <c:v>2.1824445501030142E-2</c:v>
                </c:pt>
                <c:pt idx="89">
                  <c:v>2.0115367114511378E-2</c:v>
                </c:pt>
                <c:pt idx="90">
                  <c:v>1.7260239990076975E-2</c:v>
                </c:pt>
                <c:pt idx="91">
                  <c:v>1.446109357742742E-2</c:v>
                </c:pt>
                <c:pt idx="92">
                  <c:v>1.328301231324436E-2</c:v>
                </c:pt>
                <c:pt idx="93">
                  <c:v>1.224167505027496E-2</c:v>
                </c:pt>
                <c:pt idx="94">
                  <c:v>1.192654793594672E-2</c:v>
                </c:pt>
                <c:pt idx="95">
                  <c:v>1.8370275005745305E-2</c:v>
                </c:pt>
                <c:pt idx="96">
                  <c:v>1.2715791215872865E-2</c:v>
                </c:pt>
                <c:pt idx="97">
                  <c:v>1.4173476361432961E-2</c:v>
                </c:pt>
                <c:pt idx="98">
                  <c:v>1.4513834751001875E-2</c:v>
                </c:pt>
                <c:pt idx="99">
                  <c:v>1.235181232950722E-2</c:v>
                </c:pt>
                <c:pt idx="100">
                  <c:v>1.1972151498695863E-2</c:v>
                </c:pt>
                <c:pt idx="101">
                  <c:v>9.7610337728415448E-3</c:v>
                </c:pt>
                <c:pt idx="102">
                  <c:v>6.2935357109215094E-3</c:v>
                </c:pt>
                <c:pt idx="103">
                  <c:v>4.1482572476814195E-3</c:v>
                </c:pt>
                <c:pt idx="104">
                  <c:v>3.7194362299231042E-4</c:v>
                </c:pt>
                <c:pt idx="105">
                  <c:v>-4.7009606474825993E-3</c:v>
                </c:pt>
                <c:pt idx="106">
                  <c:v>-4.2045617519638791E-3</c:v>
                </c:pt>
                <c:pt idx="107">
                  <c:v>-6.4226032154602632E-4</c:v>
                </c:pt>
                <c:pt idx="108">
                  <c:v>-4.5547262575665855E-3</c:v>
                </c:pt>
                <c:pt idx="109">
                  <c:v>-1.7930222914956939E-3</c:v>
                </c:pt>
                <c:pt idx="110">
                  <c:v>-3.9226455233213331E-3</c:v>
                </c:pt>
                <c:pt idx="111">
                  <c:v>-3.8005917373531827E-3</c:v>
                </c:pt>
                <c:pt idx="112">
                  <c:v>-3.1233061293658442E-3</c:v>
                </c:pt>
                <c:pt idx="113">
                  <c:v>-3.6534524731658387E-3</c:v>
                </c:pt>
                <c:pt idx="114">
                  <c:v>-3.4141831941888467E-3</c:v>
                </c:pt>
                <c:pt idx="115">
                  <c:v>-3.6776003768984903E-3</c:v>
                </c:pt>
              </c:numCache>
            </c:numRef>
          </c:val>
        </c:ser>
        <c:marker val="1"/>
        <c:axId val="84658048"/>
        <c:axId val="84656512"/>
      </c:lineChart>
      <c:catAx>
        <c:axId val="846118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800" b="1"/>
            </a:pPr>
            <a:endParaRPr lang="zh-TW"/>
          </a:p>
        </c:txPr>
        <c:crossAx val="84613376"/>
        <c:crosses val="autoZero"/>
        <c:auto val="1"/>
        <c:lblAlgn val="ctr"/>
        <c:lblOffset val="100"/>
      </c:catAx>
      <c:valAx>
        <c:axId val="84613376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 dirty="0" smtClean="0"/>
                  <a:t>人口數</a:t>
                </a:r>
                <a:r>
                  <a:rPr lang="en-US" altLang="zh-TW" dirty="0" smtClean="0"/>
                  <a:t>(</a:t>
                </a:r>
                <a:r>
                  <a:rPr lang="zh-TW" altLang="en-US" dirty="0" smtClean="0"/>
                  <a:t>萬人</a:t>
                </a:r>
                <a:r>
                  <a:rPr lang="en-US" altLang="zh-TW" dirty="0" smtClean="0"/>
                  <a:t>)</a:t>
                </a:r>
                <a:endParaRPr lang="zh-TW" altLang="en-US" dirty="0"/>
              </a:p>
            </c:rich>
          </c:tx>
          <c:layout/>
        </c:title>
        <c:numFmt formatCode="General" sourceLinked="1"/>
        <c:tickLblPos val="nextTo"/>
        <c:crossAx val="84611840"/>
        <c:crosses val="autoZero"/>
        <c:crossBetween val="between"/>
      </c:valAx>
      <c:valAx>
        <c:axId val="84656512"/>
        <c:scaling>
          <c:orientation val="minMax"/>
        </c:scaling>
        <c:axPos val="r"/>
        <c:numFmt formatCode="General" sourceLinked="1"/>
        <c:tickLblPos val="nextTo"/>
        <c:crossAx val="84658048"/>
        <c:crosses val="max"/>
        <c:crossBetween val="between"/>
      </c:valAx>
      <c:catAx>
        <c:axId val="84658048"/>
        <c:scaling>
          <c:orientation val="minMax"/>
        </c:scaling>
        <c:delete val="1"/>
        <c:axPos val="b"/>
        <c:numFmt formatCode="General" sourceLinked="1"/>
        <c:tickLblPos val="none"/>
        <c:crossAx val="84656512"/>
        <c:crosses val="autoZero"/>
        <c:auto val="1"/>
        <c:lblAlgn val="ctr"/>
        <c:lblOffset val="100"/>
      </c:catAx>
    </c:plotArea>
    <c:legend>
      <c:legendPos val="t"/>
      <c:layout/>
    </c:legend>
    <c:plotVisOnly val="1"/>
    <c:dispBlanksAs val="gap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1"/>
          <c:order val="0"/>
          <c:tx>
            <c:strRef>
              <c:f>Sheet1!$B$4</c:f>
              <c:strCache>
                <c:ptCount val="1"/>
                <c:pt idx="0">
                  <c:v>高推計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Sheet1!$A$5:$A$92</c:f>
              <c:numCache>
                <c:formatCode>General</c:formatCode>
                <c:ptCount val="88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  <c:pt idx="64">
                  <c:v>2038</c:v>
                </c:pt>
                <c:pt idx="65">
                  <c:v>2039</c:v>
                </c:pt>
                <c:pt idx="66">
                  <c:v>2040</c:v>
                </c:pt>
                <c:pt idx="67">
                  <c:v>2041</c:v>
                </c:pt>
                <c:pt idx="68">
                  <c:v>2042</c:v>
                </c:pt>
                <c:pt idx="69">
                  <c:v>2043</c:v>
                </c:pt>
                <c:pt idx="70">
                  <c:v>2044</c:v>
                </c:pt>
                <c:pt idx="71">
                  <c:v>2045</c:v>
                </c:pt>
                <c:pt idx="72">
                  <c:v>2046</c:v>
                </c:pt>
                <c:pt idx="73">
                  <c:v>2047</c:v>
                </c:pt>
                <c:pt idx="74">
                  <c:v>2048</c:v>
                </c:pt>
                <c:pt idx="75">
                  <c:v>2049</c:v>
                </c:pt>
                <c:pt idx="76">
                  <c:v>2050</c:v>
                </c:pt>
                <c:pt idx="77">
                  <c:v>2051</c:v>
                </c:pt>
                <c:pt idx="78">
                  <c:v>2052</c:v>
                </c:pt>
                <c:pt idx="79">
                  <c:v>2053</c:v>
                </c:pt>
                <c:pt idx="80">
                  <c:v>2054</c:v>
                </c:pt>
                <c:pt idx="81">
                  <c:v>2055</c:v>
                </c:pt>
                <c:pt idx="82">
                  <c:v>2056</c:v>
                </c:pt>
                <c:pt idx="83">
                  <c:v>2057</c:v>
                </c:pt>
                <c:pt idx="84">
                  <c:v>2058</c:v>
                </c:pt>
                <c:pt idx="85">
                  <c:v>2059</c:v>
                </c:pt>
                <c:pt idx="86">
                  <c:v>2060</c:v>
                </c:pt>
                <c:pt idx="87">
                  <c:v>2061</c:v>
                </c:pt>
              </c:numCache>
            </c:numRef>
          </c:cat>
          <c:val>
            <c:numRef>
              <c:f>Sheet1!$B$5:$B$92</c:f>
              <c:numCache>
                <c:formatCode>General</c:formatCode>
                <c:ptCount val="88"/>
                <c:pt idx="0">
                  <c:v>20.810000000000031</c:v>
                </c:pt>
                <c:pt idx="1">
                  <c:v>21.2</c:v>
                </c:pt>
                <c:pt idx="2">
                  <c:v>21.55</c:v>
                </c:pt>
                <c:pt idx="3">
                  <c:v>21.919999999999987</c:v>
                </c:pt>
                <c:pt idx="4">
                  <c:v>22.3</c:v>
                </c:pt>
                <c:pt idx="5">
                  <c:v>22.64</c:v>
                </c:pt>
                <c:pt idx="6">
                  <c:v>23.03</c:v>
                </c:pt>
                <c:pt idx="7">
                  <c:v>23.38</c:v>
                </c:pt>
                <c:pt idx="8">
                  <c:v>23.759999999999987</c:v>
                </c:pt>
                <c:pt idx="9">
                  <c:v>24.14</c:v>
                </c:pt>
                <c:pt idx="10">
                  <c:v>24.610000000000031</c:v>
                </c:pt>
                <c:pt idx="11">
                  <c:v>25.07</c:v>
                </c:pt>
                <c:pt idx="12">
                  <c:v>25.55</c:v>
                </c:pt>
                <c:pt idx="13">
                  <c:v>26.07</c:v>
                </c:pt>
                <c:pt idx="14">
                  <c:v>26.53</c:v>
                </c:pt>
                <c:pt idx="15">
                  <c:v>27</c:v>
                </c:pt>
                <c:pt idx="16">
                  <c:v>27.47</c:v>
                </c:pt>
                <c:pt idx="17">
                  <c:v>27.979999999999986</c:v>
                </c:pt>
                <c:pt idx="18">
                  <c:v>28.439999999999987</c:v>
                </c:pt>
                <c:pt idx="19">
                  <c:v>28.9</c:v>
                </c:pt>
                <c:pt idx="20">
                  <c:v>29.37</c:v>
                </c:pt>
                <c:pt idx="21">
                  <c:v>29.830000000000005</c:v>
                </c:pt>
                <c:pt idx="22">
                  <c:v>30.27</c:v>
                </c:pt>
                <c:pt idx="23">
                  <c:v>30.69</c:v>
                </c:pt>
                <c:pt idx="24">
                  <c:v>31.17</c:v>
                </c:pt>
                <c:pt idx="25">
                  <c:v>31.630000000000031</c:v>
                </c:pt>
                <c:pt idx="26">
                  <c:v>32.07</c:v>
                </c:pt>
                <c:pt idx="27">
                  <c:v>32.56</c:v>
                </c:pt>
                <c:pt idx="28">
                  <c:v>33.07</c:v>
                </c:pt>
                <c:pt idx="29">
                  <c:v>33.6</c:v>
                </c:pt>
                <c:pt idx="30">
                  <c:v>34.15</c:v>
                </c:pt>
                <c:pt idx="31">
                  <c:v>34.690000000000012</c:v>
                </c:pt>
                <c:pt idx="32">
                  <c:v>35.24</c:v>
                </c:pt>
                <c:pt idx="33">
                  <c:v>35.760000000000012</c:v>
                </c:pt>
                <c:pt idx="34">
                  <c:v>36.28</c:v>
                </c:pt>
                <c:pt idx="35">
                  <c:v>36.800000000000004</c:v>
                </c:pt>
                <c:pt idx="36">
                  <c:v>37.36</c:v>
                </c:pt>
                <c:pt idx="37">
                  <c:v>37.880000000000003</c:v>
                </c:pt>
                <c:pt idx="38">
                  <c:v>38.35</c:v>
                </c:pt>
                <c:pt idx="39">
                  <c:v>38.86</c:v>
                </c:pt>
                <c:pt idx="40">
                  <c:v>39.35</c:v>
                </c:pt>
                <c:pt idx="41">
                  <c:v>39.86</c:v>
                </c:pt>
                <c:pt idx="42">
                  <c:v>40.410000000000004</c:v>
                </c:pt>
                <c:pt idx="43" formatCode="0.0">
                  <c:v>40.951999999999998</c:v>
                </c:pt>
                <c:pt idx="44" formatCode="0.0">
                  <c:v>41.462000000000003</c:v>
                </c:pt>
                <c:pt idx="45" formatCode="0.0">
                  <c:v>41.974000000000004</c:v>
                </c:pt>
                <c:pt idx="46" formatCode="0.0">
                  <c:v>42.507000000000005</c:v>
                </c:pt>
                <c:pt idx="47" formatCode="0.0">
                  <c:v>43.038000000000011</c:v>
                </c:pt>
                <c:pt idx="48" formatCode="0.0">
                  <c:v>43.577000000000005</c:v>
                </c:pt>
                <c:pt idx="49" formatCode="0.0">
                  <c:v>44.116</c:v>
                </c:pt>
                <c:pt idx="50" formatCode="0.0">
                  <c:v>44.644000000000005</c:v>
                </c:pt>
                <c:pt idx="51" formatCode="0.0">
                  <c:v>45.167000000000002</c:v>
                </c:pt>
                <c:pt idx="52" formatCode="0.0">
                  <c:v>45.688000000000002</c:v>
                </c:pt>
                <c:pt idx="53" formatCode="0.0">
                  <c:v>46.205000000000013</c:v>
                </c:pt>
                <c:pt idx="54" formatCode="0.0">
                  <c:v>46.711000000000006</c:v>
                </c:pt>
                <c:pt idx="55" formatCode="0.0">
                  <c:v>47.208000000000013</c:v>
                </c:pt>
                <c:pt idx="56" formatCode="0.0">
                  <c:v>47.683</c:v>
                </c:pt>
                <c:pt idx="57" formatCode="0.0">
                  <c:v>48.141000000000005</c:v>
                </c:pt>
                <c:pt idx="58" formatCode="0.0">
                  <c:v>48.581000000000003</c:v>
                </c:pt>
                <c:pt idx="59" formatCode="0.0">
                  <c:v>49.011000000000003</c:v>
                </c:pt>
                <c:pt idx="60" formatCode="0.0">
                  <c:v>49.393000000000001</c:v>
                </c:pt>
                <c:pt idx="61" formatCode="0.0">
                  <c:v>49.741</c:v>
                </c:pt>
                <c:pt idx="62" formatCode="0.0">
                  <c:v>50.036000000000001</c:v>
                </c:pt>
                <c:pt idx="63" formatCode="0.0">
                  <c:v>50.341000000000001</c:v>
                </c:pt>
                <c:pt idx="64" formatCode="0.0">
                  <c:v>50.671000000000006</c:v>
                </c:pt>
                <c:pt idx="65" formatCode="0.0">
                  <c:v>51.025000000000013</c:v>
                </c:pt>
                <c:pt idx="66" formatCode="0.0">
                  <c:v>51.313000000000002</c:v>
                </c:pt>
                <c:pt idx="67" formatCode="0.0">
                  <c:v>51.619</c:v>
                </c:pt>
                <c:pt idx="68" formatCode="0.0">
                  <c:v>51.937000000000005</c:v>
                </c:pt>
                <c:pt idx="69" formatCode="0.0">
                  <c:v>52.215000000000003</c:v>
                </c:pt>
                <c:pt idx="70" formatCode="0.0">
                  <c:v>52.487000000000002</c:v>
                </c:pt>
                <c:pt idx="71" formatCode="0.0">
                  <c:v>52.756</c:v>
                </c:pt>
                <c:pt idx="72" formatCode="0.0">
                  <c:v>53.024000000000001</c:v>
                </c:pt>
                <c:pt idx="73" formatCode="0.0">
                  <c:v>53.278000000000013</c:v>
                </c:pt>
                <c:pt idx="74" formatCode="0.0">
                  <c:v>53.528000000000013</c:v>
                </c:pt>
                <c:pt idx="75" formatCode="0.0">
                  <c:v>53.772000000000013</c:v>
                </c:pt>
                <c:pt idx="76" formatCode="0.0">
                  <c:v>54.006</c:v>
                </c:pt>
                <c:pt idx="77" formatCode="0.0">
                  <c:v>54.238000000000063</c:v>
                </c:pt>
                <c:pt idx="78" formatCode="0.0">
                  <c:v>54.362000000000002</c:v>
                </c:pt>
                <c:pt idx="79" formatCode="0.0">
                  <c:v>54.465000000000003</c:v>
                </c:pt>
                <c:pt idx="80" formatCode="0.0">
                  <c:v>54.617000000000004</c:v>
                </c:pt>
                <c:pt idx="81" formatCode="0.0">
                  <c:v>54.765000000000263</c:v>
                </c:pt>
                <c:pt idx="82" formatCode="0.0">
                  <c:v>54.793000000000013</c:v>
                </c:pt>
                <c:pt idx="83" formatCode="0.0">
                  <c:v>54.774000000000001</c:v>
                </c:pt>
                <c:pt idx="84" formatCode="0.0">
                  <c:v>54.683</c:v>
                </c:pt>
                <c:pt idx="85" formatCode="0.0">
                  <c:v>54.546000000000006</c:v>
                </c:pt>
                <c:pt idx="86" formatCode="0.0">
                  <c:v>54.378</c:v>
                </c:pt>
                <c:pt idx="87" formatCode="0.0">
                  <c:v>54.209000000000003</c:v>
                </c:pt>
              </c:numCache>
            </c:numRef>
          </c:val>
        </c:ser>
        <c:ser>
          <c:idx val="2"/>
          <c:order val="1"/>
          <c:tx>
            <c:strRef>
              <c:f>Sheet1!$C$4</c:f>
              <c:strCache>
                <c:ptCount val="1"/>
                <c:pt idx="0">
                  <c:v>中推計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Sheet1!$A$5:$A$92</c:f>
              <c:numCache>
                <c:formatCode>General</c:formatCode>
                <c:ptCount val="88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  <c:pt idx="64">
                  <c:v>2038</c:v>
                </c:pt>
                <c:pt idx="65">
                  <c:v>2039</c:v>
                </c:pt>
                <c:pt idx="66">
                  <c:v>2040</c:v>
                </c:pt>
                <c:pt idx="67">
                  <c:v>2041</c:v>
                </c:pt>
                <c:pt idx="68">
                  <c:v>2042</c:v>
                </c:pt>
                <c:pt idx="69">
                  <c:v>2043</c:v>
                </c:pt>
                <c:pt idx="70">
                  <c:v>2044</c:v>
                </c:pt>
                <c:pt idx="71">
                  <c:v>2045</c:v>
                </c:pt>
                <c:pt idx="72">
                  <c:v>2046</c:v>
                </c:pt>
                <c:pt idx="73">
                  <c:v>2047</c:v>
                </c:pt>
                <c:pt idx="74">
                  <c:v>2048</c:v>
                </c:pt>
                <c:pt idx="75">
                  <c:v>2049</c:v>
                </c:pt>
                <c:pt idx="76">
                  <c:v>2050</c:v>
                </c:pt>
                <c:pt idx="77">
                  <c:v>2051</c:v>
                </c:pt>
                <c:pt idx="78">
                  <c:v>2052</c:v>
                </c:pt>
                <c:pt idx="79">
                  <c:v>2053</c:v>
                </c:pt>
                <c:pt idx="80">
                  <c:v>2054</c:v>
                </c:pt>
                <c:pt idx="81">
                  <c:v>2055</c:v>
                </c:pt>
                <c:pt idx="82">
                  <c:v>2056</c:v>
                </c:pt>
                <c:pt idx="83">
                  <c:v>2057</c:v>
                </c:pt>
                <c:pt idx="84">
                  <c:v>2058</c:v>
                </c:pt>
                <c:pt idx="85">
                  <c:v>2059</c:v>
                </c:pt>
                <c:pt idx="86">
                  <c:v>2060</c:v>
                </c:pt>
                <c:pt idx="87">
                  <c:v>2061</c:v>
                </c:pt>
              </c:numCache>
            </c:numRef>
          </c:cat>
          <c:val>
            <c:numRef>
              <c:f>Sheet1!$C$5:$C$92</c:f>
              <c:numCache>
                <c:formatCode>General</c:formatCode>
                <c:ptCount val="88"/>
                <c:pt idx="0">
                  <c:v>20.810000000000031</c:v>
                </c:pt>
                <c:pt idx="1">
                  <c:v>21.2</c:v>
                </c:pt>
                <c:pt idx="2">
                  <c:v>21.55</c:v>
                </c:pt>
                <c:pt idx="3">
                  <c:v>21.919999999999987</c:v>
                </c:pt>
                <c:pt idx="4">
                  <c:v>22.3</c:v>
                </c:pt>
                <c:pt idx="5">
                  <c:v>22.64</c:v>
                </c:pt>
                <c:pt idx="6">
                  <c:v>23.03</c:v>
                </c:pt>
                <c:pt idx="7">
                  <c:v>23.38</c:v>
                </c:pt>
                <c:pt idx="8">
                  <c:v>23.759999999999987</c:v>
                </c:pt>
                <c:pt idx="9">
                  <c:v>24.14</c:v>
                </c:pt>
                <c:pt idx="10">
                  <c:v>24.610000000000031</c:v>
                </c:pt>
                <c:pt idx="11">
                  <c:v>25.07</c:v>
                </c:pt>
                <c:pt idx="12">
                  <c:v>25.55</c:v>
                </c:pt>
                <c:pt idx="13">
                  <c:v>26.07</c:v>
                </c:pt>
                <c:pt idx="14">
                  <c:v>26.53</c:v>
                </c:pt>
                <c:pt idx="15">
                  <c:v>27</c:v>
                </c:pt>
                <c:pt idx="16">
                  <c:v>27.47</c:v>
                </c:pt>
                <c:pt idx="17">
                  <c:v>27.979999999999986</c:v>
                </c:pt>
                <c:pt idx="18">
                  <c:v>28.439999999999987</c:v>
                </c:pt>
                <c:pt idx="19">
                  <c:v>28.9</c:v>
                </c:pt>
                <c:pt idx="20">
                  <c:v>29.37</c:v>
                </c:pt>
                <c:pt idx="21">
                  <c:v>29.830000000000005</c:v>
                </c:pt>
                <c:pt idx="22">
                  <c:v>30.27</c:v>
                </c:pt>
                <c:pt idx="23">
                  <c:v>30.69</c:v>
                </c:pt>
                <c:pt idx="24">
                  <c:v>31.17</c:v>
                </c:pt>
                <c:pt idx="25">
                  <c:v>31.630000000000031</c:v>
                </c:pt>
                <c:pt idx="26">
                  <c:v>32.07</c:v>
                </c:pt>
                <c:pt idx="27">
                  <c:v>32.56</c:v>
                </c:pt>
                <c:pt idx="28">
                  <c:v>33.07</c:v>
                </c:pt>
                <c:pt idx="29">
                  <c:v>33.6</c:v>
                </c:pt>
                <c:pt idx="30">
                  <c:v>34.15</c:v>
                </c:pt>
                <c:pt idx="31">
                  <c:v>34.690000000000012</c:v>
                </c:pt>
                <c:pt idx="32">
                  <c:v>35.24</c:v>
                </c:pt>
                <c:pt idx="33">
                  <c:v>35.760000000000012</c:v>
                </c:pt>
                <c:pt idx="34">
                  <c:v>36.28</c:v>
                </c:pt>
                <c:pt idx="35">
                  <c:v>36.800000000000004</c:v>
                </c:pt>
                <c:pt idx="36">
                  <c:v>37.36</c:v>
                </c:pt>
                <c:pt idx="37">
                  <c:v>37.880000000000003</c:v>
                </c:pt>
                <c:pt idx="38">
                  <c:v>38.35</c:v>
                </c:pt>
                <c:pt idx="39">
                  <c:v>38.86</c:v>
                </c:pt>
                <c:pt idx="40">
                  <c:v>39.35</c:v>
                </c:pt>
                <c:pt idx="41">
                  <c:v>39.86</c:v>
                </c:pt>
                <c:pt idx="42">
                  <c:v>40.410000000000004</c:v>
                </c:pt>
                <c:pt idx="43" formatCode="0.0">
                  <c:v>40.965000000000003</c:v>
                </c:pt>
                <c:pt idx="44" formatCode="0.0">
                  <c:v>41.483000000000004</c:v>
                </c:pt>
                <c:pt idx="45" formatCode="0.0">
                  <c:v>42.002000000000002</c:v>
                </c:pt>
                <c:pt idx="46" formatCode="0.0">
                  <c:v>42.543000000000006</c:v>
                </c:pt>
                <c:pt idx="47" formatCode="0.0">
                  <c:v>43.083000000000006</c:v>
                </c:pt>
                <c:pt idx="48" formatCode="0.0">
                  <c:v>43.631</c:v>
                </c:pt>
                <c:pt idx="49" formatCode="0.0">
                  <c:v>44.18</c:v>
                </c:pt>
                <c:pt idx="50" formatCode="0.0">
                  <c:v>44.723000000000013</c:v>
                </c:pt>
                <c:pt idx="51" formatCode="0.0">
                  <c:v>45.259</c:v>
                </c:pt>
                <c:pt idx="52" formatCode="0.0">
                  <c:v>45.794000000000011</c:v>
                </c:pt>
                <c:pt idx="53" formatCode="0.0">
                  <c:v>46.33</c:v>
                </c:pt>
                <c:pt idx="54" formatCode="0.0">
                  <c:v>46.86</c:v>
                </c:pt>
                <c:pt idx="55" formatCode="0.0">
                  <c:v>47.38</c:v>
                </c:pt>
                <c:pt idx="56" formatCode="0.0">
                  <c:v>47.891000000000005</c:v>
                </c:pt>
                <c:pt idx="57" formatCode="0.0">
                  <c:v>48.38</c:v>
                </c:pt>
                <c:pt idx="58" formatCode="0.0">
                  <c:v>48.861000000000004</c:v>
                </c:pt>
                <c:pt idx="59" formatCode="0.0">
                  <c:v>49.328000000000003</c:v>
                </c:pt>
                <c:pt idx="60" formatCode="0.0">
                  <c:v>49.775000000000013</c:v>
                </c:pt>
                <c:pt idx="61" formatCode="0.0">
                  <c:v>50.194000000000003</c:v>
                </c:pt>
                <c:pt idx="62" formatCode="0.0">
                  <c:v>50.562000000000012</c:v>
                </c:pt>
                <c:pt idx="63" formatCode="0.0">
                  <c:v>50.903000000000006</c:v>
                </c:pt>
                <c:pt idx="64" formatCode="0.0">
                  <c:v>51.25</c:v>
                </c:pt>
                <c:pt idx="65" formatCode="0.0">
                  <c:v>51.628000000000213</c:v>
                </c:pt>
                <c:pt idx="66" formatCode="0.0">
                  <c:v>52.022000000000013</c:v>
                </c:pt>
                <c:pt idx="67" formatCode="0.0">
                  <c:v>52.353999999999999</c:v>
                </c:pt>
                <c:pt idx="68" formatCode="0.0">
                  <c:v>52.697000000000003</c:v>
                </c:pt>
                <c:pt idx="69" formatCode="0.0">
                  <c:v>53.057000000000002</c:v>
                </c:pt>
                <c:pt idx="70" formatCode="0.0">
                  <c:v>53.38</c:v>
                </c:pt>
                <c:pt idx="71" formatCode="0.0">
                  <c:v>53.693000000000012</c:v>
                </c:pt>
                <c:pt idx="72" formatCode="0.0">
                  <c:v>53.999000000000002</c:v>
                </c:pt>
                <c:pt idx="73" formatCode="0.0">
                  <c:v>54.310999999999993</c:v>
                </c:pt>
                <c:pt idx="74" formatCode="0.0">
                  <c:v>54.612000000000002</c:v>
                </c:pt>
                <c:pt idx="75" formatCode="0.0">
                  <c:v>54.904000000000003</c:v>
                </c:pt>
                <c:pt idx="76" formatCode="0.0">
                  <c:v>55.196000000000012</c:v>
                </c:pt>
                <c:pt idx="77" formatCode="0.0">
                  <c:v>55.48</c:v>
                </c:pt>
                <c:pt idx="78" formatCode="0.0">
                  <c:v>55.761000000000003</c:v>
                </c:pt>
                <c:pt idx="79" formatCode="0.0">
                  <c:v>56.042000000000002</c:v>
                </c:pt>
                <c:pt idx="80" formatCode="0.0">
                  <c:v>56.187000000000005</c:v>
                </c:pt>
                <c:pt idx="81" formatCode="0.0">
                  <c:v>56.36</c:v>
                </c:pt>
                <c:pt idx="82" formatCode="0.0">
                  <c:v>56.576000000000001</c:v>
                </c:pt>
                <c:pt idx="83" formatCode="0.0">
                  <c:v>56.788000000000011</c:v>
                </c:pt>
                <c:pt idx="84" formatCode="0.0">
                  <c:v>56.893000000000001</c:v>
                </c:pt>
                <c:pt idx="85" formatCode="0.0">
                  <c:v>56.965000000000003</c:v>
                </c:pt>
                <c:pt idx="86" formatCode="0.0">
                  <c:v>56.97</c:v>
                </c:pt>
                <c:pt idx="87" formatCode="0.0">
                  <c:v>56.941000000000003</c:v>
                </c:pt>
              </c:numCache>
            </c:numRef>
          </c:val>
        </c:ser>
        <c:ser>
          <c:idx val="3"/>
          <c:order val="2"/>
          <c:tx>
            <c:strRef>
              <c:f>Sheet1!$D$4</c:f>
              <c:strCache>
                <c:ptCount val="1"/>
                <c:pt idx="0">
                  <c:v>低推計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Sheet1!$A$5:$A$92</c:f>
              <c:numCache>
                <c:formatCode>General</c:formatCode>
                <c:ptCount val="88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  <c:pt idx="64">
                  <c:v>2038</c:v>
                </c:pt>
                <c:pt idx="65">
                  <c:v>2039</c:v>
                </c:pt>
                <c:pt idx="66">
                  <c:v>2040</c:v>
                </c:pt>
                <c:pt idx="67">
                  <c:v>2041</c:v>
                </c:pt>
                <c:pt idx="68">
                  <c:v>2042</c:v>
                </c:pt>
                <c:pt idx="69">
                  <c:v>2043</c:v>
                </c:pt>
                <c:pt idx="70">
                  <c:v>2044</c:v>
                </c:pt>
                <c:pt idx="71">
                  <c:v>2045</c:v>
                </c:pt>
                <c:pt idx="72">
                  <c:v>2046</c:v>
                </c:pt>
                <c:pt idx="73">
                  <c:v>2047</c:v>
                </c:pt>
                <c:pt idx="74">
                  <c:v>2048</c:v>
                </c:pt>
                <c:pt idx="75">
                  <c:v>2049</c:v>
                </c:pt>
                <c:pt idx="76">
                  <c:v>2050</c:v>
                </c:pt>
                <c:pt idx="77">
                  <c:v>2051</c:v>
                </c:pt>
                <c:pt idx="78">
                  <c:v>2052</c:v>
                </c:pt>
                <c:pt idx="79">
                  <c:v>2053</c:v>
                </c:pt>
                <c:pt idx="80">
                  <c:v>2054</c:v>
                </c:pt>
                <c:pt idx="81">
                  <c:v>2055</c:v>
                </c:pt>
                <c:pt idx="82">
                  <c:v>2056</c:v>
                </c:pt>
                <c:pt idx="83">
                  <c:v>2057</c:v>
                </c:pt>
                <c:pt idx="84">
                  <c:v>2058</c:v>
                </c:pt>
                <c:pt idx="85">
                  <c:v>2059</c:v>
                </c:pt>
                <c:pt idx="86">
                  <c:v>2060</c:v>
                </c:pt>
                <c:pt idx="87">
                  <c:v>2061</c:v>
                </c:pt>
              </c:numCache>
            </c:numRef>
          </c:cat>
          <c:val>
            <c:numRef>
              <c:f>Sheet1!$D$5:$D$92</c:f>
              <c:numCache>
                <c:formatCode>General</c:formatCode>
                <c:ptCount val="88"/>
                <c:pt idx="0">
                  <c:v>20.810000000000031</c:v>
                </c:pt>
                <c:pt idx="1">
                  <c:v>21.2</c:v>
                </c:pt>
                <c:pt idx="2">
                  <c:v>21.55</c:v>
                </c:pt>
                <c:pt idx="3">
                  <c:v>21.919999999999987</c:v>
                </c:pt>
                <c:pt idx="4">
                  <c:v>22.3</c:v>
                </c:pt>
                <c:pt idx="5">
                  <c:v>22.64</c:v>
                </c:pt>
                <c:pt idx="6">
                  <c:v>23.03</c:v>
                </c:pt>
                <c:pt idx="7">
                  <c:v>23.38</c:v>
                </c:pt>
                <c:pt idx="8">
                  <c:v>23.759999999999987</c:v>
                </c:pt>
                <c:pt idx="9">
                  <c:v>24.14</c:v>
                </c:pt>
                <c:pt idx="10">
                  <c:v>24.610000000000031</c:v>
                </c:pt>
                <c:pt idx="11">
                  <c:v>25.07</c:v>
                </c:pt>
                <c:pt idx="12">
                  <c:v>25.55</c:v>
                </c:pt>
                <c:pt idx="13">
                  <c:v>26.07</c:v>
                </c:pt>
                <c:pt idx="14">
                  <c:v>26.53</c:v>
                </c:pt>
                <c:pt idx="15">
                  <c:v>27</c:v>
                </c:pt>
                <c:pt idx="16">
                  <c:v>27.47</c:v>
                </c:pt>
                <c:pt idx="17">
                  <c:v>27.979999999999986</c:v>
                </c:pt>
                <c:pt idx="18">
                  <c:v>28.439999999999987</c:v>
                </c:pt>
                <c:pt idx="19">
                  <c:v>28.9</c:v>
                </c:pt>
                <c:pt idx="20">
                  <c:v>29.37</c:v>
                </c:pt>
                <c:pt idx="21">
                  <c:v>29.830000000000005</c:v>
                </c:pt>
                <c:pt idx="22">
                  <c:v>30.27</c:v>
                </c:pt>
                <c:pt idx="23">
                  <c:v>30.69</c:v>
                </c:pt>
                <c:pt idx="24">
                  <c:v>31.17</c:v>
                </c:pt>
                <c:pt idx="25">
                  <c:v>31.630000000000031</c:v>
                </c:pt>
                <c:pt idx="26">
                  <c:v>32.07</c:v>
                </c:pt>
                <c:pt idx="27">
                  <c:v>32.56</c:v>
                </c:pt>
                <c:pt idx="28">
                  <c:v>33.07</c:v>
                </c:pt>
                <c:pt idx="29">
                  <c:v>33.6</c:v>
                </c:pt>
                <c:pt idx="30">
                  <c:v>34.15</c:v>
                </c:pt>
                <c:pt idx="31">
                  <c:v>34.690000000000012</c:v>
                </c:pt>
                <c:pt idx="32">
                  <c:v>35.24</c:v>
                </c:pt>
                <c:pt idx="33">
                  <c:v>35.760000000000012</c:v>
                </c:pt>
                <c:pt idx="34">
                  <c:v>36.28</c:v>
                </c:pt>
                <c:pt idx="35">
                  <c:v>36.800000000000004</c:v>
                </c:pt>
                <c:pt idx="36">
                  <c:v>37.36</c:v>
                </c:pt>
                <c:pt idx="37">
                  <c:v>37.880000000000003</c:v>
                </c:pt>
                <c:pt idx="38">
                  <c:v>38.35</c:v>
                </c:pt>
                <c:pt idx="39">
                  <c:v>38.86</c:v>
                </c:pt>
                <c:pt idx="40">
                  <c:v>39.35</c:v>
                </c:pt>
                <c:pt idx="41">
                  <c:v>39.86</c:v>
                </c:pt>
                <c:pt idx="42">
                  <c:v>40.410000000000004</c:v>
                </c:pt>
                <c:pt idx="43" formatCode="0.0">
                  <c:v>40.979000000000006</c:v>
                </c:pt>
                <c:pt idx="44" formatCode="0.0">
                  <c:v>41.508000000000003</c:v>
                </c:pt>
                <c:pt idx="45" formatCode="0.0">
                  <c:v>42.042000000000002</c:v>
                </c:pt>
                <c:pt idx="46" formatCode="0.0">
                  <c:v>42.598000000000013</c:v>
                </c:pt>
                <c:pt idx="47" formatCode="0.0">
                  <c:v>43.159000000000006</c:v>
                </c:pt>
                <c:pt idx="48" formatCode="0.0">
                  <c:v>43.728000000000463</c:v>
                </c:pt>
                <c:pt idx="49" formatCode="0.0">
                  <c:v>44.302</c:v>
                </c:pt>
                <c:pt idx="50" formatCode="0.0">
                  <c:v>44.876000000000005</c:v>
                </c:pt>
                <c:pt idx="51" formatCode="0.0">
                  <c:v>45.443000000000005</c:v>
                </c:pt>
                <c:pt idx="52" formatCode="0.0">
                  <c:v>46.009</c:v>
                </c:pt>
                <c:pt idx="53" formatCode="0.0">
                  <c:v>46.579000000000001</c:v>
                </c:pt>
                <c:pt idx="54" formatCode="0.0">
                  <c:v>47.149000000000001</c:v>
                </c:pt>
                <c:pt idx="55" formatCode="0.0">
                  <c:v>47.712000000000003</c:v>
                </c:pt>
                <c:pt idx="56" formatCode="0.0">
                  <c:v>48.269000000000013</c:v>
                </c:pt>
                <c:pt idx="57" formatCode="0.0">
                  <c:v>48.814999999999998</c:v>
                </c:pt>
                <c:pt idx="58" formatCode="0.0">
                  <c:v>49.344000000000001</c:v>
                </c:pt>
                <c:pt idx="59" formatCode="0.0">
                  <c:v>49.866</c:v>
                </c:pt>
                <c:pt idx="60" formatCode="0.0">
                  <c:v>50.374000000000002</c:v>
                </c:pt>
                <c:pt idx="61" formatCode="0.0">
                  <c:v>50.869</c:v>
                </c:pt>
                <c:pt idx="62" formatCode="0.0">
                  <c:v>51.333000000000006</c:v>
                </c:pt>
                <c:pt idx="63" formatCode="0.0">
                  <c:v>51.766000000000012</c:v>
                </c:pt>
                <c:pt idx="64" formatCode="0.0">
                  <c:v>52.151000000000003</c:v>
                </c:pt>
                <c:pt idx="65" formatCode="0.0">
                  <c:v>52.541000000000004</c:v>
                </c:pt>
                <c:pt idx="66" formatCode="0.0">
                  <c:v>52.933</c:v>
                </c:pt>
                <c:pt idx="67" formatCode="0.0">
                  <c:v>53.369</c:v>
                </c:pt>
                <c:pt idx="68" formatCode="0.0">
                  <c:v>53.777000000000001</c:v>
                </c:pt>
                <c:pt idx="69" formatCode="0.0">
                  <c:v>54.141000000000005</c:v>
                </c:pt>
                <c:pt idx="70" formatCode="0.0">
                  <c:v>54.532000000000011</c:v>
                </c:pt>
                <c:pt idx="71" formatCode="0.0">
                  <c:v>54.921000000000006</c:v>
                </c:pt>
                <c:pt idx="72" formatCode="0.0">
                  <c:v>55.276000000000003</c:v>
                </c:pt>
                <c:pt idx="73" formatCode="0.0">
                  <c:v>55.626000000000012</c:v>
                </c:pt>
                <c:pt idx="74" formatCode="0.0">
                  <c:v>55.971000000000004</c:v>
                </c:pt>
                <c:pt idx="75" formatCode="0.0">
                  <c:v>56.324000000000005</c:v>
                </c:pt>
                <c:pt idx="76" formatCode="0.0">
                  <c:v>56.669000000000011</c:v>
                </c:pt>
                <c:pt idx="77" formatCode="0.0">
                  <c:v>57.006</c:v>
                </c:pt>
                <c:pt idx="78" formatCode="0.0">
                  <c:v>57.347000000000001</c:v>
                </c:pt>
                <c:pt idx="79" formatCode="0.0">
                  <c:v>57.685000000000002</c:v>
                </c:pt>
                <c:pt idx="80" formatCode="0.0">
                  <c:v>58.021000000000001</c:v>
                </c:pt>
                <c:pt idx="81" formatCode="0.0">
                  <c:v>58.359000000000002</c:v>
                </c:pt>
                <c:pt idx="82" formatCode="0.0">
                  <c:v>58.638000000000012</c:v>
                </c:pt>
                <c:pt idx="83" formatCode="0.0">
                  <c:v>58.854999999999997</c:v>
                </c:pt>
                <c:pt idx="84" formatCode="0.0">
                  <c:v>59.108000000000011</c:v>
                </c:pt>
                <c:pt idx="85" formatCode="0.0">
                  <c:v>59.411000000000001</c:v>
                </c:pt>
                <c:pt idx="86" formatCode="0.0">
                  <c:v>59.674000000000007</c:v>
                </c:pt>
                <c:pt idx="87" formatCode="0.0">
                  <c:v>59.86</c:v>
                </c:pt>
              </c:numCache>
            </c:numRef>
          </c:val>
        </c:ser>
        <c:marker val="1"/>
        <c:axId val="84702720"/>
        <c:axId val="84704256"/>
      </c:lineChart>
      <c:catAx>
        <c:axId val="84702720"/>
        <c:scaling>
          <c:orientation val="minMax"/>
        </c:scaling>
        <c:axPos val="b"/>
        <c:numFmt formatCode="General" sourceLinked="1"/>
        <c:tickLblPos val="nextTo"/>
        <c:crossAx val="84704256"/>
        <c:crosses val="autoZero"/>
        <c:auto val="1"/>
        <c:lblAlgn val="ctr"/>
        <c:lblOffset val="100"/>
      </c:catAx>
      <c:valAx>
        <c:axId val="84704256"/>
        <c:scaling>
          <c:orientation val="minMax"/>
          <c:max val="65"/>
          <c:min val="15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 sz="1000"/>
                </a:pPr>
                <a:r>
                  <a:rPr lang="zh-TW" sz="1000"/>
                  <a:t>年齡</a:t>
                </a:r>
                <a:r>
                  <a:rPr lang="en-US" sz="1000"/>
                  <a:t>(</a:t>
                </a:r>
                <a:r>
                  <a:rPr lang="zh-TW" sz="1000"/>
                  <a:t>歲</a:t>
                </a:r>
                <a:r>
                  <a:rPr lang="en-US" sz="1000"/>
                  <a:t>)</a:t>
                </a:r>
                <a:endParaRPr lang="zh-TW" sz="1000"/>
              </a:p>
            </c:rich>
          </c:tx>
          <c:layout/>
        </c:title>
        <c:numFmt formatCode="General" sourceLinked="1"/>
        <c:tickLblPos val="nextTo"/>
        <c:crossAx val="84702720"/>
        <c:crosses val="autoZero"/>
        <c:crossBetween val="between"/>
        <c:majorUnit val="5"/>
      </c:valAx>
    </c:plotArea>
    <c:legend>
      <c:legendPos val="t"/>
      <c:layout/>
      <c:txPr>
        <a:bodyPr/>
        <a:lstStyle/>
        <a:p>
          <a:pPr>
            <a:defRPr sz="1000"/>
          </a:pPr>
          <a:endParaRPr lang="zh-TW"/>
        </a:p>
      </c:txPr>
    </c:legend>
    <c:plotVisOnly val="1"/>
  </c:chart>
  <c:txPr>
    <a:bodyPr/>
    <a:lstStyle/>
    <a:p>
      <a:pPr>
        <a:defRPr sz="900"/>
      </a:pPr>
      <a:endParaRPr lang="zh-TW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lineChart>
        <c:grouping val="standard"/>
        <c:ser>
          <c:idx val="1"/>
          <c:order val="0"/>
          <c:tx>
            <c:strRef>
              <c:f>Sheet1!$B$4</c:f>
              <c:strCache>
                <c:ptCount val="1"/>
                <c:pt idx="0">
                  <c:v>高推計</c:v>
                </c:pt>
              </c:strCache>
            </c:strRef>
          </c:tx>
          <c:spPr>
            <a:ln w="381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Sheet1!$A$5:$A$92</c:f>
              <c:numCache>
                <c:formatCode>General</c:formatCode>
                <c:ptCount val="88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  <c:pt idx="64">
                  <c:v>2038</c:v>
                </c:pt>
                <c:pt idx="65">
                  <c:v>2039</c:v>
                </c:pt>
                <c:pt idx="66">
                  <c:v>2040</c:v>
                </c:pt>
                <c:pt idx="67">
                  <c:v>2041</c:v>
                </c:pt>
                <c:pt idx="68">
                  <c:v>2042</c:v>
                </c:pt>
                <c:pt idx="69">
                  <c:v>2043</c:v>
                </c:pt>
                <c:pt idx="70">
                  <c:v>2044</c:v>
                </c:pt>
                <c:pt idx="71">
                  <c:v>2045</c:v>
                </c:pt>
                <c:pt idx="72">
                  <c:v>2046</c:v>
                </c:pt>
                <c:pt idx="73">
                  <c:v>2047</c:v>
                </c:pt>
                <c:pt idx="74">
                  <c:v>2048</c:v>
                </c:pt>
                <c:pt idx="75">
                  <c:v>2049</c:v>
                </c:pt>
                <c:pt idx="76">
                  <c:v>2050</c:v>
                </c:pt>
                <c:pt idx="77">
                  <c:v>2051</c:v>
                </c:pt>
                <c:pt idx="78">
                  <c:v>2052</c:v>
                </c:pt>
                <c:pt idx="79">
                  <c:v>2053</c:v>
                </c:pt>
                <c:pt idx="80">
                  <c:v>2054</c:v>
                </c:pt>
                <c:pt idx="81">
                  <c:v>2055</c:v>
                </c:pt>
                <c:pt idx="82">
                  <c:v>2056</c:v>
                </c:pt>
                <c:pt idx="83">
                  <c:v>2057</c:v>
                </c:pt>
                <c:pt idx="84">
                  <c:v>2058</c:v>
                </c:pt>
                <c:pt idx="85">
                  <c:v>2059</c:v>
                </c:pt>
                <c:pt idx="86">
                  <c:v>2060</c:v>
                </c:pt>
                <c:pt idx="87">
                  <c:v>2061</c:v>
                </c:pt>
              </c:numCache>
            </c:numRef>
          </c:cat>
          <c:val>
            <c:numRef>
              <c:f>Sheet1!$B$5:$B$92</c:f>
              <c:numCache>
                <c:formatCode>General</c:formatCode>
                <c:ptCount val="88"/>
                <c:pt idx="0">
                  <c:v>20.810000000000031</c:v>
                </c:pt>
                <c:pt idx="1">
                  <c:v>21.2</c:v>
                </c:pt>
                <c:pt idx="2">
                  <c:v>21.55</c:v>
                </c:pt>
                <c:pt idx="3">
                  <c:v>21.919999999999987</c:v>
                </c:pt>
                <c:pt idx="4">
                  <c:v>22.3</c:v>
                </c:pt>
                <c:pt idx="5">
                  <c:v>22.64</c:v>
                </c:pt>
                <c:pt idx="6">
                  <c:v>23.03</c:v>
                </c:pt>
                <c:pt idx="7">
                  <c:v>23.38</c:v>
                </c:pt>
                <c:pt idx="8">
                  <c:v>23.759999999999987</c:v>
                </c:pt>
                <c:pt idx="9">
                  <c:v>24.14</c:v>
                </c:pt>
                <c:pt idx="10">
                  <c:v>24.610000000000031</c:v>
                </c:pt>
                <c:pt idx="11">
                  <c:v>25.07</c:v>
                </c:pt>
                <c:pt idx="12">
                  <c:v>25.55</c:v>
                </c:pt>
                <c:pt idx="13">
                  <c:v>26.07</c:v>
                </c:pt>
                <c:pt idx="14">
                  <c:v>26.53</c:v>
                </c:pt>
                <c:pt idx="15">
                  <c:v>27</c:v>
                </c:pt>
                <c:pt idx="16">
                  <c:v>27.47</c:v>
                </c:pt>
                <c:pt idx="17">
                  <c:v>27.979999999999986</c:v>
                </c:pt>
                <c:pt idx="18">
                  <c:v>28.439999999999987</c:v>
                </c:pt>
                <c:pt idx="19">
                  <c:v>28.9</c:v>
                </c:pt>
                <c:pt idx="20">
                  <c:v>29.37</c:v>
                </c:pt>
                <c:pt idx="21">
                  <c:v>29.830000000000005</c:v>
                </c:pt>
                <c:pt idx="22">
                  <c:v>30.27</c:v>
                </c:pt>
                <c:pt idx="23">
                  <c:v>30.69</c:v>
                </c:pt>
                <c:pt idx="24">
                  <c:v>31.17</c:v>
                </c:pt>
                <c:pt idx="25">
                  <c:v>31.630000000000031</c:v>
                </c:pt>
                <c:pt idx="26">
                  <c:v>32.07</c:v>
                </c:pt>
                <c:pt idx="27">
                  <c:v>32.56</c:v>
                </c:pt>
                <c:pt idx="28">
                  <c:v>33.07</c:v>
                </c:pt>
                <c:pt idx="29">
                  <c:v>33.6</c:v>
                </c:pt>
                <c:pt idx="30">
                  <c:v>34.15</c:v>
                </c:pt>
                <c:pt idx="31">
                  <c:v>34.690000000000012</c:v>
                </c:pt>
                <c:pt idx="32">
                  <c:v>35.24</c:v>
                </c:pt>
                <c:pt idx="33">
                  <c:v>35.760000000000012</c:v>
                </c:pt>
                <c:pt idx="34">
                  <c:v>36.28</c:v>
                </c:pt>
                <c:pt idx="35">
                  <c:v>36.800000000000004</c:v>
                </c:pt>
                <c:pt idx="36">
                  <c:v>37.36</c:v>
                </c:pt>
                <c:pt idx="37">
                  <c:v>37.880000000000003</c:v>
                </c:pt>
                <c:pt idx="38">
                  <c:v>38.35</c:v>
                </c:pt>
                <c:pt idx="39">
                  <c:v>38.86</c:v>
                </c:pt>
                <c:pt idx="40">
                  <c:v>39.35</c:v>
                </c:pt>
                <c:pt idx="41">
                  <c:v>39.86</c:v>
                </c:pt>
                <c:pt idx="42">
                  <c:v>40.410000000000004</c:v>
                </c:pt>
                <c:pt idx="43" formatCode="0.0">
                  <c:v>40.951999999999998</c:v>
                </c:pt>
                <c:pt idx="44" formatCode="0.0">
                  <c:v>41.462000000000003</c:v>
                </c:pt>
                <c:pt idx="45" formatCode="0.0">
                  <c:v>41.974000000000004</c:v>
                </c:pt>
                <c:pt idx="46" formatCode="0.0">
                  <c:v>42.507000000000005</c:v>
                </c:pt>
                <c:pt idx="47" formatCode="0.0">
                  <c:v>43.038000000000011</c:v>
                </c:pt>
                <c:pt idx="48" formatCode="0.0">
                  <c:v>43.577000000000005</c:v>
                </c:pt>
                <c:pt idx="49" formatCode="0.0">
                  <c:v>44.116</c:v>
                </c:pt>
                <c:pt idx="50" formatCode="0.0">
                  <c:v>44.644000000000005</c:v>
                </c:pt>
                <c:pt idx="51" formatCode="0.0">
                  <c:v>45.167000000000002</c:v>
                </c:pt>
                <c:pt idx="52" formatCode="0.0">
                  <c:v>45.688000000000002</c:v>
                </c:pt>
                <c:pt idx="53" formatCode="0.0">
                  <c:v>46.205000000000013</c:v>
                </c:pt>
                <c:pt idx="54" formatCode="0.0">
                  <c:v>46.711000000000006</c:v>
                </c:pt>
                <c:pt idx="55" formatCode="0.0">
                  <c:v>47.208000000000013</c:v>
                </c:pt>
                <c:pt idx="56" formatCode="0.0">
                  <c:v>47.683</c:v>
                </c:pt>
                <c:pt idx="57" formatCode="0.0">
                  <c:v>48.141000000000005</c:v>
                </c:pt>
                <c:pt idx="58" formatCode="0.0">
                  <c:v>48.581000000000003</c:v>
                </c:pt>
                <c:pt idx="59" formatCode="0.0">
                  <c:v>49.011000000000003</c:v>
                </c:pt>
                <c:pt idx="60" formatCode="0.0">
                  <c:v>49.393000000000001</c:v>
                </c:pt>
                <c:pt idx="61" formatCode="0.0">
                  <c:v>49.741</c:v>
                </c:pt>
                <c:pt idx="62" formatCode="0.0">
                  <c:v>50.036000000000001</c:v>
                </c:pt>
                <c:pt idx="63" formatCode="0.0">
                  <c:v>50.341000000000001</c:v>
                </c:pt>
                <c:pt idx="64" formatCode="0.0">
                  <c:v>50.671000000000006</c:v>
                </c:pt>
                <c:pt idx="65" formatCode="0.0">
                  <c:v>51.025000000000013</c:v>
                </c:pt>
                <c:pt idx="66" formatCode="0.0">
                  <c:v>51.313000000000002</c:v>
                </c:pt>
                <c:pt idx="67" formatCode="0.0">
                  <c:v>51.619</c:v>
                </c:pt>
                <c:pt idx="68" formatCode="0.0">
                  <c:v>51.937000000000005</c:v>
                </c:pt>
                <c:pt idx="69" formatCode="0.0">
                  <c:v>52.215000000000003</c:v>
                </c:pt>
                <c:pt idx="70" formatCode="0.0">
                  <c:v>52.487000000000002</c:v>
                </c:pt>
                <c:pt idx="71" formatCode="0.0">
                  <c:v>52.756</c:v>
                </c:pt>
                <c:pt idx="72" formatCode="0.0">
                  <c:v>53.024000000000001</c:v>
                </c:pt>
                <c:pt idx="73" formatCode="0.0">
                  <c:v>53.278000000000013</c:v>
                </c:pt>
                <c:pt idx="74" formatCode="0.0">
                  <c:v>53.528000000000013</c:v>
                </c:pt>
                <c:pt idx="75" formatCode="0.0">
                  <c:v>53.772000000000013</c:v>
                </c:pt>
                <c:pt idx="76" formatCode="0.0">
                  <c:v>54.006</c:v>
                </c:pt>
                <c:pt idx="77" formatCode="0.0">
                  <c:v>54.238000000000063</c:v>
                </c:pt>
                <c:pt idx="78" formatCode="0.0">
                  <c:v>54.362000000000002</c:v>
                </c:pt>
                <c:pt idx="79" formatCode="0.0">
                  <c:v>54.465000000000003</c:v>
                </c:pt>
                <c:pt idx="80" formatCode="0.0">
                  <c:v>54.617000000000004</c:v>
                </c:pt>
                <c:pt idx="81" formatCode="0.0">
                  <c:v>54.765000000000263</c:v>
                </c:pt>
                <c:pt idx="82" formatCode="0.0">
                  <c:v>54.793000000000013</c:v>
                </c:pt>
                <c:pt idx="83" formatCode="0.0">
                  <c:v>54.774000000000001</c:v>
                </c:pt>
                <c:pt idx="84" formatCode="0.0">
                  <c:v>54.683</c:v>
                </c:pt>
                <c:pt idx="85" formatCode="0.0">
                  <c:v>54.546000000000006</c:v>
                </c:pt>
                <c:pt idx="86" formatCode="0.0">
                  <c:v>54.378</c:v>
                </c:pt>
                <c:pt idx="87" formatCode="0.0">
                  <c:v>54.209000000000003</c:v>
                </c:pt>
              </c:numCache>
            </c:numRef>
          </c:val>
        </c:ser>
        <c:ser>
          <c:idx val="2"/>
          <c:order val="1"/>
          <c:tx>
            <c:strRef>
              <c:f>Sheet1!$C$4</c:f>
              <c:strCache>
                <c:ptCount val="1"/>
                <c:pt idx="0">
                  <c:v>中推計</c:v>
                </c:pt>
              </c:strCache>
            </c:strRef>
          </c:tx>
          <c:spPr>
            <a:ln w="381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Sheet1!$A$5:$A$92</c:f>
              <c:numCache>
                <c:formatCode>General</c:formatCode>
                <c:ptCount val="88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  <c:pt idx="64">
                  <c:v>2038</c:v>
                </c:pt>
                <c:pt idx="65">
                  <c:v>2039</c:v>
                </c:pt>
                <c:pt idx="66">
                  <c:v>2040</c:v>
                </c:pt>
                <c:pt idx="67">
                  <c:v>2041</c:v>
                </c:pt>
                <c:pt idx="68">
                  <c:v>2042</c:v>
                </c:pt>
                <c:pt idx="69">
                  <c:v>2043</c:v>
                </c:pt>
                <c:pt idx="70">
                  <c:v>2044</c:v>
                </c:pt>
                <c:pt idx="71">
                  <c:v>2045</c:v>
                </c:pt>
                <c:pt idx="72">
                  <c:v>2046</c:v>
                </c:pt>
                <c:pt idx="73">
                  <c:v>2047</c:v>
                </c:pt>
                <c:pt idx="74">
                  <c:v>2048</c:v>
                </c:pt>
                <c:pt idx="75">
                  <c:v>2049</c:v>
                </c:pt>
                <c:pt idx="76">
                  <c:v>2050</c:v>
                </c:pt>
                <c:pt idx="77">
                  <c:v>2051</c:v>
                </c:pt>
                <c:pt idx="78">
                  <c:v>2052</c:v>
                </c:pt>
                <c:pt idx="79">
                  <c:v>2053</c:v>
                </c:pt>
                <c:pt idx="80">
                  <c:v>2054</c:v>
                </c:pt>
                <c:pt idx="81">
                  <c:v>2055</c:v>
                </c:pt>
                <c:pt idx="82">
                  <c:v>2056</c:v>
                </c:pt>
                <c:pt idx="83">
                  <c:v>2057</c:v>
                </c:pt>
                <c:pt idx="84">
                  <c:v>2058</c:v>
                </c:pt>
                <c:pt idx="85">
                  <c:v>2059</c:v>
                </c:pt>
                <c:pt idx="86">
                  <c:v>2060</c:v>
                </c:pt>
                <c:pt idx="87">
                  <c:v>2061</c:v>
                </c:pt>
              </c:numCache>
            </c:numRef>
          </c:cat>
          <c:val>
            <c:numRef>
              <c:f>Sheet1!$C$5:$C$92</c:f>
              <c:numCache>
                <c:formatCode>General</c:formatCode>
                <c:ptCount val="88"/>
                <c:pt idx="0">
                  <c:v>20.810000000000031</c:v>
                </c:pt>
                <c:pt idx="1">
                  <c:v>21.2</c:v>
                </c:pt>
                <c:pt idx="2">
                  <c:v>21.55</c:v>
                </c:pt>
                <c:pt idx="3">
                  <c:v>21.919999999999987</c:v>
                </c:pt>
                <c:pt idx="4">
                  <c:v>22.3</c:v>
                </c:pt>
                <c:pt idx="5">
                  <c:v>22.64</c:v>
                </c:pt>
                <c:pt idx="6">
                  <c:v>23.03</c:v>
                </c:pt>
                <c:pt idx="7">
                  <c:v>23.38</c:v>
                </c:pt>
                <c:pt idx="8">
                  <c:v>23.759999999999987</c:v>
                </c:pt>
                <c:pt idx="9">
                  <c:v>24.14</c:v>
                </c:pt>
                <c:pt idx="10">
                  <c:v>24.610000000000031</c:v>
                </c:pt>
                <c:pt idx="11">
                  <c:v>25.07</c:v>
                </c:pt>
                <c:pt idx="12">
                  <c:v>25.55</c:v>
                </c:pt>
                <c:pt idx="13">
                  <c:v>26.07</c:v>
                </c:pt>
                <c:pt idx="14">
                  <c:v>26.53</c:v>
                </c:pt>
                <c:pt idx="15">
                  <c:v>27</c:v>
                </c:pt>
                <c:pt idx="16">
                  <c:v>27.47</c:v>
                </c:pt>
                <c:pt idx="17">
                  <c:v>27.979999999999986</c:v>
                </c:pt>
                <c:pt idx="18">
                  <c:v>28.439999999999987</c:v>
                </c:pt>
                <c:pt idx="19">
                  <c:v>28.9</c:v>
                </c:pt>
                <c:pt idx="20">
                  <c:v>29.37</c:v>
                </c:pt>
                <c:pt idx="21">
                  <c:v>29.830000000000005</c:v>
                </c:pt>
                <c:pt idx="22">
                  <c:v>30.27</c:v>
                </c:pt>
                <c:pt idx="23">
                  <c:v>30.69</c:v>
                </c:pt>
                <c:pt idx="24">
                  <c:v>31.17</c:v>
                </c:pt>
                <c:pt idx="25">
                  <c:v>31.630000000000031</c:v>
                </c:pt>
                <c:pt idx="26">
                  <c:v>32.07</c:v>
                </c:pt>
                <c:pt idx="27">
                  <c:v>32.56</c:v>
                </c:pt>
                <c:pt idx="28">
                  <c:v>33.07</c:v>
                </c:pt>
                <c:pt idx="29">
                  <c:v>33.6</c:v>
                </c:pt>
                <c:pt idx="30">
                  <c:v>34.15</c:v>
                </c:pt>
                <c:pt idx="31">
                  <c:v>34.690000000000012</c:v>
                </c:pt>
                <c:pt idx="32">
                  <c:v>35.24</c:v>
                </c:pt>
                <c:pt idx="33">
                  <c:v>35.760000000000012</c:v>
                </c:pt>
                <c:pt idx="34">
                  <c:v>36.28</c:v>
                </c:pt>
                <c:pt idx="35">
                  <c:v>36.800000000000004</c:v>
                </c:pt>
                <c:pt idx="36">
                  <c:v>37.36</c:v>
                </c:pt>
                <c:pt idx="37">
                  <c:v>37.880000000000003</c:v>
                </c:pt>
                <c:pt idx="38">
                  <c:v>38.35</c:v>
                </c:pt>
                <c:pt idx="39">
                  <c:v>38.86</c:v>
                </c:pt>
                <c:pt idx="40">
                  <c:v>39.35</c:v>
                </c:pt>
                <c:pt idx="41">
                  <c:v>39.86</c:v>
                </c:pt>
                <c:pt idx="42">
                  <c:v>40.410000000000004</c:v>
                </c:pt>
                <c:pt idx="43" formatCode="0.0">
                  <c:v>40.965000000000003</c:v>
                </c:pt>
                <c:pt idx="44" formatCode="0.0">
                  <c:v>41.483000000000004</c:v>
                </c:pt>
                <c:pt idx="45" formatCode="0.0">
                  <c:v>42.002000000000002</c:v>
                </c:pt>
                <c:pt idx="46" formatCode="0.0">
                  <c:v>42.543000000000006</c:v>
                </c:pt>
                <c:pt idx="47" formatCode="0.0">
                  <c:v>43.083000000000006</c:v>
                </c:pt>
                <c:pt idx="48" formatCode="0.0">
                  <c:v>43.631</c:v>
                </c:pt>
                <c:pt idx="49" formatCode="0.0">
                  <c:v>44.18</c:v>
                </c:pt>
                <c:pt idx="50" formatCode="0.0">
                  <c:v>44.723000000000013</c:v>
                </c:pt>
                <c:pt idx="51" formatCode="0.0">
                  <c:v>45.259</c:v>
                </c:pt>
                <c:pt idx="52" formatCode="0.0">
                  <c:v>45.794000000000011</c:v>
                </c:pt>
                <c:pt idx="53" formatCode="0.0">
                  <c:v>46.33</c:v>
                </c:pt>
                <c:pt idx="54" formatCode="0.0">
                  <c:v>46.86</c:v>
                </c:pt>
                <c:pt idx="55" formatCode="0.0">
                  <c:v>47.38</c:v>
                </c:pt>
                <c:pt idx="56" formatCode="0.0">
                  <c:v>47.891000000000005</c:v>
                </c:pt>
                <c:pt idx="57" formatCode="0.0">
                  <c:v>48.38</c:v>
                </c:pt>
                <c:pt idx="58" formatCode="0.0">
                  <c:v>48.861000000000004</c:v>
                </c:pt>
                <c:pt idx="59" formatCode="0.0">
                  <c:v>49.328000000000003</c:v>
                </c:pt>
                <c:pt idx="60" formatCode="0.0">
                  <c:v>49.775000000000013</c:v>
                </c:pt>
                <c:pt idx="61" formatCode="0.0">
                  <c:v>50.194000000000003</c:v>
                </c:pt>
                <c:pt idx="62" formatCode="0.0">
                  <c:v>50.562000000000012</c:v>
                </c:pt>
                <c:pt idx="63" formatCode="0.0">
                  <c:v>50.903000000000006</c:v>
                </c:pt>
                <c:pt idx="64" formatCode="0.0">
                  <c:v>51.25</c:v>
                </c:pt>
                <c:pt idx="65" formatCode="0.0">
                  <c:v>51.628000000000213</c:v>
                </c:pt>
                <c:pt idx="66" formatCode="0.0">
                  <c:v>52.022000000000013</c:v>
                </c:pt>
                <c:pt idx="67" formatCode="0.0">
                  <c:v>52.353999999999999</c:v>
                </c:pt>
                <c:pt idx="68" formatCode="0.0">
                  <c:v>52.697000000000003</c:v>
                </c:pt>
                <c:pt idx="69" formatCode="0.0">
                  <c:v>53.057000000000002</c:v>
                </c:pt>
                <c:pt idx="70" formatCode="0.0">
                  <c:v>53.38</c:v>
                </c:pt>
                <c:pt idx="71" formatCode="0.0">
                  <c:v>53.693000000000012</c:v>
                </c:pt>
                <c:pt idx="72" formatCode="0.0">
                  <c:v>53.999000000000002</c:v>
                </c:pt>
                <c:pt idx="73" formatCode="0.0">
                  <c:v>54.310999999999993</c:v>
                </c:pt>
                <c:pt idx="74" formatCode="0.0">
                  <c:v>54.612000000000002</c:v>
                </c:pt>
                <c:pt idx="75" formatCode="0.0">
                  <c:v>54.904000000000003</c:v>
                </c:pt>
                <c:pt idx="76" formatCode="0.0">
                  <c:v>55.196000000000012</c:v>
                </c:pt>
                <c:pt idx="77" formatCode="0.0">
                  <c:v>55.48</c:v>
                </c:pt>
                <c:pt idx="78" formatCode="0.0">
                  <c:v>55.761000000000003</c:v>
                </c:pt>
                <c:pt idx="79" formatCode="0.0">
                  <c:v>56.042000000000002</c:v>
                </c:pt>
                <c:pt idx="80" formatCode="0.0">
                  <c:v>56.187000000000005</c:v>
                </c:pt>
                <c:pt idx="81" formatCode="0.0">
                  <c:v>56.36</c:v>
                </c:pt>
                <c:pt idx="82" formatCode="0.0">
                  <c:v>56.576000000000001</c:v>
                </c:pt>
                <c:pt idx="83" formatCode="0.0">
                  <c:v>56.788000000000011</c:v>
                </c:pt>
                <c:pt idx="84" formatCode="0.0">
                  <c:v>56.893000000000001</c:v>
                </c:pt>
                <c:pt idx="85" formatCode="0.0">
                  <c:v>56.965000000000003</c:v>
                </c:pt>
                <c:pt idx="86" formatCode="0.0">
                  <c:v>56.97</c:v>
                </c:pt>
                <c:pt idx="87" formatCode="0.0">
                  <c:v>56.941000000000003</c:v>
                </c:pt>
              </c:numCache>
            </c:numRef>
          </c:val>
        </c:ser>
        <c:ser>
          <c:idx val="3"/>
          <c:order val="2"/>
          <c:tx>
            <c:strRef>
              <c:f>Sheet1!$D$4</c:f>
              <c:strCache>
                <c:ptCount val="1"/>
                <c:pt idx="0">
                  <c:v>低推計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Sheet1!$A$5:$A$92</c:f>
              <c:numCache>
                <c:formatCode>General</c:formatCode>
                <c:ptCount val="88"/>
                <c:pt idx="0">
                  <c:v>1974</c:v>
                </c:pt>
                <c:pt idx="1">
                  <c:v>1975</c:v>
                </c:pt>
                <c:pt idx="2">
                  <c:v>1976</c:v>
                </c:pt>
                <c:pt idx="3">
                  <c:v>1977</c:v>
                </c:pt>
                <c:pt idx="4">
                  <c:v>1978</c:v>
                </c:pt>
                <c:pt idx="5">
                  <c:v>1979</c:v>
                </c:pt>
                <c:pt idx="6">
                  <c:v>1980</c:v>
                </c:pt>
                <c:pt idx="7">
                  <c:v>1981</c:v>
                </c:pt>
                <c:pt idx="8">
                  <c:v>1982</c:v>
                </c:pt>
                <c:pt idx="9">
                  <c:v>1983</c:v>
                </c:pt>
                <c:pt idx="10">
                  <c:v>1984</c:v>
                </c:pt>
                <c:pt idx="11">
                  <c:v>1985</c:v>
                </c:pt>
                <c:pt idx="12">
                  <c:v>1986</c:v>
                </c:pt>
                <c:pt idx="13">
                  <c:v>1987</c:v>
                </c:pt>
                <c:pt idx="14">
                  <c:v>1988</c:v>
                </c:pt>
                <c:pt idx="15">
                  <c:v>1989</c:v>
                </c:pt>
                <c:pt idx="16">
                  <c:v>1990</c:v>
                </c:pt>
                <c:pt idx="17">
                  <c:v>1991</c:v>
                </c:pt>
                <c:pt idx="18">
                  <c:v>1992</c:v>
                </c:pt>
                <c:pt idx="19">
                  <c:v>1993</c:v>
                </c:pt>
                <c:pt idx="20">
                  <c:v>1994</c:v>
                </c:pt>
                <c:pt idx="21">
                  <c:v>1995</c:v>
                </c:pt>
                <c:pt idx="22">
                  <c:v>1996</c:v>
                </c:pt>
                <c:pt idx="23">
                  <c:v>1997</c:v>
                </c:pt>
                <c:pt idx="24">
                  <c:v>1998</c:v>
                </c:pt>
                <c:pt idx="25">
                  <c:v>1999</c:v>
                </c:pt>
                <c:pt idx="26">
                  <c:v>2000</c:v>
                </c:pt>
                <c:pt idx="27">
                  <c:v>2001</c:v>
                </c:pt>
                <c:pt idx="28">
                  <c:v>2002</c:v>
                </c:pt>
                <c:pt idx="29">
                  <c:v>2003</c:v>
                </c:pt>
                <c:pt idx="30">
                  <c:v>2004</c:v>
                </c:pt>
                <c:pt idx="31">
                  <c:v>2005</c:v>
                </c:pt>
                <c:pt idx="32">
                  <c:v>2006</c:v>
                </c:pt>
                <c:pt idx="33">
                  <c:v>2007</c:v>
                </c:pt>
                <c:pt idx="34">
                  <c:v>2008</c:v>
                </c:pt>
                <c:pt idx="35">
                  <c:v>2009</c:v>
                </c:pt>
                <c:pt idx="36">
                  <c:v>2010</c:v>
                </c:pt>
                <c:pt idx="37">
                  <c:v>2011</c:v>
                </c:pt>
                <c:pt idx="38">
                  <c:v>2012</c:v>
                </c:pt>
                <c:pt idx="39">
                  <c:v>2013</c:v>
                </c:pt>
                <c:pt idx="40">
                  <c:v>2014</c:v>
                </c:pt>
                <c:pt idx="41">
                  <c:v>2015</c:v>
                </c:pt>
                <c:pt idx="42">
                  <c:v>2016</c:v>
                </c:pt>
                <c:pt idx="43">
                  <c:v>2017</c:v>
                </c:pt>
                <c:pt idx="44">
                  <c:v>2018</c:v>
                </c:pt>
                <c:pt idx="45">
                  <c:v>2019</c:v>
                </c:pt>
                <c:pt idx="46">
                  <c:v>2020</c:v>
                </c:pt>
                <c:pt idx="47">
                  <c:v>2021</c:v>
                </c:pt>
                <c:pt idx="48">
                  <c:v>2022</c:v>
                </c:pt>
                <c:pt idx="49">
                  <c:v>2023</c:v>
                </c:pt>
                <c:pt idx="50">
                  <c:v>2024</c:v>
                </c:pt>
                <c:pt idx="51">
                  <c:v>2025</c:v>
                </c:pt>
                <c:pt idx="52">
                  <c:v>2026</c:v>
                </c:pt>
                <c:pt idx="53">
                  <c:v>2027</c:v>
                </c:pt>
                <c:pt idx="54">
                  <c:v>2028</c:v>
                </c:pt>
                <c:pt idx="55">
                  <c:v>2029</c:v>
                </c:pt>
                <c:pt idx="56">
                  <c:v>2030</c:v>
                </c:pt>
                <c:pt idx="57">
                  <c:v>2031</c:v>
                </c:pt>
                <c:pt idx="58">
                  <c:v>2032</c:v>
                </c:pt>
                <c:pt idx="59">
                  <c:v>2033</c:v>
                </c:pt>
                <c:pt idx="60">
                  <c:v>2034</c:v>
                </c:pt>
                <c:pt idx="61">
                  <c:v>2035</c:v>
                </c:pt>
                <c:pt idx="62">
                  <c:v>2036</c:v>
                </c:pt>
                <c:pt idx="63">
                  <c:v>2037</c:v>
                </c:pt>
                <c:pt idx="64">
                  <c:v>2038</c:v>
                </c:pt>
                <c:pt idx="65">
                  <c:v>2039</c:v>
                </c:pt>
                <c:pt idx="66">
                  <c:v>2040</c:v>
                </c:pt>
                <c:pt idx="67">
                  <c:v>2041</c:v>
                </c:pt>
                <c:pt idx="68">
                  <c:v>2042</c:v>
                </c:pt>
                <c:pt idx="69">
                  <c:v>2043</c:v>
                </c:pt>
                <c:pt idx="70">
                  <c:v>2044</c:v>
                </c:pt>
                <c:pt idx="71">
                  <c:v>2045</c:v>
                </c:pt>
                <c:pt idx="72">
                  <c:v>2046</c:v>
                </c:pt>
                <c:pt idx="73">
                  <c:v>2047</c:v>
                </c:pt>
                <c:pt idx="74">
                  <c:v>2048</c:v>
                </c:pt>
                <c:pt idx="75">
                  <c:v>2049</c:v>
                </c:pt>
                <c:pt idx="76">
                  <c:v>2050</c:v>
                </c:pt>
                <c:pt idx="77">
                  <c:v>2051</c:v>
                </c:pt>
                <c:pt idx="78">
                  <c:v>2052</c:v>
                </c:pt>
                <c:pt idx="79">
                  <c:v>2053</c:v>
                </c:pt>
                <c:pt idx="80">
                  <c:v>2054</c:v>
                </c:pt>
                <c:pt idx="81">
                  <c:v>2055</c:v>
                </c:pt>
                <c:pt idx="82">
                  <c:v>2056</c:v>
                </c:pt>
                <c:pt idx="83">
                  <c:v>2057</c:v>
                </c:pt>
                <c:pt idx="84">
                  <c:v>2058</c:v>
                </c:pt>
                <c:pt idx="85">
                  <c:v>2059</c:v>
                </c:pt>
                <c:pt idx="86">
                  <c:v>2060</c:v>
                </c:pt>
                <c:pt idx="87">
                  <c:v>2061</c:v>
                </c:pt>
              </c:numCache>
            </c:numRef>
          </c:cat>
          <c:val>
            <c:numRef>
              <c:f>Sheet1!$D$5:$D$92</c:f>
              <c:numCache>
                <c:formatCode>General</c:formatCode>
                <c:ptCount val="88"/>
                <c:pt idx="0">
                  <c:v>20.810000000000031</c:v>
                </c:pt>
                <c:pt idx="1">
                  <c:v>21.2</c:v>
                </c:pt>
                <c:pt idx="2">
                  <c:v>21.55</c:v>
                </c:pt>
                <c:pt idx="3">
                  <c:v>21.919999999999987</c:v>
                </c:pt>
                <c:pt idx="4">
                  <c:v>22.3</c:v>
                </c:pt>
                <c:pt idx="5">
                  <c:v>22.64</c:v>
                </c:pt>
                <c:pt idx="6">
                  <c:v>23.03</c:v>
                </c:pt>
                <c:pt idx="7">
                  <c:v>23.38</c:v>
                </c:pt>
                <c:pt idx="8">
                  <c:v>23.759999999999987</c:v>
                </c:pt>
                <c:pt idx="9">
                  <c:v>24.14</c:v>
                </c:pt>
                <c:pt idx="10">
                  <c:v>24.610000000000031</c:v>
                </c:pt>
                <c:pt idx="11">
                  <c:v>25.07</c:v>
                </c:pt>
                <c:pt idx="12">
                  <c:v>25.55</c:v>
                </c:pt>
                <c:pt idx="13">
                  <c:v>26.07</c:v>
                </c:pt>
                <c:pt idx="14">
                  <c:v>26.53</c:v>
                </c:pt>
                <c:pt idx="15">
                  <c:v>27</c:v>
                </c:pt>
                <c:pt idx="16">
                  <c:v>27.47</c:v>
                </c:pt>
                <c:pt idx="17">
                  <c:v>27.979999999999986</c:v>
                </c:pt>
                <c:pt idx="18">
                  <c:v>28.439999999999987</c:v>
                </c:pt>
                <c:pt idx="19">
                  <c:v>28.9</c:v>
                </c:pt>
                <c:pt idx="20">
                  <c:v>29.37</c:v>
                </c:pt>
                <c:pt idx="21">
                  <c:v>29.830000000000005</c:v>
                </c:pt>
                <c:pt idx="22">
                  <c:v>30.27</c:v>
                </c:pt>
                <c:pt idx="23">
                  <c:v>30.69</c:v>
                </c:pt>
                <c:pt idx="24">
                  <c:v>31.17</c:v>
                </c:pt>
                <c:pt idx="25">
                  <c:v>31.630000000000031</c:v>
                </c:pt>
                <c:pt idx="26">
                  <c:v>32.07</c:v>
                </c:pt>
                <c:pt idx="27">
                  <c:v>32.56</c:v>
                </c:pt>
                <c:pt idx="28">
                  <c:v>33.07</c:v>
                </c:pt>
                <c:pt idx="29">
                  <c:v>33.6</c:v>
                </c:pt>
                <c:pt idx="30">
                  <c:v>34.15</c:v>
                </c:pt>
                <c:pt idx="31">
                  <c:v>34.690000000000012</c:v>
                </c:pt>
                <c:pt idx="32">
                  <c:v>35.24</c:v>
                </c:pt>
                <c:pt idx="33">
                  <c:v>35.760000000000012</c:v>
                </c:pt>
                <c:pt idx="34">
                  <c:v>36.28</c:v>
                </c:pt>
                <c:pt idx="35">
                  <c:v>36.800000000000004</c:v>
                </c:pt>
                <c:pt idx="36">
                  <c:v>37.36</c:v>
                </c:pt>
                <c:pt idx="37">
                  <c:v>37.880000000000003</c:v>
                </c:pt>
                <c:pt idx="38">
                  <c:v>38.35</c:v>
                </c:pt>
                <c:pt idx="39">
                  <c:v>38.86</c:v>
                </c:pt>
                <c:pt idx="40">
                  <c:v>39.35</c:v>
                </c:pt>
                <c:pt idx="41">
                  <c:v>39.86</c:v>
                </c:pt>
                <c:pt idx="42">
                  <c:v>40.410000000000004</c:v>
                </c:pt>
                <c:pt idx="43" formatCode="0.0">
                  <c:v>40.979000000000006</c:v>
                </c:pt>
                <c:pt idx="44" formatCode="0.0">
                  <c:v>41.508000000000003</c:v>
                </c:pt>
                <c:pt idx="45" formatCode="0.0">
                  <c:v>42.042000000000002</c:v>
                </c:pt>
                <c:pt idx="46" formatCode="0.0">
                  <c:v>42.598000000000013</c:v>
                </c:pt>
                <c:pt idx="47" formatCode="0.0">
                  <c:v>43.159000000000006</c:v>
                </c:pt>
                <c:pt idx="48" formatCode="0.0">
                  <c:v>43.728000000000463</c:v>
                </c:pt>
                <c:pt idx="49" formatCode="0.0">
                  <c:v>44.302</c:v>
                </c:pt>
                <c:pt idx="50" formatCode="0.0">
                  <c:v>44.876000000000005</c:v>
                </c:pt>
                <c:pt idx="51" formatCode="0.0">
                  <c:v>45.443000000000005</c:v>
                </c:pt>
                <c:pt idx="52" formatCode="0.0">
                  <c:v>46.009</c:v>
                </c:pt>
                <c:pt idx="53" formatCode="0.0">
                  <c:v>46.579000000000001</c:v>
                </c:pt>
                <c:pt idx="54" formatCode="0.0">
                  <c:v>47.149000000000001</c:v>
                </c:pt>
                <c:pt idx="55" formatCode="0.0">
                  <c:v>47.712000000000003</c:v>
                </c:pt>
                <c:pt idx="56" formatCode="0.0">
                  <c:v>48.269000000000013</c:v>
                </c:pt>
                <c:pt idx="57" formatCode="0.0">
                  <c:v>48.814999999999998</c:v>
                </c:pt>
                <c:pt idx="58" formatCode="0.0">
                  <c:v>49.344000000000001</c:v>
                </c:pt>
                <c:pt idx="59" formatCode="0.0">
                  <c:v>49.866</c:v>
                </c:pt>
                <c:pt idx="60" formatCode="0.0">
                  <c:v>50.374000000000002</c:v>
                </c:pt>
                <c:pt idx="61" formatCode="0.0">
                  <c:v>50.869</c:v>
                </c:pt>
                <c:pt idx="62" formatCode="0.0">
                  <c:v>51.333000000000006</c:v>
                </c:pt>
                <c:pt idx="63" formatCode="0.0">
                  <c:v>51.766000000000012</c:v>
                </c:pt>
                <c:pt idx="64" formatCode="0.0">
                  <c:v>52.151000000000003</c:v>
                </c:pt>
                <c:pt idx="65" formatCode="0.0">
                  <c:v>52.541000000000004</c:v>
                </c:pt>
                <c:pt idx="66" formatCode="0.0">
                  <c:v>52.933</c:v>
                </c:pt>
                <c:pt idx="67" formatCode="0.0">
                  <c:v>53.369</c:v>
                </c:pt>
                <c:pt idx="68" formatCode="0.0">
                  <c:v>53.777000000000001</c:v>
                </c:pt>
                <c:pt idx="69" formatCode="0.0">
                  <c:v>54.141000000000005</c:v>
                </c:pt>
                <c:pt idx="70" formatCode="0.0">
                  <c:v>54.532000000000011</c:v>
                </c:pt>
                <c:pt idx="71" formatCode="0.0">
                  <c:v>54.921000000000006</c:v>
                </c:pt>
                <c:pt idx="72" formatCode="0.0">
                  <c:v>55.276000000000003</c:v>
                </c:pt>
                <c:pt idx="73" formatCode="0.0">
                  <c:v>55.626000000000012</c:v>
                </c:pt>
                <c:pt idx="74" formatCode="0.0">
                  <c:v>55.971000000000004</c:v>
                </c:pt>
                <c:pt idx="75" formatCode="0.0">
                  <c:v>56.324000000000005</c:v>
                </c:pt>
                <c:pt idx="76" formatCode="0.0">
                  <c:v>56.669000000000011</c:v>
                </c:pt>
                <c:pt idx="77" formatCode="0.0">
                  <c:v>57.006</c:v>
                </c:pt>
                <c:pt idx="78" formatCode="0.0">
                  <c:v>57.347000000000001</c:v>
                </c:pt>
                <c:pt idx="79" formatCode="0.0">
                  <c:v>57.685000000000002</c:v>
                </c:pt>
                <c:pt idx="80" formatCode="0.0">
                  <c:v>58.021000000000001</c:v>
                </c:pt>
                <c:pt idx="81" formatCode="0.0">
                  <c:v>58.359000000000002</c:v>
                </c:pt>
                <c:pt idx="82" formatCode="0.0">
                  <c:v>58.638000000000012</c:v>
                </c:pt>
                <c:pt idx="83" formatCode="0.0">
                  <c:v>58.854999999999997</c:v>
                </c:pt>
                <c:pt idx="84" formatCode="0.0">
                  <c:v>59.108000000000011</c:v>
                </c:pt>
                <c:pt idx="85" formatCode="0.0">
                  <c:v>59.411000000000001</c:v>
                </c:pt>
                <c:pt idx="86" formatCode="0.0">
                  <c:v>59.674000000000007</c:v>
                </c:pt>
                <c:pt idx="87" formatCode="0.0">
                  <c:v>59.86</c:v>
                </c:pt>
              </c:numCache>
            </c:numRef>
          </c:val>
        </c:ser>
        <c:marker val="1"/>
        <c:axId val="85957632"/>
        <c:axId val="85971712"/>
      </c:lineChart>
      <c:catAx>
        <c:axId val="85957632"/>
        <c:scaling>
          <c:orientation val="minMax"/>
        </c:scaling>
        <c:axPos val="b"/>
        <c:numFmt formatCode="General" sourceLinked="1"/>
        <c:tickLblPos val="nextTo"/>
        <c:crossAx val="85971712"/>
        <c:crosses val="autoZero"/>
        <c:auto val="1"/>
        <c:lblAlgn val="ctr"/>
        <c:lblOffset val="100"/>
      </c:catAx>
      <c:valAx>
        <c:axId val="85971712"/>
        <c:scaling>
          <c:orientation val="minMax"/>
          <c:max val="65"/>
          <c:min val="15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 sz="1000"/>
                </a:pPr>
                <a:r>
                  <a:rPr lang="zh-TW" sz="1000"/>
                  <a:t>年齡</a:t>
                </a:r>
                <a:r>
                  <a:rPr lang="en-US" sz="1000"/>
                  <a:t>(</a:t>
                </a:r>
                <a:r>
                  <a:rPr lang="zh-TW" sz="1000"/>
                  <a:t>歲</a:t>
                </a:r>
                <a:r>
                  <a:rPr lang="en-US" sz="1000"/>
                  <a:t>)</a:t>
                </a:r>
                <a:endParaRPr lang="zh-TW" sz="1000"/>
              </a:p>
            </c:rich>
          </c:tx>
          <c:layout/>
        </c:title>
        <c:numFmt formatCode="General" sourceLinked="1"/>
        <c:tickLblPos val="nextTo"/>
        <c:crossAx val="85957632"/>
        <c:crosses val="autoZero"/>
        <c:crossBetween val="between"/>
        <c:majorUnit val="5"/>
      </c:valAx>
    </c:plotArea>
    <c:legend>
      <c:legendPos val="t"/>
      <c:layout/>
      <c:txPr>
        <a:bodyPr/>
        <a:lstStyle/>
        <a:p>
          <a:pPr>
            <a:defRPr sz="1000"/>
          </a:pPr>
          <a:endParaRPr lang="zh-TW"/>
        </a:p>
      </c:txPr>
    </c:legend>
    <c:plotVisOnly val="1"/>
  </c:chart>
  <c:txPr>
    <a:bodyPr/>
    <a:lstStyle/>
    <a:p>
      <a:pPr>
        <a:defRPr sz="900"/>
      </a:pPr>
      <a:endParaRPr lang="zh-TW"/>
    </a:p>
  </c:tx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plotArea>
      <c:layout/>
      <c:barChart>
        <c:barDir val="col"/>
        <c:grouping val="clustered"/>
        <c:ser>
          <c:idx val="0"/>
          <c:order val="0"/>
          <c:tx>
            <c:strRef>
              <c:f>Sheet1!$D$3</c:f>
              <c:strCache>
                <c:ptCount val="1"/>
                <c:pt idx="0">
                  <c:v>人口比例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Pt>
            <c:idx val="5"/>
            <c:spPr>
              <a:solidFill>
                <a:srgbClr val="CC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Pt>
            <c:idx val="6"/>
            <c:spPr>
              <a:solidFill>
                <a:srgbClr val="CC0000"/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c:spPr>
          </c:dPt>
          <c:dLbls>
            <c:dLbl>
              <c:idx val="0"/>
              <c:layout>
                <c:manualLayout>
                  <c:x val="1.4574604589256083E-3"/>
                  <c:y val="-3.0037546933667086E-2"/>
                </c:manualLayout>
              </c:layout>
              <c:showVal val="1"/>
            </c:dLbl>
            <c:dLbl>
              <c:idx val="1"/>
              <c:layout>
                <c:manualLayout>
                  <c:x val="-2.9149209178512252E-3"/>
                  <c:y val="-1.2515644555694412E-2"/>
                </c:manualLayout>
              </c:layout>
              <c:showVal val="1"/>
            </c:dLbl>
            <c:dLbl>
              <c:idx val="2"/>
              <c:layout>
                <c:manualLayout>
                  <c:x val="7.2873022946281099E-3"/>
                  <c:y val="-2.2528160200250308E-2"/>
                </c:manualLayout>
              </c:layout>
              <c:showVal val="1"/>
            </c:dLbl>
            <c:dLbl>
              <c:idx val="3"/>
              <c:layout>
                <c:manualLayout>
                  <c:x val="-1.4574604589256083E-3"/>
                  <c:y val="-1.5018773466833503E-2"/>
                </c:manualLayout>
              </c:layout>
              <c:showVal val="1"/>
            </c:dLbl>
            <c:dLbl>
              <c:idx val="4"/>
              <c:layout>
                <c:manualLayout>
                  <c:x val="-1.0202223212479261E-2"/>
                  <c:y val="9.011264080100119E-2"/>
                </c:manualLayout>
              </c:layout>
              <c:showVal val="1"/>
            </c:dLbl>
            <c:dLbl>
              <c:idx val="5"/>
              <c:layout>
                <c:manualLayout>
                  <c:x val="-1.4574604589256618E-3"/>
                  <c:y val="9.5118898623279768E-2"/>
                </c:manualLayout>
              </c:layout>
              <c:showVal val="1"/>
            </c:dLbl>
            <c:dLbl>
              <c:idx val="6"/>
              <c:layout>
                <c:manualLayout>
                  <c:x val="-2.9149209178512252E-3"/>
                  <c:y val="0.11013767209011266"/>
                </c:manualLayout>
              </c:layout>
              <c:showVal val="1"/>
            </c:dLbl>
            <c:dLbl>
              <c:idx val="7"/>
              <c:layout>
                <c:manualLayout>
                  <c:x val="-1.4574604589256083E-3"/>
                  <c:y val="0.12515644555694641"/>
                </c:manualLayout>
              </c:layout>
              <c:showVal val="1"/>
            </c:dLbl>
            <c:dLbl>
              <c:idx val="8"/>
              <c:layout>
                <c:manualLayout>
                  <c:x val="0"/>
                  <c:y val="8.2603254067584481E-2"/>
                </c:manualLayout>
              </c:layout>
              <c:showVal val="1"/>
            </c:dLbl>
            <c:dLbl>
              <c:idx val="9"/>
              <c:layout>
                <c:manualLayout>
                  <c:x val="1.3117144130330475E-2"/>
                  <c:y val="-5.2565707133917512E-2"/>
                </c:manualLayout>
              </c:layout>
              <c:showVal val="1"/>
            </c:dLbl>
            <c:dLbl>
              <c:idx val="10"/>
              <c:layout>
                <c:manualLayout>
                  <c:x val="2.9149209178513632E-3"/>
                  <c:y val="-7.509386733416773E-2"/>
                </c:manualLayout>
              </c:layout>
              <c:showVal val="1"/>
            </c:dLbl>
            <c:spPr>
              <a:solidFill>
                <a:srgbClr val="FFCCFF"/>
              </a:solidFill>
              <a:ln>
                <a:solidFill>
                  <a:srgbClr val="FFCCFF"/>
                </a:solidFill>
              </a:ln>
            </c:spPr>
            <c:txPr>
              <a:bodyPr/>
              <a:lstStyle/>
              <a:p>
                <a:pPr>
                  <a:defRPr sz="1800" b="1"/>
                </a:pPr>
                <a:endParaRPr lang="zh-TW"/>
              </a:p>
            </c:txPr>
            <c:showVal val="1"/>
          </c:dLbls>
          <c:cat>
            <c:strRef>
              <c:f>Sheet1!$C$4:$C$14</c:f>
              <c:strCache>
                <c:ptCount val="11"/>
                <c:pt idx="0">
                  <c:v>0-9歲</c:v>
                </c:pt>
                <c:pt idx="1">
                  <c:v>10-19歲</c:v>
                </c:pt>
                <c:pt idx="2">
                  <c:v>20-29歲</c:v>
                </c:pt>
                <c:pt idx="3">
                  <c:v>30-39歲</c:v>
                </c:pt>
                <c:pt idx="4">
                  <c:v>40-49歲</c:v>
                </c:pt>
                <c:pt idx="5">
                  <c:v>50-59歲</c:v>
                </c:pt>
                <c:pt idx="6">
                  <c:v>60-69歲</c:v>
                </c:pt>
                <c:pt idx="7">
                  <c:v>70-79歲</c:v>
                </c:pt>
                <c:pt idx="8">
                  <c:v>80-89歲</c:v>
                </c:pt>
                <c:pt idx="9">
                  <c:v>90-99歲</c:v>
                </c:pt>
                <c:pt idx="10">
                  <c:v>100歲以上</c:v>
                </c:pt>
              </c:strCache>
            </c:strRef>
          </c:cat>
          <c:val>
            <c:numRef>
              <c:f>Sheet1!$D$4:$D$14</c:f>
              <c:numCache>
                <c:formatCode>General</c:formatCode>
                <c:ptCount val="11"/>
                <c:pt idx="0">
                  <c:v>9.629999999999999</c:v>
                </c:pt>
                <c:pt idx="1">
                  <c:v>9.2000000000000011</c:v>
                </c:pt>
                <c:pt idx="2">
                  <c:v>11.350000000000026</c:v>
                </c:pt>
                <c:pt idx="3">
                  <c:v>16.09</c:v>
                </c:pt>
                <c:pt idx="4">
                  <c:v>15.450000000000006</c:v>
                </c:pt>
                <c:pt idx="5">
                  <c:v>15.07</c:v>
                </c:pt>
                <c:pt idx="6">
                  <c:v>13.129999999999999</c:v>
                </c:pt>
                <c:pt idx="7">
                  <c:v>6.14</c:v>
                </c:pt>
                <c:pt idx="8">
                  <c:v>3.1</c:v>
                </c:pt>
                <c:pt idx="9">
                  <c:v>0.76000000000000634</c:v>
                </c:pt>
                <c:pt idx="10">
                  <c:v>3.0000000000000002E-2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持屋比例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>
                  <a:lumMod val="75000"/>
                </a:schemeClr>
              </a:solidFill>
            </a:ln>
          </c:spPr>
          <c:dPt>
            <c:idx val="1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2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3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4"/>
            <c:spPr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5"/>
            <c:spPr>
              <a:solidFill>
                <a:schemeClr val="tx2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6"/>
            <c:spPr>
              <a:solidFill>
                <a:schemeClr val="tx2"/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dPt>
          <c:dPt>
            <c:idx val="7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8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Pt>
            <c:idx val="9"/>
            <c:spPr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dPt>
          <c:dLbls>
            <c:dLbl>
              <c:idx val="9"/>
              <c:layout>
                <c:manualLayout>
                  <c:x val="-1.0202223212479261E-2"/>
                  <c:y val="-0.12015018773466833"/>
                </c:manualLayout>
              </c:layout>
              <c:showVal val="1"/>
            </c:dLbl>
            <c:dLbl>
              <c:idx val="10"/>
              <c:layout>
                <c:manualLayout>
                  <c:x val="-2.4776827801735346E-2"/>
                  <c:y val="-0.14267834793491865"/>
                </c:manualLayout>
              </c:layout>
              <c:showVal val="1"/>
            </c:dLbl>
            <c:spPr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1800" b="0"/>
                </a:pPr>
                <a:endParaRPr lang="zh-TW"/>
              </a:p>
            </c:txPr>
            <c:showVal val="1"/>
          </c:dLbls>
          <c:cat>
            <c:strRef>
              <c:f>Sheet1!$C$4:$C$14</c:f>
              <c:strCache>
                <c:ptCount val="11"/>
                <c:pt idx="0">
                  <c:v>0-9歲</c:v>
                </c:pt>
                <c:pt idx="1">
                  <c:v>10-19歲</c:v>
                </c:pt>
                <c:pt idx="2">
                  <c:v>20-29歲</c:v>
                </c:pt>
                <c:pt idx="3">
                  <c:v>30-39歲</c:v>
                </c:pt>
                <c:pt idx="4">
                  <c:v>40-49歲</c:v>
                </c:pt>
                <c:pt idx="5">
                  <c:v>50-59歲</c:v>
                </c:pt>
                <c:pt idx="6">
                  <c:v>60-69歲</c:v>
                </c:pt>
                <c:pt idx="7">
                  <c:v>70-79歲</c:v>
                </c:pt>
                <c:pt idx="8">
                  <c:v>80-89歲</c:v>
                </c:pt>
                <c:pt idx="9">
                  <c:v>90-99歲</c:v>
                </c:pt>
                <c:pt idx="10">
                  <c:v>100歲以上</c:v>
                </c:pt>
              </c:strCache>
            </c:strRef>
          </c:cat>
          <c:val>
            <c:numRef>
              <c:f>Sheet1!$E$4:$E$14</c:f>
              <c:numCache>
                <c:formatCode>General</c:formatCode>
                <c:ptCount val="11"/>
                <c:pt idx="0">
                  <c:v>0.05</c:v>
                </c:pt>
                <c:pt idx="1">
                  <c:v>0.38000000000000306</c:v>
                </c:pt>
                <c:pt idx="2">
                  <c:v>1.9400000000000113</c:v>
                </c:pt>
                <c:pt idx="3">
                  <c:v>8.2900000000000009</c:v>
                </c:pt>
                <c:pt idx="4">
                  <c:v>18.09</c:v>
                </c:pt>
                <c:pt idx="5">
                  <c:v>26.89</c:v>
                </c:pt>
                <c:pt idx="6">
                  <c:v>27.12</c:v>
                </c:pt>
                <c:pt idx="7">
                  <c:v>11.639999999999999</c:v>
                </c:pt>
                <c:pt idx="8">
                  <c:v>4.5599999999999996</c:v>
                </c:pt>
                <c:pt idx="9">
                  <c:v>0.93</c:v>
                </c:pt>
                <c:pt idx="10">
                  <c:v>0.1</c:v>
                </c:pt>
              </c:numCache>
            </c:numRef>
          </c:val>
        </c:ser>
        <c:axId val="85990016"/>
        <c:axId val="85991808"/>
      </c:barChart>
      <c:catAx>
        <c:axId val="8599001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85991808"/>
        <c:crosses val="autoZero"/>
        <c:auto val="1"/>
        <c:lblAlgn val="ctr"/>
        <c:lblOffset val="100"/>
      </c:catAx>
      <c:valAx>
        <c:axId val="85991808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 altLang="en-US"/>
                  <a:t>百分比</a:t>
                </a:r>
                <a:r>
                  <a:rPr lang="en-US" altLang="zh-TW"/>
                  <a:t>(%)</a:t>
                </a:r>
                <a:endParaRPr lang="zh-TW" altLang="en-US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/>
            </a:pPr>
            <a:endParaRPr lang="zh-TW"/>
          </a:p>
        </c:txPr>
        <c:crossAx val="85990016"/>
        <c:crosses val="autoZero"/>
        <c:crossBetween val="between"/>
        <c:majorUnit val="3"/>
      </c:valAx>
      <c:spPr>
        <a:ln>
          <a:solidFill>
            <a:srgbClr val="FFCCFF"/>
          </a:solidFill>
        </a:ln>
      </c:spPr>
    </c:plotArea>
    <c:legend>
      <c:legendPos val="t"/>
      <c:layout/>
      <c:txPr>
        <a:bodyPr/>
        <a:lstStyle/>
        <a:p>
          <a:pPr>
            <a:defRPr sz="1400"/>
          </a:pPr>
          <a:endParaRPr lang="zh-TW"/>
        </a:p>
      </c:txPr>
    </c:legend>
    <c:plotVisOnly val="1"/>
  </c:chart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6"/>
          <c:order val="0"/>
          <c:tx>
            <c:strRef>
              <c:f>死亡人數與繼承棟數比例!$G$1</c:f>
              <c:strCache>
                <c:ptCount val="1"/>
                <c:pt idx="0">
                  <c:v>繼承棟數</c:v>
                </c:pt>
              </c:strCache>
            </c:strRef>
          </c:tx>
          <c:spPr>
            <a:solidFill>
              <a:srgbClr val="86F8DA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dPt>
            <c:idx val="12"/>
            <c:spPr>
              <a:solidFill>
                <a:srgbClr val="009644"/>
              </a:solidFill>
              <a:ln>
                <a:solidFill>
                  <a:schemeClr val="tx1"/>
                </a:solidFill>
              </a:ln>
            </c:spPr>
          </c:dPt>
          <c:dPt>
            <c:idx val="25"/>
            <c:spPr>
              <a:solidFill>
                <a:srgbClr val="009644"/>
              </a:solidFill>
              <a:ln>
                <a:solidFill>
                  <a:schemeClr val="tx1"/>
                </a:solidFill>
              </a:ln>
            </c:spPr>
          </c:dPt>
          <c:dPt>
            <c:idx val="47"/>
            <c:spPr>
              <a:solidFill>
                <a:srgbClr val="009644"/>
              </a:solidFill>
              <a:ln>
                <a:solidFill>
                  <a:schemeClr val="tx1"/>
                </a:solidFill>
              </a:ln>
            </c:spPr>
          </c:dPt>
          <c:dPt>
            <c:idx val="61"/>
            <c:spPr>
              <a:solidFill>
                <a:srgbClr val="009644"/>
              </a:solidFill>
              <a:ln>
                <a:solidFill>
                  <a:schemeClr val="tx1"/>
                </a:solidFill>
              </a:ln>
            </c:spPr>
          </c:dPt>
          <c:cat>
            <c:numRef>
              <c:f>死亡人數與繼承棟數比例!$A$2:$A$72</c:f>
              <c:numCache>
                <c:formatCode>General</c:formatCode>
                <c:ptCount val="71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  <c:pt idx="25">
                  <c:v>2016</c:v>
                </c:pt>
                <c:pt idx="26">
                  <c:v>2017</c:v>
                </c:pt>
                <c:pt idx="27">
                  <c:v>2018</c:v>
                </c:pt>
                <c:pt idx="28">
                  <c:v>2019</c:v>
                </c:pt>
                <c:pt idx="29">
                  <c:v>2020</c:v>
                </c:pt>
                <c:pt idx="30">
                  <c:v>2021</c:v>
                </c:pt>
                <c:pt idx="31">
                  <c:v>2022</c:v>
                </c:pt>
                <c:pt idx="32">
                  <c:v>2023</c:v>
                </c:pt>
                <c:pt idx="33">
                  <c:v>2024</c:v>
                </c:pt>
                <c:pt idx="34">
                  <c:v>2025</c:v>
                </c:pt>
                <c:pt idx="35">
                  <c:v>2026</c:v>
                </c:pt>
                <c:pt idx="36">
                  <c:v>2027</c:v>
                </c:pt>
                <c:pt idx="37">
                  <c:v>2028</c:v>
                </c:pt>
                <c:pt idx="38">
                  <c:v>2029</c:v>
                </c:pt>
                <c:pt idx="39">
                  <c:v>2030</c:v>
                </c:pt>
                <c:pt idx="40">
                  <c:v>2031</c:v>
                </c:pt>
                <c:pt idx="41">
                  <c:v>2032</c:v>
                </c:pt>
                <c:pt idx="42">
                  <c:v>2033</c:v>
                </c:pt>
                <c:pt idx="43">
                  <c:v>2034</c:v>
                </c:pt>
                <c:pt idx="44">
                  <c:v>2035</c:v>
                </c:pt>
                <c:pt idx="45">
                  <c:v>2036</c:v>
                </c:pt>
                <c:pt idx="46">
                  <c:v>2037</c:v>
                </c:pt>
                <c:pt idx="47">
                  <c:v>2038</c:v>
                </c:pt>
                <c:pt idx="48">
                  <c:v>2039</c:v>
                </c:pt>
                <c:pt idx="49">
                  <c:v>2040</c:v>
                </c:pt>
                <c:pt idx="50">
                  <c:v>2041</c:v>
                </c:pt>
                <c:pt idx="51">
                  <c:v>2042</c:v>
                </c:pt>
                <c:pt idx="52">
                  <c:v>2043</c:v>
                </c:pt>
                <c:pt idx="53">
                  <c:v>2044</c:v>
                </c:pt>
                <c:pt idx="54">
                  <c:v>2045</c:v>
                </c:pt>
                <c:pt idx="55">
                  <c:v>2046</c:v>
                </c:pt>
                <c:pt idx="56">
                  <c:v>2047</c:v>
                </c:pt>
                <c:pt idx="57">
                  <c:v>2048</c:v>
                </c:pt>
                <c:pt idx="58">
                  <c:v>2049</c:v>
                </c:pt>
                <c:pt idx="59">
                  <c:v>2050</c:v>
                </c:pt>
                <c:pt idx="60">
                  <c:v>2051</c:v>
                </c:pt>
                <c:pt idx="61">
                  <c:v>2052</c:v>
                </c:pt>
                <c:pt idx="62">
                  <c:v>2053</c:v>
                </c:pt>
                <c:pt idx="63">
                  <c:v>2054</c:v>
                </c:pt>
                <c:pt idx="64">
                  <c:v>2055</c:v>
                </c:pt>
                <c:pt idx="65">
                  <c:v>2056</c:v>
                </c:pt>
                <c:pt idx="66">
                  <c:v>2057</c:v>
                </c:pt>
                <c:pt idx="67">
                  <c:v>2058</c:v>
                </c:pt>
                <c:pt idx="68">
                  <c:v>2059</c:v>
                </c:pt>
                <c:pt idx="69">
                  <c:v>2060</c:v>
                </c:pt>
                <c:pt idx="70">
                  <c:v>2061</c:v>
                </c:pt>
              </c:numCache>
            </c:numRef>
          </c:cat>
          <c:val>
            <c:numRef>
              <c:f>死亡人數與繼承棟數比例!$G$2:$G$72</c:f>
              <c:numCache>
                <c:formatCode>General</c:formatCode>
                <c:ptCount val="71"/>
                <c:pt idx="0">
                  <c:v>19115</c:v>
                </c:pt>
                <c:pt idx="1">
                  <c:v>27368</c:v>
                </c:pt>
                <c:pt idx="2">
                  <c:v>25548</c:v>
                </c:pt>
                <c:pt idx="3">
                  <c:v>23953</c:v>
                </c:pt>
                <c:pt idx="4">
                  <c:v>38144</c:v>
                </c:pt>
                <c:pt idx="5">
                  <c:v>31033</c:v>
                </c:pt>
                <c:pt idx="6">
                  <c:v>27730</c:v>
                </c:pt>
                <c:pt idx="7">
                  <c:v>25889</c:v>
                </c:pt>
                <c:pt idx="8">
                  <c:v>25585</c:v>
                </c:pt>
                <c:pt idx="9">
                  <c:v>27213</c:v>
                </c:pt>
                <c:pt idx="10">
                  <c:v>25388</c:v>
                </c:pt>
                <c:pt idx="11">
                  <c:v>27738</c:v>
                </c:pt>
                <c:pt idx="12">
                  <c:v>31433</c:v>
                </c:pt>
                <c:pt idx="13">
                  <c:v>33710</c:v>
                </c:pt>
                <c:pt idx="14">
                  <c:v>32732</c:v>
                </c:pt>
                <c:pt idx="15">
                  <c:v>32737.000000000004</c:v>
                </c:pt>
                <c:pt idx="16">
                  <c:v>34700</c:v>
                </c:pt>
                <c:pt idx="17">
                  <c:v>35766</c:v>
                </c:pt>
                <c:pt idx="18">
                  <c:v>36579</c:v>
                </c:pt>
                <c:pt idx="19">
                  <c:v>39006</c:v>
                </c:pt>
                <c:pt idx="20">
                  <c:v>41198</c:v>
                </c:pt>
                <c:pt idx="21">
                  <c:v>43025</c:v>
                </c:pt>
                <c:pt idx="22">
                  <c:v>44143</c:v>
                </c:pt>
                <c:pt idx="23">
                  <c:v>47619</c:v>
                </c:pt>
                <c:pt idx="24">
                  <c:v>49999</c:v>
                </c:pt>
                <c:pt idx="25">
                  <c:v>51864</c:v>
                </c:pt>
                <c:pt idx="26" formatCode="0;_ࣿ">
                  <c:v>51490.8</c:v>
                </c:pt>
                <c:pt idx="27" formatCode="0;_ࣿ">
                  <c:v>52406.400000000001</c:v>
                </c:pt>
                <c:pt idx="28" formatCode="0;_ࣿ">
                  <c:v>53376.9</c:v>
                </c:pt>
                <c:pt idx="29" formatCode="0;_ࣿ">
                  <c:v>54402.3</c:v>
                </c:pt>
                <c:pt idx="30" formatCode="0;_ࣿ">
                  <c:v>55473.3</c:v>
                </c:pt>
                <c:pt idx="31" formatCode="0;_ࣿ">
                  <c:v>56581.799999999996</c:v>
                </c:pt>
                <c:pt idx="32" formatCode="0;_ࣿ">
                  <c:v>57727.5</c:v>
                </c:pt>
                <c:pt idx="33" formatCode="0;_ࣿ">
                  <c:v>58921.499999999993</c:v>
                </c:pt>
                <c:pt idx="34" formatCode="0;_ࣿ">
                  <c:v>60175.5</c:v>
                </c:pt>
                <c:pt idx="35" formatCode="0;_ࣿ">
                  <c:v>61486.5</c:v>
                </c:pt>
                <c:pt idx="36" formatCode="0;_ࣿ">
                  <c:v>62845.799999999996</c:v>
                </c:pt>
                <c:pt idx="37" formatCode="0;_ࣿ">
                  <c:v>64262.400000000001</c:v>
                </c:pt>
                <c:pt idx="38" formatCode="0;_ࣿ">
                  <c:v>65741.100000000006</c:v>
                </c:pt>
                <c:pt idx="39" formatCode="0;_ࣿ">
                  <c:v>67294.799999999988</c:v>
                </c:pt>
                <c:pt idx="40" formatCode="0;_ࣿ">
                  <c:v>68906.399999999994</c:v>
                </c:pt>
                <c:pt idx="41" formatCode="0;_ࣿ">
                  <c:v>70555.5</c:v>
                </c:pt>
                <c:pt idx="42" formatCode="0;_ࣿ">
                  <c:v>72251.399999999994</c:v>
                </c:pt>
                <c:pt idx="43" formatCode="0;_ࣿ">
                  <c:v>73977.3</c:v>
                </c:pt>
                <c:pt idx="44" formatCode="0;_ࣿ">
                  <c:v>75735.899999999994</c:v>
                </c:pt>
                <c:pt idx="45" formatCode="0;_ࣿ">
                  <c:v>77499.900000000009</c:v>
                </c:pt>
                <c:pt idx="46" formatCode="0;_ࣿ">
                  <c:v>79294.5</c:v>
                </c:pt>
                <c:pt idx="47" formatCode="0;_ࣿ">
                  <c:v>81108.899999999994</c:v>
                </c:pt>
                <c:pt idx="48" formatCode="0;_ࣿ">
                  <c:v>82933.5</c:v>
                </c:pt>
                <c:pt idx="49" formatCode="0;_ࣿ">
                  <c:v>84755.999999999971</c:v>
                </c:pt>
                <c:pt idx="50" formatCode="0;_ࣿ">
                  <c:v>86550.6</c:v>
                </c:pt>
                <c:pt idx="51" formatCode="0;_ࣿ">
                  <c:v>88298.999999999971</c:v>
                </c:pt>
                <c:pt idx="52" formatCode="0;_ࣿ">
                  <c:v>89998.5</c:v>
                </c:pt>
                <c:pt idx="53" formatCode="0;_ࣿ">
                  <c:v>91613.1</c:v>
                </c:pt>
                <c:pt idx="54" formatCode="0;_ࣿ">
                  <c:v>93108.6</c:v>
                </c:pt>
                <c:pt idx="55" formatCode="0;_ࣿ">
                  <c:v>94539.9</c:v>
                </c:pt>
                <c:pt idx="56" formatCode="0;_ࣿ">
                  <c:v>95894.400000000009</c:v>
                </c:pt>
                <c:pt idx="57" formatCode="0;_ࣿ">
                  <c:v>97109.7</c:v>
                </c:pt>
                <c:pt idx="58" formatCode="0;_ࣿ">
                  <c:v>98176.200000000012</c:v>
                </c:pt>
                <c:pt idx="59" formatCode="0;_ࣿ">
                  <c:v>99080.1</c:v>
                </c:pt>
                <c:pt idx="60" formatCode="0;_ࣿ">
                  <c:v>99883.8</c:v>
                </c:pt>
                <c:pt idx="61" formatCode="0;_ࣿ">
                  <c:v>100472.69999999998</c:v>
                </c:pt>
                <c:pt idx="62" formatCode="0;_ࣿ">
                  <c:v>100928.7</c:v>
                </c:pt>
                <c:pt idx="63" formatCode="0;_ࣿ">
                  <c:v>101274.59999999999</c:v>
                </c:pt>
                <c:pt idx="64" formatCode="0;_ࣿ">
                  <c:v>101528.69999999998</c:v>
                </c:pt>
                <c:pt idx="65" formatCode="0;_ࣿ">
                  <c:v>101669.1</c:v>
                </c:pt>
                <c:pt idx="66" formatCode="0;_ࣿ">
                  <c:v>101684.70000000001</c:v>
                </c:pt>
                <c:pt idx="67" formatCode="0;_ࣿ">
                  <c:v>101677.19999999998</c:v>
                </c:pt>
                <c:pt idx="68" formatCode="0;_ࣿ">
                  <c:v>101604.9</c:v>
                </c:pt>
                <c:pt idx="69" formatCode="0;_ࣿ">
                  <c:v>101450.7</c:v>
                </c:pt>
                <c:pt idx="70" formatCode="0;_ࣿ">
                  <c:v>101211.6</c:v>
                </c:pt>
              </c:numCache>
            </c:numRef>
          </c:val>
        </c:ser>
        <c:axId val="86046592"/>
        <c:axId val="86048128"/>
      </c:barChart>
      <c:catAx>
        <c:axId val="86046592"/>
        <c:scaling>
          <c:orientation val="minMax"/>
        </c:scaling>
        <c:axPos val="b"/>
        <c:numFmt formatCode="General" sourceLinked="1"/>
        <c:tickLblPos val="nextTo"/>
        <c:crossAx val="86048128"/>
        <c:crosses val="autoZero"/>
        <c:auto val="1"/>
        <c:lblAlgn val="ctr"/>
        <c:lblOffset val="100"/>
      </c:catAx>
      <c:valAx>
        <c:axId val="86048128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/>
                  <a:t>繼承棟數</a:t>
                </a:r>
                <a:r>
                  <a:rPr lang="en-US"/>
                  <a:t>(</a:t>
                </a:r>
                <a:r>
                  <a:rPr lang="zh-TW"/>
                  <a:t>棟</a:t>
                </a:r>
                <a:r>
                  <a:rPr lang="en-US"/>
                  <a:t>)</a:t>
                </a:r>
                <a:endParaRPr lang="zh-TW"/>
              </a:p>
            </c:rich>
          </c:tx>
          <c:layout/>
        </c:title>
        <c:numFmt formatCode="General" sourceLinked="1"/>
        <c:tickLblPos val="nextTo"/>
        <c:crossAx val="86046592"/>
        <c:crosses val="autoZero"/>
        <c:crossBetween val="between"/>
        <c:majorUnit val="10000"/>
      </c:valAx>
    </c:plotArea>
    <c:plotVisOnly val="1"/>
  </c:chart>
  <c:txPr>
    <a:bodyPr/>
    <a:lstStyle/>
    <a:p>
      <a:pPr>
        <a:defRPr sz="1050"/>
      </a:pPr>
      <a:endParaRPr lang="zh-TW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style val="4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Sheet1!$B$4</c:f>
              <c:strCache>
                <c:ptCount val="1"/>
                <c:pt idx="0">
                  <c:v>總生育率
（‰）</c:v>
                </c:pt>
              </c:strCache>
            </c:strRef>
          </c:tx>
          <c:spPr>
            <a:solidFill>
              <a:srgbClr val="FF9999"/>
            </a:solidFill>
            <a:ln>
              <a:solidFill>
                <a:srgbClr val="FF0000"/>
              </a:solidFill>
            </a:ln>
          </c:spPr>
          <c:dPt>
            <c:idx val="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5"/>
            <c:spPr>
              <a:solidFill>
                <a:srgbClr val="FF9999"/>
              </a:solidFill>
              <a:ln>
                <a:solidFill>
                  <a:srgbClr val="FF0000"/>
                </a:solidFill>
              </a:ln>
            </c:spPr>
          </c:dPt>
          <c:dPt>
            <c:idx val="12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17"/>
            <c:spPr>
              <a:solidFill>
                <a:srgbClr val="FF9999"/>
              </a:solidFill>
              <a:ln>
                <a:solidFill>
                  <a:srgbClr val="FF0000"/>
                </a:solidFill>
              </a:ln>
            </c:spPr>
          </c:dPt>
          <c:dPt>
            <c:idx val="19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4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29"/>
            <c:spPr>
              <a:solidFill>
                <a:srgbClr val="FF9999"/>
              </a:solidFill>
              <a:ln>
                <a:solidFill>
                  <a:srgbClr val="FF0000"/>
                </a:solidFill>
              </a:ln>
            </c:spPr>
          </c:dPt>
          <c:dPt>
            <c:idx val="37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41"/>
            <c:spPr>
              <a:solidFill>
                <a:srgbClr val="FF9999"/>
              </a:solidFill>
              <a:ln>
                <a:solidFill>
                  <a:srgbClr val="FF0000"/>
                </a:solidFill>
              </a:ln>
            </c:spPr>
          </c:dPt>
          <c:dPt>
            <c:idx val="53"/>
            <c:spPr>
              <a:solidFill>
                <a:srgbClr val="FF9999"/>
              </a:solidFill>
              <a:ln>
                <a:solidFill>
                  <a:srgbClr val="FF0000"/>
                </a:solidFill>
              </a:ln>
            </c:spPr>
          </c:dPt>
          <c:dPt>
            <c:idx val="63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dPt>
          <c:dPt>
            <c:idx val="65"/>
            <c:spPr>
              <a:solidFill>
                <a:srgbClr val="FF9999"/>
              </a:solidFill>
              <a:ln>
                <a:solidFill>
                  <a:srgbClr val="FF0000"/>
                </a:solidFill>
              </a:ln>
            </c:spPr>
          </c:dPt>
          <c:cat>
            <c:numRef>
              <c:f>Sheet1!$A$5:$A$74</c:f>
              <c:numCache>
                <c:formatCode>General</c:formatCode>
                <c:ptCount val="70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</c:numCache>
            </c:numRef>
          </c:cat>
          <c:val>
            <c:numRef>
              <c:f>Sheet1!$B$5:$B$74</c:f>
              <c:numCache>
                <c:formatCode>#,##0</c:formatCode>
                <c:ptCount val="70"/>
                <c:pt idx="0">
                  <c:v>5425</c:v>
                </c:pt>
                <c:pt idx="1">
                  <c:v>5550</c:v>
                </c:pt>
                <c:pt idx="2">
                  <c:v>5900</c:v>
                </c:pt>
                <c:pt idx="3">
                  <c:v>6030</c:v>
                </c:pt>
                <c:pt idx="4">
                  <c:v>7040</c:v>
                </c:pt>
                <c:pt idx="5">
                  <c:v>6615</c:v>
                </c:pt>
                <c:pt idx="6">
                  <c:v>6470</c:v>
                </c:pt>
                <c:pt idx="7">
                  <c:v>6425</c:v>
                </c:pt>
                <c:pt idx="8">
                  <c:v>6530</c:v>
                </c:pt>
                <c:pt idx="9">
                  <c:v>6505</c:v>
                </c:pt>
                <c:pt idx="10">
                  <c:v>6000</c:v>
                </c:pt>
                <c:pt idx="11">
                  <c:v>6055</c:v>
                </c:pt>
                <c:pt idx="12">
                  <c:v>5990</c:v>
                </c:pt>
                <c:pt idx="13">
                  <c:v>5750</c:v>
                </c:pt>
                <c:pt idx="14">
                  <c:v>5585</c:v>
                </c:pt>
                <c:pt idx="15">
                  <c:v>5465</c:v>
                </c:pt>
                <c:pt idx="16">
                  <c:v>5350</c:v>
                </c:pt>
                <c:pt idx="17">
                  <c:v>5100</c:v>
                </c:pt>
                <c:pt idx="18">
                  <c:v>4825</c:v>
                </c:pt>
                <c:pt idx="19">
                  <c:v>4815</c:v>
                </c:pt>
                <c:pt idx="20">
                  <c:v>4220</c:v>
                </c:pt>
                <c:pt idx="21">
                  <c:v>4325</c:v>
                </c:pt>
                <c:pt idx="22">
                  <c:v>4120</c:v>
                </c:pt>
                <c:pt idx="23">
                  <c:v>4000</c:v>
                </c:pt>
                <c:pt idx="24">
                  <c:v>3705</c:v>
                </c:pt>
                <c:pt idx="25">
                  <c:v>3365</c:v>
                </c:pt>
                <c:pt idx="26">
                  <c:v>3210</c:v>
                </c:pt>
                <c:pt idx="27">
                  <c:v>2940</c:v>
                </c:pt>
                <c:pt idx="28">
                  <c:v>2765</c:v>
                </c:pt>
                <c:pt idx="29">
                  <c:v>3085</c:v>
                </c:pt>
                <c:pt idx="30">
                  <c:v>2700</c:v>
                </c:pt>
                <c:pt idx="31">
                  <c:v>2715</c:v>
                </c:pt>
                <c:pt idx="32">
                  <c:v>2670</c:v>
                </c:pt>
                <c:pt idx="33">
                  <c:v>2515</c:v>
                </c:pt>
                <c:pt idx="34">
                  <c:v>2455</c:v>
                </c:pt>
                <c:pt idx="35">
                  <c:v>2320</c:v>
                </c:pt>
                <c:pt idx="36">
                  <c:v>2170</c:v>
                </c:pt>
                <c:pt idx="37">
                  <c:v>2055</c:v>
                </c:pt>
                <c:pt idx="38">
                  <c:v>1880</c:v>
                </c:pt>
                <c:pt idx="39">
                  <c:v>1680</c:v>
                </c:pt>
                <c:pt idx="40">
                  <c:v>1700</c:v>
                </c:pt>
                <c:pt idx="41">
                  <c:v>1855</c:v>
                </c:pt>
                <c:pt idx="42">
                  <c:v>1680</c:v>
                </c:pt>
                <c:pt idx="43">
                  <c:v>1810</c:v>
                </c:pt>
                <c:pt idx="44">
                  <c:v>1720</c:v>
                </c:pt>
                <c:pt idx="45">
                  <c:v>1730</c:v>
                </c:pt>
                <c:pt idx="46">
                  <c:v>1760</c:v>
                </c:pt>
                <c:pt idx="47">
                  <c:v>1755</c:v>
                </c:pt>
                <c:pt idx="48">
                  <c:v>1775</c:v>
                </c:pt>
                <c:pt idx="49">
                  <c:v>1760</c:v>
                </c:pt>
                <c:pt idx="50">
                  <c:v>1770</c:v>
                </c:pt>
                <c:pt idx="51">
                  <c:v>1465</c:v>
                </c:pt>
                <c:pt idx="52">
                  <c:v>1555</c:v>
                </c:pt>
                <c:pt idx="53">
                  <c:v>1680</c:v>
                </c:pt>
                <c:pt idx="54">
                  <c:v>1400</c:v>
                </c:pt>
                <c:pt idx="55">
                  <c:v>1340</c:v>
                </c:pt>
                <c:pt idx="56">
                  <c:v>1235</c:v>
                </c:pt>
                <c:pt idx="57">
                  <c:v>1180</c:v>
                </c:pt>
                <c:pt idx="58">
                  <c:v>1115</c:v>
                </c:pt>
                <c:pt idx="59">
                  <c:v>1115</c:v>
                </c:pt>
                <c:pt idx="60">
                  <c:v>1100</c:v>
                </c:pt>
                <c:pt idx="61">
                  <c:v>1050</c:v>
                </c:pt>
                <c:pt idx="62">
                  <c:v>1030</c:v>
                </c:pt>
                <c:pt idx="63" formatCode="General">
                  <c:v>895</c:v>
                </c:pt>
                <c:pt idx="64">
                  <c:v>1065</c:v>
                </c:pt>
                <c:pt idx="65">
                  <c:v>1270</c:v>
                </c:pt>
                <c:pt idx="66">
                  <c:v>1065</c:v>
                </c:pt>
                <c:pt idx="67">
                  <c:v>1165</c:v>
                </c:pt>
                <c:pt idx="68">
                  <c:v>1175</c:v>
                </c:pt>
                <c:pt idx="69">
                  <c:v>1170</c:v>
                </c:pt>
              </c:numCache>
            </c:numRef>
          </c:val>
        </c:ser>
        <c:axId val="93453696"/>
        <c:axId val="86054016"/>
      </c:barChart>
      <c:catAx>
        <c:axId val="93453696"/>
        <c:scaling>
          <c:orientation val="minMax"/>
        </c:scaling>
        <c:axPos val="b"/>
        <c:numFmt formatCode="General" sourceLinked="1"/>
        <c:tickLblPos val="nextTo"/>
        <c:crossAx val="86054016"/>
        <c:crosses val="autoZero"/>
        <c:auto val="1"/>
        <c:lblAlgn val="ctr"/>
        <c:lblOffset val="100"/>
      </c:catAx>
      <c:valAx>
        <c:axId val="86054016"/>
        <c:scaling>
          <c:orientation val="minMax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/>
                  <a:t>總生育率（</a:t>
                </a:r>
                <a:r>
                  <a:rPr lang="en-US"/>
                  <a:t>‰</a:t>
                </a:r>
                <a:r>
                  <a:rPr lang="zh-TW"/>
                  <a:t>）</a:t>
                </a:r>
              </a:p>
            </c:rich>
          </c:tx>
          <c:layout/>
        </c:title>
        <c:numFmt formatCode="#,##0;[Red]\-#,##0" sourceLinked="0"/>
        <c:tickLblPos val="nextTo"/>
        <c:crossAx val="93453696"/>
        <c:crosses val="autoZero"/>
        <c:crossBetween val="between"/>
      </c:valAx>
    </c:plotArea>
    <c:plotVisOnly val="1"/>
  </c:chart>
  <c:txPr>
    <a:bodyPr/>
    <a:lstStyle/>
    <a:p>
      <a:pPr>
        <a:defRPr sz="1600"/>
      </a:pPr>
      <a:endParaRPr lang="zh-TW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TW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Sheet1!$B$4</c:f>
              <c:strCache>
                <c:ptCount val="1"/>
                <c:pt idx="0">
                  <c:v>出生人口</c:v>
                </c:pt>
              </c:strCache>
            </c:strRef>
          </c:tx>
          <c:spPr>
            <a:solidFill>
              <a:srgbClr val="F08ED6"/>
            </a:solidFill>
            <a:ln w="6350">
              <a:solidFill>
                <a:schemeClr val="tx1">
                  <a:lumMod val="65000"/>
                  <a:lumOff val="35000"/>
                </a:schemeClr>
              </a:solidFill>
            </a:ln>
          </c:spPr>
          <c:dPt>
            <c:idx val="5"/>
            <c:spPr>
              <a:solidFill>
                <a:srgbClr val="FF000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17"/>
            <c:spPr>
              <a:solidFill>
                <a:srgbClr val="FF000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29"/>
            <c:spPr>
              <a:solidFill>
                <a:srgbClr val="FF000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41"/>
            <c:spPr>
              <a:solidFill>
                <a:srgbClr val="FF000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53"/>
            <c:spPr>
              <a:solidFill>
                <a:srgbClr val="FF000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dPt>
            <c:idx val="65"/>
            <c:spPr>
              <a:solidFill>
                <a:srgbClr val="FF0000"/>
              </a:solidFill>
              <a:ln w="6350">
                <a:solidFill>
                  <a:schemeClr val="tx1">
                    <a:lumMod val="65000"/>
                    <a:lumOff val="35000"/>
                  </a:schemeClr>
                </a:solidFill>
              </a:ln>
            </c:spPr>
          </c:dPt>
          <c:cat>
            <c:numRef>
              <c:f>Sheet1!$A$5:$A$75</c:f>
              <c:numCache>
                <c:formatCode>General</c:formatCode>
                <c:ptCount val="71"/>
                <c:pt idx="0">
                  <c:v>1947</c:v>
                </c:pt>
                <c:pt idx="1">
                  <c:v>1948</c:v>
                </c:pt>
                <c:pt idx="2">
                  <c:v>1949</c:v>
                </c:pt>
                <c:pt idx="3">
                  <c:v>1950</c:v>
                </c:pt>
                <c:pt idx="4">
                  <c:v>1951</c:v>
                </c:pt>
                <c:pt idx="5">
                  <c:v>1952</c:v>
                </c:pt>
                <c:pt idx="6">
                  <c:v>1953</c:v>
                </c:pt>
                <c:pt idx="7">
                  <c:v>1954</c:v>
                </c:pt>
                <c:pt idx="8">
                  <c:v>1955</c:v>
                </c:pt>
                <c:pt idx="9">
                  <c:v>1956</c:v>
                </c:pt>
                <c:pt idx="10">
                  <c:v>1957</c:v>
                </c:pt>
                <c:pt idx="11">
                  <c:v>1958</c:v>
                </c:pt>
                <c:pt idx="12">
                  <c:v>1959</c:v>
                </c:pt>
                <c:pt idx="13">
                  <c:v>1960</c:v>
                </c:pt>
                <c:pt idx="14">
                  <c:v>1961</c:v>
                </c:pt>
                <c:pt idx="15">
                  <c:v>1962</c:v>
                </c:pt>
                <c:pt idx="16">
                  <c:v>1963</c:v>
                </c:pt>
                <c:pt idx="17">
                  <c:v>1964</c:v>
                </c:pt>
                <c:pt idx="18">
                  <c:v>1965</c:v>
                </c:pt>
                <c:pt idx="19">
                  <c:v>1966</c:v>
                </c:pt>
                <c:pt idx="20">
                  <c:v>1967</c:v>
                </c:pt>
                <c:pt idx="21">
                  <c:v>1968</c:v>
                </c:pt>
                <c:pt idx="22">
                  <c:v>1969</c:v>
                </c:pt>
                <c:pt idx="23">
                  <c:v>1970</c:v>
                </c:pt>
                <c:pt idx="24">
                  <c:v>1971</c:v>
                </c:pt>
                <c:pt idx="25">
                  <c:v>1972</c:v>
                </c:pt>
                <c:pt idx="26">
                  <c:v>1973</c:v>
                </c:pt>
                <c:pt idx="27">
                  <c:v>1974</c:v>
                </c:pt>
                <c:pt idx="28">
                  <c:v>1975</c:v>
                </c:pt>
                <c:pt idx="29">
                  <c:v>1976</c:v>
                </c:pt>
                <c:pt idx="30">
                  <c:v>1977</c:v>
                </c:pt>
                <c:pt idx="31">
                  <c:v>1978</c:v>
                </c:pt>
                <c:pt idx="32">
                  <c:v>1979</c:v>
                </c:pt>
                <c:pt idx="33">
                  <c:v>1980</c:v>
                </c:pt>
                <c:pt idx="34">
                  <c:v>1981</c:v>
                </c:pt>
                <c:pt idx="35">
                  <c:v>1982</c:v>
                </c:pt>
                <c:pt idx="36">
                  <c:v>1983</c:v>
                </c:pt>
                <c:pt idx="37">
                  <c:v>1984</c:v>
                </c:pt>
                <c:pt idx="38">
                  <c:v>1985</c:v>
                </c:pt>
                <c:pt idx="39">
                  <c:v>1986</c:v>
                </c:pt>
                <c:pt idx="40">
                  <c:v>1987</c:v>
                </c:pt>
                <c:pt idx="41">
                  <c:v>1988</c:v>
                </c:pt>
                <c:pt idx="42">
                  <c:v>1989</c:v>
                </c:pt>
                <c:pt idx="43">
                  <c:v>1990</c:v>
                </c:pt>
                <c:pt idx="44">
                  <c:v>1991</c:v>
                </c:pt>
                <c:pt idx="45">
                  <c:v>1992</c:v>
                </c:pt>
                <c:pt idx="46">
                  <c:v>1993</c:v>
                </c:pt>
                <c:pt idx="47">
                  <c:v>1994</c:v>
                </c:pt>
                <c:pt idx="48">
                  <c:v>1995</c:v>
                </c:pt>
                <c:pt idx="49">
                  <c:v>1996</c:v>
                </c:pt>
                <c:pt idx="50">
                  <c:v>1997</c:v>
                </c:pt>
                <c:pt idx="51">
                  <c:v>1998</c:v>
                </c:pt>
                <c:pt idx="52">
                  <c:v>1999</c:v>
                </c:pt>
                <c:pt idx="53">
                  <c:v>2000</c:v>
                </c:pt>
                <c:pt idx="54">
                  <c:v>2001</c:v>
                </c:pt>
                <c:pt idx="55">
                  <c:v>2002</c:v>
                </c:pt>
                <c:pt idx="56">
                  <c:v>2003</c:v>
                </c:pt>
                <c:pt idx="57">
                  <c:v>2004</c:v>
                </c:pt>
                <c:pt idx="58">
                  <c:v>2005</c:v>
                </c:pt>
                <c:pt idx="59">
                  <c:v>2006</c:v>
                </c:pt>
                <c:pt idx="60">
                  <c:v>2007</c:v>
                </c:pt>
                <c:pt idx="61">
                  <c:v>2008</c:v>
                </c:pt>
                <c:pt idx="62">
                  <c:v>2009</c:v>
                </c:pt>
                <c:pt idx="63">
                  <c:v>2010</c:v>
                </c:pt>
                <c:pt idx="64">
                  <c:v>2011</c:v>
                </c:pt>
                <c:pt idx="65">
                  <c:v>2012</c:v>
                </c:pt>
                <c:pt idx="66">
                  <c:v>2013</c:v>
                </c:pt>
                <c:pt idx="67">
                  <c:v>2014</c:v>
                </c:pt>
                <c:pt idx="68">
                  <c:v>2015</c:v>
                </c:pt>
                <c:pt idx="69">
                  <c:v>2016</c:v>
                </c:pt>
                <c:pt idx="70">
                  <c:v>2017</c:v>
                </c:pt>
              </c:numCache>
            </c:numRef>
          </c:cat>
          <c:val>
            <c:numRef>
              <c:f>Sheet1!$B$5:$B$75</c:f>
              <c:numCache>
                <c:formatCode>#,##0</c:formatCode>
                <c:ptCount val="71"/>
                <c:pt idx="0">
                  <c:v>241071</c:v>
                </c:pt>
                <c:pt idx="1">
                  <c:v>263803</c:v>
                </c:pt>
                <c:pt idx="2">
                  <c:v>300843</c:v>
                </c:pt>
                <c:pt idx="3">
                  <c:v>323643</c:v>
                </c:pt>
                <c:pt idx="4">
                  <c:v>385383</c:v>
                </c:pt>
                <c:pt idx="5">
                  <c:v>372905</c:v>
                </c:pt>
                <c:pt idx="6">
                  <c:v>374536</c:v>
                </c:pt>
                <c:pt idx="7">
                  <c:v>383574</c:v>
                </c:pt>
                <c:pt idx="8">
                  <c:v>403683</c:v>
                </c:pt>
                <c:pt idx="9">
                  <c:v>414036</c:v>
                </c:pt>
                <c:pt idx="10">
                  <c:v>394870</c:v>
                </c:pt>
                <c:pt idx="11">
                  <c:v>413679</c:v>
                </c:pt>
                <c:pt idx="12">
                  <c:v>423863</c:v>
                </c:pt>
                <c:pt idx="13">
                  <c:v>422319</c:v>
                </c:pt>
                <c:pt idx="14">
                  <c:v>422740</c:v>
                </c:pt>
                <c:pt idx="15">
                  <c:v>426325</c:v>
                </c:pt>
                <c:pt idx="16">
                  <c:v>427212</c:v>
                </c:pt>
                <c:pt idx="17">
                  <c:v>419797</c:v>
                </c:pt>
                <c:pt idx="18">
                  <c:v>409620</c:v>
                </c:pt>
                <c:pt idx="19">
                  <c:v>418327</c:v>
                </c:pt>
                <c:pt idx="20">
                  <c:v>376806</c:v>
                </c:pt>
                <c:pt idx="21">
                  <c:v>396886</c:v>
                </c:pt>
                <c:pt idx="22">
                  <c:v>393455</c:v>
                </c:pt>
                <c:pt idx="23">
                  <c:v>396479</c:v>
                </c:pt>
                <c:pt idx="24">
                  <c:v>382797</c:v>
                </c:pt>
                <c:pt idx="25">
                  <c:v>368067</c:v>
                </c:pt>
                <c:pt idx="26">
                  <c:v>369022</c:v>
                </c:pt>
                <c:pt idx="27">
                  <c:v>369671</c:v>
                </c:pt>
                <c:pt idx="28">
                  <c:v>369349</c:v>
                </c:pt>
                <c:pt idx="29">
                  <c:v>425125</c:v>
                </c:pt>
                <c:pt idx="30">
                  <c:v>397373</c:v>
                </c:pt>
                <c:pt idx="31">
                  <c:v>410783</c:v>
                </c:pt>
                <c:pt idx="32">
                  <c:v>424034</c:v>
                </c:pt>
                <c:pt idx="33">
                  <c:v>413881</c:v>
                </c:pt>
                <c:pt idx="34">
                  <c:v>414069</c:v>
                </c:pt>
                <c:pt idx="35">
                  <c:v>405263</c:v>
                </c:pt>
                <c:pt idx="36">
                  <c:v>383439</c:v>
                </c:pt>
                <c:pt idx="37">
                  <c:v>371008</c:v>
                </c:pt>
                <c:pt idx="38">
                  <c:v>346208</c:v>
                </c:pt>
                <c:pt idx="39">
                  <c:v>309230</c:v>
                </c:pt>
                <c:pt idx="40">
                  <c:v>314024</c:v>
                </c:pt>
                <c:pt idx="41">
                  <c:v>342031</c:v>
                </c:pt>
                <c:pt idx="42">
                  <c:v>315299</c:v>
                </c:pt>
                <c:pt idx="43">
                  <c:v>335618</c:v>
                </c:pt>
                <c:pt idx="44">
                  <c:v>321932</c:v>
                </c:pt>
                <c:pt idx="45">
                  <c:v>321632</c:v>
                </c:pt>
                <c:pt idx="46">
                  <c:v>325613</c:v>
                </c:pt>
                <c:pt idx="47">
                  <c:v>322938</c:v>
                </c:pt>
                <c:pt idx="48">
                  <c:v>329581</c:v>
                </c:pt>
                <c:pt idx="49">
                  <c:v>325545</c:v>
                </c:pt>
                <c:pt idx="50">
                  <c:v>326002</c:v>
                </c:pt>
                <c:pt idx="51">
                  <c:v>271450</c:v>
                </c:pt>
                <c:pt idx="52">
                  <c:v>283661</c:v>
                </c:pt>
                <c:pt idx="53">
                  <c:v>305312</c:v>
                </c:pt>
                <c:pt idx="54">
                  <c:v>260354</c:v>
                </c:pt>
                <c:pt idx="55">
                  <c:v>247530</c:v>
                </c:pt>
                <c:pt idx="56">
                  <c:v>227070</c:v>
                </c:pt>
                <c:pt idx="57">
                  <c:v>216419</c:v>
                </c:pt>
                <c:pt idx="58">
                  <c:v>205854</c:v>
                </c:pt>
                <c:pt idx="59">
                  <c:v>204459</c:v>
                </c:pt>
                <c:pt idx="60">
                  <c:v>204414</c:v>
                </c:pt>
                <c:pt idx="61">
                  <c:v>198733</c:v>
                </c:pt>
                <c:pt idx="62">
                  <c:v>191310</c:v>
                </c:pt>
                <c:pt idx="63">
                  <c:v>166886</c:v>
                </c:pt>
                <c:pt idx="64">
                  <c:v>196627</c:v>
                </c:pt>
                <c:pt idx="65">
                  <c:v>229481</c:v>
                </c:pt>
                <c:pt idx="66">
                  <c:v>199113</c:v>
                </c:pt>
                <c:pt idx="67">
                  <c:v>210383</c:v>
                </c:pt>
                <c:pt idx="68" formatCode="&quot;   &quot;* #,##0;&quot;－&quot;* #,##0;&quot;—&quot;;">
                  <c:v>213598</c:v>
                </c:pt>
                <c:pt idx="69">
                  <c:v>208440</c:v>
                </c:pt>
                <c:pt idx="70" formatCode="General">
                  <c:v>193844</c:v>
                </c:pt>
              </c:numCache>
            </c:numRef>
          </c:val>
        </c:ser>
        <c:axId val="93495296"/>
        <c:axId val="93496832"/>
      </c:barChart>
      <c:catAx>
        <c:axId val="9349529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zh-TW"/>
          </a:p>
        </c:txPr>
        <c:crossAx val="93496832"/>
        <c:crosses val="autoZero"/>
        <c:auto val="1"/>
        <c:lblAlgn val="ctr"/>
        <c:lblOffset val="100"/>
      </c:catAx>
      <c:valAx>
        <c:axId val="93496832"/>
        <c:scaling>
          <c:orientation val="minMax"/>
          <c:max val="500000"/>
          <c:min val="150000"/>
        </c:scaling>
        <c:axPos val="l"/>
        <c:majorGridlines/>
        <c:title>
          <c:tx>
            <c:rich>
              <a:bodyPr rot="0" vert="wordArtVertRtl"/>
              <a:lstStyle/>
              <a:p>
                <a:pPr>
                  <a:defRPr/>
                </a:pPr>
                <a:r>
                  <a:rPr lang="zh-TW"/>
                  <a:t>出生人口數</a:t>
                </a:r>
                <a:r>
                  <a:rPr lang="en-US"/>
                  <a:t>(</a:t>
                </a:r>
                <a:r>
                  <a:rPr lang="zh-TW"/>
                  <a:t>萬人</a:t>
                </a:r>
                <a:r>
                  <a:rPr lang="en-US"/>
                  <a:t>)</a:t>
                </a:r>
                <a:endParaRPr lang="zh-TW"/>
              </a:p>
            </c:rich>
          </c:tx>
          <c:layout/>
        </c:title>
        <c:numFmt formatCode="#,##0" sourceLinked="1"/>
        <c:tickLblPos val="nextTo"/>
        <c:crossAx val="93495296"/>
        <c:crosses val="autoZero"/>
        <c:crossBetween val="between"/>
        <c:majorUnit val="50000"/>
        <c:dispUnits>
          <c:builtInUnit val="tenThousands"/>
        </c:dispUnits>
      </c:valAx>
    </c:plotArea>
    <c:plotVisOnly val="1"/>
  </c:chart>
  <c:txPr>
    <a:bodyPr/>
    <a:lstStyle/>
    <a:p>
      <a:pPr>
        <a:defRPr sz="1600"/>
      </a:pPr>
      <a:endParaRPr lang="zh-TW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0.42125</cdr:x>
      <cdr:y>0.05556</cdr:y>
    </cdr:from>
    <cdr:to>
      <cdr:x>0.62599</cdr:x>
      <cdr:y>0.31944</cdr:y>
    </cdr:to>
    <cdr:sp macro="" textlink="">
      <cdr:nvSpPr>
        <cdr:cNvPr id="2" name="矩形圖說文字 1"/>
        <cdr:cNvSpPr/>
      </cdr:nvSpPr>
      <cdr:spPr>
        <a:xfrm xmlns:a="http://schemas.openxmlformats.org/drawingml/2006/main">
          <a:off x="3851920" y="288032"/>
          <a:ext cx="1872148" cy="1368152"/>
        </a:xfrm>
        <a:prstGeom xmlns:a="http://schemas.openxmlformats.org/drawingml/2006/main" prst="wedgeRectCallout">
          <a:avLst>
            <a:gd name="adj1" fmla="val 18961"/>
            <a:gd name="adj2" fmla="val 177974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2010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戰後嬰兒潮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湧</a:t>
          </a:r>
          <a:r>
            <a:rPr lang="zh-TW" altLang="en-US" sz="2400" b="1" dirty="0">
              <a:solidFill>
                <a:schemeClr val="tx1"/>
              </a:solidFill>
            </a:rPr>
            <a:t>向</a:t>
          </a:r>
          <a:r>
            <a:rPr lang="zh-TW" altLang="en-US" sz="2400" b="1" dirty="0" smtClean="0">
              <a:solidFill>
                <a:schemeClr val="tx1"/>
              </a:solidFill>
            </a:rPr>
            <a:t>高齡化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0.07476</cdr:x>
      <cdr:y>0.61111</cdr:y>
    </cdr:from>
    <cdr:to>
      <cdr:x>0.23225</cdr:x>
      <cdr:y>0.84722</cdr:y>
    </cdr:to>
    <cdr:sp macro="" textlink="">
      <cdr:nvSpPr>
        <cdr:cNvPr id="3" name="矩形圖說文字 2"/>
        <cdr:cNvSpPr/>
      </cdr:nvSpPr>
      <cdr:spPr>
        <a:xfrm xmlns:a="http://schemas.openxmlformats.org/drawingml/2006/main">
          <a:off x="683568" y="3168352"/>
          <a:ext cx="1440160" cy="1224136"/>
        </a:xfrm>
        <a:prstGeom xmlns:a="http://schemas.openxmlformats.org/drawingml/2006/main" prst="wedgeRectCallout">
          <a:avLst>
            <a:gd name="adj1" fmla="val -46798"/>
            <a:gd name="adj2" fmla="val 77509"/>
          </a:avLst>
        </a:prstGeom>
        <a:solidFill xmlns:a="http://schemas.openxmlformats.org/drawingml/2006/main">
          <a:srgbClr val="FF66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1946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高齡人口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15.5</a:t>
          </a:r>
          <a:r>
            <a:rPr lang="zh-TW" altLang="en-US" sz="2400" b="1" dirty="0" smtClean="0">
              <a:solidFill>
                <a:schemeClr val="tx1"/>
              </a:solidFill>
            </a:rPr>
            <a:t>萬人</a:t>
          </a:r>
          <a:endParaRPr lang="zh-TW" sz="2400" b="1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0.15574</cdr:x>
      <cdr:y>0.32394</cdr:y>
    </cdr:from>
    <cdr:to>
      <cdr:x>0.29261</cdr:x>
      <cdr:y>0.45786</cdr:y>
    </cdr:to>
    <cdr:sp macro="" textlink="">
      <cdr:nvSpPr>
        <cdr:cNvPr id="2" name="矩形圖說文字 1"/>
        <cdr:cNvSpPr/>
      </cdr:nvSpPr>
      <cdr:spPr>
        <a:xfrm xmlns:a="http://schemas.openxmlformats.org/drawingml/2006/main">
          <a:off x="1424087" y="1702818"/>
          <a:ext cx="1251539" cy="703962"/>
        </a:xfrm>
        <a:prstGeom xmlns:a="http://schemas.openxmlformats.org/drawingml/2006/main" prst="wedgeRectCallout">
          <a:avLst>
            <a:gd name="adj1" fmla="val 14021"/>
            <a:gd name="adj2" fmla="val 147173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1800" b="1" dirty="0" smtClean="0">
              <a:solidFill>
                <a:schemeClr val="tx1"/>
              </a:solidFill>
            </a:rPr>
            <a:t>1958</a:t>
          </a:r>
          <a:r>
            <a:rPr lang="zh-TW" altLang="en-US" sz="1800" b="1" dirty="0" smtClean="0">
              <a:solidFill>
                <a:schemeClr val="tx1"/>
              </a:solidFill>
            </a:rPr>
            <a:t>年超過</a:t>
          </a:r>
          <a:r>
            <a:rPr lang="en-US" altLang="zh-TW" sz="1800" b="1" dirty="0" smtClean="0">
              <a:solidFill>
                <a:schemeClr val="tx1"/>
              </a:solidFill>
            </a:rPr>
            <a:t>1000</a:t>
          </a:r>
          <a:r>
            <a:rPr lang="zh-TW" altLang="en-US" sz="1800" b="1" dirty="0" smtClean="0">
              <a:solidFill>
                <a:schemeClr val="tx1"/>
              </a:solidFill>
            </a:rPr>
            <a:t>萬人</a:t>
          </a:r>
          <a:endParaRPr lang="zh-TW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0.29508</cdr:x>
      <cdr:y>0.21127</cdr:y>
    </cdr:from>
    <cdr:to>
      <cdr:x>0.42376</cdr:x>
      <cdr:y>0.34518</cdr:y>
    </cdr:to>
    <cdr:sp macro="" textlink="">
      <cdr:nvSpPr>
        <cdr:cNvPr id="3" name="矩形圖說文字 2"/>
        <cdr:cNvSpPr/>
      </cdr:nvSpPr>
      <cdr:spPr>
        <a:xfrm xmlns:a="http://schemas.openxmlformats.org/drawingml/2006/main">
          <a:off x="2698212" y="1110559"/>
          <a:ext cx="1176649" cy="703909"/>
        </a:xfrm>
        <a:prstGeom xmlns:a="http://schemas.openxmlformats.org/drawingml/2006/main" prst="wedgeRectCallout">
          <a:avLst>
            <a:gd name="adj1" fmla="val 22124"/>
            <a:gd name="adj2" fmla="val 112279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1800" b="1" dirty="0" smtClean="0">
              <a:solidFill>
                <a:schemeClr val="tx1"/>
              </a:solidFill>
            </a:rPr>
            <a:t>1971</a:t>
          </a:r>
          <a:r>
            <a:rPr lang="zh-TW" altLang="en-US" sz="1800" b="1" dirty="0" smtClean="0">
              <a:solidFill>
                <a:schemeClr val="tx1"/>
              </a:solidFill>
            </a:rPr>
            <a:t>年超過</a:t>
          </a:r>
          <a:r>
            <a:rPr lang="en-US" altLang="zh-TW" sz="1800" b="1" dirty="0" smtClean="0">
              <a:solidFill>
                <a:schemeClr val="tx1"/>
              </a:solidFill>
            </a:rPr>
            <a:t>1500</a:t>
          </a:r>
          <a:r>
            <a:rPr lang="zh-TW" altLang="en-US" sz="1800" b="1" dirty="0" smtClean="0">
              <a:solidFill>
                <a:schemeClr val="tx1"/>
              </a:solidFill>
            </a:rPr>
            <a:t>萬</a:t>
          </a:r>
          <a:endParaRPr lang="zh-TW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0.46721</cdr:x>
      <cdr:y>0.09859</cdr:y>
    </cdr:from>
    <cdr:to>
      <cdr:x>0.60409</cdr:x>
      <cdr:y>0.23251</cdr:y>
    </cdr:to>
    <cdr:sp macro="" textlink="">
      <cdr:nvSpPr>
        <cdr:cNvPr id="4" name="矩形圖說文字 3"/>
        <cdr:cNvSpPr/>
      </cdr:nvSpPr>
      <cdr:spPr>
        <a:xfrm xmlns:a="http://schemas.openxmlformats.org/drawingml/2006/main">
          <a:off x="4104429" y="504048"/>
          <a:ext cx="1202487" cy="684675"/>
        </a:xfrm>
        <a:prstGeom xmlns:a="http://schemas.openxmlformats.org/drawingml/2006/main" prst="wedgeRectCallout">
          <a:avLst>
            <a:gd name="adj1" fmla="val 43068"/>
            <a:gd name="adj2" fmla="val 72471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1800" b="1" dirty="0" smtClean="0">
              <a:solidFill>
                <a:schemeClr val="tx1"/>
              </a:solidFill>
            </a:rPr>
            <a:t>1989</a:t>
          </a:r>
          <a:r>
            <a:rPr lang="zh-TW" altLang="en-US" sz="1800" b="1" dirty="0" smtClean="0">
              <a:solidFill>
                <a:schemeClr val="tx1"/>
              </a:solidFill>
            </a:rPr>
            <a:t>年超過</a:t>
          </a:r>
          <a:r>
            <a:rPr lang="en-US" altLang="zh-TW" sz="1800" b="1" dirty="0" smtClean="0">
              <a:solidFill>
                <a:schemeClr val="tx1"/>
              </a:solidFill>
            </a:rPr>
            <a:t>2000</a:t>
          </a:r>
          <a:r>
            <a:rPr lang="zh-TW" altLang="en-US" sz="1800" b="1" dirty="0" smtClean="0">
              <a:solidFill>
                <a:schemeClr val="tx1"/>
              </a:solidFill>
            </a:rPr>
            <a:t>萬</a:t>
          </a:r>
          <a:endParaRPr lang="zh-TW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0.68852</cdr:x>
      <cdr:y>0</cdr:y>
    </cdr:from>
    <cdr:to>
      <cdr:x>0.80328</cdr:x>
      <cdr:y>0.11983</cdr:y>
    </cdr:to>
    <cdr:sp macro="" textlink="">
      <cdr:nvSpPr>
        <cdr:cNvPr id="5" name="矩形圖說文字 4"/>
        <cdr:cNvSpPr/>
      </cdr:nvSpPr>
      <cdr:spPr>
        <a:xfrm xmlns:a="http://schemas.openxmlformats.org/drawingml/2006/main">
          <a:off x="6048672" y="0"/>
          <a:ext cx="1008164" cy="612639"/>
        </a:xfrm>
        <a:prstGeom xmlns:a="http://schemas.openxmlformats.org/drawingml/2006/main" prst="wedgeRectCallout">
          <a:avLst>
            <a:gd name="adj1" fmla="val 56170"/>
            <a:gd name="adj2" fmla="val 86599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1600" b="1" dirty="0" smtClean="0">
              <a:solidFill>
                <a:schemeClr val="tx1"/>
              </a:solidFill>
            </a:rPr>
            <a:t>2008</a:t>
          </a:r>
          <a:r>
            <a:rPr lang="zh-TW" altLang="en-US" sz="1600" b="1" dirty="0" smtClean="0">
              <a:solidFill>
                <a:schemeClr val="tx1"/>
              </a:solidFill>
            </a:rPr>
            <a:t>年超過</a:t>
          </a:r>
          <a:r>
            <a:rPr lang="en-US" altLang="zh-TW" sz="1600" b="1" dirty="0" smtClean="0">
              <a:solidFill>
                <a:schemeClr val="tx1"/>
              </a:solidFill>
            </a:rPr>
            <a:t>2300</a:t>
          </a:r>
          <a:r>
            <a:rPr lang="zh-TW" altLang="en-US" sz="1600" b="1" dirty="0" smtClean="0">
              <a:solidFill>
                <a:schemeClr val="tx1"/>
              </a:solidFill>
            </a:rPr>
            <a:t>萬</a:t>
          </a:r>
          <a:endParaRPr lang="zh-TW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0.64754</cdr:x>
      <cdr:y>0.5493</cdr:y>
    </cdr:from>
    <cdr:to>
      <cdr:x>0.80081</cdr:x>
      <cdr:y>0.71138</cdr:y>
    </cdr:to>
    <cdr:sp macro="" textlink="">
      <cdr:nvSpPr>
        <cdr:cNvPr id="6" name="矩形圖說文字 5"/>
        <cdr:cNvSpPr/>
      </cdr:nvSpPr>
      <cdr:spPr>
        <a:xfrm xmlns:a="http://schemas.openxmlformats.org/drawingml/2006/main">
          <a:off x="5921106" y="2887442"/>
          <a:ext cx="1401501" cy="851987"/>
        </a:xfrm>
        <a:prstGeom xmlns:a="http://schemas.openxmlformats.org/drawingml/2006/main" prst="wedgeRectCallout">
          <a:avLst>
            <a:gd name="adj1" fmla="val -68334"/>
            <a:gd name="adj2" fmla="val 136261"/>
          </a:avLst>
        </a:prstGeom>
        <a:solidFill xmlns:a="http://schemas.openxmlformats.org/drawingml/2006/main">
          <a:srgbClr val="13CFDD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1600" b="1" dirty="0" smtClean="0">
              <a:solidFill>
                <a:schemeClr val="tx1"/>
              </a:solidFill>
            </a:rPr>
            <a:t>1991</a:t>
          </a:r>
          <a:r>
            <a:rPr lang="zh-TW" altLang="en-US" sz="1600" b="1" dirty="0" smtClean="0">
              <a:solidFill>
                <a:schemeClr val="tx1"/>
              </a:solidFill>
            </a:rPr>
            <a:t>年起</a:t>
          </a:r>
          <a:endParaRPr lang="en-US" altLang="zh-TW" sz="16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1600" b="1" dirty="0" smtClean="0">
              <a:solidFill>
                <a:schemeClr val="tx1"/>
              </a:solidFill>
            </a:rPr>
            <a:t>人口成長率低於</a:t>
          </a:r>
          <a:r>
            <a:rPr lang="en-US" altLang="zh-TW" sz="1600" b="1" dirty="0" smtClean="0">
              <a:solidFill>
                <a:schemeClr val="tx1"/>
              </a:solidFill>
            </a:rPr>
            <a:t>1%</a:t>
          </a:r>
          <a:endParaRPr lang="zh-TW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0.74412</cdr:x>
      <cdr:y>0.27397</cdr:y>
    </cdr:from>
    <cdr:to>
      <cdr:x>0.87183</cdr:x>
      <cdr:y>0.43836</cdr:y>
    </cdr:to>
    <cdr:sp macro="" textlink="">
      <cdr:nvSpPr>
        <cdr:cNvPr id="7" name="矩形圖說文字 6"/>
        <cdr:cNvSpPr/>
      </cdr:nvSpPr>
      <cdr:spPr>
        <a:xfrm xmlns:a="http://schemas.openxmlformats.org/drawingml/2006/main">
          <a:off x="6804248" y="1440160"/>
          <a:ext cx="1167793" cy="864096"/>
        </a:xfrm>
        <a:prstGeom xmlns:a="http://schemas.openxmlformats.org/drawingml/2006/main" prst="wedgeRectCallout">
          <a:avLst>
            <a:gd name="adj1" fmla="val 81598"/>
            <a:gd name="adj2" fmla="val -121133"/>
          </a:avLst>
        </a:prstGeom>
        <a:solidFill xmlns:a="http://schemas.openxmlformats.org/drawingml/2006/main">
          <a:srgbClr val="FF0000"/>
        </a:solidFill>
        <a:ln xmlns:a="http://schemas.openxmlformats.org/drawingml/2006/main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bg1"/>
              </a:solidFill>
            </a:rPr>
            <a:t>2017</a:t>
          </a:r>
          <a:r>
            <a:rPr lang="zh-TW" altLang="en-US" sz="2400" b="1" dirty="0" smtClean="0">
              <a:solidFill>
                <a:schemeClr val="bg1"/>
              </a:solidFill>
            </a:rPr>
            <a:t>年</a:t>
          </a:r>
          <a:endParaRPr lang="en-US" altLang="zh-TW" sz="24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en-US" altLang="zh-TW" sz="2400" b="1" dirty="0" smtClean="0">
              <a:solidFill>
                <a:schemeClr val="bg1"/>
              </a:solidFill>
            </a:rPr>
            <a:t>2357</a:t>
          </a:r>
          <a:r>
            <a:rPr lang="zh-TW" altLang="en-US" sz="2400" b="1" dirty="0" smtClean="0">
              <a:solidFill>
                <a:schemeClr val="bg1"/>
              </a:solidFill>
            </a:rPr>
            <a:t>萬</a:t>
          </a:r>
          <a:endParaRPr lang="zh-TW" sz="2400" b="1" dirty="0">
            <a:solidFill>
              <a:schemeClr val="bg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0.20492</cdr:x>
      <cdr:y>0.15493</cdr:y>
    </cdr:from>
    <cdr:to>
      <cdr:x>0.54098</cdr:x>
      <cdr:y>0.39437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1800200" y="792088"/>
          <a:ext cx="2952283" cy="1224149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2001</a:t>
          </a:r>
          <a:r>
            <a:rPr lang="zh-TW" altLang="en-US" sz="2400" b="1" dirty="0" smtClean="0">
              <a:solidFill>
                <a:schemeClr val="tx1"/>
              </a:solidFill>
            </a:rPr>
            <a:t>年後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成長率開始低於</a:t>
          </a:r>
          <a:r>
            <a:rPr lang="en-US" altLang="zh-TW" sz="2400" b="1" dirty="0" smtClean="0">
              <a:solidFill>
                <a:schemeClr val="tx1"/>
              </a:solidFill>
            </a:rPr>
            <a:t>2%</a:t>
          </a:r>
        </a:p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2016</a:t>
          </a:r>
          <a:r>
            <a:rPr lang="zh-TW" altLang="en-US" sz="2400" b="1" dirty="0" smtClean="0">
              <a:solidFill>
                <a:schemeClr val="tx1"/>
              </a:solidFill>
            </a:rPr>
            <a:t>年降至</a:t>
          </a:r>
          <a:r>
            <a:rPr lang="en-US" altLang="zh-TW" sz="2400" b="1" dirty="0" smtClean="0">
              <a:solidFill>
                <a:schemeClr val="tx1"/>
              </a:solidFill>
            </a:rPr>
            <a:t>1.1%</a:t>
          </a:r>
          <a:endParaRPr lang="zh-TW" altLang="en-US" sz="2400" b="1" dirty="0">
            <a:solidFill>
              <a:schemeClr val="tx1"/>
            </a:solidFill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0.36613</cdr:x>
      <cdr:y>0.69444</cdr:y>
    </cdr:from>
    <cdr:to>
      <cdr:x>0.626</cdr:x>
      <cdr:y>0.91667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3347864" y="3600400"/>
          <a:ext cx="2376251" cy="1152128"/>
        </a:xfrm>
        <a:prstGeom xmlns:a="http://schemas.openxmlformats.org/drawingml/2006/main" prst="rect">
          <a:avLst/>
        </a:prstGeom>
        <a:solidFill xmlns:a="http://schemas.openxmlformats.org/drawingml/2006/main">
          <a:srgbClr val="FFC5C5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200" b="1" dirty="0" smtClean="0">
              <a:solidFill>
                <a:schemeClr val="tx1"/>
              </a:solidFill>
            </a:rPr>
            <a:t>2025</a:t>
          </a:r>
          <a:r>
            <a:rPr lang="zh-TW" altLang="en-US" sz="2200" b="1" dirty="0" smtClean="0">
              <a:solidFill>
                <a:schemeClr val="tx1"/>
              </a:solidFill>
            </a:rPr>
            <a:t>年高推計</a:t>
          </a:r>
          <a:endParaRPr lang="en-US" altLang="zh-TW" sz="22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200" b="1" dirty="0" smtClean="0">
              <a:solidFill>
                <a:schemeClr val="tx1"/>
              </a:solidFill>
            </a:rPr>
            <a:t>人口高峰</a:t>
          </a:r>
          <a:r>
            <a:rPr lang="en-US" altLang="zh-TW" sz="2200" b="1" dirty="0" smtClean="0">
              <a:solidFill>
                <a:schemeClr val="tx1"/>
              </a:solidFill>
            </a:rPr>
            <a:t>2380</a:t>
          </a:r>
          <a:r>
            <a:rPr lang="zh-TW" altLang="en-US" sz="2200" b="1" dirty="0" smtClean="0">
              <a:solidFill>
                <a:schemeClr val="tx1"/>
              </a:solidFill>
            </a:rPr>
            <a:t>萬僅增</a:t>
          </a:r>
          <a:r>
            <a:rPr lang="en-US" altLang="zh-TW" sz="2200" b="1" dirty="0" smtClean="0">
              <a:solidFill>
                <a:schemeClr val="tx1"/>
              </a:solidFill>
            </a:rPr>
            <a:t>23</a:t>
          </a:r>
          <a:r>
            <a:rPr lang="zh-TW" altLang="en-US" sz="2200" b="1" dirty="0" smtClean="0">
              <a:solidFill>
                <a:schemeClr val="tx1"/>
              </a:solidFill>
            </a:rPr>
            <a:t>萬人</a:t>
          </a:r>
          <a:endParaRPr lang="zh-TW" altLang="zh-TW" sz="2200" b="1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0.19288</cdr:x>
      <cdr:y>0.47222</cdr:y>
    </cdr:from>
    <cdr:to>
      <cdr:x>0.46063</cdr:x>
      <cdr:y>0.69444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1763688" y="2448272"/>
          <a:ext cx="2448306" cy="1152128"/>
        </a:xfrm>
        <a:prstGeom xmlns:a="http://schemas.openxmlformats.org/drawingml/2006/main" prst="rect">
          <a:avLst/>
        </a:prstGeom>
        <a:solidFill xmlns:a="http://schemas.openxmlformats.org/drawingml/2006/main">
          <a:srgbClr val="9EF07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200" b="1" dirty="0" smtClean="0">
              <a:solidFill>
                <a:schemeClr val="tx1"/>
              </a:solidFill>
            </a:rPr>
            <a:t>2024</a:t>
          </a:r>
          <a:r>
            <a:rPr lang="zh-TW" altLang="en-US" sz="2200" b="1" dirty="0" smtClean="0">
              <a:solidFill>
                <a:schemeClr val="tx1"/>
              </a:solidFill>
            </a:rPr>
            <a:t>年中推計</a:t>
          </a:r>
          <a:endParaRPr lang="en-US" altLang="zh-TW" sz="22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200" b="1" dirty="0" smtClean="0">
              <a:solidFill>
                <a:schemeClr val="tx1"/>
              </a:solidFill>
            </a:rPr>
            <a:t>人口高峰</a:t>
          </a:r>
          <a:r>
            <a:rPr lang="en-US" altLang="zh-TW" sz="2200" b="1" dirty="0" smtClean="0">
              <a:solidFill>
                <a:schemeClr val="tx1"/>
              </a:solidFill>
            </a:rPr>
            <a:t>2374</a:t>
          </a:r>
          <a:r>
            <a:rPr lang="zh-TW" altLang="en-US" sz="2200" b="1" dirty="0" smtClean="0">
              <a:solidFill>
                <a:schemeClr val="tx1"/>
              </a:solidFill>
            </a:rPr>
            <a:t>萬僅增</a:t>
          </a:r>
          <a:r>
            <a:rPr lang="en-US" altLang="zh-TW" sz="2200" b="1" dirty="0" smtClean="0">
              <a:solidFill>
                <a:schemeClr val="tx1"/>
              </a:solidFill>
            </a:rPr>
            <a:t>17</a:t>
          </a:r>
          <a:r>
            <a:rPr lang="zh-TW" altLang="en-US" sz="2200" b="1" dirty="0" smtClean="0">
              <a:solidFill>
                <a:schemeClr val="tx1"/>
              </a:solidFill>
            </a:rPr>
            <a:t>萬人</a:t>
          </a:r>
          <a:endParaRPr lang="zh-TW" altLang="zh-TW" sz="2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0.74801</cdr:x>
      <cdr:y>0.02778</cdr:y>
    </cdr:from>
    <cdr:to>
      <cdr:x>1</cdr:x>
      <cdr:y>0.34722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6839803" y="144016"/>
          <a:ext cx="2304197" cy="165618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2061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高推計</a:t>
          </a:r>
          <a:r>
            <a:rPr lang="en-US" altLang="zh-TW" sz="2400" b="1" dirty="0" smtClean="0">
              <a:solidFill>
                <a:schemeClr val="tx1"/>
              </a:solidFill>
            </a:rPr>
            <a:t>1949</a:t>
          </a:r>
          <a:r>
            <a:rPr lang="zh-TW" altLang="en-US" sz="2400" b="1" dirty="0" smtClean="0">
              <a:solidFill>
                <a:schemeClr val="tx1"/>
              </a:solidFill>
            </a:rPr>
            <a:t>萬人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中推計</a:t>
          </a:r>
          <a:r>
            <a:rPr lang="en-US" altLang="zh-TW" sz="2400" b="1" dirty="0" smtClean="0">
              <a:solidFill>
                <a:schemeClr val="tx1"/>
              </a:solidFill>
            </a:rPr>
            <a:t>1837</a:t>
          </a:r>
          <a:r>
            <a:rPr lang="zh-TW" altLang="en-US" sz="2400" b="1" dirty="0" smtClean="0">
              <a:solidFill>
                <a:schemeClr val="tx1"/>
              </a:solidFill>
            </a:rPr>
            <a:t>萬人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低推計</a:t>
          </a:r>
          <a:r>
            <a:rPr lang="en-US" altLang="zh-TW" sz="2400" b="1" dirty="0" smtClean="0">
              <a:solidFill>
                <a:schemeClr val="tx1"/>
              </a:solidFill>
            </a:rPr>
            <a:t>1707</a:t>
          </a:r>
          <a:r>
            <a:rPr lang="zh-TW" altLang="en-US" sz="2400" b="1" dirty="0" smtClean="0">
              <a:solidFill>
                <a:schemeClr val="tx1"/>
              </a:solidFill>
            </a:rPr>
            <a:t>萬人</a:t>
          </a:r>
          <a:endParaRPr lang="zh-TW" alt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0.09838</cdr:x>
      <cdr:y>0.25</cdr:y>
    </cdr:from>
    <cdr:to>
      <cdr:x>0.35825</cdr:x>
      <cdr:y>0.47222</cdr:y>
    </cdr:to>
    <cdr:sp macro="" textlink="">
      <cdr:nvSpPr>
        <cdr:cNvPr id="5" name="矩形 4"/>
        <cdr:cNvSpPr/>
      </cdr:nvSpPr>
      <cdr:spPr>
        <a:xfrm xmlns:a="http://schemas.openxmlformats.org/drawingml/2006/main">
          <a:off x="899587" y="1296144"/>
          <a:ext cx="2376251" cy="115212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200" b="1" dirty="0" smtClean="0">
              <a:solidFill>
                <a:schemeClr val="tx1"/>
              </a:solidFill>
            </a:rPr>
            <a:t>2021</a:t>
          </a:r>
          <a:r>
            <a:rPr lang="zh-TW" altLang="en-US" sz="2200" b="1" dirty="0" smtClean="0">
              <a:solidFill>
                <a:schemeClr val="tx1"/>
              </a:solidFill>
            </a:rPr>
            <a:t>年低推計</a:t>
          </a:r>
          <a:endParaRPr lang="en-US" altLang="zh-TW" sz="22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200" b="1" dirty="0" smtClean="0">
              <a:solidFill>
                <a:schemeClr val="tx1"/>
              </a:solidFill>
            </a:rPr>
            <a:t>人口高峰</a:t>
          </a:r>
          <a:r>
            <a:rPr lang="en-US" altLang="zh-TW" sz="2200" b="1" dirty="0" smtClean="0">
              <a:solidFill>
                <a:schemeClr val="tx1"/>
              </a:solidFill>
            </a:rPr>
            <a:t>2365</a:t>
          </a:r>
          <a:r>
            <a:rPr lang="zh-TW" altLang="en-US" sz="2200" b="1" dirty="0" smtClean="0">
              <a:solidFill>
                <a:schemeClr val="tx1"/>
              </a:solidFill>
            </a:rPr>
            <a:t>萬僅增</a:t>
          </a:r>
          <a:r>
            <a:rPr lang="en-US" altLang="zh-TW" sz="2200" b="1" dirty="0">
              <a:solidFill>
                <a:schemeClr val="tx1"/>
              </a:solidFill>
            </a:rPr>
            <a:t>9</a:t>
          </a:r>
          <a:r>
            <a:rPr lang="zh-TW" altLang="en-US" sz="2200" b="1" dirty="0" smtClean="0">
              <a:solidFill>
                <a:schemeClr val="tx1"/>
              </a:solidFill>
            </a:rPr>
            <a:t>萬人</a:t>
          </a:r>
          <a:endParaRPr lang="zh-TW" altLang="zh-TW" sz="2200" b="1" dirty="0">
            <a:solidFill>
              <a:schemeClr val="tx1"/>
            </a:solidFill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0.8465</cdr:x>
      <cdr:y>0.25352</cdr:y>
    </cdr:from>
    <cdr:to>
      <cdr:x>0.98587</cdr:x>
      <cdr:y>0.38744</cdr:y>
    </cdr:to>
    <cdr:sp macro="" textlink="">
      <cdr:nvSpPr>
        <cdr:cNvPr id="2" name="矩形圖說文字 1"/>
        <cdr:cNvSpPr/>
      </cdr:nvSpPr>
      <cdr:spPr>
        <a:xfrm xmlns:a="http://schemas.openxmlformats.org/drawingml/2006/main">
          <a:off x="7740352" y="1296144"/>
          <a:ext cx="1274440" cy="684656"/>
        </a:xfrm>
        <a:prstGeom xmlns:a="http://schemas.openxmlformats.org/drawingml/2006/main" prst="wedgeRectCallout">
          <a:avLst>
            <a:gd name="adj1" fmla="val 15042"/>
            <a:gd name="adj2" fmla="val 95668"/>
          </a:avLst>
        </a:prstGeom>
        <a:solidFill xmlns:a="http://schemas.openxmlformats.org/drawingml/2006/main">
          <a:srgbClr val="3DE834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zh-TW" altLang="en-US" sz="1800" b="1" dirty="0" smtClean="0">
              <a:solidFill>
                <a:schemeClr val="tx1"/>
              </a:solidFill>
            </a:rPr>
            <a:t>生育率</a:t>
          </a:r>
          <a:r>
            <a:rPr lang="en-US" altLang="zh-TW" sz="1800" b="1" dirty="0" smtClean="0">
              <a:solidFill>
                <a:schemeClr val="tx1"/>
              </a:solidFill>
            </a:rPr>
            <a:t>1.6%-1.8%</a:t>
          </a:r>
          <a:endParaRPr lang="zh-TW" altLang="en-US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0.86224</cdr:x>
      <cdr:y>0.49296</cdr:y>
    </cdr:from>
    <cdr:to>
      <cdr:x>0.99374</cdr:x>
      <cdr:y>0.62687</cdr:y>
    </cdr:to>
    <cdr:sp macro="" textlink="">
      <cdr:nvSpPr>
        <cdr:cNvPr id="3" name="矩形圖說文字 2"/>
        <cdr:cNvSpPr/>
      </cdr:nvSpPr>
      <cdr:spPr>
        <a:xfrm xmlns:a="http://schemas.openxmlformats.org/drawingml/2006/main">
          <a:off x="7884368" y="2520280"/>
          <a:ext cx="1202432" cy="684656"/>
        </a:xfrm>
        <a:prstGeom xmlns:a="http://schemas.openxmlformats.org/drawingml/2006/main" prst="wedgeRectCallout">
          <a:avLst>
            <a:gd name="adj1" fmla="val 33033"/>
            <a:gd name="adj2" fmla="val 114324"/>
          </a:avLst>
        </a:prstGeom>
        <a:solidFill xmlns:a="http://schemas.openxmlformats.org/drawingml/2006/main">
          <a:srgbClr val="03E2ED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zh-TW" altLang="en-US" sz="1800" b="1" dirty="0" smtClean="0">
              <a:solidFill>
                <a:schemeClr val="tx1"/>
              </a:solidFill>
            </a:rPr>
            <a:t>生育率</a:t>
          </a:r>
          <a:r>
            <a:rPr lang="en-US" altLang="zh-TW" sz="1800" b="1" dirty="0" smtClean="0">
              <a:solidFill>
                <a:schemeClr val="tx1"/>
              </a:solidFill>
            </a:rPr>
            <a:t>1.2%-</a:t>
          </a:r>
          <a:r>
            <a:rPr lang="en-US" altLang="zh-TW" sz="1800" b="1" dirty="0">
              <a:solidFill>
                <a:schemeClr val="tx1"/>
              </a:solidFill>
            </a:rPr>
            <a:t>1</a:t>
          </a:r>
          <a:r>
            <a:rPr lang="en-US" altLang="zh-TW" sz="1800" b="1" dirty="0" smtClean="0">
              <a:solidFill>
                <a:schemeClr val="tx1"/>
              </a:solidFill>
            </a:rPr>
            <a:t>.3%</a:t>
          </a:r>
          <a:endParaRPr lang="zh-TW" alt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0.45902</cdr:x>
      <cdr:y>0.25714</cdr:y>
    </cdr:from>
    <cdr:to>
      <cdr:x>0.69672</cdr:x>
      <cdr:y>0.54286</cdr:y>
    </cdr:to>
    <cdr:sp macro="" textlink="">
      <cdr:nvSpPr>
        <cdr:cNvPr id="4" name="矩形圖說文字 3"/>
        <cdr:cNvSpPr/>
      </cdr:nvSpPr>
      <cdr:spPr>
        <a:xfrm xmlns:a="http://schemas.openxmlformats.org/drawingml/2006/main">
          <a:off x="4032448" y="1296144"/>
          <a:ext cx="2088232" cy="1440160"/>
        </a:xfrm>
        <a:prstGeom xmlns:a="http://schemas.openxmlformats.org/drawingml/2006/main" prst="wedgeRectCallout">
          <a:avLst>
            <a:gd name="adj1" fmla="val 10203"/>
            <a:gd name="adj2" fmla="val 124041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000" b="1" dirty="0" smtClean="0">
              <a:solidFill>
                <a:schemeClr val="tx1"/>
              </a:solidFill>
            </a:rPr>
            <a:t>2012</a:t>
          </a:r>
          <a:r>
            <a:rPr lang="zh-TW" altLang="en-US" sz="2000" b="1" dirty="0" smtClean="0">
              <a:solidFill>
                <a:schemeClr val="tx1"/>
              </a:solidFill>
            </a:rPr>
            <a:t>年扶養比</a:t>
          </a:r>
          <a:endParaRPr lang="en-US" altLang="zh-TW" sz="20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000" b="1" dirty="0" smtClean="0">
              <a:solidFill>
                <a:schemeClr val="tx1"/>
              </a:solidFill>
            </a:rPr>
            <a:t>最輕</a:t>
          </a:r>
          <a:r>
            <a:rPr lang="en-US" altLang="zh-TW" sz="2000" b="1" dirty="0" smtClean="0">
              <a:solidFill>
                <a:schemeClr val="tx1"/>
              </a:solidFill>
            </a:rPr>
            <a:t>34.8%</a:t>
          </a:r>
        </a:p>
        <a:p xmlns:a="http://schemas.openxmlformats.org/drawingml/2006/main">
          <a:pPr algn="ctr"/>
          <a:r>
            <a:rPr kumimoji="1" lang="zh-TW" altLang="en-US" sz="2000" b="1" dirty="0" smtClean="0">
              <a:solidFill>
                <a:schemeClr val="tx1"/>
              </a:solidFill>
              <a:latin typeface="Calibri" pitchFamily="34" charset="0"/>
              <a:ea typeface="新細明體" pitchFamily="18" charset="-120"/>
              <a:cs typeface="Times New Roman" pitchFamily="18" charset="0"/>
            </a:rPr>
            <a:t>每</a:t>
          </a:r>
          <a:r>
            <a:rPr kumimoji="1" lang="en-US" altLang="zh-TW" sz="2000" b="1" dirty="0" smtClean="0">
              <a:solidFill>
                <a:schemeClr val="tx1"/>
              </a:solidFill>
              <a:latin typeface="Calibri" pitchFamily="34" charset="0"/>
              <a:ea typeface="新細明體" pitchFamily="18" charset="-120"/>
              <a:cs typeface="Times New Roman" pitchFamily="18" charset="0"/>
            </a:rPr>
            <a:t>2.9</a:t>
          </a:r>
          <a:r>
            <a:rPr kumimoji="1" lang="zh-TW" altLang="en-US" sz="2000" b="1" dirty="0" smtClean="0">
              <a:solidFill>
                <a:schemeClr val="tx1"/>
              </a:solidFill>
              <a:latin typeface="Calibri" pitchFamily="34" charset="0"/>
              <a:ea typeface="新細明體" pitchFamily="18" charset="-120"/>
              <a:cs typeface="Times New Roman" pitchFamily="18" charset="0"/>
            </a:rPr>
            <a:t>個勞動人口養</a:t>
          </a:r>
          <a:r>
            <a:rPr kumimoji="1" lang="en-US" altLang="zh-TW" sz="2000" b="1" dirty="0" smtClean="0">
              <a:solidFill>
                <a:schemeClr val="tx1"/>
              </a:solidFill>
              <a:latin typeface="Calibri" pitchFamily="34" charset="0"/>
              <a:ea typeface="新細明體" pitchFamily="18" charset="-120"/>
              <a:cs typeface="Times New Roman" pitchFamily="18" charset="0"/>
            </a:rPr>
            <a:t>1</a:t>
          </a:r>
          <a:r>
            <a:rPr kumimoji="1" lang="zh-TW" altLang="en-US" sz="2000" b="1" dirty="0" smtClean="0">
              <a:solidFill>
                <a:schemeClr val="tx1"/>
              </a:solidFill>
              <a:latin typeface="Calibri" pitchFamily="34" charset="0"/>
              <a:ea typeface="新細明體" pitchFamily="18" charset="-120"/>
              <a:cs typeface="Times New Roman" pitchFamily="18" charset="0"/>
            </a:rPr>
            <a:t>個   老人小孩</a:t>
          </a:r>
          <a:endParaRPr lang="zh-TW" sz="2000" b="1" dirty="0">
            <a:solidFill>
              <a:schemeClr val="tx1"/>
            </a:solidFill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0.68293</cdr:x>
      <cdr:y>0.46479</cdr:y>
    </cdr:from>
    <cdr:to>
      <cdr:x>0.86992</cdr:x>
      <cdr:y>0.71831</cdr:y>
    </cdr:to>
    <cdr:sp macro="" textlink="">
      <cdr:nvSpPr>
        <cdr:cNvPr id="2" name="矩形圖說文字 1"/>
        <cdr:cNvSpPr/>
      </cdr:nvSpPr>
      <cdr:spPr>
        <a:xfrm xmlns:a="http://schemas.openxmlformats.org/drawingml/2006/main">
          <a:off x="6048700" y="2376270"/>
          <a:ext cx="1656168" cy="1296138"/>
        </a:xfrm>
        <a:prstGeom xmlns:a="http://schemas.openxmlformats.org/drawingml/2006/main" prst="wedgeRectCallout">
          <a:avLst>
            <a:gd name="adj1" fmla="val 49715"/>
            <a:gd name="adj2" fmla="val -137612"/>
          </a:avLst>
        </a:prstGeom>
        <a:solidFill xmlns:a="http://schemas.openxmlformats.org/drawingml/2006/main">
          <a:srgbClr val="8AEEF6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2012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佔比最高點</a:t>
          </a:r>
          <a:r>
            <a:rPr lang="en-US" altLang="zh-TW" sz="2400" b="1" dirty="0" smtClean="0">
              <a:solidFill>
                <a:schemeClr val="tx1"/>
              </a:solidFill>
            </a:rPr>
            <a:t>74.2%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0.08943</cdr:x>
      <cdr:y>0.43662</cdr:y>
    </cdr:from>
    <cdr:to>
      <cdr:x>0.26016</cdr:x>
      <cdr:y>0.61972</cdr:y>
    </cdr:to>
    <cdr:sp macro="" textlink="">
      <cdr:nvSpPr>
        <cdr:cNvPr id="3" name="矩形圖說文字 2"/>
        <cdr:cNvSpPr/>
      </cdr:nvSpPr>
      <cdr:spPr>
        <a:xfrm xmlns:a="http://schemas.openxmlformats.org/drawingml/2006/main">
          <a:off x="792088" y="2232248"/>
          <a:ext cx="1512168" cy="936104"/>
        </a:xfrm>
        <a:prstGeom xmlns:a="http://schemas.openxmlformats.org/drawingml/2006/main" prst="wedgeRectCallout">
          <a:avLst>
            <a:gd name="adj1" fmla="val 59793"/>
            <a:gd name="adj2" fmla="val 183245"/>
          </a:avLst>
        </a:prstGeom>
        <a:solidFill xmlns:a="http://schemas.openxmlformats.org/drawingml/2006/main">
          <a:srgbClr val="9EF07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1800" b="1" dirty="0" smtClean="0">
              <a:solidFill>
                <a:schemeClr val="tx1"/>
              </a:solidFill>
            </a:rPr>
            <a:t>1962</a:t>
          </a:r>
          <a:r>
            <a:rPr lang="zh-TW" altLang="en-US" sz="1800" b="1" dirty="0" smtClean="0">
              <a:solidFill>
                <a:schemeClr val="tx1"/>
              </a:solidFill>
            </a:rPr>
            <a:t>年佔總人口比例最低點</a:t>
          </a:r>
          <a:r>
            <a:rPr lang="en-US" altLang="zh-TW" sz="1800" b="1" dirty="0" smtClean="0">
              <a:solidFill>
                <a:schemeClr val="tx1"/>
              </a:solidFill>
            </a:rPr>
            <a:t>51.5%</a:t>
          </a:r>
          <a:endParaRPr lang="zh-TW" sz="1800" b="1" dirty="0">
            <a:solidFill>
              <a:schemeClr val="tx1"/>
            </a:solidFill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0.20075</cdr:x>
      <cdr:y>0.05556</cdr:y>
    </cdr:from>
    <cdr:to>
      <cdr:x>0.49213</cdr:x>
      <cdr:y>0.33333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1835658" y="288032"/>
          <a:ext cx="2664379" cy="14401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800" b="1" dirty="0" smtClean="0">
              <a:solidFill>
                <a:srgbClr val="C00000"/>
              </a:solidFill>
            </a:rPr>
            <a:t>1963-1998</a:t>
          </a:r>
          <a:r>
            <a:rPr lang="zh-TW" altLang="en-US" sz="2800" b="1" dirty="0" smtClean="0">
              <a:solidFill>
                <a:srgbClr val="C00000"/>
              </a:solidFill>
            </a:rPr>
            <a:t>年</a:t>
          </a:r>
          <a:endParaRPr lang="en-US" altLang="zh-TW" sz="2800" b="1" dirty="0" smtClean="0">
            <a:solidFill>
              <a:srgbClr val="C00000"/>
            </a:solidFill>
          </a:endParaRPr>
        </a:p>
        <a:p xmlns:a="http://schemas.openxmlformats.org/drawingml/2006/main">
          <a:pPr algn="ctr"/>
          <a:r>
            <a:rPr lang="zh-TW" altLang="en-US" sz="2800" b="1" dirty="0" smtClean="0">
              <a:solidFill>
                <a:srgbClr val="C00000"/>
              </a:solidFill>
            </a:rPr>
            <a:t>勞動人口增加高峰年增</a:t>
          </a:r>
          <a:r>
            <a:rPr lang="en-US" altLang="zh-TW" sz="2800" b="1" dirty="0" smtClean="0">
              <a:solidFill>
                <a:srgbClr val="C00000"/>
              </a:solidFill>
            </a:rPr>
            <a:t>26</a:t>
          </a:r>
          <a:r>
            <a:rPr lang="zh-TW" altLang="en-US" sz="2800" b="1" dirty="0" smtClean="0">
              <a:solidFill>
                <a:srgbClr val="C00000"/>
              </a:solidFill>
            </a:rPr>
            <a:t>萬人</a:t>
          </a:r>
          <a:endParaRPr lang="zh-TW" sz="28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0.14563</cdr:x>
      <cdr:y>0.75</cdr:y>
    </cdr:from>
    <cdr:to>
      <cdr:x>0.53937</cdr:x>
      <cdr:y>0.90278</cdr:y>
    </cdr:to>
    <cdr:sp macro="" textlink="">
      <cdr:nvSpPr>
        <cdr:cNvPr id="3" name="矩形圖說文字 2"/>
        <cdr:cNvSpPr/>
      </cdr:nvSpPr>
      <cdr:spPr>
        <a:xfrm xmlns:a="http://schemas.openxmlformats.org/drawingml/2006/main">
          <a:off x="1331640" y="3888432"/>
          <a:ext cx="3600359" cy="792088"/>
        </a:xfrm>
        <a:prstGeom xmlns:a="http://schemas.openxmlformats.org/drawingml/2006/main" prst="wedgeRectCallout">
          <a:avLst>
            <a:gd name="adj1" fmla="val 71461"/>
            <a:gd name="adj2" fmla="val -69456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2000" b="1" dirty="0" smtClean="0">
              <a:solidFill>
                <a:schemeClr val="tx1"/>
              </a:solidFill>
            </a:rPr>
            <a:t>2016</a:t>
          </a:r>
          <a:r>
            <a:rPr lang="zh-TW" altLang="en-US" sz="2000" b="1" dirty="0" smtClean="0">
              <a:solidFill>
                <a:schemeClr val="tx1"/>
              </a:solidFill>
            </a:rPr>
            <a:t>年勞動人口減少</a:t>
          </a:r>
          <a:r>
            <a:rPr lang="en-US" altLang="zh-TW" sz="2000" b="1" dirty="0" smtClean="0">
              <a:solidFill>
                <a:schemeClr val="tx1"/>
              </a:solidFill>
            </a:rPr>
            <a:t>7.4</a:t>
          </a:r>
          <a:r>
            <a:rPr lang="zh-TW" altLang="en-US" sz="2000" b="1" dirty="0" smtClean="0">
              <a:solidFill>
                <a:schemeClr val="tx1"/>
              </a:solidFill>
            </a:rPr>
            <a:t>萬人</a:t>
          </a:r>
          <a:endParaRPr lang="en-US" altLang="zh-TW" sz="20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en-US" altLang="zh-TW" sz="2000" b="1" dirty="0" smtClean="0">
              <a:solidFill>
                <a:schemeClr val="tx1"/>
              </a:solidFill>
            </a:rPr>
            <a:t>2017</a:t>
          </a:r>
          <a:r>
            <a:rPr lang="zh-TW" altLang="en-US" sz="2000" b="1" dirty="0" smtClean="0">
              <a:solidFill>
                <a:schemeClr val="tx1"/>
              </a:solidFill>
            </a:rPr>
            <a:t>年勞動人口減少</a:t>
          </a:r>
          <a:r>
            <a:rPr lang="en-US" altLang="zh-TW" sz="2000" b="1" dirty="0" smtClean="0">
              <a:solidFill>
                <a:schemeClr val="tx1"/>
              </a:solidFill>
            </a:rPr>
            <a:t>8.1</a:t>
          </a:r>
          <a:r>
            <a:rPr lang="zh-TW" altLang="en-US" sz="2000" b="1" dirty="0" smtClean="0">
              <a:solidFill>
                <a:schemeClr val="tx1"/>
              </a:solidFill>
            </a:rPr>
            <a:t>萬人</a:t>
          </a:r>
          <a:endParaRPr lang="zh-TW" altLang="zh-TW" sz="2000" b="1" dirty="0" smtClean="0">
            <a:solidFill>
              <a:schemeClr val="tx1"/>
            </a:solidFill>
          </a:endParaRPr>
        </a:p>
        <a:p xmlns:a="http://schemas.openxmlformats.org/drawingml/2006/main">
          <a:endParaRPr lang="zh-TW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0.626</cdr:x>
      <cdr:y>0.33333</cdr:y>
    </cdr:from>
    <cdr:to>
      <cdr:x>0.98037</cdr:x>
      <cdr:y>0.54167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5724144" y="1728192"/>
          <a:ext cx="3240359" cy="1080137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800" b="1" dirty="0" smtClean="0">
              <a:solidFill>
                <a:schemeClr val="tx1"/>
              </a:solidFill>
            </a:rPr>
            <a:t>2016-2061</a:t>
          </a:r>
          <a:r>
            <a:rPr lang="zh-TW" altLang="en-US" sz="2800" b="1" dirty="0" smtClean="0">
              <a:solidFill>
                <a:schemeClr val="tx1"/>
              </a:solidFill>
            </a:rPr>
            <a:t>年</a:t>
          </a:r>
          <a:endParaRPr lang="en-US" altLang="zh-TW" sz="28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800" b="1" dirty="0" smtClean="0">
              <a:solidFill>
                <a:schemeClr val="tx1"/>
              </a:solidFill>
            </a:rPr>
            <a:t>平均年減</a:t>
          </a:r>
          <a:r>
            <a:rPr lang="en-US" altLang="zh-TW" sz="2800" b="1" dirty="0" smtClean="0">
              <a:solidFill>
                <a:schemeClr val="tx1"/>
              </a:solidFill>
            </a:rPr>
            <a:t>17.2</a:t>
          </a:r>
          <a:r>
            <a:rPr lang="zh-TW" altLang="en-US" sz="2800" b="1" dirty="0" smtClean="0">
              <a:solidFill>
                <a:schemeClr val="tx1"/>
              </a:solidFill>
            </a:rPr>
            <a:t>萬人</a:t>
          </a:r>
          <a:endParaRPr lang="zh-TW" sz="2800" b="1" dirty="0">
            <a:solidFill>
              <a:schemeClr val="tx1"/>
            </a:solidFill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0.47638</cdr:x>
      <cdr:y>0.69444</cdr:y>
    </cdr:from>
    <cdr:to>
      <cdr:x>0.64726</cdr:x>
      <cdr:y>0.93056</cdr:y>
    </cdr:to>
    <cdr:sp macro="" textlink="">
      <cdr:nvSpPr>
        <cdr:cNvPr id="2" name="矩形圖說文字 1"/>
        <cdr:cNvSpPr/>
      </cdr:nvSpPr>
      <cdr:spPr>
        <a:xfrm xmlns:a="http://schemas.openxmlformats.org/drawingml/2006/main">
          <a:off x="4355976" y="3600400"/>
          <a:ext cx="1562527" cy="1224136"/>
        </a:xfrm>
        <a:prstGeom xmlns:a="http://schemas.openxmlformats.org/drawingml/2006/main" prst="wedgeRectCallout">
          <a:avLst>
            <a:gd name="adj1" fmla="val 10705"/>
            <a:gd name="adj2" fmla="val -153075"/>
          </a:avLst>
        </a:prstGeom>
        <a:solidFill xmlns:a="http://schemas.openxmlformats.org/drawingml/2006/main">
          <a:srgbClr val="FF6600"/>
        </a:solidFill>
        <a:ln xmlns:a="http://schemas.openxmlformats.org/drawingml/2006/main" w="57150">
          <a:solidFill>
            <a:srgbClr val="FF66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2012-2015</a:t>
          </a:r>
          <a:endParaRPr lang="zh-TW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人口紅利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最高峰期</a:t>
          </a:r>
          <a:endParaRPr lang="en-US" altLang="zh-TW" sz="2400" b="1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0.55512</cdr:x>
      <cdr:y>0.05556</cdr:y>
    </cdr:from>
    <cdr:to>
      <cdr:x>0.83075</cdr:x>
      <cdr:y>0.33333</cdr:y>
    </cdr:to>
    <cdr:sp macro="" textlink="">
      <cdr:nvSpPr>
        <cdr:cNvPr id="4" name="矩形圖說文字 3"/>
        <cdr:cNvSpPr/>
      </cdr:nvSpPr>
      <cdr:spPr>
        <a:xfrm xmlns:a="http://schemas.openxmlformats.org/drawingml/2006/main">
          <a:off x="5076017" y="288032"/>
          <a:ext cx="2520319" cy="1440160"/>
        </a:xfrm>
        <a:prstGeom xmlns:a="http://schemas.openxmlformats.org/drawingml/2006/main" prst="wedgeRectCallout">
          <a:avLst>
            <a:gd name="adj1" fmla="val -36823"/>
            <a:gd name="adj2" fmla="val 92113"/>
          </a:avLst>
        </a:prstGeom>
        <a:solidFill xmlns:a="http://schemas.openxmlformats.org/drawingml/2006/main">
          <a:srgbClr val="BAF49A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2016</a:t>
          </a:r>
          <a:r>
            <a:rPr lang="zh-TW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年起</a:t>
          </a:r>
          <a:endParaRPr lang="en-US" altLang="zh-TW" sz="26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 xmlns:a="http://schemas.openxmlformats.org/drawingml/2006/main">
          <a:pPr algn="ctr"/>
          <a:r>
            <a:rPr lang="zh-TW" altLang="en-US" sz="26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人口紅利與房市同步下跌？</a:t>
          </a:r>
          <a:endParaRPr lang="zh-TW" altLang="en-US" sz="2600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0.35038</cdr:x>
      <cdr:y>0.18056</cdr:y>
    </cdr:from>
    <cdr:to>
      <cdr:x>0.537</cdr:x>
      <cdr:y>0.38889</cdr:y>
    </cdr:to>
    <cdr:sp macro="" textlink="">
      <cdr:nvSpPr>
        <cdr:cNvPr id="5" name="矩形圖說文字 4"/>
        <cdr:cNvSpPr/>
      </cdr:nvSpPr>
      <cdr:spPr>
        <a:xfrm xmlns:a="http://schemas.openxmlformats.org/drawingml/2006/main">
          <a:off x="3203848" y="936104"/>
          <a:ext cx="1706453" cy="1080114"/>
        </a:xfrm>
        <a:prstGeom xmlns:a="http://schemas.openxmlformats.org/drawingml/2006/main" prst="wedgeRectCallout">
          <a:avLst>
            <a:gd name="adj1" fmla="val 55823"/>
            <a:gd name="adj2" fmla="val 79514"/>
          </a:avLst>
        </a:prstGeom>
        <a:solidFill xmlns:a="http://schemas.openxmlformats.org/drawingml/2006/main">
          <a:srgbClr val="F8A87C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000" b="1" dirty="0" smtClean="0">
              <a:solidFill>
                <a:schemeClr val="tx1"/>
              </a:solidFill>
            </a:rPr>
            <a:t>2004-2015</a:t>
          </a:r>
        </a:p>
        <a:p xmlns:a="http://schemas.openxmlformats.org/drawingml/2006/main">
          <a:pPr algn="ctr"/>
          <a:r>
            <a:rPr lang="zh-TW" altLang="en-US" sz="2000" b="1" dirty="0" smtClean="0">
              <a:solidFill>
                <a:schemeClr val="tx1"/>
              </a:solidFill>
            </a:rPr>
            <a:t>第五波</a:t>
          </a:r>
          <a:endParaRPr lang="en-US" altLang="zh-TW" sz="20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000" b="1" dirty="0" smtClean="0">
              <a:solidFill>
                <a:schemeClr val="tx1"/>
              </a:solidFill>
            </a:rPr>
            <a:t>房市繁榮期</a:t>
          </a:r>
          <a:endParaRPr lang="zh-TW" sz="2000" b="1" dirty="0">
            <a:solidFill>
              <a:schemeClr val="tx1"/>
            </a:solidFill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0.09158</cdr:x>
      <cdr:y>0.22884</cdr:y>
    </cdr:from>
    <cdr:to>
      <cdr:x>0.18721</cdr:x>
      <cdr:y>0.41748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827562" y="1196626"/>
          <a:ext cx="864160" cy="986407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>
          <a:solidFill>
            <a:srgbClr val="2328E9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zh-TW" altLang="en-US" sz="1600" b="1" dirty="0" smtClean="0">
              <a:solidFill>
                <a:schemeClr val="tx1"/>
              </a:solidFill>
            </a:rPr>
            <a:t>第一波</a:t>
          </a:r>
          <a:r>
            <a:rPr lang="en-US" altLang="zh-TW" sz="2000" b="1" dirty="0" smtClean="0">
              <a:solidFill>
                <a:schemeClr val="tx1"/>
              </a:solidFill>
            </a:rPr>
            <a:t>1967-1968</a:t>
          </a:r>
          <a:endParaRPr lang="zh-TW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0.17924</cdr:x>
      <cdr:y>0</cdr:y>
    </cdr:from>
    <cdr:to>
      <cdr:x>0.27486</cdr:x>
      <cdr:y>0.18753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1619702" y="0"/>
          <a:ext cx="864069" cy="98060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zh-TW" altLang="en-US" sz="1600" b="1" dirty="0" smtClean="0">
              <a:solidFill>
                <a:schemeClr val="tx1"/>
              </a:solidFill>
            </a:rPr>
            <a:t>第二波</a:t>
          </a:r>
          <a:r>
            <a:rPr lang="en-US" altLang="zh-TW" sz="2000" b="1" dirty="0" smtClean="0">
              <a:solidFill>
                <a:schemeClr val="tx1"/>
              </a:solidFill>
            </a:rPr>
            <a:t>1971-1974</a:t>
          </a:r>
          <a:endParaRPr lang="zh-TW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0.28283</cdr:x>
      <cdr:y>0.21507</cdr:y>
    </cdr:from>
    <cdr:to>
      <cdr:x>0.38642</cdr:x>
      <cdr:y>0.40786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2555792" y="1124616"/>
          <a:ext cx="936091" cy="1008114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zh-TW" altLang="en-US" sz="1600" b="1" dirty="0" smtClean="0">
              <a:solidFill>
                <a:schemeClr val="tx1"/>
              </a:solidFill>
            </a:rPr>
            <a:t>第三波</a:t>
          </a:r>
          <a:r>
            <a:rPr lang="en-US" altLang="zh-TW" sz="2000" b="1" dirty="0" smtClean="0">
              <a:solidFill>
                <a:schemeClr val="tx1"/>
              </a:solidFill>
            </a:rPr>
            <a:t>1979-1980</a:t>
          </a:r>
          <a:endParaRPr lang="zh-TW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0.41829</cdr:x>
      <cdr:y>0.06359</cdr:y>
    </cdr:from>
    <cdr:to>
      <cdr:x>0.52189</cdr:x>
      <cdr:y>0.25638</cdr:y>
    </cdr:to>
    <cdr:sp macro="" textlink="">
      <cdr:nvSpPr>
        <cdr:cNvPr id="5" name="矩形 4"/>
        <cdr:cNvSpPr/>
      </cdr:nvSpPr>
      <cdr:spPr>
        <a:xfrm xmlns:a="http://schemas.openxmlformats.org/drawingml/2006/main">
          <a:off x="3779876" y="332516"/>
          <a:ext cx="936181" cy="1008126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zh-TW" altLang="en-US" sz="1600" b="1" dirty="0" smtClean="0">
              <a:solidFill>
                <a:schemeClr val="tx1"/>
              </a:solidFill>
            </a:rPr>
            <a:t>第四波</a:t>
          </a:r>
          <a:r>
            <a:rPr lang="en-US" altLang="zh-TW" sz="2000" b="1" dirty="0" smtClean="0">
              <a:solidFill>
                <a:schemeClr val="tx1"/>
              </a:solidFill>
            </a:rPr>
            <a:t>1988-1989</a:t>
          </a:r>
          <a:endParaRPr lang="zh-TW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0.76891</cdr:x>
      <cdr:y>0.4354</cdr:y>
    </cdr:from>
    <cdr:to>
      <cdr:x>0.88047</cdr:x>
      <cdr:y>0.62819</cdr:y>
    </cdr:to>
    <cdr:sp macro="" textlink="">
      <cdr:nvSpPr>
        <cdr:cNvPr id="6" name="矩形 5"/>
        <cdr:cNvSpPr/>
      </cdr:nvSpPr>
      <cdr:spPr>
        <a:xfrm xmlns:a="http://schemas.openxmlformats.org/drawingml/2006/main">
          <a:off x="6948264" y="2276746"/>
          <a:ext cx="1008099" cy="1008112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lumMod val="20000"/>
            <a:lumOff val="80000"/>
          </a:schemeClr>
        </a:solidFill>
        <a:ln xmlns:a="http://schemas.openxmlformats.org/drawingml/2006/main" w="57150">
          <a:solidFill>
            <a:srgbClr val="FFFF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TW" altLang="en-US" sz="2000" b="1" dirty="0" smtClean="0">
              <a:solidFill>
                <a:schemeClr val="tx1"/>
              </a:solidFill>
            </a:rPr>
            <a:t>第五波</a:t>
          </a:r>
          <a:r>
            <a:rPr lang="en-US" altLang="zh-TW" sz="2000" b="1" smtClean="0">
              <a:solidFill>
                <a:schemeClr val="tx1"/>
              </a:solidFill>
            </a:rPr>
            <a:t>2009.7-2015.12</a:t>
          </a:r>
          <a:endParaRPr lang="zh-TW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0.52985</cdr:x>
      <cdr:y>0.32524</cdr:y>
    </cdr:from>
    <cdr:to>
      <cdr:x>0.68923</cdr:x>
      <cdr:y>0.57311</cdr:y>
    </cdr:to>
    <cdr:sp macro="" textlink="">
      <cdr:nvSpPr>
        <cdr:cNvPr id="7" name="矩形 6"/>
        <cdr:cNvSpPr/>
      </cdr:nvSpPr>
      <cdr:spPr>
        <a:xfrm xmlns:a="http://schemas.openxmlformats.org/drawingml/2006/main">
          <a:off x="4787987" y="1700681"/>
          <a:ext cx="1440237" cy="1296153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TW" altLang="en-US" sz="2400" b="1" dirty="0" smtClean="0">
              <a:solidFill>
                <a:schemeClr val="tx1"/>
              </a:solidFill>
            </a:rPr>
            <a:t>房市泡沫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zh-TW" altLang="en-US" sz="2400" b="1" dirty="0" smtClean="0">
              <a:solidFill>
                <a:schemeClr val="tx1"/>
              </a:solidFill>
            </a:rPr>
            <a:t>失落十年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en-US" altLang="zh-TW" sz="2400" b="1" dirty="0" smtClean="0">
              <a:solidFill>
                <a:schemeClr val="tx1"/>
              </a:solidFill>
            </a:rPr>
            <a:t>1994-2003</a:t>
          </a:r>
          <a:endParaRPr lang="zh-TW" sz="2400" b="1" dirty="0">
            <a:solidFill>
              <a:schemeClr val="tx1"/>
            </a:solidFill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0.10626</cdr:x>
      <cdr:y>0.09722</cdr:y>
    </cdr:from>
    <cdr:to>
      <cdr:x>0.374</cdr:x>
      <cdr:y>0.29167</cdr:y>
    </cdr:to>
    <cdr:sp macro="" textlink="">
      <cdr:nvSpPr>
        <cdr:cNvPr id="2" name="矩形圖說文字 1"/>
        <cdr:cNvSpPr/>
      </cdr:nvSpPr>
      <cdr:spPr>
        <a:xfrm xmlns:a="http://schemas.openxmlformats.org/drawingml/2006/main">
          <a:off x="971600" y="504056"/>
          <a:ext cx="2448272" cy="1008112"/>
        </a:xfrm>
        <a:prstGeom xmlns:a="http://schemas.openxmlformats.org/drawingml/2006/main" prst="wedgeRectCallout">
          <a:avLst>
            <a:gd name="adj1" fmla="val 143735"/>
            <a:gd name="adj2" fmla="val -28204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1800" b="1" dirty="0" smtClean="0">
              <a:solidFill>
                <a:schemeClr val="tx1"/>
              </a:solidFill>
            </a:rPr>
            <a:t>2022-2025</a:t>
          </a:r>
          <a:r>
            <a:rPr lang="zh-TW" altLang="en-US" sz="1800" b="1" dirty="0" smtClean="0">
              <a:solidFill>
                <a:schemeClr val="tx1"/>
              </a:solidFill>
            </a:rPr>
            <a:t>為人口高峰</a:t>
          </a:r>
          <a:r>
            <a:rPr lang="en-US" altLang="zh-TW" sz="1800" b="1" dirty="0" smtClean="0">
              <a:solidFill>
                <a:schemeClr val="tx1"/>
              </a:solidFill>
            </a:rPr>
            <a:t>2061</a:t>
          </a:r>
          <a:r>
            <a:rPr lang="zh-TW" altLang="en-US" sz="1800" b="1" dirty="0" smtClean="0">
              <a:solidFill>
                <a:schemeClr val="tx1"/>
              </a:solidFill>
            </a:rPr>
            <a:t>年減少為</a:t>
          </a:r>
          <a:r>
            <a:rPr lang="en-US" altLang="zh-TW" sz="1800" b="1" dirty="0" smtClean="0">
              <a:solidFill>
                <a:schemeClr val="tx1"/>
              </a:solidFill>
            </a:rPr>
            <a:t>1840</a:t>
          </a:r>
          <a:r>
            <a:rPr lang="zh-TW" altLang="en-US" sz="1800" b="1" dirty="0" smtClean="0">
              <a:solidFill>
                <a:schemeClr val="tx1"/>
              </a:solidFill>
            </a:rPr>
            <a:t>萬人</a:t>
          </a:r>
          <a:r>
            <a:rPr lang="en-US" altLang="zh-TW" sz="1600" b="1" dirty="0" smtClean="0">
              <a:solidFill>
                <a:schemeClr val="tx1"/>
              </a:solidFill>
            </a:rPr>
            <a:t>(</a:t>
          </a:r>
          <a:r>
            <a:rPr lang="zh-TW" altLang="en-US" sz="1600" b="1" dirty="0" smtClean="0">
              <a:solidFill>
                <a:schemeClr val="tx1"/>
              </a:solidFill>
            </a:rPr>
            <a:t>中推估</a:t>
          </a:r>
          <a:r>
            <a:rPr lang="en-US" altLang="zh-TW" sz="1600" b="1" dirty="0" smtClean="0">
              <a:solidFill>
                <a:schemeClr val="tx1"/>
              </a:solidFill>
            </a:rPr>
            <a:t>)</a:t>
          </a:r>
          <a:endParaRPr lang="zh-TW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0.42913</cdr:x>
      <cdr:y>0.26389</cdr:y>
    </cdr:from>
    <cdr:to>
      <cdr:x>0.7835</cdr:x>
      <cdr:y>0.44444</cdr:y>
    </cdr:to>
    <cdr:sp macro="" textlink="">
      <cdr:nvSpPr>
        <cdr:cNvPr id="4" name="矩形圖說文字 3"/>
        <cdr:cNvSpPr/>
      </cdr:nvSpPr>
      <cdr:spPr>
        <a:xfrm xmlns:a="http://schemas.openxmlformats.org/drawingml/2006/main">
          <a:off x="3923928" y="1368152"/>
          <a:ext cx="3240360" cy="936104"/>
        </a:xfrm>
        <a:prstGeom xmlns:a="http://schemas.openxmlformats.org/drawingml/2006/main" prst="wedgeRectCallout">
          <a:avLst>
            <a:gd name="adj1" fmla="val 20635"/>
            <a:gd name="adj2" fmla="val 168104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TW" altLang="en-US" sz="2000" b="1" dirty="0" smtClean="0">
              <a:solidFill>
                <a:schemeClr val="tx1"/>
              </a:solidFill>
            </a:rPr>
            <a:t>未來房價循小跌大漲趨勢？</a:t>
          </a:r>
          <a:endParaRPr lang="en-US" altLang="zh-TW" sz="20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zh-TW" altLang="en-US" sz="2000" b="1" dirty="0" smtClean="0">
              <a:solidFill>
                <a:schemeClr val="tx1"/>
              </a:solidFill>
            </a:rPr>
            <a:t>或剛性需求減少房價緩跌？</a:t>
          </a:r>
          <a:endParaRPr lang="zh-TW" altLang="zh-TW" sz="2000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0.24098</cdr:x>
      <cdr:y>0.72222</cdr:y>
    </cdr:from>
    <cdr:to>
      <cdr:x>0.40163</cdr:x>
      <cdr:y>0.91667</cdr:y>
    </cdr:to>
    <cdr:sp macro="" textlink="">
      <cdr:nvSpPr>
        <cdr:cNvPr id="2" name="矩形圖說文字 1"/>
        <cdr:cNvSpPr/>
      </cdr:nvSpPr>
      <cdr:spPr>
        <a:xfrm xmlns:a="http://schemas.openxmlformats.org/drawingml/2006/main">
          <a:off x="2160262" y="3744416"/>
          <a:ext cx="1440138" cy="1008112"/>
        </a:xfrm>
        <a:prstGeom xmlns:a="http://schemas.openxmlformats.org/drawingml/2006/main" prst="wedgeRectCallout">
          <a:avLst>
            <a:gd name="adj1" fmla="val -150253"/>
            <a:gd name="adj2" fmla="val 7343"/>
          </a:avLst>
        </a:prstGeom>
        <a:solidFill xmlns:a="http://schemas.openxmlformats.org/drawingml/2006/main">
          <a:srgbClr val="13CFDD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800" b="1" dirty="0" smtClean="0">
              <a:solidFill>
                <a:schemeClr val="tx1"/>
              </a:solidFill>
            </a:rPr>
            <a:t>1974</a:t>
          </a:r>
          <a:r>
            <a:rPr lang="zh-TW" altLang="en-US" sz="2800" b="1" dirty="0" smtClean="0">
              <a:solidFill>
                <a:schemeClr val="tx1"/>
              </a:solidFill>
            </a:rPr>
            <a:t>年</a:t>
          </a:r>
          <a:endParaRPr lang="en-US" altLang="zh-TW" sz="28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altLang="zh-TW" sz="2800" b="1" dirty="0" smtClean="0">
              <a:solidFill>
                <a:schemeClr val="tx1"/>
              </a:solidFill>
            </a:rPr>
            <a:t>21</a:t>
          </a:r>
          <a:r>
            <a:rPr lang="zh-TW" altLang="en-US" sz="2800" b="1" dirty="0" smtClean="0">
              <a:solidFill>
                <a:schemeClr val="tx1"/>
              </a:solidFill>
            </a:rPr>
            <a:t>歲</a:t>
          </a:r>
          <a:endParaRPr lang="zh-TW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0.21688</cdr:x>
      <cdr:y>0.43056</cdr:y>
    </cdr:from>
    <cdr:to>
      <cdr:x>0.34298</cdr:x>
      <cdr:y>0.59039</cdr:y>
    </cdr:to>
    <cdr:sp macro="" textlink="">
      <cdr:nvSpPr>
        <cdr:cNvPr id="3" name="矩形圖說文字 2"/>
        <cdr:cNvSpPr/>
      </cdr:nvSpPr>
      <cdr:spPr>
        <a:xfrm xmlns:a="http://schemas.openxmlformats.org/drawingml/2006/main">
          <a:off x="1944218" y="2232271"/>
          <a:ext cx="1130422" cy="828651"/>
        </a:xfrm>
        <a:prstGeom xmlns:a="http://schemas.openxmlformats.org/drawingml/2006/main" prst="wedgeRectCallout">
          <a:avLst>
            <a:gd name="adj1" fmla="val 10135"/>
            <a:gd name="adj2" fmla="val 51584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1996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？歲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0.3695</cdr:x>
      <cdr:y>0.27778</cdr:y>
    </cdr:from>
    <cdr:to>
      <cdr:x>0.48999</cdr:x>
      <cdr:y>0.43761</cdr:y>
    </cdr:to>
    <cdr:sp macro="" textlink="">
      <cdr:nvSpPr>
        <cdr:cNvPr id="4" name="矩形圖說文字 3"/>
        <cdr:cNvSpPr/>
      </cdr:nvSpPr>
      <cdr:spPr>
        <a:xfrm xmlns:a="http://schemas.openxmlformats.org/drawingml/2006/main">
          <a:off x="3312378" y="1440172"/>
          <a:ext cx="1080131" cy="828650"/>
        </a:xfrm>
        <a:prstGeom xmlns:a="http://schemas.openxmlformats.org/drawingml/2006/main" prst="wedgeRectCallout">
          <a:avLst>
            <a:gd name="adj1" fmla="val 37596"/>
            <a:gd name="adj2" fmla="val 45313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2017</a:t>
          </a:r>
          <a:r>
            <a:rPr lang="zh-TW" altLang="en-US" sz="2400" b="1" dirty="0" smtClean="0">
              <a:solidFill>
                <a:schemeClr val="tx1"/>
              </a:solidFill>
            </a:rPr>
            <a:t>年？歲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0.53818</cdr:x>
      <cdr:y>0.06944</cdr:y>
    </cdr:from>
    <cdr:to>
      <cdr:x>0.6667</cdr:x>
      <cdr:y>0.23611</cdr:y>
    </cdr:to>
    <cdr:sp macro="" textlink="">
      <cdr:nvSpPr>
        <cdr:cNvPr id="5" name="矩形圖說文字 4"/>
        <cdr:cNvSpPr/>
      </cdr:nvSpPr>
      <cdr:spPr>
        <a:xfrm xmlns:a="http://schemas.openxmlformats.org/drawingml/2006/main">
          <a:off x="4824508" y="360017"/>
          <a:ext cx="1152116" cy="864113"/>
        </a:xfrm>
        <a:prstGeom xmlns:a="http://schemas.openxmlformats.org/drawingml/2006/main" prst="wedgeRectCallout">
          <a:avLst>
            <a:gd name="adj1" fmla="val 33045"/>
            <a:gd name="adj2" fmla="val 49449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2035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？歲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0.70687</cdr:x>
      <cdr:y>0.52778</cdr:y>
    </cdr:from>
    <cdr:to>
      <cdr:x>0.92375</cdr:x>
      <cdr:y>0.84722</cdr:y>
    </cdr:to>
    <cdr:sp macro="" textlink="">
      <cdr:nvSpPr>
        <cdr:cNvPr id="8" name="矩形圖說文字 7"/>
        <cdr:cNvSpPr/>
      </cdr:nvSpPr>
      <cdr:spPr>
        <a:xfrm xmlns:a="http://schemas.openxmlformats.org/drawingml/2006/main">
          <a:off x="6336728" y="2736316"/>
          <a:ext cx="1944218" cy="1656172"/>
        </a:xfrm>
        <a:prstGeom xmlns:a="http://schemas.openxmlformats.org/drawingml/2006/main" prst="wedgeRectCallout">
          <a:avLst>
            <a:gd name="adj1" fmla="val 70244"/>
            <a:gd name="adj2" fmla="val -138310"/>
          </a:avLst>
        </a:prstGeom>
        <a:solidFill xmlns:a="http://schemas.openxmlformats.org/drawingml/2006/main">
          <a:srgbClr val="13CFDD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2061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高推計 ？歲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中推計 ？歲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低推計 ？歲</a:t>
          </a:r>
          <a:endParaRPr lang="zh-TW" altLang="zh-TW" sz="24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0.24098</cdr:x>
      <cdr:y>0.72222</cdr:y>
    </cdr:from>
    <cdr:to>
      <cdr:x>0.40163</cdr:x>
      <cdr:y>0.91667</cdr:y>
    </cdr:to>
    <cdr:sp macro="" textlink="">
      <cdr:nvSpPr>
        <cdr:cNvPr id="2" name="矩形圖說文字 1"/>
        <cdr:cNvSpPr/>
      </cdr:nvSpPr>
      <cdr:spPr>
        <a:xfrm xmlns:a="http://schemas.openxmlformats.org/drawingml/2006/main">
          <a:off x="2160262" y="3744416"/>
          <a:ext cx="1440138" cy="1008112"/>
        </a:xfrm>
        <a:prstGeom xmlns:a="http://schemas.openxmlformats.org/drawingml/2006/main" prst="wedgeRectCallout">
          <a:avLst>
            <a:gd name="adj1" fmla="val -150253"/>
            <a:gd name="adj2" fmla="val 7343"/>
          </a:avLst>
        </a:prstGeom>
        <a:solidFill xmlns:a="http://schemas.openxmlformats.org/drawingml/2006/main">
          <a:srgbClr val="13CFDD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800" b="1" dirty="0" smtClean="0">
              <a:solidFill>
                <a:schemeClr val="tx1"/>
              </a:solidFill>
            </a:rPr>
            <a:t>1974</a:t>
          </a:r>
          <a:r>
            <a:rPr lang="zh-TW" altLang="en-US" sz="2800" b="1" dirty="0" smtClean="0">
              <a:solidFill>
                <a:schemeClr val="tx1"/>
              </a:solidFill>
            </a:rPr>
            <a:t>年</a:t>
          </a:r>
          <a:endParaRPr lang="en-US" altLang="zh-TW" sz="28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altLang="zh-TW" sz="2800" b="1" dirty="0" smtClean="0">
              <a:solidFill>
                <a:schemeClr val="tx1"/>
              </a:solidFill>
            </a:rPr>
            <a:t>21</a:t>
          </a:r>
          <a:r>
            <a:rPr lang="zh-TW" altLang="en-US" sz="2800" b="1" dirty="0" smtClean="0">
              <a:solidFill>
                <a:schemeClr val="tx1"/>
              </a:solidFill>
            </a:rPr>
            <a:t>歲</a:t>
          </a:r>
          <a:endParaRPr lang="zh-TW" sz="2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0.21688</cdr:x>
      <cdr:y>0.43056</cdr:y>
    </cdr:from>
    <cdr:to>
      <cdr:x>0.34298</cdr:x>
      <cdr:y>0.59039</cdr:y>
    </cdr:to>
    <cdr:sp macro="" textlink="">
      <cdr:nvSpPr>
        <cdr:cNvPr id="3" name="矩形圖說文字 2"/>
        <cdr:cNvSpPr/>
      </cdr:nvSpPr>
      <cdr:spPr>
        <a:xfrm xmlns:a="http://schemas.openxmlformats.org/drawingml/2006/main">
          <a:off x="1944216" y="2232249"/>
          <a:ext cx="1130424" cy="828674"/>
        </a:xfrm>
        <a:prstGeom xmlns:a="http://schemas.openxmlformats.org/drawingml/2006/main" prst="wedgeRectCallout">
          <a:avLst>
            <a:gd name="adj1" fmla="val 10135"/>
            <a:gd name="adj2" fmla="val 9756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1996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30</a:t>
          </a:r>
          <a:r>
            <a:rPr lang="zh-TW" altLang="en-US" sz="2400" b="1" dirty="0" smtClean="0">
              <a:solidFill>
                <a:schemeClr val="tx1"/>
              </a:solidFill>
            </a:rPr>
            <a:t>歲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0.3695</cdr:x>
      <cdr:y>0.27778</cdr:y>
    </cdr:from>
    <cdr:to>
      <cdr:x>0.48999</cdr:x>
      <cdr:y>0.43761</cdr:y>
    </cdr:to>
    <cdr:sp macro="" textlink="">
      <cdr:nvSpPr>
        <cdr:cNvPr id="4" name="矩形圖說文字 3"/>
        <cdr:cNvSpPr/>
      </cdr:nvSpPr>
      <cdr:spPr>
        <a:xfrm xmlns:a="http://schemas.openxmlformats.org/drawingml/2006/main">
          <a:off x="3312368" y="1440161"/>
          <a:ext cx="1080141" cy="828662"/>
        </a:xfrm>
        <a:prstGeom xmlns:a="http://schemas.openxmlformats.org/drawingml/2006/main" prst="wedgeRectCallout">
          <a:avLst>
            <a:gd name="adj1" fmla="val 57584"/>
            <a:gd name="adj2" fmla="val 85161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2017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r>
            <a:rPr lang="en-US" altLang="zh-TW" sz="2400" b="1" dirty="0" smtClean="0">
              <a:solidFill>
                <a:schemeClr val="tx1"/>
              </a:solidFill>
            </a:rPr>
            <a:t>41</a:t>
          </a:r>
          <a:r>
            <a:rPr lang="zh-TW" altLang="en-US" sz="2400" b="1" dirty="0" smtClean="0">
              <a:solidFill>
                <a:schemeClr val="tx1"/>
              </a:solidFill>
            </a:rPr>
            <a:t>歲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0.53818</cdr:x>
      <cdr:y>0.06944</cdr:y>
    </cdr:from>
    <cdr:to>
      <cdr:x>0.6667</cdr:x>
      <cdr:y>0.23611</cdr:y>
    </cdr:to>
    <cdr:sp macro="" textlink="">
      <cdr:nvSpPr>
        <cdr:cNvPr id="5" name="矩形圖說文字 4"/>
        <cdr:cNvSpPr/>
      </cdr:nvSpPr>
      <cdr:spPr>
        <a:xfrm xmlns:a="http://schemas.openxmlformats.org/drawingml/2006/main">
          <a:off x="4824508" y="360041"/>
          <a:ext cx="1152116" cy="864090"/>
        </a:xfrm>
        <a:prstGeom xmlns:a="http://schemas.openxmlformats.org/drawingml/2006/main" prst="wedgeRectCallout">
          <a:avLst>
            <a:gd name="adj1" fmla="val 77138"/>
            <a:gd name="adj2" fmla="val 112647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2035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50</a:t>
          </a:r>
          <a:r>
            <a:rPr lang="zh-TW" altLang="en-US" sz="2400" b="1" dirty="0" smtClean="0">
              <a:solidFill>
                <a:schemeClr val="tx1"/>
              </a:solidFill>
            </a:rPr>
            <a:t>歲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0.70687</cdr:x>
      <cdr:y>0.52778</cdr:y>
    </cdr:from>
    <cdr:to>
      <cdr:x>0.92375</cdr:x>
      <cdr:y>0.84722</cdr:y>
    </cdr:to>
    <cdr:sp macro="" textlink="">
      <cdr:nvSpPr>
        <cdr:cNvPr id="8" name="矩形圖說文字 7"/>
        <cdr:cNvSpPr/>
      </cdr:nvSpPr>
      <cdr:spPr>
        <a:xfrm xmlns:a="http://schemas.openxmlformats.org/drawingml/2006/main">
          <a:off x="6336728" y="2736316"/>
          <a:ext cx="1944218" cy="1656172"/>
        </a:xfrm>
        <a:prstGeom xmlns:a="http://schemas.openxmlformats.org/drawingml/2006/main" prst="wedgeRectCallout">
          <a:avLst>
            <a:gd name="adj1" fmla="val 70244"/>
            <a:gd name="adj2" fmla="val -138310"/>
          </a:avLst>
        </a:prstGeom>
        <a:solidFill xmlns:a="http://schemas.openxmlformats.org/drawingml/2006/main">
          <a:srgbClr val="13CFDD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2061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高推計  </a:t>
          </a:r>
          <a:r>
            <a:rPr lang="en-US" altLang="zh-TW" sz="2400" b="1" dirty="0" smtClean="0">
              <a:solidFill>
                <a:schemeClr val="tx1"/>
              </a:solidFill>
            </a:rPr>
            <a:t>54</a:t>
          </a:r>
          <a:r>
            <a:rPr lang="zh-TW" altLang="en-US" sz="2400" b="1" dirty="0" smtClean="0">
              <a:solidFill>
                <a:schemeClr val="tx1"/>
              </a:solidFill>
            </a:rPr>
            <a:t>歲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中推計  </a:t>
          </a:r>
          <a:r>
            <a:rPr lang="en-US" altLang="zh-TW" sz="2400" b="1" dirty="0" smtClean="0">
              <a:solidFill>
                <a:schemeClr val="tx1"/>
              </a:solidFill>
            </a:rPr>
            <a:t>57</a:t>
          </a:r>
          <a:r>
            <a:rPr lang="zh-TW" altLang="en-US" sz="2400" b="1" dirty="0" smtClean="0">
              <a:solidFill>
                <a:schemeClr val="tx1"/>
              </a:solidFill>
            </a:rPr>
            <a:t>歲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低推計  </a:t>
          </a:r>
          <a:r>
            <a:rPr lang="en-US" altLang="zh-TW" sz="2400" b="1" dirty="0" smtClean="0">
              <a:solidFill>
                <a:schemeClr val="tx1"/>
              </a:solidFill>
            </a:rPr>
            <a:t>60</a:t>
          </a:r>
          <a:r>
            <a:rPr lang="zh-TW" altLang="en-US" sz="2400" b="1" dirty="0" smtClean="0">
              <a:solidFill>
                <a:schemeClr val="tx1"/>
              </a:solidFill>
            </a:rPr>
            <a:t>歲</a:t>
          </a:r>
          <a:endParaRPr lang="zh-TW" altLang="zh-TW" sz="24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0.69164</cdr:x>
      <cdr:y>0.08824</cdr:y>
    </cdr:from>
    <cdr:to>
      <cdr:x>0.97622</cdr:x>
      <cdr:y>0.35294</cdr:y>
    </cdr:to>
    <cdr:sp macro="" textlink="">
      <cdr:nvSpPr>
        <cdr:cNvPr id="2" name="矩形圖說文字 1"/>
        <cdr:cNvSpPr/>
      </cdr:nvSpPr>
      <cdr:spPr>
        <a:xfrm xmlns:a="http://schemas.openxmlformats.org/drawingml/2006/main">
          <a:off x="6300192" y="432048"/>
          <a:ext cx="2592287" cy="1296144"/>
        </a:xfrm>
        <a:prstGeom xmlns:a="http://schemas.openxmlformats.org/drawingml/2006/main" prst="wedgeRectCallout">
          <a:avLst>
            <a:gd name="adj1" fmla="val -89471"/>
            <a:gd name="adj2" fmla="val 5469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2017</a:t>
          </a:r>
          <a:r>
            <a:rPr lang="zh-TW" altLang="en-US" sz="2400" b="1" dirty="0" smtClean="0">
              <a:solidFill>
                <a:schemeClr val="tx1"/>
              </a:solidFill>
            </a:rPr>
            <a:t>年戰後嬰兒潮</a:t>
          </a:r>
          <a:r>
            <a:rPr lang="en-US" altLang="zh-TW" sz="2400" b="1" dirty="0" smtClean="0">
              <a:solidFill>
                <a:schemeClr val="tx1"/>
              </a:solidFill>
            </a:rPr>
            <a:t>52-70</a:t>
          </a:r>
          <a:r>
            <a:rPr lang="zh-TW" altLang="en-US" sz="2400" b="1" dirty="0" smtClean="0">
              <a:solidFill>
                <a:schemeClr val="tx1"/>
              </a:solidFill>
            </a:rPr>
            <a:t>歲</a:t>
          </a:r>
          <a:r>
            <a:rPr lang="en-US" altLang="zh-TW" sz="2400" b="1" dirty="0" smtClean="0">
              <a:solidFill>
                <a:schemeClr val="tx1"/>
              </a:solidFill>
            </a:rPr>
            <a:t>(28.2%)</a:t>
          </a: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擁</a:t>
          </a:r>
          <a:r>
            <a:rPr lang="en-US" altLang="zh-TW" sz="2400" b="1" dirty="0" smtClean="0">
              <a:solidFill>
                <a:schemeClr val="tx1"/>
              </a:solidFill>
            </a:rPr>
            <a:t>54%</a:t>
          </a:r>
          <a:r>
            <a:rPr lang="zh-TW" altLang="en-US" sz="2400" b="1" dirty="0" smtClean="0">
              <a:solidFill>
                <a:schemeClr val="tx1"/>
              </a:solidFill>
            </a:rPr>
            <a:t>房產</a:t>
          </a:r>
          <a:endParaRPr lang="zh-TW" sz="2400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0.09639</cdr:x>
      <cdr:y>0.40278</cdr:y>
    </cdr:from>
    <cdr:to>
      <cdr:x>0.28114</cdr:x>
      <cdr:y>0.56261</cdr:y>
    </cdr:to>
    <cdr:sp macro="" textlink="">
      <cdr:nvSpPr>
        <cdr:cNvPr id="2" name="矩形圖說文字 1"/>
        <cdr:cNvSpPr/>
      </cdr:nvSpPr>
      <cdr:spPr>
        <a:xfrm xmlns:a="http://schemas.openxmlformats.org/drawingml/2006/main">
          <a:off x="864096" y="2088233"/>
          <a:ext cx="1656184" cy="828662"/>
        </a:xfrm>
        <a:prstGeom xmlns:a="http://schemas.openxmlformats.org/drawingml/2006/main" prst="wedgeRectCallout">
          <a:avLst>
            <a:gd name="adj1" fmla="val 34353"/>
            <a:gd name="adj2" fmla="val 103467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2003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超過</a:t>
          </a:r>
          <a:r>
            <a:rPr lang="en-US" altLang="zh-TW" sz="2400" b="1" dirty="0" smtClean="0">
              <a:solidFill>
                <a:schemeClr val="tx1"/>
              </a:solidFill>
            </a:rPr>
            <a:t>3</a:t>
          </a:r>
          <a:r>
            <a:rPr lang="zh-TW" altLang="en-US" sz="2400" b="1" dirty="0" smtClean="0">
              <a:solidFill>
                <a:schemeClr val="tx1"/>
              </a:solidFill>
            </a:rPr>
            <a:t>萬棟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0.24901</cdr:x>
      <cdr:y>0.22222</cdr:y>
    </cdr:from>
    <cdr:to>
      <cdr:x>0.42573</cdr:x>
      <cdr:y>0.40278</cdr:y>
    </cdr:to>
    <cdr:sp macro="" textlink="">
      <cdr:nvSpPr>
        <cdr:cNvPr id="3" name="矩形圖說文字 2"/>
        <cdr:cNvSpPr/>
      </cdr:nvSpPr>
      <cdr:spPr>
        <a:xfrm xmlns:a="http://schemas.openxmlformats.org/drawingml/2006/main">
          <a:off x="2232248" y="1152128"/>
          <a:ext cx="1584176" cy="936116"/>
        </a:xfrm>
        <a:prstGeom xmlns:a="http://schemas.openxmlformats.org/drawingml/2006/main" prst="wedgeRectCallout">
          <a:avLst>
            <a:gd name="adj1" fmla="val 42053"/>
            <a:gd name="adj2" fmla="val 102386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2016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超過</a:t>
          </a:r>
          <a:r>
            <a:rPr lang="en-US" altLang="zh-TW" sz="2400" b="1" dirty="0" smtClean="0">
              <a:solidFill>
                <a:schemeClr val="tx1"/>
              </a:solidFill>
            </a:rPr>
            <a:t>5</a:t>
          </a:r>
          <a:r>
            <a:rPr lang="zh-TW" altLang="en-US" sz="2400" b="1" dirty="0" smtClean="0">
              <a:solidFill>
                <a:schemeClr val="tx1"/>
              </a:solidFill>
            </a:rPr>
            <a:t>萬棟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0.42573</cdr:x>
      <cdr:y>0.04167</cdr:y>
    </cdr:from>
    <cdr:to>
      <cdr:x>0.60244</cdr:x>
      <cdr:y>0.23611</cdr:y>
    </cdr:to>
    <cdr:sp macro="" textlink="">
      <cdr:nvSpPr>
        <cdr:cNvPr id="4" name="矩形圖說文字 3"/>
        <cdr:cNvSpPr/>
      </cdr:nvSpPr>
      <cdr:spPr>
        <a:xfrm xmlns:a="http://schemas.openxmlformats.org/drawingml/2006/main">
          <a:off x="3816425" y="216025"/>
          <a:ext cx="1584175" cy="1008112"/>
        </a:xfrm>
        <a:prstGeom xmlns:a="http://schemas.openxmlformats.org/drawingml/2006/main" prst="wedgeRectCallout">
          <a:avLst>
            <a:gd name="adj1" fmla="val 97193"/>
            <a:gd name="adj2" fmla="val 61378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2038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超過</a:t>
          </a:r>
          <a:r>
            <a:rPr lang="en-US" altLang="zh-TW" sz="2400" b="1" dirty="0" smtClean="0">
              <a:solidFill>
                <a:schemeClr val="tx1"/>
              </a:solidFill>
            </a:rPr>
            <a:t>8</a:t>
          </a:r>
          <a:r>
            <a:rPr lang="zh-TW" altLang="en-US" sz="2400" b="1" dirty="0" smtClean="0">
              <a:solidFill>
                <a:schemeClr val="tx1"/>
              </a:solidFill>
            </a:rPr>
            <a:t>萬棟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0.68277</cdr:x>
      <cdr:y>0.34722</cdr:y>
    </cdr:from>
    <cdr:to>
      <cdr:x>0.87555</cdr:x>
      <cdr:y>0.52777</cdr:y>
    </cdr:to>
    <cdr:sp macro="" textlink="">
      <cdr:nvSpPr>
        <cdr:cNvPr id="5" name="矩形圖說文字 4"/>
        <cdr:cNvSpPr/>
      </cdr:nvSpPr>
      <cdr:spPr>
        <a:xfrm xmlns:a="http://schemas.openxmlformats.org/drawingml/2006/main">
          <a:off x="6120680" y="1800200"/>
          <a:ext cx="1728174" cy="936075"/>
        </a:xfrm>
        <a:prstGeom xmlns:a="http://schemas.openxmlformats.org/drawingml/2006/main" prst="wedgeRectCallout">
          <a:avLst>
            <a:gd name="adj1" fmla="val 39699"/>
            <a:gd name="adj2" fmla="val -171753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2052</a:t>
          </a:r>
          <a:r>
            <a:rPr lang="zh-TW" altLang="en-US" sz="2400" b="1" dirty="0" smtClean="0">
              <a:solidFill>
                <a:schemeClr val="tx1"/>
              </a:solidFill>
            </a:rPr>
            <a:t>年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超過</a:t>
          </a:r>
          <a:r>
            <a:rPr lang="en-US" altLang="zh-TW" sz="2400" b="1" dirty="0" smtClean="0">
              <a:solidFill>
                <a:schemeClr val="tx1"/>
              </a:solidFill>
            </a:rPr>
            <a:t>10</a:t>
          </a:r>
          <a:r>
            <a:rPr lang="zh-TW" altLang="en-US" sz="2400" b="1" dirty="0" smtClean="0">
              <a:solidFill>
                <a:schemeClr val="tx1"/>
              </a:solidFill>
            </a:rPr>
            <a:t>萬棟</a:t>
          </a:r>
          <a:endParaRPr lang="zh-TW" sz="2400" b="1" dirty="0">
            <a:solidFill>
              <a:schemeClr val="tx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0.14563</cdr:x>
      <cdr:y>0</cdr:y>
    </cdr:from>
    <cdr:to>
      <cdr:x>0.285</cdr:x>
      <cdr:y>0.10541</cdr:y>
    </cdr:to>
    <cdr:sp macro="" textlink="">
      <cdr:nvSpPr>
        <cdr:cNvPr id="2" name="矩形圖說文字 1"/>
        <cdr:cNvSpPr/>
      </cdr:nvSpPr>
      <cdr:spPr>
        <a:xfrm xmlns:a="http://schemas.openxmlformats.org/drawingml/2006/main">
          <a:off x="1331641" y="0"/>
          <a:ext cx="1274399" cy="557241"/>
        </a:xfrm>
        <a:prstGeom xmlns:a="http://schemas.openxmlformats.org/drawingml/2006/main" prst="wedgeRectCallout">
          <a:avLst>
            <a:gd name="adj1" fmla="val -31421"/>
            <a:gd name="adj2" fmla="val 79507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1400" b="1" dirty="0" smtClean="0">
              <a:solidFill>
                <a:schemeClr val="tx1"/>
              </a:solidFill>
            </a:rPr>
            <a:t>1951</a:t>
          </a:r>
          <a:r>
            <a:rPr lang="zh-TW" altLang="en-US" sz="1400" b="1" dirty="0" smtClean="0">
              <a:solidFill>
                <a:schemeClr val="tx1"/>
              </a:solidFill>
            </a:rPr>
            <a:t>年最高</a:t>
          </a:r>
          <a:endParaRPr lang="en-US" altLang="zh-TW" sz="1400" b="1" dirty="0" smtClean="0">
            <a:solidFill>
              <a:schemeClr val="tx1"/>
            </a:solidFill>
          </a:endParaRPr>
        </a:p>
        <a:p xmlns:a="http://schemas.openxmlformats.org/drawingml/2006/main">
          <a:r>
            <a:rPr lang="zh-TW" altLang="en-US" sz="1400" b="1" dirty="0" smtClean="0">
              <a:solidFill>
                <a:schemeClr val="tx1"/>
              </a:solidFill>
            </a:rPr>
            <a:t>生育率</a:t>
          </a:r>
          <a:r>
            <a:rPr lang="en-US" altLang="zh-TW" sz="1400" b="1" dirty="0" smtClean="0">
              <a:solidFill>
                <a:schemeClr val="tx1"/>
              </a:solidFill>
            </a:rPr>
            <a:t>7.04</a:t>
          </a:r>
          <a:r>
            <a:rPr lang="zh-TW" altLang="en-US" sz="1400" b="1" dirty="0" smtClean="0">
              <a:solidFill>
                <a:schemeClr val="tx1"/>
              </a:solidFill>
            </a:rPr>
            <a:t>人</a:t>
          </a:r>
          <a:endParaRPr lang="zh-TW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0.29525</cdr:x>
      <cdr:y>0.09179</cdr:y>
    </cdr:from>
    <cdr:to>
      <cdr:x>0.41338</cdr:x>
      <cdr:y>0.20076</cdr:y>
    </cdr:to>
    <cdr:sp macro="" textlink="">
      <cdr:nvSpPr>
        <cdr:cNvPr id="3" name="矩形圖說文字 2"/>
        <cdr:cNvSpPr/>
      </cdr:nvSpPr>
      <cdr:spPr>
        <a:xfrm xmlns:a="http://schemas.openxmlformats.org/drawingml/2006/main">
          <a:off x="2699792" y="485246"/>
          <a:ext cx="1080120" cy="576064"/>
        </a:xfrm>
        <a:prstGeom xmlns:a="http://schemas.openxmlformats.org/drawingml/2006/main" prst="wedgeRectCallout">
          <a:avLst>
            <a:gd name="adj1" fmla="val -61260"/>
            <a:gd name="adj2" fmla="val 92262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1400" b="1" dirty="0" smtClean="0">
              <a:solidFill>
                <a:schemeClr val="tx1"/>
              </a:solidFill>
            </a:rPr>
            <a:t>1959</a:t>
          </a:r>
          <a:r>
            <a:rPr lang="zh-TW" altLang="en-US" sz="1400" b="1" dirty="0" smtClean="0">
              <a:solidFill>
                <a:schemeClr val="tx1"/>
              </a:solidFill>
            </a:rPr>
            <a:t>年生育率</a:t>
          </a:r>
          <a:r>
            <a:rPr lang="en-US" altLang="zh-TW" sz="1400" b="1" dirty="0" smtClean="0">
              <a:solidFill>
                <a:schemeClr val="tx1"/>
              </a:solidFill>
            </a:rPr>
            <a:t>5.99</a:t>
          </a:r>
          <a:r>
            <a:rPr lang="zh-TW" altLang="en-US" sz="1400" b="1" dirty="0" smtClean="0">
              <a:solidFill>
                <a:schemeClr val="tx1"/>
              </a:solidFill>
            </a:rPr>
            <a:t>人</a:t>
          </a:r>
          <a:endParaRPr lang="zh-TW" altLang="zh-TW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0.4055</cdr:x>
      <cdr:y>0.21438</cdr:y>
    </cdr:from>
    <cdr:to>
      <cdr:x>0.52362</cdr:x>
      <cdr:y>0.32335</cdr:y>
    </cdr:to>
    <cdr:sp macro="" textlink="">
      <cdr:nvSpPr>
        <cdr:cNvPr id="4" name="矩形圖說文字 3"/>
        <cdr:cNvSpPr/>
      </cdr:nvSpPr>
      <cdr:spPr>
        <a:xfrm xmlns:a="http://schemas.openxmlformats.org/drawingml/2006/main">
          <a:off x="3707892" y="1133301"/>
          <a:ext cx="1080089" cy="576060"/>
        </a:xfrm>
        <a:prstGeom xmlns:a="http://schemas.openxmlformats.org/drawingml/2006/main" prst="wedgeRectCallout">
          <a:avLst>
            <a:gd name="adj1" fmla="val -81680"/>
            <a:gd name="adj2" fmla="val 98523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1400" b="1" dirty="0" smtClean="0">
              <a:solidFill>
                <a:schemeClr val="tx1"/>
              </a:solidFill>
            </a:rPr>
            <a:t>1966</a:t>
          </a:r>
          <a:r>
            <a:rPr lang="zh-TW" altLang="en-US" sz="1400" b="1" dirty="0" smtClean="0">
              <a:solidFill>
                <a:schemeClr val="tx1"/>
              </a:solidFill>
            </a:rPr>
            <a:t>年生育率</a:t>
          </a:r>
          <a:r>
            <a:rPr lang="en-US" altLang="zh-TW" sz="1400" b="1" dirty="0" smtClean="0">
              <a:solidFill>
                <a:schemeClr val="tx1"/>
              </a:solidFill>
            </a:rPr>
            <a:t>4.82</a:t>
          </a:r>
          <a:r>
            <a:rPr lang="zh-TW" altLang="en-US" sz="1400" b="1" dirty="0" smtClean="0">
              <a:solidFill>
                <a:schemeClr val="tx1"/>
              </a:solidFill>
            </a:rPr>
            <a:t>人</a:t>
          </a:r>
          <a:endParaRPr lang="zh-TW" altLang="zh-TW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0.46063</cdr:x>
      <cdr:y>0.3506</cdr:y>
    </cdr:from>
    <cdr:to>
      <cdr:x>0.57875</cdr:x>
      <cdr:y>0.45957</cdr:y>
    </cdr:to>
    <cdr:sp macro="" textlink="">
      <cdr:nvSpPr>
        <cdr:cNvPr id="5" name="矩形圖說文字 4"/>
        <cdr:cNvSpPr/>
      </cdr:nvSpPr>
      <cdr:spPr>
        <a:xfrm xmlns:a="http://schemas.openxmlformats.org/drawingml/2006/main">
          <a:off x="4212001" y="1853416"/>
          <a:ext cx="1080089" cy="576060"/>
        </a:xfrm>
        <a:prstGeom xmlns:a="http://schemas.openxmlformats.org/drawingml/2006/main" prst="wedgeRectCallout">
          <a:avLst>
            <a:gd name="adj1" fmla="val -78456"/>
            <a:gd name="adj2" fmla="val 77381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1400" b="1" dirty="0" smtClean="0">
              <a:solidFill>
                <a:schemeClr val="tx1"/>
              </a:solidFill>
            </a:rPr>
            <a:t>1971</a:t>
          </a:r>
          <a:r>
            <a:rPr lang="zh-TW" altLang="en-US" sz="1400" b="1" dirty="0" smtClean="0">
              <a:solidFill>
                <a:schemeClr val="tx1"/>
              </a:solidFill>
            </a:rPr>
            <a:t>年生育率</a:t>
          </a:r>
          <a:r>
            <a:rPr lang="en-US" altLang="zh-TW" sz="1400" b="1" dirty="0" smtClean="0">
              <a:solidFill>
                <a:schemeClr val="tx1"/>
              </a:solidFill>
            </a:rPr>
            <a:t>3.71</a:t>
          </a:r>
          <a:r>
            <a:rPr lang="zh-TW" altLang="en-US" sz="1400" b="1" dirty="0" smtClean="0">
              <a:solidFill>
                <a:schemeClr val="tx1"/>
              </a:solidFill>
            </a:rPr>
            <a:t>人</a:t>
          </a:r>
          <a:endParaRPr lang="zh-TW" altLang="zh-TW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0.53937</cdr:x>
      <cdr:y>0.47319</cdr:y>
    </cdr:from>
    <cdr:to>
      <cdr:x>0.6575</cdr:x>
      <cdr:y>0.58216</cdr:y>
    </cdr:to>
    <cdr:sp macro="" textlink="">
      <cdr:nvSpPr>
        <cdr:cNvPr id="6" name="矩形圖說文字 5"/>
        <cdr:cNvSpPr/>
      </cdr:nvSpPr>
      <cdr:spPr>
        <a:xfrm xmlns:a="http://schemas.openxmlformats.org/drawingml/2006/main">
          <a:off x="4932040" y="2501470"/>
          <a:ext cx="1080120" cy="576064"/>
        </a:xfrm>
        <a:prstGeom xmlns:a="http://schemas.openxmlformats.org/drawingml/2006/main" prst="wedgeRectCallout">
          <a:avLst>
            <a:gd name="adj1" fmla="val -111691"/>
            <a:gd name="adj2" fmla="val 46516"/>
          </a:avLst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altLang="zh-TW" sz="1400" b="1" dirty="0" smtClean="0">
              <a:solidFill>
                <a:schemeClr val="tx1"/>
              </a:solidFill>
            </a:rPr>
            <a:t>1974</a:t>
          </a:r>
          <a:r>
            <a:rPr lang="zh-TW" altLang="en-US" sz="1400" b="1" dirty="0" smtClean="0">
              <a:solidFill>
                <a:schemeClr val="tx1"/>
              </a:solidFill>
            </a:rPr>
            <a:t>年生育率</a:t>
          </a:r>
          <a:r>
            <a:rPr lang="en-US" altLang="zh-TW" sz="1400" b="1" dirty="0" smtClean="0">
              <a:solidFill>
                <a:schemeClr val="tx1"/>
              </a:solidFill>
            </a:rPr>
            <a:t>2.94</a:t>
          </a:r>
          <a:r>
            <a:rPr lang="zh-TW" altLang="en-US" sz="1400" b="1" dirty="0" smtClean="0">
              <a:solidFill>
                <a:schemeClr val="tx1"/>
              </a:solidFill>
            </a:rPr>
            <a:t>人</a:t>
          </a:r>
          <a:endParaRPr lang="zh-TW" altLang="zh-TW" sz="1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0.67325</cdr:x>
      <cdr:y>0.45957</cdr:y>
    </cdr:from>
    <cdr:to>
      <cdr:x>0.83862</cdr:x>
      <cdr:y>0.67081</cdr:y>
    </cdr:to>
    <cdr:sp macro="" textlink="">
      <cdr:nvSpPr>
        <cdr:cNvPr id="7" name="矩形圖說文字 6"/>
        <cdr:cNvSpPr/>
      </cdr:nvSpPr>
      <cdr:spPr>
        <a:xfrm xmlns:a="http://schemas.openxmlformats.org/drawingml/2006/main">
          <a:off x="6156198" y="2429462"/>
          <a:ext cx="1512146" cy="1116716"/>
        </a:xfrm>
        <a:prstGeom xmlns:a="http://schemas.openxmlformats.org/drawingml/2006/main" prst="wedgeRectCallout">
          <a:avLst>
            <a:gd name="adj1" fmla="val -102921"/>
            <a:gd name="adj2" fmla="val 48790"/>
          </a:avLst>
        </a:prstGeom>
        <a:solidFill xmlns:a="http://schemas.openxmlformats.org/drawingml/2006/main">
          <a:srgbClr val="13CFDD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000" b="1" dirty="0" smtClean="0">
              <a:solidFill>
                <a:schemeClr val="tx1"/>
              </a:solidFill>
            </a:rPr>
            <a:t>1984</a:t>
          </a:r>
          <a:r>
            <a:rPr lang="zh-TW" altLang="en-US" sz="2000" b="1" dirty="0" smtClean="0">
              <a:solidFill>
                <a:schemeClr val="tx1"/>
              </a:solidFill>
            </a:rPr>
            <a:t>年低於</a:t>
          </a:r>
          <a:endParaRPr lang="en-US" altLang="zh-TW" sz="20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000" b="1" dirty="0" smtClean="0">
              <a:solidFill>
                <a:schemeClr val="tx1"/>
              </a:solidFill>
            </a:rPr>
            <a:t>生育替代率</a:t>
          </a:r>
          <a:r>
            <a:rPr lang="en-US" altLang="zh-TW" sz="2000" b="1" dirty="0" smtClean="0">
              <a:solidFill>
                <a:schemeClr val="tx1"/>
              </a:solidFill>
            </a:rPr>
            <a:t>2.1</a:t>
          </a:r>
          <a:r>
            <a:rPr lang="zh-TW" altLang="en-US" sz="2000" b="1" dirty="0" smtClean="0">
              <a:solidFill>
                <a:schemeClr val="tx1"/>
              </a:solidFill>
            </a:rPr>
            <a:t>人</a:t>
          </a:r>
          <a:endParaRPr lang="zh-TW" altLang="zh-TW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0.86224</cdr:x>
      <cdr:y>0.47319</cdr:y>
    </cdr:from>
    <cdr:to>
      <cdr:x>0.99374</cdr:x>
      <cdr:y>0.63664</cdr:y>
    </cdr:to>
    <cdr:sp macro="" textlink="">
      <cdr:nvSpPr>
        <cdr:cNvPr id="8" name="矩形圖說文字 7"/>
        <cdr:cNvSpPr/>
      </cdr:nvSpPr>
      <cdr:spPr>
        <a:xfrm xmlns:a="http://schemas.openxmlformats.org/drawingml/2006/main">
          <a:off x="7884368" y="2501477"/>
          <a:ext cx="1202391" cy="864064"/>
        </a:xfrm>
        <a:prstGeom xmlns:a="http://schemas.openxmlformats.org/drawingml/2006/main" prst="wedgeRectCallout">
          <a:avLst>
            <a:gd name="adj1" fmla="val -17758"/>
            <a:gd name="adj2" fmla="val 142704"/>
          </a:avLst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1600" b="1" dirty="0" smtClean="0">
              <a:solidFill>
                <a:schemeClr val="tx1"/>
              </a:solidFill>
            </a:rPr>
            <a:t>2010</a:t>
          </a:r>
          <a:r>
            <a:rPr lang="zh-TW" altLang="en-US" sz="1600" b="1" dirty="0" smtClean="0">
              <a:solidFill>
                <a:schemeClr val="tx1"/>
              </a:solidFill>
            </a:rPr>
            <a:t>年虎年生育率</a:t>
          </a:r>
          <a:r>
            <a:rPr lang="en-US" altLang="zh-TW" sz="1600" b="1" dirty="0" smtClean="0">
              <a:solidFill>
                <a:schemeClr val="tx1"/>
              </a:solidFill>
            </a:rPr>
            <a:t>0.895</a:t>
          </a:r>
          <a:r>
            <a:rPr lang="zh-TW" altLang="en-US" sz="1600" b="1" dirty="0" smtClean="0">
              <a:solidFill>
                <a:schemeClr val="tx1"/>
              </a:solidFill>
            </a:rPr>
            <a:t>人</a:t>
          </a:r>
          <a:endParaRPr lang="zh-TW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0.68112</cdr:x>
      <cdr:y>0.01006</cdr:y>
    </cdr:from>
    <cdr:to>
      <cdr:x>0.97249</cdr:x>
      <cdr:y>0.30973</cdr:y>
    </cdr:to>
    <cdr:sp macro="" textlink="">
      <cdr:nvSpPr>
        <cdr:cNvPr id="9" name="矩形 8"/>
        <cdr:cNvSpPr/>
      </cdr:nvSpPr>
      <cdr:spPr>
        <a:xfrm xmlns:a="http://schemas.openxmlformats.org/drawingml/2006/main">
          <a:off x="6228184" y="53198"/>
          <a:ext cx="2664296" cy="1584176"/>
        </a:xfrm>
        <a:prstGeom xmlns:a="http://schemas.openxmlformats.org/drawingml/2006/main" prst="rect">
          <a:avLst/>
        </a:prstGeom>
        <a:solidFill xmlns:a="http://schemas.openxmlformats.org/drawingml/2006/main">
          <a:srgbClr val="FF7C8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3200" b="1" dirty="0" smtClean="0">
              <a:solidFill>
                <a:schemeClr val="tx1"/>
              </a:solidFill>
            </a:rPr>
            <a:t>2006-2016</a:t>
          </a:r>
        </a:p>
        <a:p xmlns:a="http://schemas.openxmlformats.org/drawingml/2006/main">
          <a:pPr algn="ctr"/>
          <a:r>
            <a:rPr lang="zh-TW" altLang="en-US" sz="3200" b="1" dirty="0">
              <a:solidFill>
                <a:schemeClr val="tx1"/>
              </a:solidFill>
            </a:rPr>
            <a:t>平均</a:t>
          </a:r>
          <a:r>
            <a:rPr lang="zh-TW" altLang="en-US" sz="3200" b="1" dirty="0" smtClean="0">
              <a:solidFill>
                <a:schemeClr val="tx1"/>
              </a:solidFill>
            </a:rPr>
            <a:t>生育率</a:t>
          </a:r>
          <a:endParaRPr lang="en-US" altLang="zh-TW" sz="32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altLang="zh-TW" sz="3200" b="1" dirty="0" smtClean="0">
              <a:solidFill>
                <a:schemeClr val="tx1"/>
              </a:solidFill>
            </a:rPr>
            <a:t>1.1</a:t>
          </a:r>
          <a:r>
            <a:rPr lang="zh-TW" altLang="en-US" sz="3200" b="1" dirty="0" smtClean="0">
              <a:solidFill>
                <a:schemeClr val="tx1"/>
              </a:solidFill>
            </a:rPr>
            <a:t>人</a:t>
          </a:r>
          <a:endParaRPr lang="zh-TW" sz="3200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0.58662</cdr:x>
      <cdr:y>0.67751</cdr:y>
    </cdr:from>
    <cdr:to>
      <cdr:x>0.64962</cdr:x>
      <cdr:y>0.90497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5364088" y="3581597"/>
          <a:ext cx="576037" cy="12024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TW" altLang="en-US" sz="1800" b="1" dirty="0" smtClean="0">
              <a:solidFill>
                <a:schemeClr val="tx1"/>
              </a:solidFill>
            </a:rPr>
            <a:t>龍年</a:t>
          </a:r>
          <a:endParaRPr lang="zh-TW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0.73625</cdr:x>
      <cdr:y>0.71837</cdr:y>
    </cdr:from>
    <cdr:to>
      <cdr:x>0.79137</cdr:x>
      <cdr:y>0.88183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6732241" y="3797600"/>
          <a:ext cx="504056" cy="8641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TW" altLang="en-US" sz="1800" b="1" dirty="0" smtClean="0">
              <a:solidFill>
                <a:schemeClr val="tx1"/>
              </a:solidFill>
            </a:rPr>
            <a:t>龍年</a:t>
          </a:r>
          <a:endParaRPr lang="zh-TW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0.89374</cdr:x>
      <cdr:y>0.74562</cdr:y>
    </cdr:from>
    <cdr:to>
      <cdr:x>0.95674</cdr:x>
      <cdr:y>0.94583</cdr:y>
    </cdr:to>
    <cdr:sp macro="" textlink="">
      <cdr:nvSpPr>
        <cdr:cNvPr id="4" name="矩形 3"/>
        <cdr:cNvSpPr/>
      </cdr:nvSpPr>
      <cdr:spPr>
        <a:xfrm xmlns:a="http://schemas.openxmlformats.org/drawingml/2006/main">
          <a:off x="8172400" y="3941655"/>
          <a:ext cx="576031" cy="1058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TW" altLang="en-US" sz="1800" b="1" dirty="0" smtClean="0">
              <a:solidFill>
                <a:schemeClr val="tx1"/>
              </a:solidFill>
            </a:rPr>
            <a:t>龍年</a:t>
          </a:r>
          <a:endParaRPr lang="zh-TW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0.28738</cdr:x>
      <cdr:y>0.66389</cdr:y>
    </cdr:from>
    <cdr:to>
      <cdr:x>0.35038</cdr:x>
      <cdr:y>0.87772</cdr:y>
    </cdr:to>
    <cdr:sp macro="" textlink="">
      <cdr:nvSpPr>
        <cdr:cNvPr id="5" name="矩形 4"/>
        <cdr:cNvSpPr/>
      </cdr:nvSpPr>
      <cdr:spPr>
        <a:xfrm xmlns:a="http://schemas.openxmlformats.org/drawingml/2006/main">
          <a:off x="2627784" y="3509596"/>
          <a:ext cx="576091" cy="11303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TW" altLang="en-US" sz="1800" b="1" dirty="0" smtClean="0">
              <a:solidFill>
                <a:schemeClr val="tx1"/>
              </a:solidFill>
            </a:rPr>
            <a:t>龍年</a:t>
          </a:r>
          <a:endParaRPr lang="zh-TW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0.13776</cdr:x>
      <cdr:y>0.69113</cdr:y>
    </cdr:from>
    <cdr:to>
      <cdr:x>0.20075</cdr:x>
      <cdr:y>0.89134</cdr:y>
    </cdr:to>
    <cdr:sp macro="" textlink="">
      <cdr:nvSpPr>
        <cdr:cNvPr id="6" name="矩形 5"/>
        <cdr:cNvSpPr/>
      </cdr:nvSpPr>
      <cdr:spPr>
        <a:xfrm xmlns:a="http://schemas.openxmlformats.org/drawingml/2006/main">
          <a:off x="1259633" y="3653598"/>
          <a:ext cx="576026" cy="105839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zh-TW" altLang="en-US" sz="1800" b="1" dirty="0" smtClean="0">
              <a:solidFill>
                <a:schemeClr val="tx1"/>
              </a:solidFill>
            </a:rPr>
            <a:t>龍年</a:t>
          </a:r>
          <a:endParaRPr lang="zh-TW" sz="18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8" name="直線接點 7"/>
        <cdr:cNvSpPr/>
      </cdr:nvSpPr>
      <cdr:spPr>
        <a:xfrm xmlns:a="http://schemas.openxmlformats.org/drawingml/2006/main" flipV="1">
          <a:off x="0" y="-107154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0" name="直線接點 9"/>
        <cdr:cNvSpPr/>
      </cdr:nvSpPr>
      <cdr:spPr>
        <a:xfrm xmlns:a="http://schemas.openxmlformats.org/drawingml/2006/main" flipV="1">
          <a:off x="0" y="-107154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2" name="直線接點 11"/>
        <cdr:cNvSpPr/>
      </cdr:nvSpPr>
      <cdr:spPr>
        <a:xfrm xmlns:a="http://schemas.openxmlformats.org/drawingml/2006/main">
          <a:off x="0" y="-107154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4" name="直線接點 13"/>
        <cdr:cNvSpPr/>
      </cdr:nvSpPr>
      <cdr:spPr>
        <a:xfrm xmlns:a="http://schemas.openxmlformats.org/drawingml/2006/main" flipV="1">
          <a:off x="0" y="-107154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6" name="直線接點 15"/>
        <cdr:cNvSpPr/>
      </cdr:nvSpPr>
      <cdr:spPr>
        <a:xfrm xmlns:a="http://schemas.openxmlformats.org/drawingml/2006/main">
          <a:off x="0" y="-1071546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18" name="直線接點 17"/>
        <cdr:cNvSpPr/>
      </cdr:nvSpPr>
      <cdr:spPr>
        <a:xfrm xmlns:a="http://schemas.openxmlformats.org/drawingml/2006/main">
          <a:off x="0" y="-1071546"/>
          <a:ext cx="0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FF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0.63636</cdr:x>
      <cdr:y>0.02817</cdr:y>
    </cdr:from>
    <cdr:to>
      <cdr:x>0.98347</cdr:x>
      <cdr:y>0.50704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5544584" y="144016"/>
          <a:ext cx="3024368" cy="2448260"/>
        </a:xfrm>
        <a:prstGeom xmlns:a="http://schemas.openxmlformats.org/drawingml/2006/main" prst="rect">
          <a:avLst/>
        </a:prstGeom>
        <a:solidFill xmlns:a="http://schemas.openxmlformats.org/drawingml/2006/main">
          <a:srgbClr val="00B0F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3200" b="1" dirty="0" smtClean="0">
              <a:solidFill>
                <a:schemeClr val="tx1"/>
              </a:solidFill>
            </a:rPr>
            <a:t>2017-2060</a:t>
          </a:r>
        </a:p>
        <a:p xmlns:a="http://schemas.openxmlformats.org/drawingml/2006/main">
          <a:pPr algn="ctr"/>
          <a:r>
            <a:rPr lang="zh-TW" altLang="en-US" sz="3200" b="1" dirty="0">
              <a:solidFill>
                <a:schemeClr val="tx1"/>
              </a:solidFill>
            </a:rPr>
            <a:t>第三波少子</a:t>
          </a:r>
          <a:r>
            <a:rPr lang="zh-TW" altLang="en-US" sz="3200" b="1" dirty="0" smtClean="0">
              <a:solidFill>
                <a:schemeClr val="tx1"/>
              </a:solidFill>
            </a:rPr>
            <a:t>化</a:t>
          </a:r>
          <a:endParaRPr lang="en-US" altLang="zh-TW" sz="32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endParaRPr lang="en-US" altLang="zh-TW" sz="28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800" b="1" dirty="0" smtClean="0">
              <a:solidFill>
                <a:schemeClr val="tx1"/>
              </a:solidFill>
            </a:rPr>
            <a:t>每年出生人口</a:t>
          </a:r>
          <a:endParaRPr lang="en-US" altLang="zh-TW" sz="28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800" b="1" dirty="0" smtClean="0">
              <a:solidFill>
                <a:schemeClr val="tx1"/>
              </a:solidFill>
            </a:rPr>
            <a:t>低於</a:t>
          </a:r>
          <a:r>
            <a:rPr lang="en-US" altLang="zh-TW" sz="2800" b="1" dirty="0" smtClean="0">
              <a:solidFill>
                <a:schemeClr val="tx1"/>
              </a:solidFill>
            </a:rPr>
            <a:t>20</a:t>
          </a:r>
          <a:r>
            <a:rPr lang="zh-TW" altLang="en-US" sz="2800" b="1" dirty="0" smtClean="0">
              <a:solidFill>
                <a:schemeClr val="tx1"/>
              </a:solidFill>
            </a:rPr>
            <a:t>萬人以下</a:t>
          </a:r>
          <a:endParaRPr lang="zh-TW" altLang="zh-TW" sz="28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endParaRPr lang="en-US" altLang="zh-TW" sz="2800" b="1" dirty="0" smtClean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0.1157</cdr:x>
      <cdr:y>0.42254</cdr:y>
    </cdr:from>
    <cdr:to>
      <cdr:x>0.39669</cdr:x>
      <cdr:y>0.69014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1008112" y="2160240"/>
          <a:ext cx="2448272" cy="1368152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400" b="1" dirty="0" smtClean="0">
              <a:solidFill>
                <a:schemeClr val="bg1"/>
              </a:solidFill>
            </a:rPr>
            <a:t>1951-1984</a:t>
          </a:r>
        </a:p>
        <a:p xmlns:a="http://schemas.openxmlformats.org/drawingml/2006/main">
          <a:pPr algn="ctr"/>
          <a:r>
            <a:rPr lang="zh-TW" altLang="en-US" sz="2400" b="1" dirty="0">
              <a:solidFill>
                <a:schemeClr val="bg1"/>
              </a:solidFill>
            </a:rPr>
            <a:t>出生人口高峰</a:t>
          </a:r>
          <a:r>
            <a:rPr lang="zh-TW" altLang="en-US" sz="2400" b="1" dirty="0" smtClean="0">
              <a:solidFill>
                <a:schemeClr val="bg1"/>
              </a:solidFill>
            </a:rPr>
            <a:t>期</a:t>
          </a:r>
          <a:endParaRPr lang="en-US" altLang="zh-TW" sz="2400" b="1" dirty="0" smtClean="0">
            <a:solidFill>
              <a:schemeClr val="bg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bg1"/>
              </a:solidFill>
            </a:rPr>
            <a:t>每年</a:t>
          </a:r>
          <a:r>
            <a:rPr lang="en-US" altLang="zh-TW" sz="2400" b="1" dirty="0" smtClean="0">
              <a:solidFill>
                <a:schemeClr val="bg1"/>
              </a:solidFill>
            </a:rPr>
            <a:t>35-42.7</a:t>
          </a:r>
          <a:r>
            <a:rPr lang="zh-TW" altLang="en-US" sz="2400" b="1" dirty="0" smtClean="0">
              <a:solidFill>
                <a:schemeClr val="bg1"/>
              </a:solidFill>
            </a:rPr>
            <a:t>萬人</a:t>
          </a:r>
          <a:endParaRPr lang="zh-TW" sz="2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0.40496</cdr:x>
      <cdr:y>0.6338</cdr:y>
    </cdr:from>
    <cdr:to>
      <cdr:x>0.63636</cdr:x>
      <cdr:y>0.91549</cdr:y>
    </cdr:to>
    <cdr:sp macro="" textlink="">
      <cdr:nvSpPr>
        <cdr:cNvPr id="5" name="矩形 4"/>
        <cdr:cNvSpPr/>
      </cdr:nvSpPr>
      <cdr:spPr>
        <a:xfrm xmlns:a="http://schemas.openxmlformats.org/drawingml/2006/main">
          <a:off x="3528392" y="3240360"/>
          <a:ext cx="2016224" cy="1440160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altLang="zh-TW" sz="2000" b="1" dirty="0" smtClean="0">
              <a:solidFill>
                <a:schemeClr val="tx1"/>
              </a:solidFill>
            </a:rPr>
            <a:t>1985-2016</a:t>
          </a:r>
        </a:p>
        <a:p xmlns:a="http://schemas.openxmlformats.org/drawingml/2006/main">
          <a:pPr algn="ctr"/>
          <a:r>
            <a:rPr lang="zh-TW" altLang="en-US" sz="2000" b="1" dirty="0" smtClean="0">
              <a:solidFill>
                <a:schemeClr val="tx1"/>
              </a:solidFill>
            </a:rPr>
            <a:t>少子化時期</a:t>
          </a:r>
          <a:endParaRPr lang="en-US" altLang="zh-TW" sz="20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000" b="1" dirty="0" smtClean="0">
              <a:solidFill>
                <a:schemeClr val="tx1"/>
              </a:solidFill>
            </a:rPr>
            <a:t>每年出生人口</a:t>
          </a:r>
          <a:endParaRPr lang="en-US" altLang="zh-TW" sz="20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en-US" altLang="zh-TW" sz="2400" b="1" dirty="0" smtClean="0">
              <a:solidFill>
                <a:schemeClr val="tx1"/>
              </a:solidFill>
            </a:rPr>
            <a:t>35</a:t>
          </a:r>
          <a:r>
            <a:rPr lang="zh-TW" altLang="en-US" sz="2400" b="1" dirty="0" smtClean="0">
              <a:solidFill>
                <a:schemeClr val="tx1"/>
              </a:solidFill>
            </a:rPr>
            <a:t>     </a:t>
          </a:r>
          <a:r>
            <a:rPr lang="en-US" altLang="zh-TW" sz="2400" b="1" dirty="0" smtClean="0">
              <a:solidFill>
                <a:schemeClr val="tx1"/>
              </a:solidFill>
            </a:rPr>
            <a:t>20</a:t>
          </a:r>
          <a:r>
            <a:rPr lang="zh-TW" altLang="en-US" sz="2400" b="1" dirty="0" smtClean="0">
              <a:solidFill>
                <a:schemeClr val="tx1"/>
              </a:solidFill>
            </a:rPr>
            <a:t>萬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0.4876</cdr:x>
      <cdr:y>0.84507</cdr:y>
    </cdr:from>
    <cdr:to>
      <cdr:x>0.5124</cdr:x>
      <cdr:y>0.87324</cdr:y>
    </cdr:to>
    <cdr:sp macro="" textlink="">
      <cdr:nvSpPr>
        <cdr:cNvPr id="6" name="向右箭號 5"/>
        <cdr:cNvSpPr/>
      </cdr:nvSpPr>
      <cdr:spPr>
        <a:xfrm xmlns:a="http://schemas.openxmlformats.org/drawingml/2006/main">
          <a:off x="4248472" y="4320480"/>
          <a:ext cx="216024" cy="144016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zh-TW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0.08985</cdr:x>
      <cdr:y>0.14741</cdr:y>
    </cdr:from>
    <cdr:to>
      <cdr:x>0.33916</cdr:x>
      <cdr:y>0.44939</cdr:y>
    </cdr:to>
    <cdr:sp macro="" textlink="">
      <cdr:nvSpPr>
        <cdr:cNvPr id="2" name="矩形 1"/>
        <cdr:cNvSpPr/>
      </cdr:nvSpPr>
      <cdr:spPr>
        <a:xfrm xmlns:a="http://schemas.openxmlformats.org/drawingml/2006/main">
          <a:off x="804501" y="773296"/>
          <a:ext cx="2232277" cy="1584157"/>
        </a:xfrm>
        <a:prstGeom xmlns:a="http://schemas.openxmlformats.org/drawingml/2006/main" prst="rect">
          <a:avLst/>
        </a:prstGeom>
        <a:solidFill xmlns:a="http://schemas.openxmlformats.org/drawingml/2006/main">
          <a:srgbClr val="F98D67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多子化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>
              <a:solidFill>
                <a:schemeClr val="tx1"/>
              </a:solidFill>
            </a:rPr>
            <a:t>年輕化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人口增長</a:t>
          </a:r>
          <a:endParaRPr lang="en-US" altLang="zh-TW" sz="24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400" b="1" dirty="0" smtClean="0">
              <a:solidFill>
                <a:schemeClr val="tx1"/>
              </a:solidFill>
            </a:rPr>
            <a:t>帶動住宅需求</a:t>
          </a:r>
          <a:endParaRPr lang="zh-TW" sz="24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0.58846</cdr:x>
      <cdr:y>0.38076</cdr:y>
    </cdr:from>
    <cdr:to>
      <cdr:x>0.91015</cdr:x>
      <cdr:y>0.75137</cdr:y>
    </cdr:to>
    <cdr:sp macro="" textlink="">
      <cdr:nvSpPr>
        <cdr:cNvPr id="3" name="矩形 2"/>
        <cdr:cNvSpPr/>
      </cdr:nvSpPr>
      <cdr:spPr>
        <a:xfrm xmlns:a="http://schemas.openxmlformats.org/drawingml/2006/main">
          <a:off x="5268998" y="1997414"/>
          <a:ext cx="2880320" cy="1944216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zh-TW" altLang="en-US" sz="2800" b="1" dirty="0" smtClean="0">
              <a:solidFill>
                <a:schemeClr val="tx1"/>
              </a:solidFill>
            </a:rPr>
            <a:t>少子化</a:t>
          </a:r>
          <a:endParaRPr lang="en-US" altLang="zh-TW" sz="28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800" b="1" dirty="0" smtClean="0">
              <a:solidFill>
                <a:schemeClr val="tx1"/>
              </a:solidFill>
            </a:rPr>
            <a:t>高齡化</a:t>
          </a:r>
          <a:endParaRPr lang="en-US" altLang="zh-TW" sz="28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800" b="1" dirty="0" smtClean="0">
              <a:solidFill>
                <a:schemeClr val="tx1"/>
              </a:solidFill>
            </a:rPr>
            <a:t>人口減少</a:t>
          </a:r>
          <a:endParaRPr lang="en-US" altLang="zh-TW" sz="2800" b="1" dirty="0" smtClean="0">
            <a:solidFill>
              <a:schemeClr val="tx1"/>
            </a:solidFill>
          </a:endParaRPr>
        </a:p>
        <a:p xmlns:a="http://schemas.openxmlformats.org/drawingml/2006/main">
          <a:pPr algn="ctr"/>
          <a:r>
            <a:rPr lang="zh-TW" altLang="en-US" sz="2800" b="1" dirty="0" smtClean="0">
              <a:solidFill>
                <a:schemeClr val="tx1"/>
              </a:solidFill>
            </a:rPr>
            <a:t>住宅需求降低</a:t>
          </a:r>
          <a:endParaRPr lang="zh-TW" sz="28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3" tIns="45711" rIns="91423" bIns="45711" rtlCol="0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2919F156-F5DE-49CC-A9DE-0DE172898BD0}" type="datetimeFigureOut">
              <a:rPr lang="zh-TW" altLang="en-US"/>
              <a:pPr>
                <a:defRPr/>
              </a:pPr>
              <a:t>2018/5/9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l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3" tIns="45711" rIns="91423" bIns="45711" rtlCol="0" anchor="b"/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5A0C4941-57B0-4FE9-81C3-CC4095FB3D3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2950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1" rIns="91423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pitchFamily="18" charset="-120"/>
              </a:defRPr>
            </a:lvl1pPr>
          </a:lstStyle>
          <a:p>
            <a:pPr>
              <a:defRPr/>
            </a:pPr>
            <a:fld id="{7814297B-73A3-4ABC-9CD8-5B601CFEEA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Honor\桌面\taipei-berg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 userDrawn="1"/>
        </p:nvSpPr>
        <p:spPr>
          <a:xfrm>
            <a:off x="0" y="2071688"/>
            <a:ext cx="9144000" cy="1285875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0">
                <a:schemeClr val="tx1">
                  <a:alpha val="50000"/>
                </a:schemeClr>
              </a:gs>
              <a:gs pos="55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6" name="Picture 22"/>
          <p:cNvPicPr>
            <a:picLocks noChangeAspect="1" noChangeArrowheads="1"/>
          </p:cNvPicPr>
          <p:nvPr userDrawn="1"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46434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4" cstate="print"/>
          <a:srcRect b="51852"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0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000625"/>
            <a:ext cx="9144000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reeform 25"/>
          <p:cNvSpPr>
            <a:spLocks/>
          </p:cNvSpPr>
          <p:nvPr userDrawn="1"/>
        </p:nvSpPr>
        <p:spPr bwMode="auto">
          <a:xfrm>
            <a:off x="8594725" y="6348413"/>
            <a:ext cx="549275" cy="509587"/>
          </a:xfrm>
          <a:custGeom>
            <a:avLst/>
            <a:gdLst/>
            <a:ahLst/>
            <a:cxnLst>
              <a:cxn ang="0">
                <a:pos x="454" y="0"/>
              </a:cxn>
              <a:cxn ang="0">
                <a:pos x="0" y="453"/>
              </a:cxn>
              <a:cxn ang="0">
                <a:pos x="454" y="453"/>
              </a:cxn>
              <a:cxn ang="0">
                <a:pos x="454" y="0"/>
              </a:cxn>
            </a:cxnLst>
            <a:rect l="0" t="0" r="r" b="b"/>
            <a:pathLst>
              <a:path w="454" h="453">
                <a:moveTo>
                  <a:pt x="454" y="0"/>
                </a:moveTo>
                <a:lnTo>
                  <a:pt x="0" y="453"/>
                </a:lnTo>
                <a:lnTo>
                  <a:pt x="454" y="453"/>
                </a:lnTo>
                <a:lnTo>
                  <a:pt x="454" y="0"/>
                </a:lnTo>
                <a:close/>
              </a:path>
            </a:pathLst>
          </a:custGeom>
          <a:solidFill>
            <a:schemeClr val="bg1"/>
          </a:solidFill>
          <a:ln w="349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3103563"/>
            <a:ext cx="2928938" cy="254000"/>
          </a:xfrm>
          <a:prstGeom prst="rect">
            <a:avLst/>
          </a:prstGeom>
        </p:spPr>
        <p:txBody>
          <a:bodyPr anchor="b">
            <a:spAutoFit/>
          </a:bodyPr>
          <a:lstStyle/>
          <a:p>
            <a:pPr>
              <a:defRPr/>
            </a:pPr>
            <a:r>
              <a:rPr lang="en-US" altLang="zh-TW" sz="1050" dirty="0">
                <a:solidFill>
                  <a:schemeClr val="bg1"/>
                </a:solidFill>
                <a:ea typeface="新細明體" pitchFamily="18" charset="-120"/>
              </a:rPr>
              <a:t>www.hondapac.com.tw</a:t>
            </a:r>
            <a:endParaRPr lang="zh-TW" altLang="en-US" sz="1050" dirty="0">
              <a:solidFill>
                <a:schemeClr val="bg1"/>
              </a:solidFill>
              <a:ea typeface="新細明體" pitchFamily="18" charset="-120"/>
            </a:endParaRPr>
          </a:p>
        </p:txBody>
      </p:sp>
      <p:pic>
        <p:nvPicPr>
          <p:cNvPr id="12" name="Picture 12" descr="D:\Honor\J-一般文件\公司網站\LOGO\Hondapac_Logo.gif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3429000"/>
            <a:ext cx="15716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0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3357563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0"/>
          <p:cNvSpPr>
            <a:spLocks noChangeArrowheads="1"/>
          </p:cNvSpPr>
          <p:nvPr userDrawn="1"/>
        </p:nvSpPr>
        <p:spPr bwMode="auto">
          <a:xfrm>
            <a:off x="107950" y="6345238"/>
            <a:ext cx="3203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宏大不動產估價師聯合事務所</a:t>
            </a:r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107950" y="6584950"/>
            <a:ext cx="3168650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ea typeface="新細明體" pitchFamily="18" charset="-120"/>
              </a:rPr>
              <a:t>Honda Appraisers Joint Firm</a:t>
            </a:r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1928794" y="3429000"/>
            <a:ext cx="7215206" cy="1571636"/>
          </a:xfrm>
        </p:spPr>
        <p:txBody>
          <a:bodyPr/>
          <a:lstStyle>
            <a:lvl1pPr>
              <a:defRPr sz="2800"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28794" y="5072074"/>
            <a:ext cx="7215206" cy="857256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>
              <a:buFontTx/>
              <a:buNone/>
              <a:defRPr kumimoji="1" lang="zh-TW" altLang="zh-TW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endParaRPr lang="zh-TW" altLang="zh-TW" dirty="0"/>
          </a:p>
        </p:txBody>
      </p:sp>
      <p:sp>
        <p:nvSpPr>
          <p:cNvPr id="16" name="Rectangle 28"/>
          <p:cNvSpPr>
            <a:spLocks noGrp="1" noChangeArrowheads="1"/>
          </p:cNvSpPr>
          <p:nvPr>
            <p:ph type="ftr" sz="quarter" idx="10"/>
          </p:nvPr>
        </p:nvSpPr>
        <p:spPr>
          <a:xfrm>
            <a:off x="3643313" y="6554788"/>
            <a:ext cx="4960937" cy="303212"/>
          </a:xfrm>
        </p:spPr>
        <p:txBody>
          <a:bodyPr anchor="b"/>
          <a:lstStyle>
            <a:lvl1pPr algn="r" eaLnBrk="0" hangingPunct="0">
              <a:lnSpc>
                <a:spcPct val="80000"/>
              </a:lnSpc>
              <a:defRPr sz="1400" b="1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/>
          </a:p>
        </p:txBody>
      </p:sp>
      <p:sp>
        <p:nvSpPr>
          <p:cNvPr id="17" name="Rectangle 2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643938" y="6357938"/>
            <a:ext cx="500062" cy="500062"/>
          </a:xfrm>
        </p:spPr>
        <p:txBody>
          <a:bodyPr/>
          <a:lstStyle>
            <a:lvl1pPr algn="r">
              <a:defRPr sz="1400" b="1">
                <a:latin typeface="Arial Black" pitchFamily="34" charset="0"/>
                <a:cs typeface="Arial" charset="0"/>
              </a:defRPr>
            </a:lvl1pPr>
          </a:lstStyle>
          <a:p>
            <a:pPr>
              <a:defRPr/>
            </a:pPr>
            <a:fld id="{7ED1475E-E36C-4BBA-A37F-1AB0CC7649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8" name="Rectangle 27"/>
          <p:cNvSpPr>
            <a:spLocks noGrp="1" noChangeArrowheads="1"/>
          </p:cNvSpPr>
          <p:nvPr>
            <p:ph type="dt" sz="quarter" idx="12"/>
          </p:nvPr>
        </p:nvSpPr>
        <p:spPr>
          <a:xfrm>
            <a:off x="7858125" y="4786313"/>
            <a:ext cx="1285875" cy="214312"/>
          </a:xfrm>
        </p:spPr>
        <p:txBody>
          <a:bodyPr lIns="72000" tIns="0" rIns="72000" bIns="0" anchor="b"/>
          <a:lstStyle>
            <a:lvl1pPr algn="r" eaLnBrk="0" hangingPunct="0">
              <a:lnSpc>
                <a:spcPct val="80000"/>
              </a:lnSpc>
              <a:defRPr sz="1400">
                <a:solidFill>
                  <a:srgbClr val="C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68C5DDB8-0404-4C79-A24F-65C27B5D2578}" type="datetime1">
              <a:rPr lang="zh-TW" altLang="en-US" smtClean="0"/>
              <a:pPr>
                <a:defRPr/>
              </a:pPr>
              <a:t>2018/5/9</a:t>
            </a:fld>
            <a:endParaRPr lang="en-US" altLang="zh-TW" dirty="0"/>
          </a:p>
        </p:txBody>
      </p:sp>
      <p:pic>
        <p:nvPicPr>
          <p:cNvPr id="20" name="圖片 19" descr="最新的桃園市，左起中路重劃區，中正藝文特區，經國重劃區，林口台地全景，隨著中路與經國重劃區即將完工將又讓桃園進入另一場房地產大戰_jpg.jpg"/>
          <p:cNvPicPr>
            <a:picLocks noChangeAspect="1"/>
          </p:cNvPicPr>
          <p:nvPr userDrawn="1"/>
        </p:nvPicPr>
        <p:blipFill>
          <a:blip r:embed="rId8" cstate="print"/>
          <a:srcRect l="11724"/>
          <a:stretch>
            <a:fillRect/>
          </a:stretch>
        </p:blipFill>
        <p:spPr>
          <a:xfrm>
            <a:off x="0" y="0"/>
            <a:ext cx="9144032" cy="3357562"/>
          </a:xfrm>
          <a:prstGeom prst="rect">
            <a:avLst/>
          </a:prstGeom>
        </p:spPr>
      </p:pic>
      <p:pic>
        <p:nvPicPr>
          <p:cNvPr id="21" name="圖片 20" descr="maxresdefault.jpg"/>
          <p:cNvPicPr>
            <a:picLocks noChangeAspect="1"/>
          </p:cNvPicPr>
          <p:nvPr userDrawn="1"/>
        </p:nvPicPr>
        <p:blipFill>
          <a:blip r:embed="rId9" cstate="print"/>
          <a:srcRect b="34722"/>
          <a:stretch>
            <a:fillRect/>
          </a:stretch>
        </p:blipFill>
        <p:spPr>
          <a:xfrm>
            <a:off x="0" y="0"/>
            <a:ext cx="9144022" cy="33575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928694"/>
          </a:xfrm>
        </p:spPr>
        <p:txBody>
          <a:bodyPr/>
          <a:lstStyle>
            <a:lvl1pPr>
              <a:defRPr sz="3200">
                <a:latin typeface="Arial Black" pitchFamily="34" charset="0"/>
                <a:ea typeface="+mj-ea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 Black" pitchFamily="34" charset="0"/>
                <a:ea typeface="+mn-ea"/>
                <a:cs typeface="Arial" pitchFamily="34" charset="0"/>
              </a:defRPr>
            </a:lvl1pPr>
            <a:lvl2pPr>
              <a:defRPr sz="2000">
                <a:latin typeface="Arial Black" pitchFamily="34" charset="0"/>
                <a:ea typeface="+mn-ea"/>
                <a:cs typeface="Arial" pitchFamily="34" charset="0"/>
              </a:defRPr>
            </a:lvl2pPr>
            <a:lvl3pPr>
              <a:defRPr sz="1800">
                <a:latin typeface="Arial Black" pitchFamily="34" charset="0"/>
                <a:ea typeface="+mn-ea"/>
                <a:cs typeface="Arial" pitchFamily="34" charset="0"/>
              </a:defRPr>
            </a:lvl3pPr>
            <a:lvl4pPr>
              <a:defRPr sz="1600">
                <a:latin typeface="Arial Black" pitchFamily="34" charset="0"/>
                <a:ea typeface="+mn-ea"/>
                <a:cs typeface="Arial" pitchFamily="34" charset="0"/>
              </a:defRPr>
            </a:lvl4pPr>
            <a:lvl5pPr>
              <a:defRPr sz="1600">
                <a:latin typeface="Arial Black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43966" y="6357938"/>
            <a:ext cx="500034" cy="500062"/>
          </a:xfrm>
          <a:ln/>
        </p:spPr>
        <p:txBody>
          <a:bodyPr lIns="36000" tIns="36000" rIns="36000" bIns="36000"/>
          <a:lstStyle>
            <a:lvl1pPr>
              <a:defRPr sz="1200"/>
            </a:lvl1pPr>
          </a:lstStyle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73059-1AC4-463F-B70A-6C5C62C4B968}" type="datetime1">
              <a:rPr lang="zh-TW" altLang="en-US" smtClean="0"/>
              <a:pPr>
                <a:defRPr/>
              </a:pPr>
              <a:t>2018/5/9</a:t>
            </a:fld>
            <a:endParaRPr lang="en-US" altLang="zh-TW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/>
          <p:cNvPicPr>
            <a:picLocks noChangeAspect="1" noChangeArrowheads="1"/>
          </p:cNvPicPr>
          <p:nvPr userDrawn="1"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 rot="10985640">
            <a:off x="134938" y="2489200"/>
            <a:ext cx="8804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 descr="D:\Honor\J-一般文件\公司網站\LOGO\Hondapac_Logo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75" y="2571750"/>
            <a:ext cx="1214438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 userDrawn="1"/>
        </p:nvPicPr>
        <p:blipFill>
          <a:blip r:embed="rId4" cstate="print"/>
          <a:srcRect l="166" t="4819" b="29874"/>
          <a:stretch>
            <a:fillRect/>
          </a:stretch>
        </p:blipFill>
        <p:spPr bwMode="auto">
          <a:xfrm>
            <a:off x="0" y="0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5" cstate="print"/>
          <a:srcRect t="29874" r="166" b="4819"/>
          <a:stretch>
            <a:fillRect/>
          </a:stretch>
        </p:blipFill>
        <p:spPr bwMode="auto">
          <a:xfrm>
            <a:off x="0" y="3786188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>
          <a:xfrm>
            <a:off x="214282" y="2571744"/>
            <a:ext cx="6929486" cy="1214446"/>
          </a:xfrm>
        </p:spPr>
        <p:txBody>
          <a:bodyPr/>
          <a:lstStyle>
            <a:lvl1pPr algn="ctr"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3C14C-799A-4346-8D31-81E07D3865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8" name="日期版面配置區 4"/>
          <p:cNvSpPr>
            <a:spLocks noGrp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F94D-142D-4A8C-8102-146C6F5AF626}" type="datetime1">
              <a:rPr lang="zh-TW" altLang="en-US" smtClean="0"/>
              <a:pPr>
                <a:defRPr/>
              </a:pPr>
              <a:t>2018/5/9</a:t>
            </a:fld>
            <a:endParaRPr lang="en-US" altLang="zh-TW"/>
          </a:p>
        </p:txBody>
      </p:sp>
      <p:sp>
        <p:nvSpPr>
          <p:cNvPr id="9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57875"/>
            <a:ext cx="91440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1"/>
          <p:cNvPicPr>
            <a:picLocks noChangeAspect="1" noChangeArrowheads="1"/>
          </p:cNvPicPr>
          <p:nvPr/>
        </p:nvPicPr>
        <p:blipFill>
          <a:blip r:embed="rId6" cstate="print">
            <a:lum contrast="10000"/>
          </a:blip>
          <a:srcRect/>
          <a:stretch>
            <a:fillRect/>
          </a:stretch>
        </p:blipFill>
        <p:spPr bwMode="auto">
          <a:xfrm>
            <a:off x="0" y="571500"/>
            <a:ext cx="91440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6357938"/>
            <a:ext cx="91440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4572000" y="6680200"/>
            <a:ext cx="4572000" cy="177800"/>
          </a:xfrm>
          <a:prstGeom prst="rect">
            <a:avLst/>
          </a:prstGeom>
          <a:gradFill rotWithShape="1">
            <a:gsLst>
              <a:gs pos="0">
                <a:srgbClr val="CC0000">
                  <a:alpha val="0"/>
                </a:srgbClr>
              </a:gs>
              <a:gs pos="100000">
                <a:schemeClr val="bg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49" name="Freeform 25"/>
          <p:cNvSpPr>
            <a:spLocks/>
          </p:cNvSpPr>
          <p:nvPr/>
        </p:nvSpPr>
        <p:spPr bwMode="auto">
          <a:xfrm>
            <a:off x="8594725" y="6348413"/>
            <a:ext cx="549275" cy="509587"/>
          </a:xfrm>
          <a:custGeom>
            <a:avLst/>
            <a:gdLst/>
            <a:ahLst/>
            <a:cxnLst>
              <a:cxn ang="0">
                <a:pos x="454" y="0"/>
              </a:cxn>
              <a:cxn ang="0">
                <a:pos x="0" y="453"/>
              </a:cxn>
              <a:cxn ang="0">
                <a:pos x="454" y="453"/>
              </a:cxn>
              <a:cxn ang="0">
                <a:pos x="454" y="0"/>
              </a:cxn>
            </a:cxnLst>
            <a:rect l="0" t="0" r="r" b="b"/>
            <a:pathLst>
              <a:path w="454" h="453">
                <a:moveTo>
                  <a:pt x="454" y="0"/>
                </a:moveTo>
                <a:lnTo>
                  <a:pt x="0" y="453"/>
                </a:lnTo>
                <a:lnTo>
                  <a:pt x="454" y="453"/>
                </a:lnTo>
                <a:lnTo>
                  <a:pt x="454" y="0"/>
                </a:lnTo>
                <a:close/>
              </a:path>
            </a:pathLst>
          </a:custGeom>
          <a:solidFill>
            <a:schemeClr val="bg1"/>
          </a:solidFill>
          <a:ln w="349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107950" y="6345238"/>
            <a:ext cx="32035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zh-TW" altLang="en-US" sz="16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  <a:cs typeface="Arial Unicode MS" pitchFamily="34" charset="-120"/>
              </a:rPr>
              <a:t>宏大不動產估價師聯合事務所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107950" y="6584950"/>
            <a:ext cx="3168650" cy="2778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1200" b="1" dirty="0">
                <a:solidFill>
                  <a:schemeClr val="bg1"/>
                </a:solidFill>
                <a:ea typeface="新細明體" pitchFamily="18" charset="-120"/>
              </a:rPr>
              <a:t>Honda Appraisers Joint Firm</a:t>
            </a: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00188" y="31750"/>
            <a:ext cx="7643812" cy="89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</a:p>
        </p:txBody>
      </p:sp>
      <p:sp>
        <p:nvSpPr>
          <p:cNvPr id="103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052513"/>
            <a:ext cx="8713787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8675688" y="6357938"/>
            <a:ext cx="468312" cy="500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latin typeface="Arial Black" pitchFamily="34" charset="0"/>
                <a:ea typeface="新細明體" pitchFamily="18" charset="-120"/>
                <a:cs typeface="Arial" charset="0"/>
              </a:defRPr>
            </a:lvl1pPr>
          </a:lstStyle>
          <a:p>
            <a:pPr>
              <a:defRPr/>
            </a:pPr>
            <a:fld id="{15FD803B-18F8-43F3-B380-4683EBDA40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dt" sz="quarter" idx="2"/>
          </p:nvPr>
        </p:nvSpPr>
        <p:spPr bwMode="gray">
          <a:xfrm>
            <a:off x="3714750" y="6669088"/>
            <a:ext cx="4960938" cy="188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1200">
                <a:latin typeface="Corbe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00E57D7F-5719-4078-B710-D8D236FFC074}" type="datetime1">
              <a:rPr lang="zh-TW" altLang="en-US" smtClean="0"/>
              <a:pPr>
                <a:defRPr/>
              </a:pPr>
              <a:t>2018/5/9</a:t>
            </a:fld>
            <a:endParaRPr lang="en-US" altLang="zh-TW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714750" y="6357938"/>
            <a:ext cx="4960938" cy="3032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80000"/>
              </a:lnSpc>
              <a:defRPr sz="1400" b="1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  <p:sp>
        <p:nvSpPr>
          <p:cNvPr id="24" name="矩形 23"/>
          <p:cNvSpPr/>
          <p:nvPr/>
        </p:nvSpPr>
        <p:spPr>
          <a:xfrm>
            <a:off x="7715250" y="6143625"/>
            <a:ext cx="1428750" cy="230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en-US" altLang="zh-TW" sz="900" dirty="0">
                <a:solidFill>
                  <a:srgbClr val="C00000"/>
                </a:solidFill>
                <a:ea typeface="新細明體" pitchFamily="18" charset="-120"/>
              </a:rPr>
              <a:t>www.hondapac.com.tw</a:t>
            </a:r>
            <a:endParaRPr lang="zh-TW" altLang="en-US" sz="900" dirty="0">
              <a:solidFill>
                <a:srgbClr val="C00000"/>
              </a:solidFill>
              <a:ea typeface="新細明體" pitchFamily="18" charset="-120"/>
            </a:endParaRPr>
          </a:p>
        </p:txBody>
      </p:sp>
      <p:pic>
        <p:nvPicPr>
          <p:cNvPr id="1039" name="Picture 12" descr="D:\Honor\J-一般文件\公司網站\LOGO\Hondapac_Logo.gif"/>
          <p:cNvPicPr>
            <a:picLocks noChangeAspect="1" noChangeArrowheads="1"/>
          </p:cNvPicPr>
          <p:nvPr/>
        </p:nvPicPr>
        <p:blipFill>
          <a:blip r:embed="rId8" cstate="print"/>
          <a:srcRect t="6248" b="12500"/>
          <a:stretch>
            <a:fillRect/>
          </a:stretch>
        </p:blipFill>
        <p:spPr bwMode="auto">
          <a:xfrm>
            <a:off x="142875" y="0"/>
            <a:ext cx="114300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928688"/>
            <a:ext cx="9144000" cy="7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0"/>
            <a:ext cx="91440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52" r:id="rId1"/>
    <p:sldLayoutId id="2147484251" r:id="rId2"/>
    <p:sldLayoutId id="2147484253" r:id="rId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Garamond" pitchFamily="18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Garamond" pitchFamily="18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Garamond" pitchFamily="18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chemeClr val="tx1"/>
          </a:solidFill>
          <a:latin typeface="Garamond" pitchFamily="18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Garamond" pitchFamily="18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Garamond" pitchFamily="18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Garamond" pitchFamily="18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600" b="1">
          <a:solidFill>
            <a:schemeClr val="tx1"/>
          </a:solidFill>
          <a:latin typeface="Garamond" pitchFamily="18" charset="0"/>
          <a:ea typeface="標楷體" pitchFamily="65" charset="-120"/>
        </a:defRPr>
      </a:lvl9pPr>
    </p:titleStyle>
    <p:bodyStyle>
      <a:lvl1pPr marL="609600" indent="-609600" algn="l" rtl="0" eaLnBrk="0" fontAlgn="base" hangingPunct="0">
        <a:spcBef>
          <a:spcPct val="20000"/>
        </a:spcBef>
        <a:spcAft>
          <a:spcPct val="0"/>
        </a:spcAft>
        <a:buAutoNum type="arabicPeriod"/>
        <a:defRPr kumimoji="1" sz="2400">
          <a:solidFill>
            <a:schemeClr val="tx1"/>
          </a:solidFill>
          <a:latin typeface="Arial Black" pitchFamily="34" charset="0"/>
          <a:ea typeface="+mn-ea"/>
          <a:cs typeface="+mn-cs"/>
        </a:defRPr>
      </a:lvl1pPr>
      <a:lvl2pPr marL="990600" indent="-5334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 Black" pitchFamily="34" charset="0"/>
          <a:ea typeface="+mn-ea"/>
        </a:defRPr>
      </a:lvl2pPr>
      <a:lvl3pPr marL="1371600" indent="-4572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Arial Black" pitchFamily="34" charset="0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Arial Black" pitchFamily="34" charset="0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Arial Black" pitchFamily="34" charset="0"/>
          <a:ea typeface="+mn-ea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標題 6"/>
          <p:cNvSpPr>
            <a:spLocks noGrp="1"/>
          </p:cNvSpPr>
          <p:nvPr>
            <p:ph type="ctrTitle"/>
          </p:nvPr>
        </p:nvSpPr>
        <p:spPr>
          <a:xfrm>
            <a:off x="1928813" y="3429000"/>
            <a:ext cx="7215187" cy="1571625"/>
          </a:xfrm>
        </p:spPr>
        <p:txBody>
          <a:bodyPr/>
          <a:lstStyle/>
          <a:p>
            <a:pPr algn="ctr"/>
            <a:r>
              <a:rPr lang="zh-TW" altLang="zh-TW" sz="4000" dirty="0" smtClean="0"/>
              <a:t>高齡化、少子化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zh-TW" sz="2000" dirty="0" smtClean="0"/>
              <a:t>的</a:t>
            </a:r>
            <a:r>
              <a:rPr lang="en-US" altLang="zh-TW" sz="2000" dirty="0" smtClean="0"/>
              <a:t/>
            </a:r>
            <a:br>
              <a:rPr lang="en-US" altLang="zh-TW" sz="2000" dirty="0" smtClean="0"/>
            </a:br>
            <a:r>
              <a:rPr lang="zh-TW" altLang="zh-TW" sz="3600" dirty="0" smtClean="0"/>
              <a:t>房市趨勢</a:t>
            </a:r>
            <a:endParaRPr lang="zh-TW" altLang="en-US" sz="3600" dirty="0" smtClean="0">
              <a:latin typeface="Arial Black" pitchFamily="34" charset="0"/>
              <a:cs typeface="Arial" charset="0"/>
            </a:endParaRPr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3563888" y="5072062"/>
            <a:ext cx="5580112" cy="1381273"/>
          </a:xfrm>
        </p:spPr>
        <p:txBody>
          <a:bodyPr/>
          <a:lstStyle/>
          <a:p>
            <a:pPr>
              <a:defRPr/>
            </a:pPr>
            <a:r>
              <a:rPr lang="zh-TW" altLang="en-US" dirty="0"/>
              <a:t>主辦單位</a:t>
            </a:r>
            <a:r>
              <a:rPr lang="zh-TW" altLang="en-US" dirty="0" smtClean="0"/>
              <a:t>：土城扶輪社</a:t>
            </a:r>
            <a:endParaRPr lang="en-US" altLang="zh-TW" dirty="0" smtClean="0"/>
          </a:p>
          <a:p>
            <a:pPr>
              <a:defRPr/>
            </a:pPr>
            <a:r>
              <a:rPr lang="zh-TW" altLang="en-US" dirty="0" smtClean="0"/>
              <a:t>主  講  人</a:t>
            </a:r>
            <a:r>
              <a:rPr lang="en-US" altLang="zh-TW" dirty="0"/>
              <a:t>:</a:t>
            </a:r>
            <a:r>
              <a:rPr lang="zh-TW" altLang="en-US" dirty="0" smtClean="0"/>
              <a:t>卓 輝 華   所長</a:t>
            </a:r>
            <a:endParaRPr lang="en-US" altLang="zh-TW" dirty="0" smtClean="0"/>
          </a:p>
          <a:p>
            <a:pPr>
              <a:defRPr/>
            </a:pPr>
            <a:endParaRPr lang="zh-TW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4000" dirty="0" smtClean="0"/>
              <a:t>高齡人口</a:t>
            </a:r>
            <a:r>
              <a:rPr lang="en-US" altLang="zh-TW" sz="4000" dirty="0" smtClean="0"/>
              <a:t>VS.</a:t>
            </a:r>
            <a:r>
              <a:rPr lang="zh-TW" altLang="en-US" sz="4000" dirty="0" smtClean="0"/>
              <a:t>房市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 smtClean="0"/>
              <a:t>扶養老人  經濟負擔加重</a:t>
            </a:r>
            <a:endParaRPr lang="en-US" altLang="zh-TW" sz="4000" dirty="0" smtClean="0"/>
          </a:p>
          <a:p>
            <a:r>
              <a:rPr lang="zh-TW" altLang="en-US" sz="4000" dirty="0" smtClean="0"/>
              <a:t>高齡族群  投資房產保守</a:t>
            </a:r>
            <a:endParaRPr lang="en-US" altLang="zh-TW" sz="4000" dirty="0" smtClean="0"/>
          </a:p>
          <a:p>
            <a:r>
              <a:rPr lang="zh-TW" altLang="en-US" sz="4000" dirty="0" smtClean="0"/>
              <a:t>初老族群  換屋購屋需要</a:t>
            </a:r>
            <a:endParaRPr lang="en-US" altLang="zh-TW" sz="4000" dirty="0" smtClean="0"/>
          </a:p>
          <a:p>
            <a:r>
              <a:rPr lang="zh-TW" altLang="en-US" sz="4000" dirty="0" smtClean="0"/>
              <a:t>高齡族群  擁屋比例甚高</a:t>
            </a:r>
            <a:endParaRPr lang="en-US" altLang="zh-TW" sz="4000" dirty="0" smtClean="0"/>
          </a:p>
          <a:p>
            <a:r>
              <a:rPr lang="zh-TW" altLang="en-US" sz="4000" dirty="0" smtClean="0"/>
              <a:t>回聲潮與千禧世代   繼承龐大遺產</a:t>
            </a:r>
            <a:endParaRPr lang="en-US" altLang="zh-TW" sz="4000" dirty="0" smtClean="0"/>
          </a:p>
          <a:p>
            <a:r>
              <a:rPr lang="zh-TW" altLang="en-US" sz="4000" dirty="0" smtClean="0"/>
              <a:t>高齡人口紅利</a:t>
            </a:r>
            <a:r>
              <a:rPr lang="en-US" altLang="zh-TW" sz="4000" dirty="0" smtClean="0"/>
              <a:t>30</a:t>
            </a:r>
            <a:r>
              <a:rPr lang="zh-TW" altLang="en-US" sz="4000" dirty="0" smtClean="0"/>
              <a:t>年黃金商機</a:t>
            </a:r>
            <a:endParaRPr lang="en-US" altLang="zh-TW" sz="4000" dirty="0" smtClean="0"/>
          </a:p>
          <a:p>
            <a:pPr>
              <a:buNone/>
            </a:pPr>
            <a:r>
              <a:rPr lang="zh-TW" altLang="en-US" sz="3600" dirty="0" smtClean="0"/>
              <a:t>    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48478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4000" dirty="0" smtClean="0"/>
              <a:t>台北市</a:t>
            </a:r>
            <a:r>
              <a:rPr lang="en-US" altLang="zh-TW" sz="4000" dirty="0" smtClean="0"/>
              <a:t>71%</a:t>
            </a:r>
            <a:r>
              <a:rPr lang="zh-TW" altLang="en-US" sz="4000" dirty="0" smtClean="0"/>
              <a:t>房屋產權</a:t>
            </a:r>
            <a:r>
              <a:rPr lang="en-US" altLang="zh-TW" sz="4000" dirty="0" smtClean="0"/>
              <a:t> 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都被</a:t>
            </a:r>
            <a:r>
              <a:rPr lang="en-US" altLang="zh-TW" sz="3600" dirty="0" smtClean="0"/>
              <a:t>50</a:t>
            </a:r>
            <a:r>
              <a:rPr lang="zh-TW" altLang="en-US" sz="3600" dirty="0" smtClean="0"/>
              <a:t>歲以上的人</a:t>
            </a:r>
            <a:r>
              <a:rPr lang="en-US" altLang="zh-TW" dirty="0" smtClean="0"/>
              <a:t>(38%)</a:t>
            </a:r>
            <a:r>
              <a:rPr lang="zh-TW" altLang="en-US" sz="3600" dirty="0" smtClean="0"/>
              <a:t>持有 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419872" y="6381328"/>
            <a:ext cx="4104456" cy="332656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台北市政府地政局</a:t>
            </a:r>
            <a:r>
              <a:rPr lang="en-US" altLang="zh-TW" sz="1600" dirty="0" smtClean="0">
                <a:solidFill>
                  <a:schemeClr val="bg1"/>
                </a:solidFill>
              </a:rPr>
              <a:t>(2017</a:t>
            </a:r>
            <a:r>
              <a:rPr lang="zh-TW" altLang="en-US" sz="1600" dirty="0" smtClean="0">
                <a:solidFill>
                  <a:schemeClr val="bg1"/>
                </a:solidFill>
              </a:rPr>
              <a:t>年</a:t>
            </a:r>
            <a:r>
              <a:rPr lang="en-US" altLang="zh-TW" sz="1600" dirty="0" smtClean="0">
                <a:solidFill>
                  <a:schemeClr val="bg1"/>
                </a:solidFill>
              </a:rPr>
              <a:t>9</a:t>
            </a:r>
            <a:r>
              <a:rPr lang="zh-TW" altLang="en-US" sz="1600" dirty="0" smtClean="0">
                <a:solidFill>
                  <a:schemeClr val="bg1"/>
                </a:solidFill>
              </a:rPr>
              <a:t>月</a:t>
            </a:r>
            <a:r>
              <a:rPr lang="en-US" altLang="zh-TW" sz="1600" dirty="0" smtClean="0">
                <a:solidFill>
                  <a:schemeClr val="bg1"/>
                </a:solidFill>
              </a:rPr>
              <a:t>)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內容版面配置區 5"/>
          <p:cNvGraphicFramePr>
            <a:graphicFrameLocks/>
          </p:cNvGraphicFramePr>
          <p:nvPr/>
        </p:nvGraphicFramePr>
        <p:xfrm>
          <a:off x="0" y="1412776"/>
          <a:ext cx="910907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3600" dirty="0" smtClean="0"/>
              <a:t>2016</a:t>
            </a:r>
            <a:r>
              <a:rPr lang="zh-TW" altLang="en-US" sz="3600" dirty="0" smtClean="0"/>
              <a:t>年起繼承房屋超過</a:t>
            </a:r>
            <a:r>
              <a:rPr lang="en-US" altLang="zh-TW" sz="3600" dirty="0" smtClean="0"/>
              <a:t>5</a:t>
            </a:r>
            <a:r>
              <a:rPr lang="zh-TW" altLang="en-US" sz="3600" dirty="0" smtClean="0"/>
              <a:t>萬棟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繼承房產高峰期  </a:t>
            </a:r>
            <a:r>
              <a:rPr lang="en-US" altLang="zh-TW" sz="3600" dirty="0" smtClean="0"/>
              <a:t>2025-2060</a:t>
            </a:r>
            <a:endParaRPr lang="zh-TW" altLang="en-US" sz="3600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3851920" y="6309320"/>
            <a:ext cx="2160240" cy="404664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作者整理</a:t>
            </a:r>
          </a:p>
        </p:txBody>
      </p:sp>
      <p:graphicFrame>
        <p:nvGraphicFramePr>
          <p:cNvPr id="7" name="圖表 6"/>
          <p:cNvGraphicFramePr/>
          <p:nvPr/>
        </p:nvGraphicFramePr>
        <p:xfrm>
          <a:off x="179512" y="1052736"/>
          <a:ext cx="8964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4067944" y="3789040"/>
            <a:ext cx="4752528" cy="1728192"/>
          </a:xfrm>
          <a:prstGeom prst="rect">
            <a:avLst/>
          </a:prstGeom>
          <a:solidFill>
            <a:srgbClr val="13C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zh-TW" b="1" dirty="0" smtClean="0">
                <a:solidFill>
                  <a:schemeClr val="tx1"/>
                </a:solidFill>
              </a:rPr>
              <a:t>1985</a:t>
            </a:r>
            <a:r>
              <a:rPr lang="zh-TW" altLang="zh-TW" b="1" dirty="0" smtClean="0">
                <a:solidFill>
                  <a:schemeClr val="tx1"/>
                </a:solidFill>
              </a:rPr>
              <a:t>年後少子化世代，</a:t>
            </a:r>
            <a:r>
              <a:rPr lang="en-US" altLang="zh-TW" b="1" dirty="0" smtClean="0">
                <a:solidFill>
                  <a:schemeClr val="tx1"/>
                </a:solidFill>
              </a:rPr>
              <a:t>2025</a:t>
            </a:r>
            <a:r>
              <a:rPr lang="zh-TW" altLang="en-US" b="1" dirty="0" smtClean="0">
                <a:solidFill>
                  <a:schemeClr val="tx1"/>
                </a:solidFill>
              </a:rPr>
              <a:t>年後將</a:t>
            </a:r>
            <a:r>
              <a:rPr lang="zh-TW" altLang="zh-TW" b="1" dirty="0" smtClean="0">
                <a:solidFill>
                  <a:schemeClr val="tx1"/>
                </a:solidFill>
              </a:rPr>
              <a:t>繼承</a:t>
            </a:r>
            <a:r>
              <a:rPr lang="zh-TW" altLang="en-US" b="1" dirty="0" smtClean="0">
                <a:solidFill>
                  <a:schemeClr val="tx1"/>
                </a:solidFill>
              </a:rPr>
              <a:t>多</a:t>
            </a:r>
            <a:r>
              <a:rPr lang="zh-TW" altLang="zh-TW" b="1" dirty="0" smtClean="0">
                <a:solidFill>
                  <a:schemeClr val="tx1"/>
                </a:solidFill>
              </a:rPr>
              <a:t>棟</a:t>
            </a:r>
            <a:r>
              <a:rPr lang="zh-TW" altLang="en-US" b="1" dirty="0" smtClean="0">
                <a:solidFill>
                  <a:schemeClr val="tx1"/>
                </a:solidFill>
              </a:rPr>
              <a:t>房</a:t>
            </a:r>
            <a:r>
              <a:rPr lang="zh-TW" altLang="zh-TW" b="1" dirty="0" smtClean="0">
                <a:solidFill>
                  <a:schemeClr val="tx1"/>
                </a:solidFill>
              </a:rPr>
              <a:t>屋，他們</a:t>
            </a:r>
            <a:r>
              <a:rPr lang="zh-TW" altLang="en-US" b="1" dirty="0" smtClean="0">
                <a:solidFill>
                  <a:schemeClr val="tx1"/>
                </a:solidFill>
              </a:rPr>
              <a:t>不用擔心沒有房子住！而要</a:t>
            </a:r>
            <a:r>
              <a:rPr lang="zh-TW" altLang="zh-TW" b="1" dirty="0" smtClean="0">
                <a:solidFill>
                  <a:schemeClr val="tx1"/>
                </a:solidFill>
              </a:rPr>
              <a:t>擔心繳不起遺產稅</a:t>
            </a:r>
            <a:r>
              <a:rPr lang="zh-TW" altLang="en-US" b="1" dirty="0" smtClean="0">
                <a:solidFill>
                  <a:schemeClr val="tx1"/>
                </a:solidFill>
              </a:rPr>
              <a:t>、地價稅、房屋稅、管理費！</a:t>
            </a:r>
            <a:endParaRPr lang="en-US" altLang="zh-TW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r>
              <a:rPr lang="zh-TW" altLang="en-US" dirty="0" smtClean="0"/>
              <a:t>少子化對房市    有那麼可怕嗎！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3200" dirty="0" smtClean="0"/>
              <a:t> 「</a:t>
            </a:r>
            <a:r>
              <a:rPr lang="en-US" altLang="zh-TW" sz="3200" dirty="0" smtClean="0"/>
              <a:t> 30</a:t>
            </a:r>
            <a:r>
              <a:rPr lang="zh-TW" altLang="en-US" sz="3200" dirty="0" smtClean="0"/>
              <a:t>年前，就觀察到少子化了！ 」</a:t>
            </a: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「少子化對房市沒那麼大衝擊啦！ 」</a:t>
            </a: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「這十幾年，少子化情形更嚴重！ 」</a:t>
            </a: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「房價還不是照漲！ 」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r>
              <a:rPr lang="zh-TW" altLang="en-US" sz="3600" dirty="0" smtClean="0"/>
              <a:t>少子化起因於   生育率逐年下降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3203848" y="6381328"/>
            <a:ext cx="3528392" cy="332656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內政部戶政司，作者整理</a:t>
            </a:r>
          </a:p>
        </p:txBody>
      </p:sp>
      <p:graphicFrame>
        <p:nvGraphicFramePr>
          <p:cNvPr id="7" name="圖表 6"/>
          <p:cNvGraphicFramePr/>
          <p:nvPr/>
        </p:nvGraphicFramePr>
        <p:xfrm>
          <a:off x="0" y="1071546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4" name="直線接點 13"/>
          <p:cNvCxnSpPr/>
          <p:nvPr/>
        </p:nvCxnSpPr>
        <p:spPr>
          <a:xfrm>
            <a:off x="971600" y="5229200"/>
            <a:ext cx="8172400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4000" dirty="0" smtClean="0"/>
              <a:t>少子化   起因於   多子化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3779912" y="1124744"/>
            <a:ext cx="2376264" cy="986408"/>
          </a:xfrm>
          <a:prstGeom prst="ellipse">
            <a:avLst/>
          </a:prstGeom>
          <a:solidFill>
            <a:srgbClr val="FF4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</a:rPr>
              <a:t>多子化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923928" y="2852936"/>
            <a:ext cx="2088232" cy="914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少子化</a:t>
            </a:r>
            <a:endParaRPr lang="zh-TW" altLang="en-US" sz="3200" dirty="0"/>
          </a:p>
        </p:txBody>
      </p:sp>
      <p:sp>
        <p:nvSpPr>
          <p:cNvPr id="8" name="橢圓 7"/>
          <p:cNvSpPr/>
          <p:nvPr/>
        </p:nvSpPr>
        <p:spPr>
          <a:xfrm>
            <a:off x="2843808" y="4509120"/>
            <a:ext cx="2016224" cy="10584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高齡化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5292080" y="4509120"/>
            <a:ext cx="2016224" cy="105841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少子化</a:t>
            </a:r>
            <a:endParaRPr lang="zh-TW" altLang="en-US" sz="32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4860032" y="2204864"/>
            <a:ext cx="0" cy="50405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4139952" y="3861048"/>
            <a:ext cx="288032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436096" y="3861048"/>
            <a:ext cx="360040" cy="6480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55576" y="1196752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55576" y="2564904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27584" y="414908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827584" y="566124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1187624" y="119675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1259632" y="5301208"/>
            <a:ext cx="0" cy="3600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1259632" y="3717032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1187624" y="2276872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1259632" y="4149080"/>
            <a:ext cx="0" cy="3600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187624" y="2564904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79512" y="1628800"/>
            <a:ext cx="2160240" cy="576064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</a:rPr>
              <a:t>1946-1984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79512" y="2996952"/>
            <a:ext cx="2232248" cy="648072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</a:rPr>
              <a:t>1985-2016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79512" y="4581128"/>
            <a:ext cx="2232248" cy="64807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</a:rPr>
              <a:t>2017-2050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4000" dirty="0" smtClean="0"/>
              <a:t>臺灣經歷  兩波 多子化</a:t>
            </a:r>
            <a:r>
              <a:rPr lang="en-US" altLang="zh-TW" sz="4000" dirty="0" smtClean="0"/>
              <a:t>(</a:t>
            </a:r>
            <a:r>
              <a:rPr lang="zh-TW" altLang="en-US" sz="4000" dirty="0" smtClean="0"/>
              <a:t>嬰兒潮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7" name="矩形 6"/>
          <p:cNvSpPr/>
          <p:nvPr/>
        </p:nvSpPr>
        <p:spPr>
          <a:xfrm>
            <a:off x="467544" y="1268760"/>
            <a:ext cx="8208912" cy="208823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sz="3600" b="1" dirty="0" smtClean="0"/>
              <a:t>第一波嬰兒潮 </a:t>
            </a:r>
            <a:r>
              <a:rPr lang="en-US" altLang="zh-TW" sz="3600" b="1" dirty="0" smtClean="0"/>
              <a:t>(</a:t>
            </a:r>
            <a:r>
              <a:rPr lang="zh-TW" altLang="zh-TW" sz="3600" b="1" dirty="0" smtClean="0"/>
              <a:t>戰後嬰兒潮</a:t>
            </a:r>
            <a:r>
              <a:rPr lang="en-US" altLang="zh-TW" sz="3600" b="1" dirty="0" smtClean="0"/>
              <a:t>)</a:t>
            </a:r>
          </a:p>
          <a:p>
            <a:pPr>
              <a:buNone/>
            </a:pPr>
            <a:r>
              <a:rPr lang="en-US" altLang="zh-TW" sz="3600" dirty="0" smtClean="0"/>
              <a:t>1951</a:t>
            </a:r>
            <a:r>
              <a:rPr lang="zh-TW" altLang="zh-TW" sz="3600" dirty="0" smtClean="0"/>
              <a:t>年至</a:t>
            </a:r>
            <a:r>
              <a:rPr lang="en-US" altLang="zh-TW" sz="3600" dirty="0" smtClean="0"/>
              <a:t>1966</a:t>
            </a:r>
            <a:r>
              <a:rPr lang="zh-TW" altLang="zh-TW" sz="3600" dirty="0" smtClean="0"/>
              <a:t>年</a:t>
            </a:r>
            <a:r>
              <a:rPr lang="en-US" altLang="zh-TW" sz="3600" dirty="0" smtClean="0"/>
              <a:t>(16</a:t>
            </a:r>
            <a:r>
              <a:rPr lang="zh-TW" altLang="en-US" sz="3600" dirty="0" smtClean="0"/>
              <a:t>年</a:t>
            </a:r>
            <a:r>
              <a:rPr lang="en-US" altLang="zh-TW" sz="3600" dirty="0" smtClean="0"/>
              <a:t>)</a:t>
            </a:r>
          </a:p>
          <a:p>
            <a:pPr>
              <a:buNone/>
            </a:pPr>
            <a:r>
              <a:rPr lang="zh-TW" altLang="en-US" sz="3600" dirty="0" smtClean="0"/>
              <a:t>                </a:t>
            </a:r>
            <a:r>
              <a:rPr lang="zh-TW" altLang="zh-TW" sz="3600" dirty="0" smtClean="0"/>
              <a:t>每年平均出生</a:t>
            </a:r>
            <a:r>
              <a:rPr lang="en-US" altLang="zh-TW" sz="3600" dirty="0" smtClean="0"/>
              <a:t>40.7</a:t>
            </a:r>
            <a:r>
              <a:rPr lang="zh-TW" altLang="zh-TW" sz="3600" dirty="0" smtClean="0"/>
              <a:t>萬人</a:t>
            </a:r>
            <a:endParaRPr lang="en-US" altLang="zh-TW" sz="3600" dirty="0" smtClean="0"/>
          </a:p>
        </p:txBody>
      </p:sp>
      <p:sp>
        <p:nvSpPr>
          <p:cNvPr id="8" name="矩形 7"/>
          <p:cNvSpPr/>
          <p:nvPr/>
        </p:nvSpPr>
        <p:spPr>
          <a:xfrm>
            <a:off x="467544" y="3933056"/>
            <a:ext cx="8280920" cy="2160240"/>
          </a:xfrm>
          <a:prstGeom prst="rect">
            <a:avLst/>
          </a:prstGeom>
          <a:solidFill>
            <a:srgbClr val="9EF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第二波嬰兒潮 </a:t>
            </a:r>
            <a:r>
              <a:rPr lang="en-US" altLang="zh-TW" sz="36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zh-TW" altLang="en-US" sz="3600" b="1" dirty="0" smtClean="0">
                <a:solidFill>
                  <a:schemeClr val="accent1">
                    <a:lumMod val="50000"/>
                  </a:schemeClr>
                </a:solidFill>
              </a:rPr>
              <a:t>回聲潮世代</a:t>
            </a:r>
            <a:r>
              <a:rPr lang="en-US" altLang="zh-TW" sz="3600" b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</a:rPr>
              <a:t>1976-1983(8</a:t>
            </a:r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</a:rPr>
              <a:t>年</a:t>
            </a: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</a:rPr>
              <a:t>                </a:t>
            </a:r>
            <a:r>
              <a:rPr lang="zh-TW" altLang="zh-TW" sz="3600" dirty="0" smtClean="0">
                <a:solidFill>
                  <a:schemeClr val="accent1">
                    <a:lumMod val="50000"/>
                  </a:schemeClr>
                </a:solidFill>
              </a:rPr>
              <a:t>每年平均出生</a:t>
            </a: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</a:rPr>
              <a:t>40.9</a:t>
            </a:r>
            <a:r>
              <a:rPr lang="zh-TW" altLang="zh-TW" sz="3600" dirty="0" smtClean="0">
                <a:solidFill>
                  <a:schemeClr val="accent1">
                    <a:lumMod val="50000"/>
                  </a:schemeClr>
                </a:solidFill>
              </a:rPr>
              <a:t>萬人</a:t>
            </a:r>
            <a:endParaRPr lang="zh-TW" altLang="en-US" sz="3600" dirty="0"/>
          </a:p>
        </p:txBody>
      </p:sp>
      <p:sp>
        <p:nvSpPr>
          <p:cNvPr id="9" name="向下箭號 8"/>
          <p:cNvSpPr/>
          <p:nvPr/>
        </p:nvSpPr>
        <p:spPr>
          <a:xfrm>
            <a:off x="4283968" y="342900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5076056" y="2420888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5076056" y="5157192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3600" dirty="0" smtClean="0"/>
              <a:t>在  </a:t>
            </a:r>
            <a:r>
              <a:rPr lang="en-US" altLang="zh-TW" sz="3600" dirty="0" smtClean="0"/>
              <a:t>1980</a:t>
            </a:r>
            <a:r>
              <a:rPr lang="zh-TW" altLang="en-US" sz="3600" dirty="0" smtClean="0"/>
              <a:t>年代中期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開始兩波少子化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</p:txBody>
      </p:sp>
      <p:sp>
        <p:nvSpPr>
          <p:cNvPr id="7" name="矩形 6"/>
          <p:cNvSpPr/>
          <p:nvPr/>
        </p:nvSpPr>
        <p:spPr>
          <a:xfrm>
            <a:off x="251520" y="1052736"/>
            <a:ext cx="6624736" cy="2304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sz="3600" b="1" u="sng" dirty="0" smtClean="0">
                <a:solidFill>
                  <a:schemeClr val="tx1"/>
                </a:solidFill>
              </a:rPr>
              <a:t>第一波少子化</a:t>
            </a:r>
            <a:endParaRPr lang="en-US" altLang="zh-TW" sz="36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TW" sz="3200" dirty="0" smtClean="0">
                <a:solidFill>
                  <a:schemeClr val="tx2">
                    <a:lumMod val="75000"/>
                  </a:schemeClr>
                </a:solidFill>
              </a:rPr>
              <a:t>1985-2000(16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年</a:t>
            </a:r>
            <a:r>
              <a:rPr lang="en-US" altLang="zh-TW" sz="32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>
              <a:buNone/>
            </a:pPr>
            <a:r>
              <a:rPr lang="zh-TW" altLang="zh-TW" sz="3200" dirty="0" smtClean="0">
                <a:solidFill>
                  <a:schemeClr val="tx2">
                    <a:lumMod val="75000"/>
                  </a:schemeClr>
                </a:solidFill>
              </a:rPr>
              <a:t>每年</a:t>
            </a:r>
            <a:r>
              <a:rPr lang="zh-TW" altLang="en-US" sz="3200" dirty="0" smtClean="0">
                <a:solidFill>
                  <a:schemeClr val="tx2">
                    <a:lumMod val="75000"/>
                  </a:schemeClr>
                </a:solidFill>
              </a:rPr>
              <a:t>出生人口跌至</a:t>
            </a:r>
            <a:r>
              <a:rPr lang="en-US" altLang="zh-TW" sz="3200" dirty="0" smtClean="0">
                <a:solidFill>
                  <a:schemeClr val="tx2">
                    <a:lumMod val="75000"/>
                  </a:schemeClr>
                </a:solidFill>
              </a:rPr>
              <a:t>35-30</a:t>
            </a:r>
            <a:r>
              <a:rPr lang="zh-TW" altLang="zh-TW" sz="3200" dirty="0" smtClean="0">
                <a:solidFill>
                  <a:schemeClr val="tx2">
                    <a:lumMod val="75000"/>
                  </a:schemeClr>
                </a:solidFill>
              </a:rPr>
              <a:t>萬人</a:t>
            </a:r>
            <a:endParaRPr lang="en-US" altLang="zh-TW" sz="32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TW" altLang="zh-TW" sz="3200" b="1" u="sng" dirty="0" smtClean="0">
                <a:solidFill>
                  <a:schemeClr val="tx1"/>
                </a:solidFill>
              </a:rPr>
              <a:t>每年平均出生人口數約為</a:t>
            </a:r>
            <a:r>
              <a:rPr lang="zh-TW" altLang="en-US" sz="3200" b="1" u="sng" dirty="0" smtClean="0">
                <a:solidFill>
                  <a:schemeClr val="tx1"/>
                </a:solidFill>
              </a:rPr>
              <a:t>  </a:t>
            </a:r>
            <a:r>
              <a:rPr lang="en-US" altLang="zh-TW" sz="4000" b="1" u="sng" dirty="0" smtClean="0">
                <a:solidFill>
                  <a:schemeClr val="tx1"/>
                </a:solidFill>
              </a:rPr>
              <a:t>31.9</a:t>
            </a:r>
            <a:r>
              <a:rPr lang="zh-TW" altLang="en-US" sz="3200" b="1" u="sng" dirty="0" smtClean="0">
                <a:solidFill>
                  <a:schemeClr val="tx1"/>
                </a:solidFill>
              </a:rPr>
              <a:t> </a:t>
            </a:r>
            <a:r>
              <a:rPr lang="zh-TW" altLang="zh-TW" sz="3200" b="1" u="sng" dirty="0" smtClean="0">
                <a:solidFill>
                  <a:schemeClr val="tx1"/>
                </a:solidFill>
              </a:rPr>
              <a:t>萬人</a:t>
            </a:r>
            <a:endParaRPr lang="zh-TW" altLang="en-US" sz="3200" b="1" u="sng" dirty="0" smtClean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23728" y="3717032"/>
            <a:ext cx="6768752" cy="237626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b="1" dirty="0" smtClean="0">
                <a:solidFill>
                  <a:schemeClr val="bg1"/>
                </a:solidFill>
              </a:rPr>
              <a:t> </a:t>
            </a:r>
            <a:r>
              <a:rPr lang="zh-TW" altLang="en-US" sz="3600" b="1" u="sng" dirty="0" smtClean="0">
                <a:solidFill>
                  <a:schemeClr val="tx1"/>
                </a:solidFill>
              </a:rPr>
              <a:t>第二波少子化</a:t>
            </a:r>
            <a:endParaRPr lang="en-US" altLang="zh-TW" sz="3600" b="1" u="sng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TW" sz="3200" b="1" dirty="0" smtClean="0">
                <a:solidFill>
                  <a:schemeClr val="bg1"/>
                </a:solidFill>
              </a:rPr>
              <a:t>  2001-2016(16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年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)</a:t>
            </a:r>
          </a:p>
          <a:p>
            <a:pPr>
              <a:buNone/>
            </a:pPr>
            <a:r>
              <a:rPr lang="en-US" altLang="zh-TW" sz="3200" b="1" dirty="0" smtClean="0">
                <a:solidFill>
                  <a:schemeClr val="bg1"/>
                </a:solidFill>
              </a:rPr>
              <a:t> </a:t>
            </a:r>
            <a:r>
              <a:rPr lang="zh-TW" altLang="zh-TW" sz="3200" b="1" dirty="0" smtClean="0">
                <a:solidFill>
                  <a:schemeClr val="bg1"/>
                </a:solidFill>
              </a:rPr>
              <a:t>每年</a:t>
            </a:r>
            <a:r>
              <a:rPr lang="zh-TW" altLang="en-US" sz="3200" b="1" dirty="0" smtClean="0">
                <a:solidFill>
                  <a:schemeClr val="bg1"/>
                </a:solidFill>
              </a:rPr>
              <a:t>出生人口跌至</a:t>
            </a:r>
            <a:r>
              <a:rPr lang="en-US" altLang="zh-TW" sz="3200" b="1" dirty="0" smtClean="0">
                <a:solidFill>
                  <a:schemeClr val="bg1"/>
                </a:solidFill>
              </a:rPr>
              <a:t>26-17</a:t>
            </a:r>
            <a:r>
              <a:rPr lang="zh-TW" altLang="zh-TW" sz="3200" b="1" dirty="0" smtClean="0">
                <a:solidFill>
                  <a:schemeClr val="bg1"/>
                </a:solidFill>
              </a:rPr>
              <a:t>萬人</a:t>
            </a:r>
            <a:endParaRPr lang="en-US" altLang="zh-TW" sz="32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en-US" altLang="zh-TW" sz="3200" b="1" dirty="0" smtClean="0">
                <a:solidFill>
                  <a:schemeClr val="bg1"/>
                </a:solidFill>
              </a:rPr>
              <a:t> </a:t>
            </a:r>
            <a:r>
              <a:rPr lang="zh-TW" altLang="zh-TW" sz="3200" b="1" u="sng" dirty="0" smtClean="0">
                <a:solidFill>
                  <a:schemeClr val="bg1"/>
                </a:solidFill>
              </a:rPr>
              <a:t>每年平均出生人口數約為</a:t>
            </a:r>
            <a:r>
              <a:rPr lang="zh-TW" altLang="en-US" sz="3200" b="1" u="sng" dirty="0" smtClean="0">
                <a:solidFill>
                  <a:schemeClr val="bg1"/>
                </a:solidFill>
              </a:rPr>
              <a:t>  </a:t>
            </a:r>
            <a:r>
              <a:rPr lang="en-US" altLang="zh-TW" sz="4000" b="1" u="sng" dirty="0" smtClean="0">
                <a:solidFill>
                  <a:schemeClr val="bg1"/>
                </a:solidFill>
              </a:rPr>
              <a:t>21.1</a:t>
            </a:r>
            <a:r>
              <a:rPr lang="zh-TW" altLang="zh-TW" sz="3200" b="1" u="sng" dirty="0" smtClean="0">
                <a:solidFill>
                  <a:schemeClr val="bg1"/>
                </a:solidFill>
              </a:rPr>
              <a:t>萬人</a:t>
            </a:r>
            <a:endParaRPr lang="zh-TW" altLang="en-US" sz="3200" b="1" u="sng" dirty="0">
              <a:solidFill>
                <a:schemeClr val="bg1"/>
              </a:solidFill>
            </a:endParaRPr>
          </a:p>
        </p:txBody>
      </p:sp>
      <p:sp>
        <p:nvSpPr>
          <p:cNvPr id="6" name="橢圓 5"/>
          <p:cNvSpPr/>
          <p:nvPr/>
        </p:nvSpPr>
        <p:spPr>
          <a:xfrm>
            <a:off x="4932040" y="2636912"/>
            <a:ext cx="936104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6876256" y="5229200"/>
            <a:ext cx="936104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052736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zh-TW" altLang="en-US" sz="4000" dirty="0" smtClean="0"/>
              <a:t>兩波多子化     兩波少子化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2800" dirty="0" smtClean="0"/>
              <a:t>(1950-1984 )       (1985-2016)</a:t>
            </a:r>
            <a:endParaRPr lang="zh-TW" altLang="en-US" sz="2800" dirty="0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10"/>
          </p:nvPr>
        </p:nvSpPr>
        <p:spPr>
          <a:xfrm>
            <a:off x="3131840" y="6309320"/>
            <a:ext cx="3456384" cy="404664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內政部戶政司，作者整理</a:t>
            </a:r>
          </a:p>
        </p:txBody>
      </p:sp>
      <p:graphicFrame>
        <p:nvGraphicFramePr>
          <p:cNvPr id="8" name="圖表 7"/>
          <p:cNvGraphicFramePr/>
          <p:nvPr/>
        </p:nvGraphicFramePr>
        <p:xfrm>
          <a:off x="0" y="1071546"/>
          <a:ext cx="9144000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/>
          <p:nvPr/>
        </p:nvSpPr>
        <p:spPr>
          <a:xfrm>
            <a:off x="1331640" y="1268760"/>
            <a:ext cx="1872208" cy="720080"/>
          </a:xfrm>
          <a:prstGeom prst="rect">
            <a:avLst/>
          </a:prstGeom>
          <a:solidFill>
            <a:srgbClr val="FF7C8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戰後嬰兒潮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1951-1966</a:t>
            </a:r>
            <a:endParaRPr lang="zh-TW" altLang="zh-TW" b="1" dirty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923928" y="1268760"/>
            <a:ext cx="1296144" cy="720080"/>
          </a:xfrm>
          <a:prstGeom prst="rect">
            <a:avLst/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回聲潮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1976-1984</a:t>
            </a:r>
            <a:endParaRPr lang="zh-TW" altLang="zh-TW" sz="2000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20072" y="1844824"/>
            <a:ext cx="1922512" cy="136815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第一波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少子化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2800" b="1" dirty="0" smtClean="0">
                <a:solidFill>
                  <a:schemeClr val="tx1"/>
                </a:solidFill>
              </a:rPr>
              <a:t>1985-2000</a:t>
            </a:r>
            <a:endParaRPr lang="zh-TW" altLang="zh-TW" sz="28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36296" y="3068960"/>
            <a:ext cx="1907704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第二波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chemeClr val="tx1"/>
                </a:solidFill>
              </a:rPr>
              <a:t>少子化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2800" b="1" dirty="0" smtClean="0">
                <a:solidFill>
                  <a:schemeClr val="tx1"/>
                </a:solidFill>
              </a:rPr>
              <a:t>2001-2017</a:t>
            </a:r>
            <a:endParaRPr lang="zh-TW" altLang="zh-TW" sz="2800" b="1" dirty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995936" y="4437112"/>
            <a:ext cx="576064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龍年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96752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4000" dirty="0" smtClean="0"/>
              <a:t> </a:t>
            </a:r>
            <a:r>
              <a:rPr lang="zh-TW" altLang="en-US" sz="4000" dirty="0" smtClean="0"/>
              <a:t>第三波  少子化  來了？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2800" dirty="0" smtClean="0"/>
              <a:t>2016</a:t>
            </a:r>
            <a:r>
              <a:rPr lang="zh-TW" altLang="en-US" sz="2800" dirty="0" smtClean="0"/>
              <a:t>年是最後一次出生</a:t>
            </a:r>
            <a:r>
              <a:rPr lang="en-US" altLang="zh-TW" sz="2800" dirty="0" smtClean="0"/>
              <a:t>20</a:t>
            </a:r>
            <a:r>
              <a:rPr lang="zh-TW" altLang="en-US" sz="2800" dirty="0" smtClean="0"/>
              <a:t>萬人以上的年度？  </a:t>
            </a:r>
            <a:endParaRPr lang="zh-TW" altLang="en-US" sz="2800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3347864" y="6309320"/>
            <a:ext cx="3816424" cy="404664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國家發展委員會，作者整理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251520" y="1196752"/>
          <a:ext cx="8712968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88" y="0"/>
            <a:ext cx="7643812" cy="928688"/>
          </a:xfrm>
        </p:spPr>
        <p:txBody>
          <a:bodyPr/>
          <a:lstStyle/>
          <a:p>
            <a:pPr>
              <a:defRPr/>
            </a:pPr>
            <a:r>
              <a:rPr lang="zh-TW" altLang="en-US" dirty="0" smtClean="0"/>
              <a:t>卓輝華  簡歷 </a:t>
            </a:r>
            <a:endParaRPr lang="zh-TW" altLang="en-US" dirty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dirty="0" smtClean="0">
                <a:cs typeface="Arial" charset="0"/>
              </a:rPr>
              <a:t>學歷：國立政治大學地政碩士、博士 </a:t>
            </a: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dirty="0" smtClean="0">
                <a:cs typeface="Arial" charset="0"/>
              </a:rPr>
              <a:t>現任：宏大不動產估價師聯合事務所所長</a:t>
            </a:r>
            <a:endParaRPr lang="en-US" altLang="zh-TW" dirty="0" smtClean="0">
              <a:cs typeface="Arial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dirty="0" smtClean="0">
                <a:cs typeface="Arial" charset="0"/>
              </a:rPr>
              <a:t>         宏大資產評估顧問股份有限公司董事長</a:t>
            </a:r>
            <a:endParaRPr lang="en-US" altLang="zh-TW" dirty="0" smtClean="0">
              <a:cs typeface="Arial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dirty="0" smtClean="0">
                <a:cs typeface="Arial" charset="0"/>
              </a:rPr>
              <a:t>         中國土地改革協會理事長</a:t>
            </a: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dirty="0" smtClean="0">
                <a:cs typeface="Arial" charset="0"/>
              </a:rPr>
              <a:t>　　　中華民國不動產估價師公會全國聯合會創會理事長</a:t>
            </a: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dirty="0" smtClean="0">
                <a:cs typeface="Arial" charset="0"/>
              </a:rPr>
              <a:t>　　　中華民國消費者文教基金會房屋委員會委員</a:t>
            </a: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dirty="0" smtClean="0">
                <a:cs typeface="Arial" charset="0"/>
              </a:rPr>
              <a:t>　　　財政部國有財產估價委員會專家委員</a:t>
            </a: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dirty="0" smtClean="0">
                <a:cs typeface="Arial" charset="0"/>
              </a:rPr>
              <a:t>　　　台北市政府市政顧問</a:t>
            </a:r>
            <a:r>
              <a:rPr lang="en-US" altLang="zh-TW" dirty="0" smtClean="0">
                <a:cs typeface="Arial" charset="0"/>
              </a:rPr>
              <a:t>(</a:t>
            </a:r>
            <a:r>
              <a:rPr lang="zh-TW" altLang="en-US" dirty="0" smtClean="0">
                <a:cs typeface="Arial" charset="0"/>
              </a:rPr>
              <a:t>財政、地政</a:t>
            </a:r>
            <a:r>
              <a:rPr lang="en-US" altLang="zh-TW" dirty="0" smtClean="0">
                <a:cs typeface="Arial" charset="0"/>
              </a:rPr>
              <a:t>)</a:t>
            </a:r>
            <a:endParaRPr lang="zh-TW" altLang="en-US" dirty="0" smtClean="0">
              <a:cs typeface="Arial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dirty="0" smtClean="0">
                <a:cs typeface="Arial" charset="0"/>
              </a:rPr>
              <a:t>　　　</a:t>
            </a:r>
            <a:r>
              <a:rPr lang="zh-TW" altLang="en-US" dirty="0" smtClean="0"/>
              <a:t>中國文化大學都市計劃與開發管理研究所兼任助理教授</a:t>
            </a: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endParaRPr lang="zh-TW" altLang="en-US" dirty="0" smtClean="0">
              <a:cs typeface="Arial" charset="0"/>
            </a:endParaRPr>
          </a:p>
          <a:p>
            <a:pPr>
              <a:spcBef>
                <a:spcPts val="400"/>
              </a:spcBef>
              <a:spcAft>
                <a:spcPts val="400"/>
              </a:spcAft>
              <a:buNone/>
            </a:pPr>
            <a:r>
              <a:rPr lang="zh-TW" altLang="en-US" dirty="0" smtClean="0">
                <a:cs typeface="Arial" charset="0"/>
              </a:rPr>
              <a:t>著作：房市風暴、房市激盪五十年、不動產估價等</a:t>
            </a:r>
            <a:endParaRPr lang="en-US" altLang="zh-TW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4000" dirty="0" smtClean="0"/>
              <a:t>少子化會讓房市崩盤嗎？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altLang="zh-TW" sz="3600" dirty="0" smtClean="0"/>
          </a:p>
        </p:txBody>
      </p:sp>
      <p:sp>
        <p:nvSpPr>
          <p:cNvPr id="8" name="矩形 7"/>
          <p:cNvSpPr/>
          <p:nvPr/>
        </p:nvSpPr>
        <p:spPr>
          <a:xfrm>
            <a:off x="0" y="980728"/>
            <a:ext cx="9144000" cy="18722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     第一波少子化前期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     恰逢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第四波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房市高峰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(1987--1989)</a:t>
            </a:r>
          </a:p>
          <a:p>
            <a:pPr algn="ctr"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      全台房價漲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3-4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倍</a:t>
            </a:r>
            <a:endParaRPr lang="en-US" altLang="zh-TW" sz="3600" b="1" dirty="0" smtClean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2852936"/>
            <a:ext cx="9144000" cy="18722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sz="3600" b="1" dirty="0" smtClean="0">
                <a:solidFill>
                  <a:schemeClr val="tx1"/>
                </a:solidFill>
              </a:rPr>
              <a:t>          第一波少子化中後期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zh-TW" altLang="en-US" sz="3600" b="1" dirty="0" smtClean="0">
                <a:solidFill>
                  <a:schemeClr val="tx1"/>
                </a:solidFill>
              </a:rPr>
              <a:t>             遭遇房市泡沫期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(1994--2003)</a:t>
            </a:r>
          </a:p>
          <a:p>
            <a:pPr algn="ctr">
              <a:buNone/>
            </a:pPr>
            <a:r>
              <a:rPr lang="zh-TW" altLang="en-US" sz="3600" b="1" dirty="0" smtClean="0">
                <a:solidFill>
                  <a:schemeClr val="tx1"/>
                </a:solidFill>
              </a:rPr>
              <a:t>            全台交易量連年創高峰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725144"/>
            <a:ext cx="9144000" cy="1706488"/>
          </a:xfrm>
          <a:prstGeom prst="rect">
            <a:avLst/>
          </a:prstGeom>
          <a:solidFill>
            <a:srgbClr val="03E2ED"/>
          </a:solidFill>
          <a:ln>
            <a:solidFill>
              <a:srgbClr val="03E2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chemeClr val="tx1"/>
                </a:solidFill>
              </a:rPr>
              <a:t>第二波少子化時期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(2001-2016)</a:t>
            </a: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</a:rPr>
              <a:t>逢房市第五波超長繁榮期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(2005-2015)</a:t>
            </a:r>
          </a:p>
          <a:p>
            <a:pPr algn="ctr"/>
            <a:r>
              <a:rPr lang="zh-TW" altLang="en-US" sz="3600" b="1" dirty="0" smtClean="0">
                <a:solidFill>
                  <a:schemeClr val="tx1"/>
                </a:solidFill>
              </a:rPr>
              <a:t>房價創歷史最高價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96752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3600" dirty="0" smtClean="0"/>
              <a:t>出生人口影響房市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在</a:t>
            </a:r>
            <a:r>
              <a:rPr lang="en-US" altLang="zh-TW" sz="3600" dirty="0" smtClean="0"/>
              <a:t>35-50</a:t>
            </a:r>
            <a:r>
              <a:rPr lang="zh-TW" altLang="en-US" sz="3600" dirty="0" smtClean="0"/>
              <a:t>年之後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052512"/>
            <a:ext cx="8857555" cy="5256807"/>
          </a:xfrm>
        </p:spPr>
        <p:txBody>
          <a:bodyPr/>
          <a:lstStyle/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sz="28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sz="2800" dirty="0" smtClean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/>
              <a:t>少子化趨勢下的房市發展</a:t>
            </a:r>
            <a:endParaRPr lang="en-US" altLang="zh-TW" dirty="0"/>
          </a:p>
        </p:txBody>
      </p:sp>
      <p:sp>
        <p:nvSpPr>
          <p:cNvPr id="7" name="矩形 6"/>
          <p:cNvSpPr/>
          <p:nvPr/>
        </p:nvSpPr>
        <p:spPr>
          <a:xfrm>
            <a:off x="0" y="1196752"/>
            <a:ext cx="9144000" cy="1584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TW" sz="3600" b="1" dirty="0" smtClean="0">
                <a:solidFill>
                  <a:srgbClr val="FF0000"/>
                </a:solidFill>
              </a:rPr>
              <a:t>     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台灣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出生人口峰值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的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35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至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50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年後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altLang="zh-TW" sz="3600" b="1" dirty="0" smtClean="0">
                <a:solidFill>
                  <a:srgbClr val="FF0000"/>
                </a:solidFill>
              </a:rPr>
              <a:t>      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締造房市消費潮  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(1986-2016)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780928"/>
            <a:ext cx="9144000" cy="1656184"/>
          </a:xfrm>
          <a:prstGeom prst="rect">
            <a:avLst/>
          </a:prstGeom>
          <a:solidFill>
            <a:srgbClr val="DF6B8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zh-TW" sz="3600" b="1" dirty="0" smtClean="0">
                <a:solidFill>
                  <a:schemeClr val="tx1"/>
                </a:solidFill>
              </a:rPr>
              <a:t>戰後嬰兒潮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(1946-1966)</a:t>
            </a:r>
          </a:p>
          <a:p>
            <a:pPr algn="ctr">
              <a:buNone/>
            </a:pPr>
            <a:r>
              <a:rPr lang="zh-TW" altLang="en-US" sz="3600" b="1" dirty="0" smtClean="0">
                <a:solidFill>
                  <a:schemeClr val="tx1"/>
                </a:solidFill>
              </a:rPr>
              <a:t>主導第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4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、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5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波房市</a:t>
            </a:r>
            <a:endParaRPr lang="en-US" altLang="zh-TW" sz="3600" b="1" dirty="0" smtClean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437112"/>
            <a:ext cx="9144000" cy="1944216"/>
          </a:xfrm>
          <a:prstGeom prst="rect">
            <a:avLst/>
          </a:prstGeom>
          <a:solidFill>
            <a:srgbClr val="13C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altLang="zh-TW" sz="3600" b="1" dirty="0" smtClean="0">
                <a:solidFill>
                  <a:schemeClr val="tx1"/>
                </a:solidFill>
              </a:rPr>
              <a:t>1988-1989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第四波景氣</a:t>
            </a:r>
            <a:r>
              <a:rPr lang="en-US" altLang="zh-TW" sz="3600" b="1" u="sng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u="sng" dirty="0" smtClean="0">
                <a:solidFill>
                  <a:schemeClr val="tx1"/>
                </a:solidFill>
              </a:rPr>
              <a:t>房價高峰</a:t>
            </a:r>
            <a:r>
              <a:rPr lang="en-US" altLang="zh-TW" sz="3600" b="1" u="sng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buNone/>
            </a:pPr>
            <a:r>
              <a:rPr lang="en-US" altLang="zh-TW" sz="3600" b="1" dirty="0" smtClean="0">
                <a:solidFill>
                  <a:schemeClr val="tx1"/>
                </a:solidFill>
              </a:rPr>
              <a:t>1994-2003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房市泡沫</a:t>
            </a:r>
            <a:r>
              <a:rPr lang="en-US" altLang="zh-TW" sz="3600" b="1" u="sng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u="sng" dirty="0" smtClean="0">
                <a:solidFill>
                  <a:schemeClr val="tx1"/>
                </a:solidFill>
              </a:rPr>
              <a:t>交易量高峰</a:t>
            </a:r>
            <a:r>
              <a:rPr lang="en-US" altLang="zh-TW" sz="3600" b="1" u="sng" dirty="0" smtClean="0">
                <a:solidFill>
                  <a:schemeClr val="tx1"/>
                </a:solidFill>
              </a:rPr>
              <a:t>)</a:t>
            </a:r>
          </a:p>
          <a:p>
            <a:pPr algn="ctr">
              <a:buNone/>
            </a:pPr>
            <a:r>
              <a:rPr lang="en-US" altLang="zh-TW" sz="3600" b="1" dirty="0" smtClean="0">
                <a:solidFill>
                  <a:schemeClr val="tx1"/>
                </a:solidFill>
              </a:rPr>
              <a:t>2004-2014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第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五</a:t>
            </a:r>
            <a:r>
              <a:rPr lang="zh-TW" altLang="zh-TW" sz="3600" b="1" dirty="0" smtClean="0">
                <a:solidFill>
                  <a:schemeClr val="tx1"/>
                </a:solidFill>
              </a:rPr>
              <a:t>波景氣</a:t>
            </a:r>
            <a:r>
              <a:rPr lang="en-US" altLang="zh-TW" sz="3600" b="1" u="sng" dirty="0" smtClean="0">
                <a:solidFill>
                  <a:schemeClr val="tx1"/>
                </a:solidFill>
              </a:rPr>
              <a:t>(</a:t>
            </a:r>
            <a:r>
              <a:rPr lang="zh-TW" altLang="en-US" sz="3600" b="1" u="sng" dirty="0" smtClean="0">
                <a:solidFill>
                  <a:schemeClr val="tx1"/>
                </a:solidFill>
              </a:rPr>
              <a:t>房價高峰</a:t>
            </a:r>
            <a:r>
              <a:rPr lang="en-US" altLang="zh-TW" sz="3600" b="1" u="sng" dirty="0" smtClean="0">
                <a:solidFill>
                  <a:schemeClr val="tx1"/>
                </a:solidFill>
              </a:rPr>
              <a:t>)</a:t>
            </a:r>
            <a:endParaRPr lang="en-US" altLang="zh-TW" sz="3600" b="1" dirty="0" smtClean="0">
              <a:solidFill>
                <a:schemeClr val="tx1"/>
              </a:solidFill>
            </a:endParaRPr>
          </a:p>
        </p:txBody>
      </p:sp>
      <p:sp>
        <p:nvSpPr>
          <p:cNvPr id="10" name="向下箭號 9"/>
          <p:cNvSpPr/>
          <p:nvPr/>
        </p:nvSpPr>
        <p:spPr>
          <a:xfrm>
            <a:off x="4355976" y="4149080"/>
            <a:ext cx="504056" cy="432048"/>
          </a:xfrm>
          <a:prstGeom prst="downArrow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48478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4000" dirty="0" smtClean="0"/>
              <a:t>少子化  的  房市懸崖  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在  </a:t>
            </a:r>
            <a:r>
              <a:rPr lang="en-US" altLang="zh-TW" sz="4000" dirty="0" smtClean="0"/>
              <a:t>2030</a:t>
            </a:r>
            <a:r>
              <a:rPr lang="zh-TW" altLang="en-US" sz="4000" dirty="0" smtClean="0"/>
              <a:t>年  之後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FF0000"/>
                </a:solidFill>
              </a:rPr>
              <a:t>    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4000" b="1" dirty="0" smtClean="0">
                <a:solidFill>
                  <a:srgbClr val="FF0000"/>
                </a:solidFill>
              </a:rPr>
              <a:t>1985-2017</a:t>
            </a:r>
            <a:r>
              <a:rPr lang="zh-TW" altLang="zh-TW" sz="4000" b="1" dirty="0" smtClean="0">
                <a:solidFill>
                  <a:srgbClr val="FF0000"/>
                </a:solidFill>
              </a:rPr>
              <a:t>出生人口減少的趨勢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zh-TW" sz="4000" b="1" dirty="0" smtClean="0">
                <a:solidFill>
                  <a:srgbClr val="FF0000"/>
                </a:solidFill>
              </a:rPr>
              <a:t>未對同一時期房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市</a:t>
            </a:r>
            <a:r>
              <a:rPr lang="zh-TW" altLang="zh-TW" sz="4000" b="1" dirty="0" smtClean="0">
                <a:solidFill>
                  <a:srgbClr val="FF0000"/>
                </a:solidFill>
              </a:rPr>
              <a:t>與房價構成威脅</a:t>
            </a:r>
            <a:endParaRPr lang="en-US" altLang="zh-TW" sz="4000" dirty="0" smtClean="0"/>
          </a:p>
          <a:p>
            <a:pPr>
              <a:buNone/>
            </a:pPr>
            <a:endParaRPr lang="en-US" altLang="zh-TW" sz="4000" b="1" u="sng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4000" b="1" dirty="0" smtClean="0">
                <a:solidFill>
                  <a:srgbClr val="FF0000"/>
                </a:solidFill>
              </a:rPr>
              <a:t>到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2030</a:t>
            </a:r>
            <a:r>
              <a:rPr lang="zh-TW" altLang="zh-TW" sz="4000" b="1" dirty="0" smtClean="0">
                <a:solidFill>
                  <a:srgbClr val="FF0000"/>
                </a:solidFill>
              </a:rPr>
              <a:t>年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之後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4000" b="1" dirty="0" smtClean="0">
                <a:solidFill>
                  <a:srgbClr val="FF0000"/>
                </a:solidFill>
              </a:rPr>
              <a:t>才會發生懸崖式的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rgbClr val="FF0000"/>
                </a:solidFill>
              </a:rPr>
              <a:t>房市</a:t>
            </a:r>
            <a:r>
              <a:rPr lang="zh-TW" altLang="zh-TW" sz="4000" b="1" dirty="0" smtClean="0">
                <a:solidFill>
                  <a:srgbClr val="FF0000"/>
                </a:solidFill>
              </a:rPr>
              <a:t>風險與危機！</a:t>
            </a:r>
          </a:p>
          <a:p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少子化趨勢下的房市發展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3600" dirty="0" smtClean="0"/>
              <a:t>多子化與少子化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住宅剛性需求增減趨勢</a:t>
            </a:r>
          </a:p>
        </p:txBody>
      </p:sp>
      <p:sp>
        <p:nvSpPr>
          <p:cNvPr id="27" name="矩形 26"/>
          <p:cNvSpPr/>
          <p:nvPr/>
        </p:nvSpPr>
        <p:spPr>
          <a:xfrm>
            <a:off x="952500" y="1524000"/>
            <a:ext cx="4467035" cy="4360786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TW" altLang="en-US" sz="1100"/>
          </a:p>
        </p:txBody>
      </p:sp>
      <p:graphicFrame>
        <p:nvGraphicFramePr>
          <p:cNvPr id="28" name="圖表 27"/>
          <p:cNvGraphicFramePr/>
          <p:nvPr/>
        </p:nvGraphicFramePr>
        <p:xfrm>
          <a:off x="95090" y="1071546"/>
          <a:ext cx="8953820" cy="5245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群組 20"/>
          <p:cNvGrpSpPr/>
          <p:nvPr/>
        </p:nvGrpSpPr>
        <p:grpSpPr>
          <a:xfrm>
            <a:off x="2707610" y="1556305"/>
            <a:ext cx="5462326" cy="264816"/>
            <a:chOff x="2613825" y="886408"/>
            <a:chExt cx="5466180" cy="265579"/>
          </a:xfrm>
        </p:grpSpPr>
        <p:cxnSp>
          <p:nvCxnSpPr>
            <p:cNvPr id="30" name="直線單箭頭接點 29"/>
            <p:cNvCxnSpPr/>
            <p:nvPr/>
          </p:nvCxnSpPr>
          <p:spPr>
            <a:xfrm rot="10800000">
              <a:off x="3337798" y="1019646"/>
              <a:ext cx="1995939" cy="1588"/>
            </a:xfrm>
            <a:prstGeom prst="straightConnector1">
              <a:avLst/>
            </a:prstGeom>
            <a:ln w="12700"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2613825" y="886408"/>
              <a:ext cx="690842" cy="2655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ysClr val="windowText" lastClr="000000"/>
                  </a:solidFill>
                </a:rPr>
                <a:t>過去</a:t>
              </a:r>
            </a:p>
          </p:txBody>
        </p:sp>
        <p:cxnSp>
          <p:nvCxnSpPr>
            <p:cNvPr id="32" name="直線單箭頭接點 31"/>
            <p:cNvCxnSpPr/>
            <p:nvPr/>
          </p:nvCxnSpPr>
          <p:spPr>
            <a:xfrm rot="10800000">
              <a:off x="5326427" y="1019647"/>
              <a:ext cx="1997596" cy="1588"/>
            </a:xfrm>
            <a:prstGeom prst="straightConnector1">
              <a:avLst/>
            </a:prstGeom>
            <a:ln w="12700">
              <a:prstDash val="sysDash"/>
              <a:headEnd type="stealth"/>
              <a:tailEnd type="oval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矩形 32"/>
            <p:cNvSpPr/>
            <p:nvPr/>
          </p:nvSpPr>
          <p:spPr>
            <a:xfrm>
              <a:off x="7388334" y="886408"/>
              <a:ext cx="691671" cy="2655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TW" altLang="en-US" sz="1800" dirty="0">
                  <a:solidFill>
                    <a:sysClr val="windowText" lastClr="000000"/>
                  </a:solidFill>
                </a:rPr>
                <a:t>未來</a:t>
              </a:r>
              <a:endParaRPr lang="zh-TW" altLang="en-US" sz="1200" dirty="0">
                <a:solidFill>
                  <a:sysClr val="windowText" lastClr="000000"/>
                </a:solidFill>
              </a:endParaRPr>
            </a:p>
          </p:txBody>
        </p:sp>
      </p:grpSp>
      <p:cxnSp>
        <p:nvCxnSpPr>
          <p:cNvPr id="14" name="直線單箭頭接點 13"/>
          <p:cNvCxnSpPr/>
          <p:nvPr/>
        </p:nvCxnSpPr>
        <p:spPr>
          <a:xfrm>
            <a:off x="5436096" y="2564904"/>
            <a:ext cx="2592288" cy="3600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 flipV="1">
            <a:off x="5436096" y="1916832"/>
            <a:ext cx="2736304" cy="64807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內容版面配置區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sz="16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556792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3600" dirty="0" smtClean="0"/>
              <a:t> </a:t>
            </a:r>
            <a:r>
              <a:rPr lang="en-US" altLang="zh-TW" sz="3600" dirty="0" smtClean="0"/>
              <a:t>2015-2025</a:t>
            </a:r>
            <a:r>
              <a:rPr lang="zh-TW" altLang="en-US" sz="3600" dirty="0" smtClean="0"/>
              <a:t>   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人口與房市結構  轉折期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buNone/>
            </a:pPr>
            <a:r>
              <a:rPr lang="zh-TW" altLang="en-US" sz="5400" dirty="0" smtClean="0">
                <a:solidFill>
                  <a:srgbClr val="FF0000"/>
                </a:solidFill>
              </a:rPr>
              <a:t>            </a:t>
            </a:r>
            <a:endParaRPr lang="en-US" altLang="zh-TW" sz="54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sz="5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5400" dirty="0" smtClean="0">
                <a:solidFill>
                  <a:srgbClr val="FF0000"/>
                </a:solidFill>
              </a:rPr>
              <a:t>            </a:t>
            </a: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人口結構</a:t>
            </a:r>
            <a:endParaRPr lang="en-US" altLang="zh-TW" sz="5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            房市結構</a:t>
            </a:r>
            <a:endParaRPr lang="en-US" altLang="zh-TW" sz="5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zh-TW" altLang="en-US" sz="5400" dirty="0" smtClean="0">
                <a:solidFill>
                  <a:schemeClr val="accent1">
                    <a:lumMod val="75000"/>
                  </a:schemeClr>
                </a:solidFill>
              </a:rPr>
              <a:t>          同  步  轉  型</a:t>
            </a:r>
            <a:endParaRPr lang="zh-TW" altLang="en-US" sz="5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弧形 6"/>
          <p:cNvSpPr/>
          <p:nvPr/>
        </p:nvSpPr>
        <p:spPr>
          <a:xfrm rot="17060188">
            <a:off x="1503681" y="2051095"/>
            <a:ext cx="6394498" cy="7104644"/>
          </a:xfrm>
          <a:prstGeom prst="arc">
            <a:avLst>
              <a:gd name="adj1" fmla="val 16200000"/>
              <a:gd name="adj2" fmla="val 2114605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27584" y="4869160"/>
            <a:ext cx="864096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1946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51920" y="1772816"/>
            <a:ext cx="1512168" cy="792088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2015-2025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948264" y="3645024"/>
            <a:ext cx="91440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2060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340768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3600" dirty="0" smtClean="0"/>
              <a:t>1946—2018—2061  </a:t>
            </a:r>
            <a:br>
              <a:rPr lang="en-US" altLang="zh-TW" sz="3600" dirty="0" smtClean="0"/>
            </a:br>
            <a:r>
              <a:rPr lang="zh-TW" altLang="en-US" sz="4000" dirty="0" smtClean="0"/>
              <a:t>高齡少子化後  </a:t>
            </a:r>
            <a:r>
              <a:rPr lang="zh-TW" altLang="en-US" sz="2800" dirty="0" smtClean="0"/>
              <a:t>的</a:t>
            </a:r>
            <a:r>
              <a:rPr lang="zh-TW" altLang="en-US" sz="4000" dirty="0" smtClean="0"/>
              <a:t> 人口結構轉型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331640" y="1772815"/>
            <a:ext cx="7777435" cy="4353347"/>
          </a:xfrm>
        </p:spPr>
        <p:txBody>
          <a:bodyPr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FF0000"/>
                </a:solidFill>
              </a:rPr>
              <a:t>年輕化     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     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   高齡化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FF0000"/>
                </a:solidFill>
              </a:rPr>
              <a:t>多子化     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      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   少子化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4000" dirty="0" smtClean="0"/>
              <a:t>人口增長   </a:t>
            </a:r>
            <a:r>
              <a:rPr lang="en-US" altLang="zh-TW" sz="4000" dirty="0" smtClean="0"/>
              <a:t>       </a:t>
            </a:r>
            <a:r>
              <a:rPr lang="zh-TW" altLang="en-US" sz="4000" dirty="0" smtClean="0"/>
              <a:t>  人口減少</a:t>
            </a:r>
            <a:endParaRPr lang="en-US" altLang="zh-TW" sz="4000" dirty="0" smtClean="0"/>
          </a:p>
          <a:p>
            <a:pPr>
              <a:buNone/>
            </a:pPr>
            <a:r>
              <a:rPr lang="zh-TW" altLang="en-US" sz="4000" dirty="0" smtClean="0"/>
              <a:t>勞力充裕   </a:t>
            </a:r>
            <a:r>
              <a:rPr lang="en-US" altLang="zh-TW" sz="4000" dirty="0" smtClean="0"/>
              <a:t>      </a:t>
            </a:r>
            <a:r>
              <a:rPr lang="zh-TW" altLang="en-US" sz="4000" dirty="0" smtClean="0"/>
              <a:t>   勞力缺乏</a:t>
            </a:r>
            <a:endParaRPr lang="en-US" altLang="zh-TW" sz="4000" dirty="0" smtClean="0"/>
          </a:p>
          <a:p>
            <a:pPr>
              <a:buNone/>
            </a:pPr>
            <a:r>
              <a:rPr lang="zh-TW" altLang="en-US" sz="4000" dirty="0" smtClean="0"/>
              <a:t>人口紅利   </a:t>
            </a:r>
            <a:r>
              <a:rPr lang="en-US" altLang="zh-TW" sz="4000" dirty="0" smtClean="0"/>
              <a:t>      </a:t>
            </a:r>
            <a:r>
              <a:rPr lang="zh-TW" altLang="en-US" sz="4000" dirty="0" smtClean="0"/>
              <a:t>   人口負擔</a:t>
            </a:r>
            <a:endParaRPr lang="en-US" altLang="zh-TW" sz="4000" dirty="0" smtClean="0"/>
          </a:p>
          <a:p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3851920" y="5085184"/>
            <a:ext cx="108012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>
            <a:off x="3851920" y="2204864"/>
            <a:ext cx="108012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3851920" y="2852936"/>
            <a:ext cx="108012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3779912" y="3645024"/>
            <a:ext cx="108012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3851920" y="4365104"/>
            <a:ext cx="108012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052736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3600" dirty="0" smtClean="0"/>
              <a:t>土地神話  植基於人口持續成長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dirty="0" smtClean="0"/>
              <a:t>1946-2017</a:t>
            </a:r>
            <a:r>
              <a:rPr lang="zh-TW" altLang="en-US" sz="3600" dirty="0" smtClean="0"/>
              <a:t>增加</a:t>
            </a:r>
            <a:r>
              <a:rPr lang="en-US" altLang="zh-TW" sz="3600" dirty="0" smtClean="0"/>
              <a:t>1750</a:t>
            </a:r>
            <a:r>
              <a:rPr lang="zh-TW" altLang="en-US" sz="3600" dirty="0" smtClean="0"/>
              <a:t>萬人住宅需求</a:t>
            </a:r>
            <a:endParaRPr lang="zh-TW" altLang="en-US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0"/>
          </p:nvPr>
        </p:nvSpPr>
        <p:spPr>
          <a:xfrm>
            <a:off x="3131840" y="6381328"/>
            <a:ext cx="2808312" cy="332656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內政部戶政司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0" y="1052736"/>
          <a:ext cx="91440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圖說文字 7"/>
          <p:cNvSpPr/>
          <p:nvPr/>
        </p:nvSpPr>
        <p:spPr>
          <a:xfrm>
            <a:off x="1835696" y="5085184"/>
            <a:ext cx="1368152" cy="792088"/>
          </a:xfrm>
          <a:prstGeom prst="wedgeRectCallout">
            <a:avLst>
              <a:gd name="adj1" fmla="val -113858"/>
              <a:gd name="adj2" fmla="val -6349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bg1"/>
                </a:solidFill>
              </a:rPr>
              <a:t>1946</a:t>
            </a:r>
            <a:r>
              <a:rPr lang="zh-TW" altLang="en-US" b="1" dirty="0" smtClean="0">
                <a:solidFill>
                  <a:schemeClr val="bg1"/>
                </a:solidFill>
              </a:rPr>
              <a:t>年</a:t>
            </a:r>
            <a:r>
              <a:rPr lang="en-US" altLang="zh-TW" b="1" dirty="0" smtClean="0">
                <a:solidFill>
                  <a:schemeClr val="bg1"/>
                </a:solidFill>
              </a:rPr>
              <a:t>609</a:t>
            </a:r>
            <a:r>
              <a:rPr lang="zh-TW" altLang="en-US" b="1" dirty="0" smtClean="0">
                <a:solidFill>
                  <a:schemeClr val="bg1"/>
                </a:solidFill>
              </a:rPr>
              <a:t>萬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96752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dirty="0" smtClean="0"/>
              <a:t>1946-2017</a:t>
            </a:r>
            <a:r>
              <a:rPr lang="zh-TW" altLang="en-US" sz="3600" dirty="0" smtClean="0"/>
              <a:t>共增加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765</a:t>
            </a:r>
            <a:r>
              <a:rPr lang="zh-TW" altLang="en-US" sz="3600" dirty="0" smtClean="0"/>
              <a:t>萬戶 住宅剛性需求</a:t>
            </a:r>
            <a:endParaRPr lang="zh-TW" altLang="en-US" sz="3600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3203848" y="6309320"/>
            <a:ext cx="3456384" cy="404664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內政部戶政司，作者整理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179512" y="1196752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412776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3600" dirty="0" smtClean="0"/>
              <a:t>過去</a:t>
            </a:r>
            <a:r>
              <a:rPr lang="en-US" altLang="zh-TW" sz="3600" dirty="0" smtClean="0"/>
              <a:t>70</a:t>
            </a:r>
            <a:r>
              <a:rPr lang="zh-TW" altLang="en-US" sz="3600" dirty="0" smtClean="0"/>
              <a:t>年  人口增長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是房市與房價的保證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268759"/>
            <a:ext cx="9109075" cy="4857403"/>
          </a:xfrm>
        </p:spPr>
        <p:txBody>
          <a:bodyPr/>
          <a:lstStyle/>
          <a:p>
            <a:pPr>
              <a:buNone/>
            </a:pPr>
            <a:endParaRPr lang="en-US" altLang="zh-TW" sz="3600" b="1" u="sng" dirty="0" smtClean="0"/>
          </a:p>
          <a:p>
            <a:pPr>
              <a:buNone/>
            </a:pP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3600" dirty="0" smtClean="0"/>
              <a:t>                    </a:t>
            </a:r>
            <a:endParaRPr lang="zh-TW" altLang="en-US" sz="3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fld id="{60F8E37C-58E1-4BCD-9DF6-971944B1F46E}" type="datetime1">
              <a:rPr lang="zh-TW" altLang="en-US" smtClean="0"/>
              <a:pPr>
                <a:defRPr/>
              </a:pPr>
              <a:t>2018/5/9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0" y="4365104"/>
            <a:ext cx="9144000" cy="17281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zh-TW" altLang="en-US" sz="4000" b="1" dirty="0" smtClean="0">
                <a:solidFill>
                  <a:srgbClr val="FF0000"/>
                </a:solidFill>
              </a:rPr>
              <a:t>房市                        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還有多少人？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FF0000"/>
                </a:solidFill>
              </a:rPr>
              <a:t>房價                        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可以掛保證？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4000" b="1" dirty="0" smtClean="0">
                <a:solidFill>
                  <a:srgbClr val="FF0000"/>
                </a:solidFill>
              </a:rPr>
              <a:t>                                 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挺得過去嗎！</a:t>
            </a:r>
            <a:endParaRPr lang="en-US" altLang="zh-TW" sz="3600" b="1" dirty="0" smtClean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2852936"/>
            <a:ext cx="9144000" cy="15121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zh-TW" altLang="en-US" sz="4000" b="1" dirty="0" smtClean="0">
                <a:solidFill>
                  <a:schemeClr val="tx1"/>
                </a:solidFill>
              </a:rPr>
              <a:t>過去房市不景氣！    只要能挺得過！</a:t>
            </a:r>
            <a:endParaRPr lang="en-US" altLang="zh-TW" sz="4000" b="1" dirty="0" smtClean="0"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zh-TW" altLang="en-US" sz="4000" b="1" dirty="0" smtClean="0">
                <a:solidFill>
                  <a:schemeClr val="tx1"/>
                </a:solidFill>
              </a:rPr>
              <a:t> 又是一尾 活龍！</a:t>
            </a:r>
            <a:endParaRPr lang="en-US" altLang="zh-TW" sz="4000" b="1" dirty="0" smtClean="0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75656" y="4365104"/>
            <a:ext cx="2592288" cy="1728192"/>
          </a:xfrm>
          <a:prstGeom prst="rect">
            <a:avLst/>
          </a:prstGeom>
          <a:solidFill>
            <a:srgbClr val="13C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b="1" dirty="0" smtClean="0">
                <a:solidFill>
                  <a:srgbClr val="FF0000"/>
                </a:solidFill>
              </a:rPr>
              <a:t>未來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sz="3600" b="1" dirty="0" smtClean="0">
                <a:solidFill>
                  <a:srgbClr val="FF0000"/>
                </a:solidFill>
              </a:rPr>
              <a:t>2018--2061</a:t>
            </a:r>
            <a:endParaRPr lang="zh-TW" altLang="en-US" sz="3600" dirty="0"/>
          </a:p>
        </p:txBody>
      </p:sp>
      <p:sp>
        <p:nvSpPr>
          <p:cNvPr id="10" name="矩形 9"/>
          <p:cNvSpPr/>
          <p:nvPr/>
        </p:nvSpPr>
        <p:spPr>
          <a:xfrm>
            <a:off x="0" y="1412776"/>
            <a:ext cx="9144000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altLang="zh-TW" sz="3600" b="1" dirty="0" smtClean="0">
                <a:solidFill>
                  <a:schemeClr val="tx1"/>
                </a:solidFill>
              </a:rPr>
              <a:t>1946-2017    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增加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1748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萬人</a:t>
            </a:r>
            <a:endParaRPr lang="en-US" altLang="zh-TW" sz="36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chemeClr val="tx1"/>
                </a:solidFill>
              </a:rPr>
              <a:t>                    增加  </a:t>
            </a:r>
            <a:r>
              <a:rPr lang="en-US" altLang="zh-TW" sz="3600" b="1" dirty="0" smtClean="0">
                <a:solidFill>
                  <a:schemeClr val="tx1"/>
                </a:solidFill>
              </a:rPr>
              <a:t>765</a:t>
            </a:r>
            <a:r>
              <a:rPr lang="zh-TW" altLang="en-US" sz="3600" b="1" dirty="0" smtClean="0">
                <a:solidFill>
                  <a:schemeClr val="tx1"/>
                </a:solidFill>
              </a:rPr>
              <a:t>萬宅    剛性需求</a:t>
            </a:r>
            <a:endParaRPr lang="en-US" altLang="zh-TW" sz="36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dirty="0" smtClean="0"/>
              <a:t>2021-2025</a:t>
            </a:r>
            <a:r>
              <a:rPr lang="zh-TW" altLang="en-US" dirty="0" smtClean="0"/>
              <a:t>總人口高峰期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之後人口將一直降低至</a:t>
            </a:r>
            <a:r>
              <a:rPr lang="en-US" altLang="zh-TW" dirty="0" smtClean="0"/>
              <a:t>21</a:t>
            </a:r>
            <a:r>
              <a:rPr lang="zh-TW" altLang="en-US" dirty="0" smtClean="0"/>
              <a:t>世紀末期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347864" y="6309320"/>
            <a:ext cx="2880320" cy="404664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國家發展委員會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0" y="1124744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491880" y="6381328"/>
            <a:ext cx="4968552" cy="332656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國家發展委員會，內政部戶政司，作者整理</a:t>
            </a:r>
          </a:p>
        </p:txBody>
      </p:sp>
      <p:graphicFrame>
        <p:nvGraphicFramePr>
          <p:cNvPr id="4" name="圖表 3"/>
          <p:cNvGraphicFramePr/>
          <p:nvPr/>
        </p:nvGraphicFramePr>
        <p:xfrm>
          <a:off x="0" y="0"/>
          <a:ext cx="9144000" cy="623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圖說文字 4"/>
          <p:cNvSpPr/>
          <p:nvPr/>
        </p:nvSpPr>
        <p:spPr>
          <a:xfrm>
            <a:off x="1115616" y="3212976"/>
            <a:ext cx="2088232" cy="1152128"/>
          </a:xfrm>
          <a:prstGeom prst="wedgeRectCallout">
            <a:avLst>
              <a:gd name="adj1" fmla="val 81492"/>
              <a:gd name="adj2" fmla="val 108135"/>
            </a:avLst>
          </a:prstGeom>
          <a:solidFill>
            <a:srgbClr val="51F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1993</a:t>
            </a:r>
            <a:r>
              <a:rPr lang="zh-TW" altLang="en-US" b="1" dirty="0" smtClean="0">
                <a:solidFill>
                  <a:schemeClr val="tx1"/>
                </a:solidFill>
              </a:rPr>
              <a:t>年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超過</a:t>
            </a:r>
            <a:r>
              <a:rPr lang="en-US" altLang="zh-TW" b="1" dirty="0" smtClean="0">
                <a:solidFill>
                  <a:schemeClr val="tx1"/>
                </a:solidFill>
              </a:rPr>
              <a:t>7%</a:t>
            </a: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高齡化社會</a:t>
            </a:r>
            <a:endParaRPr lang="zh-TW" altLang="zh-TW" b="1" dirty="0">
              <a:solidFill>
                <a:schemeClr val="tx1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4499992" y="1628800"/>
            <a:ext cx="1728192" cy="1332728"/>
          </a:xfrm>
          <a:prstGeom prst="wedgeRectCallout">
            <a:avLst>
              <a:gd name="adj1" fmla="val 60875"/>
              <a:gd name="adj2" fmla="val 86829"/>
            </a:avLst>
          </a:prstGeom>
          <a:solidFill>
            <a:srgbClr val="51F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2026</a:t>
            </a:r>
            <a:r>
              <a:rPr lang="zh-TW" altLang="en-US" b="1" dirty="0" smtClean="0">
                <a:solidFill>
                  <a:schemeClr val="tx1"/>
                </a:solidFill>
              </a:rPr>
              <a:t>年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超過</a:t>
            </a:r>
            <a:r>
              <a:rPr lang="en-US" altLang="zh-TW" b="1" dirty="0" smtClean="0">
                <a:solidFill>
                  <a:schemeClr val="tx1"/>
                </a:solidFill>
              </a:rPr>
              <a:t>20%</a:t>
            </a: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超高齡社會</a:t>
            </a:r>
            <a:endParaRPr lang="zh-TW" altLang="zh-TW" b="1" dirty="0">
              <a:solidFill>
                <a:schemeClr val="tx1"/>
              </a:solidFill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156176" y="188640"/>
            <a:ext cx="1728192" cy="1188712"/>
          </a:xfrm>
          <a:prstGeom prst="wedgeRectCallout">
            <a:avLst>
              <a:gd name="adj1" fmla="val 26798"/>
              <a:gd name="adj2" fmla="val 1236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2040-2042</a:t>
            </a: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超過</a:t>
            </a:r>
            <a:r>
              <a:rPr lang="en-US" altLang="zh-TW" b="1" dirty="0" smtClean="0">
                <a:solidFill>
                  <a:schemeClr val="tx1"/>
                </a:solidFill>
              </a:rPr>
              <a:t>30%</a:t>
            </a: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超超高齡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7236296" y="2996952"/>
            <a:ext cx="1907704" cy="1656184"/>
          </a:xfrm>
          <a:prstGeom prst="wedgeRectCallout">
            <a:avLst>
              <a:gd name="adj1" fmla="val 37456"/>
              <a:gd name="adj2" fmla="val -141355"/>
            </a:avLst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2061</a:t>
            </a:r>
            <a:r>
              <a:rPr lang="zh-TW" altLang="en-US" b="1" dirty="0" smtClean="0">
                <a:solidFill>
                  <a:schemeClr val="tx1"/>
                </a:solidFill>
              </a:rPr>
              <a:t>年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高推計  </a:t>
            </a:r>
            <a:r>
              <a:rPr lang="en-US" altLang="zh-TW" b="1" dirty="0" smtClean="0">
                <a:solidFill>
                  <a:schemeClr val="tx1"/>
                </a:solidFill>
              </a:rPr>
              <a:t>37%</a:t>
            </a: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中推計  </a:t>
            </a:r>
            <a:r>
              <a:rPr lang="en-US" altLang="zh-TW" b="1" dirty="0" smtClean="0">
                <a:solidFill>
                  <a:schemeClr val="tx1"/>
                </a:solidFill>
              </a:rPr>
              <a:t>39%</a:t>
            </a: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低推計  </a:t>
            </a:r>
            <a:r>
              <a:rPr lang="en-US" altLang="zh-TW" b="1" dirty="0" smtClean="0">
                <a:solidFill>
                  <a:schemeClr val="tx1"/>
                </a:solidFill>
              </a:rPr>
              <a:t>42%</a:t>
            </a:r>
            <a:endParaRPr lang="zh-TW" altLang="zh-TW" b="1" dirty="0">
              <a:solidFill>
                <a:schemeClr val="tx1"/>
              </a:solidFill>
            </a:endParaRPr>
          </a:p>
        </p:txBody>
      </p:sp>
      <p:sp>
        <p:nvSpPr>
          <p:cNvPr id="11" name="矩形圖說文字 10"/>
          <p:cNvSpPr/>
          <p:nvPr/>
        </p:nvSpPr>
        <p:spPr>
          <a:xfrm>
            <a:off x="5580112" y="4725144"/>
            <a:ext cx="1575792" cy="1080120"/>
          </a:xfrm>
          <a:prstGeom prst="wedgeRectCallout">
            <a:avLst>
              <a:gd name="adj1" fmla="val -33225"/>
              <a:gd name="adj2" fmla="val -101609"/>
            </a:avLst>
          </a:prstGeom>
          <a:solidFill>
            <a:srgbClr val="51F1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2018</a:t>
            </a:r>
            <a:r>
              <a:rPr lang="zh-TW" altLang="en-US" b="1" dirty="0" smtClean="0">
                <a:solidFill>
                  <a:schemeClr val="tx1"/>
                </a:solidFill>
              </a:rPr>
              <a:t>年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超過</a:t>
            </a:r>
            <a:r>
              <a:rPr lang="en-US" altLang="zh-TW" b="1" dirty="0" smtClean="0">
                <a:solidFill>
                  <a:schemeClr val="tx1"/>
                </a:solidFill>
              </a:rPr>
              <a:t>14%</a:t>
            </a: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高齡社會</a:t>
            </a:r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2" name="矩形圖說文字 11"/>
          <p:cNvSpPr/>
          <p:nvPr/>
        </p:nvSpPr>
        <p:spPr>
          <a:xfrm>
            <a:off x="3563888" y="3068960"/>
            <a:ext cx="1440160" cy="1008112"/>
          </a:xfrm>
          <a:prstGeom prst="wedgeRectCallout">
            <a:avLst>
              <a:gd name="adj1" fmla="val 61840"/>
              <a:gd name="adj2" fmla="val 104703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1"/>
                </a:solidFill>
              </a:rPr>
              <a:t>2006</a:t>
            </a:r>
            <a:r>
              <a:rPr lang="zh-TW" altLang="en-US" b="1" dirty="0" smtClean="0">
                <a:solidFill>
                  <a:schemeClr val="tx1"/>
                </a:solidFill>
              </a:rPr>
              <a:t>年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b="1" dirty="0" smtClean="0">
                <a:solidFill>
                  <a:schemeClr val="tx1"/>
                </a:solidFill>
              </a:rPr>
              <a:t>超過</a:t>
            </a:r>
            <a:r>
              <a:rPr lang="en-US" altLang="zh-TW" b="1" dirty="0" smtClean="0">
                <a:solidFill>
                  <a:schemeClr val="tx1"/>
                </a:solidFill>
              </a:rPr>
              <a:t>10%</a:t>
            </a:r>
            <a:endParaRPr lang="zh-TW" altLang="zh-TW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r>
              <a:rPr lang="zh-TW" altLang="en-US" dirty="0" smtClean="0"/>
              <a:t>聯合國對台灣人口預測</a:t>
            </a:r>
            <a:r>
              <a:rPr lang="en-US" altLang="zh-TW" sz="2400" dirty="0" smtClean="0"/>
              <a:t>(2015-2100)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59832" y="6309320"/>
            <a:ext cx="5544616" cy="404664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聯合國</a:t>
            </a:r>
            <a:r>
              <a:rPr lang="zh-TW" altLang="zh-TW" sz="1600" dirty="0" smtClean="0">
                <a:solidFill>
                  <a:schemeClr val="bg1"/>
                </a:solidFill>
              </a:rPr>
              <a:t>經濟社會事務處</a:t>
            </a:r>
            <a:r>
              <a:rPr lang="zh-TW" altLang="en-US" sz="1600" dirty="0" smtClean="0">
                <a:solidFill>
                  <a:schemeClr val="bg1"/>
                </a:solidFill>
              </a:rPr>
              <a:t>，</a:t>
            </a:r>
            <a:r>
              <a:rPr lang="zh-TW" altLang="zh-TW" sz="1600" dirty="0" smtClean="0">
                <a:solidFill>
                  <a:schemeClr val="bg1"/>
                </a:solidFill>
              </a:rPr>
              <a:t>世界人口展望報告</a:t>
            </a:r>
            <a:r>
              <a:rPr lang="zh-TW" altLang="en-US" sz="1600" dirty="0" smtClean="0">
                <a:solidFill>
                  <a:schemeClr val="bg1"/>
                </a:solidFill>
              </a:rPr>
              <a:t>， </a:t>
            </a:r>
            <a:r>
              <a:rPr lang="en-US" altLang="zh-TW" sz="1600" dirty="0" smtClean="0">
                <a:solidFill>
                  <a:schemeClr val="bg1"/>
                </a:solidFill>
              </a:rPr>
              <a:t>2017</a:t>
            </a:r>
            <a:r>
              <a:rPr lang="zh-TW" altLang="zh-TW" sz="1600" dirty="0" smtClean="0">
                <a:solidFill>
                  <a:schemeClr val="bg1"/>
                </a:solidFill>
              </a:rPr>
              <a:t>年</a:t>
            </a:r>
            <a:r>
              <a:rPr lang="en-US" altLang="zh-TW" sz="1600" dirty="0" smtClean="0">
                <a:solidFill>
                  <a:schemeClr val="bg1"/>
                </a:solidFill>
              </a:rPr>
              <a:t>8</a:t>
            </a:r>
            <a:r>
              <a:rPr lang="zh-TW" altLang="zh-TW" sz="1600" dirty="0" smtClean="0">
                <a:solidFill>
                  <a:schemeClr val="bg1"/>
                </a:solidFill>
              </a:rPr>
              <a:t>月</a:t>
            </a:r>
            <a:endParaRPr lang="zh-TW" altLang="en-US" sz="16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0" y="1124744"/>
          <a:ext cx="914400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 4"/>
          <p:cNvSpPr/>
          <p:nvPr/>
        </p:nvSpPr>
        <p:spPr>
          <a:xfrm>
            <a:off x="899592" y="2852936"/>
            <a:ext cx="3024336" cy="1368152"/>
          </a:xfrm>
          <a:prstGeom prst="rect">
            <a:avLst/>
          </a:prstGeom>
          <a:solidFill>
            <a:srgbClr val="FFC5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000" b="1" dirty="0" smtClean="0">
                <a:solidFill>
                  <a:schemeClr val="tx1"/>
                </a:solidFill>
              </a:rPr>
              <a:t>最高峰人口發生時間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</a:rPr>
              <a:t>高推計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2038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2540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萬人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</a:rPr>
              <a:t>中推計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2031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2415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萬人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</a:rPr>
              <a:t>低推計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2020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2360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萬人</a:t>
            </a:r>
            <a:endParaRPr lang="zh-TW" altLang="zh-TW" sz="20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11760" y="4293096"/>
            <a:ext cx="2304256" cy="1490464"/>
          </a:xfrm>
          <a:prstGeom prst="rect">
            <a:avLst/>
          </a:prstGeom>
          <a:solidFill>
            <a:srgbClr val="9EF07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2060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高推計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2475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萬人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中推計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2146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萬人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低推計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1850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萬人</a:t>
            </a:r>
            <a:endParaRPr lang="zh-TW" altLang="zh-TW" sz="2000" b="1" dirty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32040" y="4437112"/>
            <a:ext cx="2304256" cy="141845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2100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高推計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2556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萬人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中推計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1688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萬人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低推計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1051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萬人</a:t>
            </a:r>
            <a:endParaRPr lang="zh-TW" altLang="zh-TW" sz="2000" b="1" dirty="0">
              <a:solidFill>
                <a:schemeClr val="tx1"/>
              </a:solidFill>
            </a:endParaRPr>
          </a:p>
        </p:txBody>
      </p:sp>
      <p:sp>
        <p:nvSpPr>
          <p:cNvPr id="8" name="矩形圖說文字 7"/>
          <p:cNvSpPr/>
          <p:nvPr/>
        </p:nvSpPr>
        <p:spPr>
          <a:xfrm>
            <a:off x="6660232" y="1196752"/>
            <a:ext cx="1224136" cy="612648"/>
          </a:xfrm>
          <a:prstGeom prst="wedgeRectCallout">
            <a:avLst>
              <a:gd name="adj1" fmla="val 123375"/>
              <a:gd name="adj2" fmla="val 58354"/>
            </a:avLst>
          </a:prstGeom>
          <a:solidFill>
            <a:srgbClr val="FF7C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800" b="1" dirty="0" smtClean="0">
                <a:solidFill>
                  <a:schemeClr val="tx1"/>
                </a:solidFill>
              </a:rPr>
              <a:t>生育率</a:t>
            </a:r>
            <a:r>
              <a:rPr lang="en-US" altLang="zh-TW" sz="1800" b="1" dirty="0" smtClean="0">
                <a:solidFill>
                  <a:schemeClr val="tx1"/>
                </a:solidFill>
              </a:rPr>
              <a:t>2.1%-2.3%</a:t>
            </a:r>
            <a:endParaRPr lang="zh-TW" altLang="en-US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人口減少</a:t>
            </a:r>
            <a:r>
              <a:rPr lang="en-US" altLang="zh-TW" dirty="0" smtClean="0"/>
              <a:t>—</a:t>
            </a:r>
            <a:r>
              <a:rPr lang="zh-TW" altLang="en-US" dirty="0" smtClean="0"/>
              <a:t>住宅</a:t>
            </a:r>
            <a:r>
              <a:rPr lang="zh-TW" altLang="zh-TW" dirty="0" smtClean="0"/>
              <a:t>剛性需求降低</a:t>
            </a:r>
            <a:r>
              <a:rPr lang="en-US" altLang="zh-TW" sz="2000" dirty="0" smtClean="0"/>
              <a:t>(2021</a:t>
            </a:r>
            <a:r>
              <a:rPr lang="zh-TW" altLang="en-US" sz="2000" dirty="0" smtClean="0"/>
              <a:t>年起</a:t>
            </a:r>
            <a:r>
              <a:rPr lang="en-US" altLang="zh-TW" sz="2000" dirty="0" smtClean="0"/>
              <a:t>)</a:t>
            </a:r>
            <a:endParaRPr lang="zh-TW" altLang="en-US" sz="2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052513"/>
            <a:ext cx="8929563" cy="5073650"/>
          </a:xfrm>
        </p:spPr>
        <p:txBody>
          <a:bodyPr/>
          <a:lstStyle/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endParaRPr lang="zh-TW" altLang="zh-TW" sz="2800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79512" y="1052736"/>
          <a:ext cx="8856984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6984"/>
              </a:tblGrid>
              <a:tr h="278086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zh-TW" sz="36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TW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2021</a:t>
                      </a:r>
                      <a:r>
                        <a:rPr lang="zh-TW" altLang="zh-TW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年至</a:t>
                      </a:r>
                      <a:r>
                        <a:rPr lang="en-US" altLang="zh-TW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2025</a:t>
                      </a:r>
                      <a:r>
                        <a:rPr lang="zh-TW" altLang="zh-TW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年</a:t>
                      </a:r>
                      <a:endParaRPr lang="en-US" altLang="zh-TW" sz="36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TW" altLang="zh-TW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台灣總人口數</a:t>
                      </a:r>
                      <a:r>
                        <a:rPr lang="zh-TW" altLang="en-US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將</a:t>
                      </a:r>
                      <a:r>
                        <a:rPr lang="zh-TW" altLang="zh-TW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到達最高峰值</a:t>
                      </a:r>
                      <a:endParaRPr lang="en-US" altLang="zh-TW" sz="36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en-US" altLang="zh-TW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2365-2380</a:t>
                      </a:r>
                      <a:r>
                        <a:rPr lang="zh-TW" altLang="en-US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萬人</a:t>
                      </a:r>
                      <a:endParaRPr lang="en-US" altLang="zh-TW" sz="3600" b="1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03E2ED"/>
                    </a:solidFill>
                  </a:tcPr>
                </a:tc>
              </a:tr>
              <a:tr h="254772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zh-TW" sz="3600" b="1" dirty="0" smtClean="0">
                          <a:solidFill>
                            <a:srgbClr val="C00000"/>
                          </a:solidFill>
                        </a:rPr>
                        <a:t>除非</a:t>
                      </a:r>
                      <a:r>
                        <a:rPr lang="zh-TW" altLang="en-US" sz="3600" b="1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endParaRPr lang="en-US" altLang="zh-TW" sz="3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TW" altLang="zh-TW" sz="3600" b="1" dirty="0" smtClean="0">
                          <a:solidFill>
                            <a:srgbClr val="C00000"/>
                          </a:solidFill>
                        </a:rPr>
                        <a:t>少子化</a:t>
                      </a:r>
                      <a:r>
                        <a:rPr lang="zh-TW" altLang="en-US" sz="3600" b="1" dirty="0" smtClean="0">
                          <a:solidFill>
                            <a:srgbClr val="C00000"/>
                          </a:solidFill>
                        </a:rPr>
                        <a:t>  </a:t>
                      </a:r>
                      <a:r>
                        <a:rPr lang="zh-TW" altLang="zh-TW" sz="3600" b="1" dirty="0" smtClean="0">
                          <a:solidFill>
                            <a:srgbClr val="C00000"/>
                          </a:solidFill>
                        </a:rPr>
                        <a:t>情況改善</a:t>
                      </a:r>
                      <a:endParaRPr lang="en-US" altLang="zh-TW" sz="3600" b="1" dirty="0" smtClean="0">
                        <a:solidFill>
                          <a:srgbClr val="C00000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TW" altLang="en-US" sz="3600" b="1" dirty="0" smtClean="0">
                          <a:solidFill>
                            <a:srgbClr val="2328E9"/>
                          </a:solidFill>
                        </a:rPr>
                        <a:t>否則   </a:t>
                      </a:r>
                      <a:r>
                        <a:rPr lang="zh-TW" altLang="zh-TW" sz="3600" b="1" dirty="0" smtClean="0">
                          <a:solidFill>
                            <a:srgbClr val="2328E9"/>
                          </a:solidFill>
                        </a:rPr>
                        <a:t>人口減少</a:t>
                      </a:r>
                      <a:r>
                        <a:rPr lang="zh-TW" altLang="en-US" sz="3600" b="1" dirty="0" smtClean="0">
                          <a:solidFill>
                            <a:srgbClr val="2328E9"/>
                          </a:solidFill>
                        </a:rPr>
                        <a:t>  </a:t>
                      </a:r>
                      <a:r>
                        <a:rPr lang="zh-TW" altLang="zh-TW" sz="3600" b="1" dirty="0" smtClean="0">
                          <a:solidFill>
                            <a:srgbClr val="2328E9"/>
                          </a:solidFill>
                        </a:rPr>
                        <a:t>趨勢</a:t>
                      </a:r>
                      <a:endParaRPr lang="en-US" altLang="zh-TW" sz="3600" b="1" dirty="0" smtClean="0">
                        <a:solidFill>
                          <a:srgbClr val="2328E9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TW" altLang="zh-TW" sz="3600" b="1" dirty="0" smtClean="0">
                          <a:solidFill>
                            <a:srgbClr val="2328E9"/>
                          </a:solidFill>
                        </a:rPr>
                        <a:t>將一直延伸至</a:t>
                      </a:r>
                      <a:r>
                        <a:rPr lang="en-US" altLang="zh-TW" sz="3600" b="1" dirty="0" smtClean="0">
                          <a:solidFill>
                            <a:srgbClr val="2328E9"/>
                          </a:solidFill>
                        </a:rPr>
                        <a:t>21</a:t>
                      </a:r>
                      <a:r>
                        <a:rPr lang="zh-TW" altLang="zh-TW" sz="3600" b="1" dirty="0" smtClean="0">
                          <a:solidFill>
                            <a:srgbClr val="2328E9"/>
                          </a:solidFill>
                        </a:rPr>
                        <a:t>世紀後期</a:t>
                      </a:r>
                      <a:endParaRPr lang="en-US" altLang="zh-TW" sz="3600" b="1" dirty="0" smtClean="0">
                        <a:solidFill>
                          <a:srgbClr val="2328E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4000" dirty="0" smtClean="0"/>
              <a:t>1990-2026 </a:t>
            </a:r>
            <a:r>
              <a:rPr lang="zh-TW" altLang="en-US" sz="4400" dirty="0" smtClean="0"/>
              <a:t>人口紅利期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zh-TW" sz="3200" dirty="0" smtClean="0"/>
              <a:t>「人口紅利」（</a:t>
            </a:r>
            <a:r>
              <a:rPr lang="en-US" altLang="zh-TW" sz="3200" dirty="0" smtClean="0"/>
              <a:t>Demographic  dividend</a:t>
            </a:r>
            <a:r>
              <a:rPr lang="zh-TW" altLang="zh-TW" sz="3200" dirty="0" smtClean="0"/>
              <a:t>）</a:t>
            </a: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r>
              <a:rPr lang="zh-TW" altLang="zh-TW" sz="3200" dirty="0" smtClean="0"/>
              <a:t>國家發展委員會定義</a:t>
            </a:r>
            <a:r>
              <a:rPr lang="zh-TW" altLang="en-US" sz="3200" dirty="0" smtClean="0"/>
              <a:t>：</a:t>
            </a:r>
            <a:endParaRPr lang="en-US" altLang="zh-TW" sz="3200" dirty="0" smtClean="0"/>
          </a:p>
          <a:p>
            <a:pPr>
              <a:buNone/>
            </a:pPr>
            <a:r>
              <a:rPr lang="zh-TW" altLang="zh-TW" sz="3200" dirty="0" smtClean="0"/>
              <a:t>勞動年齡人口達總人口</a:t>
            </a:r>
            <a:r>
              <a:rPr lang="en-US" altLang="zh-TW" sz="3200" dirty="0" smtClean="0"/>
              <a:t>66.7</a:t>
            </a:r>
            <a:r>
              <a:rPr lang="zh-TW" altLang="zh-TW" sz="3200" dirty="0" smtClean="0"/>
              <a:t>％以上</a:t>
            </a:r>
            <a:endParaRPr lang="en-US" altLang="zh-TW" sz="3200" dirty="0" smtClean="0"/>
          </a:p>
          <a:p>
            <a:pPr>
              <a:buNone/>
            </a:pPr>
            <a:r>
              <a:rPr lang="zh-TW" altLang="zh-TW" sz="3200" dirty="0" smtClean="0"/>
              <a:t>扶養比在</a:t>
            </a:r>
            <a:r>
              <a:rPr lang="en-US" altLang="zh-TW" sz="3200" dirty="0" smtClean="0"/>
              <a:t>50</a:t>
            </a:r>
            <a:r>
              <a:rPr lang="zh-TW" altLang="zh-TW" sz="3200" dirty="0" smtClean="0"/>
              <a:t>％以下的狀態。</a:t>
            </a:r>
            <a:endParaRPr lang="en-US" altLang="zh-TW" sz="3200" dirty="0" smtClean="0"/>
          </a:p>
          <a:p>
            <a:pPr>
              <a:buNone/>
            </a:pPr>
            <a:endParaRPr lang="en-US" altLang="zh-TW" sz="3200" dirty="0" smtClean="0"/>
          </a:p>
          <a:p>
            <a:pPr>
              <a:buNone/>
            </a:pPr>
            <a:r>
              <a:rPr lang="zh-TW" altLang="zh-TW" sz="4000" b="1" dirty="0" smtClean="0">
                <a:solidFill>
                  <a:srgbClr val="FF0000"/>
                </a:solidFill>
              </a:rPr>
              <a:t>臺灣自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1990</a:t>
            </a:r>
            <a:r>
              <a:rPr lang="zh-TW" altLang="zh-TW" sz="4000" b="1" dirty="0" smtClean="0">
                <a:solidFill>
                  <a:srgbClr val="FF0000"/>
                </a:solidFill>
              </a:rPr>
              <a:t>年開始人口紅利期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zh-TW" sz="4000" b="1" dirty="0" smtClean="0">
                <a:solidFill>
                  <a:srgbClr val="FF0000"/>
                </a:solidFill>
              </a:rPr>
              <a:t>估計至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2026</a:t>
            </a:r>
            <a:r>
              <a:rPr lang="zh-TW" altLang="zh-TW" sz="4000" b="1" dirty="0" smtClean="0">
                <a:solidFill>
                  <a:srgbClr val="FF0000"/>
                </a:solidFill>
              </a:rPr>
              <a:t>年結束人口紅利期</a:t>
            </a:r>
            <a:endParaRPr lang="zh-TW" alt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96752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dirty="0" smtClean="0"/>
              <a:t>1990-2026</a:t>
            </a:r>
            <a:r>
              <a:rPr lang="zh-TW" altLang="en-US" dirty="0" smtClean="0"/>
              <a:t>扶養比低於</a:t>
            </a:r>
            <a:r>
              <a:rPr lang="en-US" altLang="zh-TW" dirty="0" smtClean="0"/>
              <a:t>50%</a:t>
            </a:r>
            <a:br>
              <a:rPr lang="en-US" altLang="zh-TW" dirty="0" smtClean="0"/>
            </a:br>
            <a:r>
              <a:rPr lang="zh-TW" altLang="en-US" dirty="0" smtClean="0"/>
              <a:t>是人口紅利期最低扶養比期間</a:t>
            </a:r>
            <a:endParaRPr lang="zh-TW" alt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10"/>
          </p:nvPr>
        </p:nvSpPr>
        <p:spPr>
          <a:xfrm>
            <a:off x="3347864" y="6309320"/>
            <a:ext cx="4824536" cy="404664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國家發展委員會，內政部戶政司，作者整理</a:t>
            </a:r>
          </a:p>
        </p:txBody>
      </p:sp>
      <p:graphicFrame>
        <p:nvGraphicFramePr>
          <p:cNvPr id="7" name="圖表 6"/>
          <p:cNvGraphicFramePr/>
          <p:nvPr/>
        </p:nvGraphicFramePr>
        <p:xfrm>
          <a:off x="179512" y="1196752"/>
          <a:ext cx="878497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圖說文字 7"/>
          <p:cNvSpPr/>
          <p:nvPr/>
        </p:nvSpPr>
        <p:spPr>
          <a:xfrm>
            <a:off x="1043608" y="3717032"/>
            <a:ext cx="2088232" cy="1440160"/>
          </a:xfrm>
          <a:prstGeom prst="wedgeRectCallout">
            <a:avLst>
              <a:gd name="adj1" fmla="val 1728"/>
              <a:gd name="adj2" fmla="val -170504"/>
            </a:avLst>
          </a:prstGeom>
          <a:solidFill>
            <a:srgbClr val="13C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1962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年扶養比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最高點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92%</a:t>
            </a: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每</a:t>
            </a: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1.1</a:t>
            </a:r>
            <a:r>
              <a:rPr lang="zh-TW" altLang="en-US" sz="2000" b="1" dirty="0" smtClean="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個勞動人口養</a:t>
            </a: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1</a:t>
            </a:r>
            <a:r>
              <a:rPr lang="zh-TW" altLang="en-US" sz="2000" b="1" dirty="0" smtClean="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個   老人小孩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7092280" y="3645024"/>
            <a:ext cx="2051720" cy="1512168"/>
          </a:xfrm>
          <a:prstGeom prst="wedgeRectCallout">
            <a:avLst>
              <a:gd name="adj1" fmla="val 26676"/>
              <a:gd name="adj2" fmla="val -153199"/>
            </a:avLst>
          </a:prstGeom>
          <a:solidFill>
            <a:srgbClr val="13C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2061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年中推計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扶養比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94.2%</a:t>
            </a: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每</a:t>
            </a: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1.1</a:t>
            </a:r>
            <a:r>
              <a:rPr lang="zh-TW" altLang="en-US" sz="2000" b="1" dirty="0" smtClean="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個勞動人口養</a:t>
            </a:r>
            <a:r>
              <a:rPr lang="en-US" altLang="zh-TW" sz="2000" b="1" dirty="0" smtClean="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1</a:t>
            </a:r>
            <a:r>
              <a:rPr lang="zh-TW" altLang="en-US" sz="2000" b="1" dirty="0" smtClean="0">
                <a:solidFill>
                  <a:schemeClr val="tx1"/>
                </a:solidFill>
                <a:latin typeface="Calibri" pitchFamily="34" charset="0"/>
                <a:ea typeface="新細明體" pitchFamily="18" charset="-120"/>
                <a:cs typeface="Times New Roman" pitchFamily="18" charset="0"/>
              </a:rPr>
              <a:t>個   老人小孩</a:t>
            </a:r>
            <a:endParaRPr lang="en-US" altLang="zh-TW" sz="2000" b="1" dirty="0" smtClean="0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95936" y="4221088"/>
            <a:ext cx="2376264" cy="1512168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endParaRPr lang="en-US" altLang="zh-TW" b="1" dirty="0" smtClean="0">
              <a:solidFill>
                <a:srgbClr val="FF0000"/>
              </a:solidFill>
            </a:endParaRPr>
          </a:p>
          <a:p>
            <a:pPr algn="ctr"/>
            <a:r>
              <a:rPr lang="en-US" altLang="zh-TW" b="1" dirty="0" smtClean="0">
                <a:solidFill>
                  <a:srgbClr val="FF0000"/>
                </a:solidFill>
              </a:rPr>
              <a:t>1990-2026</a:t>
            </a:r>
          </a:p>
          <a:p>
            <a:pPr algn="ctr"/>
            <a:r>
              <a:rPr lang="zh-TW" altLang="en-US" b="1" dirty="0" smtClean="0">
                <a:solidFill>
                  <a:srgbClr val="FF0000"/>
                </a:solidFill>
              </a:rPr>
              <a:t>扶養比低於</a:t>
            </a:r>
            <a:r>
              <a:rPr lang="en-US" altLang="zh-TW" b="1" dirty="0" smtClean="0">
                <a:solidFill>
                  <a:srgbClr val="FF0000"/>
                </a:solidFill>
              </a:rPr>
              <a:t>50%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r>
              <a:rPr lang="en-US" altLang="zh-TW" dirty="0" smtClean="0"/>
              <a:t>2012-2015</a:t>
            </a:r>
            <a:r>
              <a:rPr lang="zh-TW" altLang="en-US" dirty="0" smtClean="0"/>
              <a:t>  </a:t>
            </a:r>
            <a:r>
              <a:rPr lang="zh-TW" altLang="en-US" sz="4000" dirty="0" smtClean="0"/>
              <a:t>勞動人口最豐沛期</a:t>
            </a:r>
            <a:endParaRPr lang="zh-TW" altLang="en-US" sz="4000" dirty="0"/>
          </a:p>
        </p:txBody>
      </p:sp>
      <p:sp>
        <p:nvSpPr>
          <p:cNvPr id="10" name="內容版面配置區 9"/>
          <p:cNvSpPr>
            <a:spLocks noGrp="1"/>
          </p:cNvSpPr>
          <p:nvPr>
            <p:ph sz="quarter" idx="10"/>
          </p:nvPr>
        </p:nvSpPr>
        <p:spPr>
          <a:xfrm>
            <a:off x="3347864" y="6309320"/>
            <a:ext cx="3456384" cy="404664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內政部戶政司，作者整理</a:t>
            </a:r>
          </a:p>
        </p:txBody>
      </p:sp>
      <p:graphicFrame>
        <p:nvGraphicFramePr>
          <p:cNvPr id="7" name="圖表 6"/>
          <p:cNvGraphicFramePr/>
          <p:nvPr/>
        </p:nvGraphicFramePr>
        <p:xfrm>
          <a:off x="179512" y="1124744"/>
          <a:ext cx="88569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矩形圖說文字 7"/>
          <p:cNvSpPr/>
          <p:nvPr/>
        </p:nvSpPr>
        <p:spPr>
          <a:xfrm>
            <a:off x="5796136" y="1052736"/>
            <a:ext cx="1944216" cy="1080120"/>
          </a:xfrm>
          <a:prstGeom prst="wedgeRectCallout">
            <a:avLst>
              <a:gd name="adj1" fmla="val 71648"/>
              <a:gd name="adj2" fmla="val 43448"/>
            </a:avLst>
          </a:prstGeom>
          <a:solidFill>
            <a:srgbClr val="8AE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2015</a:t>
            </a:r>
            <a:r>
              <a:rPr lang="zh-TW" altLang="en-US" b="1" dirty="0" smtClean="0">
                <a:solidFill>
                  <a:schemeClr val="tx1"/>
                </a:solidFill>
              </a:rPr>
              <a:t>年勞動人口最高峰</a:t>
            </a:r>
            <a:r>
              <a:rPr lang="en-US" altLang="zh-TW" b="1" dirty="0" smtClean="0">
                <a:solidFill>
                  <a:schemeClr val="tx1"/>
                </a:solidFill>
              </a:rPr>
              <a:t>1736.6</a:t>
            </a:r>
            <a:r>
              <a:rPr lang="zh-TW" altLang="en-US" b="1" dirty="0" smtClean="0">
                <a:solidFill>
                  <a:schemeClr val="tx1"/>
                </a:solidFill>
              </a:rPr>
              <a:t>萬人</a:t>
            </a:r>
            <a:endParaRPr lang="zh-TW" altLang="zh-TW" b="1" dirty="0">
              <a:solidFill>
                <a:schemeClr val="tx1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4355976" y="4437112"/>
            <a:ext cx="1440160" cy="1008112"/>
          </a:xfrm>
          <a:prstGeom prst="wedgeRectCallout">
            <a:avLst>
              <a:gd name="adj1" fmla="val 32960"/>
              <a:gd name="adj2" fmla="val -14317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1990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年超過人口紅利值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66.7%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99592" y="980728"/>
            <a:ext cx="2736304" cy="1872208"/>
          </a:xfrm>
          <a:prstGeom prst="rect">
            <a:avLst/>
          </a:prstGeom>
          <a:solidFill>
            <a:srgbClr val="FF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/>
              <a:t>狹義來看</a:t>
            </a:r>
            <a:endParaRPr lang="en-US" altLang="zh-TW" sz="2800" b="1" dirty="0" smtClean="0"/>
          </a:p>
          <a:p>
            <a:pPr algn="ctr"/>
            <a:r>
              <a:rPr lang="en-US" altLang="zh-TW" sz="2800" b="1" dirty="0" smtClean="0"/>
              <a:t>1963</a:t>
            </a:r>
            <a:r>
              <a:rPr lang="zh-TW" altLang="en-US" sz="2800" b="1" dirty="0" smtClean="0"/>
              <a:t>年起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人口紅利</a:t>
            </a:r>
            <a:endParaRPr lang="en-US" altLang="zh-TW" sz="2800" b="1" dirty="0" smtClean="0"/>
          </a:p>
          <a:p>
            <a:pPr algn="ctr"/>
            <a:r>
              <a:rPr lang="zh-TW" altLang="en-US" sz="2800" b="1" dirty="0" smtClean="0"/>
              <a:t>就開始加溫</a:t>
            </a:r>
            <a:endParaRPr lang="zh-TW" alt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052736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dirty="0" smtClean="0"/>
              <a:t>2015</a:t>
            </a:r>
            <a:r>
              <a:rPr lang="zh-TW" altLang="en-US" dirty="0" smtClean="0"/>
              <a:t>年勞動人口最高峰</a:t>
            </a:r>
            <a:r>
              <a:rPr lang="en-US" altLang="zh-TW" dirty="0" smtClean="0"/>
              <a:t>1736.6</a:t>
            </a:r>
            <a:r>
              <a:rPr lang="zh-TW" altLang="en-US" dirty="0" smtClean="0"/>
              <a:t>萬人</a:t>
            </a:r>
            <a:r>
              <a:rPr lang="en-US" altLang="zh-TW" dirty="0" smtClean="0"/>
              <a:t>2016</a:t>
            </a:r>
            <a:r>
              <a:rPr lang="zh-TW" altLang="en-US" dirty="0" smtClean="0"/>
              <a:t>年起    勞動人口逐年減少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2987824" y="6381328"/>
            <a:ext cx="5040560" cy="332656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內政部戶政司，國家發展委員會，作者整理</a:t>
            </a:r>
          </a:p>
        </p:txBody>
      </p:sp>
      <p:graphicFrame>
        <p:nvGraphicFramePr>
          <p:cNvPr id="4" name="圖表 3"/>
          <p:cNvGraphicFramePr/>
          <p:nvPr/>
        </p:nvGraphicFramePr>
        <p:xfrm>
          <a:off x="0" y="105273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矩形圖說文字 4"/>
          <p:cNvSpPr/>
          <p:nvPr/>
        </p:nvSpPr>
        <p:spPr>
          <a:xfrm>
            <a:off x="4427984" y="2708920"/>
            <a:ext cx="2232248" cy="1152128"/>
          </a:xfrm>
          <a:prstGeom prst="wedgeRectCallout">
            <a:avLst>
              <a:gd name="adj1" fmla="val 4183"/>
              <a:gd name="adj2" fmla="val -109071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2015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勞動人口最高峰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1736.6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萬人</a:t>
            </a:r>
            <a:endParaRPr lang="en-US" altLang="zh-TW" sz="2000" b="1" dirty="0" smtClean="0">
              <a:solidFill>
                <a:schemeClr val="tx1"/>
              </a:solidFill>
            </a:endParaRPr>
          </a:p>
        </p:txBody>
      </p:sp>
      <p:sp>
        <p:nvSpPr>
          <p:cNvPr id="6" name="矩形圖說文字 5"/>
          <p:cNvSpPr/>
          <p:nvPr/>
        </p:nvSpPr>
        <p:spPr>
          <a:xfrm>
            <a:off x="2987824" y="1412776"/>
            <a:ext cx="1512168" cy="936104"/>
          </a:xfrm>
          <a:prstGeom prst="wedgeRectCallout">
            <a:avLst>
              <a:gd name="adj1" fmla="val 37746"/>
              <a:gd name="adj2" fmla="val 83868"/>
            </a:avLst>
          </a:prstGeom>
          <a:solidFill>
            <a:srgbClr val="FDB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1997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超過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1500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</a:t>
            </a:r>
            <a:endParaRPr lang="zh-TW" altLang="zh-TW" sz="2000" b="1" dirty="0">
              <a:solidFill>
                <a:schemeClr val="tx1"/>
              </a:solidFill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1547664" y="2492896"/>
            <a:ext cx="1512168" cy="756664"/>
          </a:xfrm>
          <a:prstGeom prst="wedgeRectCallout">
            <a:avLst>
              <a:gd name="adj1" fmla="val 41526"/>
              <a:gd name="adj2" fmla="val 102153"/>
            </a:avLst>
          </a:prstGeom>
          <a:solidFill>
            <a:srgbClr val="FDB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1976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超過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1000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</a:t>
            </a:r>
            <a:endParaRPr lang="zh-TW" altLang="en-US" sz="2000" dirty="0"/>
          </a:p>
        </p:txBody>
      </p:sp>
      <p:sp>
        <p:nvSpPr>
          <p:cNvPr id="8" name="矩形圖說文字 7"/>
          <p:cNvSpPr/>
          <p:nvPr/>
        </p:nvSpPr>
        <p:spPr>
          <a:xfrm>
            <a:off x="899592" y="3501008"/>
            <a:ext cx="1440160" cy="720080"/>
          </a:xfrm>
          <a:prstGeom prst="wedgeRectCallout">
            <a:avLst>
              <a:gd name="adj1" fmla="val -12345"/>
              <a:gd name="adj2" fmla="val 123126"/>
            </a:avLst>
          </a:prstGeom>
          <a:solidFill>
            <a:srgbClr val="FDB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1956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超過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500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</a:t>
            </a:r>
            <a:endParaRPr lang="zh-TW" altLang="zh-TW" sz="2000" b="1" dirty="0">
              <a:solidFill>
                <a:schemeClr val="tx1"/>
              </a:solidFill>
            </a:endParaRPr>
          </a:p>
        </p:txBody>
      </p:sp>
      <p:sp>
        <p:nvSpPr>
          <p:cNvPr id="9" name="矩形圖說文字 8"/>
          <p:cNvSpPr/>
          <p:nvPr/>
        </p:nvSpPr>
        <p:spPr>
          <a:xfrm>
            <a:off x="1763688" y="4941168"/>
            <a:ext cx="1274440" cy="612648"/>
          </a:xfrm>
          <a:prstGeom prst="wedgeRectCallout">
            <a:avLst>
              <a:gd name="adj1" fmla="val -116374"/>
              <a:gd name="adj2" fmla="val -18605"/>
            </a:avLst>
          </a:prstGeom>
          <a:solidFill>
            <a:srgbClr val="FDB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1946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330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矩形圖說文字 9"/>
          <p:cNvSpPr/>
          <p:nvPr/>
        </p:nvSpPr>
        <p:spPr>
          <a:xfrm>
            <a:off x="6876256" y="1268760"/>
            <a:ext cx="2267744" cy="1008112"/>
          </a:xfrm>
          <a:prstGeom prst="wedgeRectCallout">
            <a:avLst>
              <a:gd name="adj1" fmla="val 38534"/>
              <a:gd name="adj2" fmla="val 190053"/>
            </a:avLst>
          </a:prstGeom>
          <a:solidFill>
            <a:srgbClr val="13C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2000" b="1" dirty="0" smtClean="0">
                <a:solidFill>
                  <a:schemeClr val="tx1"/>
                </a:solidFill>
              </a:rPr>
              <a:t>2061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年勞動人口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r>
              <a:rPr lang="zh-TW" altLang="en-US" sz="2000" b="1" dirty="0" smtClean="0">
                <a:solidFill>
                  <a:schemeClr val="tx1"/>
                </a:solidFill>
              </a:rPr>
              <a:t>中推計   </a:t>
            </a:r>
            <a:r>
              <a:rPr lang="en-US" altLang="zh-TW" sz="2000" b="1" dirty="0" smtClean="0">
                <a:solidFill>
                  <a:schemeClr val="tx1"/>
                </a:solidFill>
              </a:rPr>
              <a:t>946.3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萬人</a:t>
            </a:r>
            <a:endParaRPr lang="en-US" altLang="zh-TW" sz="2000" b="1" dirty="0" smtClean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220072" y="4509120"/>
            <a:ext cx="3096344" cy="11304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b="1" dirty="0" smtClean="0">
                <a:solidFill>
                  <a:schemeClr val="tx1"/>
                </a:solidFill>
              </a:rPr>
              <a:t>2025</a:t>
            </a:r>
            <a:r>
              <a:rPr lang="zh-TW" altLang="en-US" b="1" dirty="0" smtClean="0">
                <a:solidFill>
                  <a:schemeClr val="tx1"/>
                </a:solidFill>
              </a:rPr>
              <a:t>年     少於</a:t>
            </a:r>
            <a:r>
              <a:rPr lang="en-US" altLang="zh-TW" b="1" dirty="0" smtClean="0">
                <a:solidFill>
                  <a:schemeClr val="tx1"/>
                </a:solidFill>
              </a:rPr>
              <a:t>1600</a:t>
            </a:r>
            <a:r>
              <a:rPr lang="zh-TW" altLang="en-US" b="1" dirty="0" smtClean="0">
                <a:solidFill>
                  <a:schemeClr val="tx1"/>
                </a:solidFill>
              </a:rPr>
              <a:t>萬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2038</a:t>
            </a:r>
            <a:r>
              <a:rPr lang="zh-TW" altLang="en-US" b="1" dirty="0" smtClean="0">
                <a:solidFill>
                  <a:schemeClr val="tx1"/>
                </a:solidFill>
              </a:rPr>
              <a:t>年     少於</a:t>
            </a:r>
            <a:r>
              <a:rPr lang="en-US" altLang="zh-TW" b="1" dirty="0" smtClean="0">
                <a:solidFill>
                  <a:schemeClr val="tx1"/>
                </a:solidFill>
              </a:rPr>
              <a:t>1400</a:t>
            </a:r>
            <a:r>
              <a:rPr lang="zh-TW" altLang="en-US" b="1" dirty="0" smtClean="0">
                <a:solidFill>
                  <a:schemeClr val="tx1"/>
                </a:solidFill>
              </a:rPr>
              <a:t>萬</a:t>
            </a:r>
            <a:endParaRPr lang="en-US" altLang="zh-TW" b="1" dirty="0" smtClean="0">
              <a:solidFill>
                <a:schemeClr val="tx1"/>
              </a:solidFill>
            </a:endParaRPr>
          </a:p>
          <a:p>
            <a:r>
              <a:rPr lang="en-US" altLang="zh-TW" b="1" dirty="0" smtClean="0">
                <a:solidFill>
                  <a:schemeClr val="tx1"/>
                </a:solidFill>
              </a:rPr>
              <a:t>2049</a:t>
            </a:r>
            <a:r>
              <a:rPr lang="zh-TW" altLang="en-US" b="1" dirty="0" smtClean="0">
                <a:solidFill>
                  <a:schemeClr val="tx1"/>
                </a:solidFill>
              </a:rPr>
              <a:t>年     少於</a:t>
            </a:r>
            <a:r>
              <a:rPr lang="en-US" altLang="zh-TW" b="1" dirty="0" smtClean="0">
                <a:solidFill>
                  <a:schemeClr val="tx1"/>
                </a:solidFill>
              </a:rPr>
              <a:t>1200</a:t>
            </a:r>
            <a:r>
              <a:rPr lang="zh-TW" altLang="en-US" b="1" dirty="0" smtClean="0">
                <a:solidFill>
                  <a:schemeClr val="tx1"/>
                </a:solidFill>
              </a:rPr>
              <a:t>萬</a:t>
            </a:r>
            <a:endParaRPr lang="en-US" altLang="zh-TW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96752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3600" dirty="0" smtClean="0"/>
              <a:t>少子化、高齡化後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勞動人口快速減少</a:t>
            </a:r>
            <a:r>
              <a:rPr lang="en-US" altLang="zh-TW" sz="1800" dirty="0" smtClean="0"/>
              <a:t>(</a:t>
            </a:r>
            <a:r>
              <a:rPr lang="zh-TW" altLang="en-US" sz="1800" dirty="0" smtClean="0"/>
              <a:t>中推計</a:t>
            </a:r>
            <a:r>
              <a:rPr lang="en-US" altLang="zh-TW" sz="1800" dirty="0" smtClean="0"/>
              <a:t>)</a:t>
            </a:r>
            <a:endParaRPr lang="zh-TW" altLang="en-US" sz="1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台灣房地產市場展望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1F999-DCCB-460D-9E47-4D2EDB884988}" type="slidenum">
              <a:rPr lang="zh-TW" altLang="en-US" smtClean="0"/>
              <a:pPr/>
              <a:t>36</a:t>
            </a:fld>
            <a:endParaRPr lang="zh-TW" altLang="en-US"/>
          </a:p>
        </p:txBody>
      </p:sp>
      <p:graphicFrame>
        <p:nvGraphicFramePr>
          <p:cNvPr id="7" name="圖表 6"/>
          <p:cNvGraphicFramePr/>
          <p:nvPr/>
        </p:nvGraphicFramePr>
        <p:xfrm>
          <a:off x="0" y="105273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0"/>
            <a:ext cx="7812360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dirty="0" smtClean="0"/>
              <a:t>2004-2015</a:t>
            </a:r>
            <a:r>
              <a:rPr lang="zh-TW" altLang="en-US" dirty="0" smtClean="0"/>
              <a:t>房市第五波上漲期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2012-2015</a:t>
            </a:r>
            <a:r>
              <a:rPr lang="zh-TW" altLang="en-US" dirty="0" smtClean="0"/>
              <a:t>為人口紅利最高峰期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2987824" y="6381328"/>
            <a:ext cx="5112568" cy="360040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內政部戶政司、國家發展委員會、卓輝華整理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4" name="圖表 3"/>
          <p:cNvGraphicFramePr/>
          <p:nvPr/>
        </p:nvGraphicFramePr>
        <p:xfrm>
          <a:off x="0" y="105273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矩形圖說文字 5"/>
          <p:cNvSpPr/>
          <p:nvPr/>
        </p:nvSpPr>
        <p:spPr>
          <a:xfrm>
            <a:off x="2267744" y="4509120"/>
            <a:ext cx="1346448" cy="936104"/>
          </a:xfrm>
          <a:prstGeom prst="wedgeRectCallout">
            <a:avLst>
              <a:gd name="adj1" fmla="val 56512"/>
              <a:gd name="adj2" fmla="val -130205"/>
            </a:avLst>
          </a:prstGeom>
          <a:solidFill>
            <a:srgbClr val="FDBF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1990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人口紅利黃金交叉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6300192" y="4509120"/>
            <a:ext cx="1274440" cy="936104"/>
          </a:xfrm>
          <a:prstGeom prst="wedgeRectCallout">
            <a:avLst>
              <a:gd name="adj1" fmla="val -62687"/>
              <a:gd name="adj2" fmla="val -128985"/>
            </a:avLst>
          </a:prstGeom>
          <a:solidFill>
            <a:srgbClr val="8AEE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 dirty="0" smtClean="0">
                <a:solidFill>
                  <a:schemeClr val="tx1"/>
                </a:solidFill>
              </a:rPr>
              <a:t>2026</a:t>
            </a:r>
            <a:r>
              <a:rPr lang="zh-TW" altLang="en-US" sz="2000" b="1" dirty="0" smtClean="0">
                <a:solidFill>
                  <a:schemeClr val="tx1"/>
                </a:solidFill>
              </a:rPr>
              <a:t>年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2000" b="1" dirty="0" smtClean="0">
                <a:solidFill>
                  <a:schemeClr val="tx1"/>
                </a:solidFill>
              </a:rPr>
              <a:t>人口紅利死亡交叉</a:t>
            </a:r>
            <a:endParaRPr lang="zh-TW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3600" dirty="0" smtClean="0"/>
              <a:t>台灣五波房市景氣起伏</a:t>
            </a:r>
            <a:r>
              <a:rPr lang="en-US" altLang="zh-TW" sz="2400" dirty="0" smtClean="0"/>
              <a:t>(1966-2017)</a:t>
            </a:r>
            <a:endParaRPr lang="zh-TW" altLang="en-US" sz="2400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3275856" y="6309320"/>
            <a:ext cx="3672408" cy="404664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宏大不動產估價師聯合事務所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7" name="圖表 6"/>
          <p:cNvGraphicFramePr/>
          <p:nvPr/>
        </p:nvGraphicFramePr>
        <p:xfrm>
          <a:off x="0" y="1080246"/>
          <a:ext cx="9036496" cy="5229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772816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4000" dirty="0" smtClean="0"/>
              <a:t>2018-2060</a:t>
            </a:r>
            <a:r>
              <a:rPr lang="zh-TW" altLang="en-US" sz="4000" dirty="0" smtClean="0"/>
              <a:t> 房市景氣循環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3600" dirty="0" smtClean="0"/>
              <a:t>會重演</a:t>
            </a:r>
            <a:r>
              <a:rPr lang="en-US" altLang="zh-TW" sz="3600" dirty="0" smtClean="0"/>
              <a:t>1960-2017</a:t>
            </a:r>
            <a:r>
              <a:rPr lang="zh-TW" altLang="en-US" sz="3600" dirty="0" smtClean="0"/>
              <a:t>年的路徑嗎？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1" y="1268760"/>
            <a:ext cx="8352928" cy="4680521"/>
          </a:xfrm>
        </p:spPr>
        <p:txBody>
          <a:bodyPr/>
          <a:lstStyle/>
          <a:p>
            <a:pPr algn="ctr">
              <a:buNone/>
            </a:pPr>
            <a:endParaRPr lang="en-US" altLang="zh-TW" sz="5400" dirty="0" smtClean="0"/>
          </a:p>
          <a:p>
            <a:pPr algn="ctr">
              <a:buNone/>
            </a:pPr>
            <a:r>
              <a:rPr lang="zh-TW" altLang="en-US" sz="5400" dirty="0" smtClean="0"/>
              <a:t>景氣循環路徑</a:t>
            </a:r>
            <a:endParaRPr lang="en-US" altLang="zh-TW" sz="5400" dirty="0" smtClean="0"/>
          </a:p>
          <a:p>
            <a:pPr algn="ctr">
              <a:buNone/>
            </a:pPr>
            <a:endParaRPr lang="en-US" altLang="zh-TW" sz="5400" dirty="0" smtClean="0"/>
          </a:p>
          <a:p>
            <a:pPr algn="ctr">
              <a:buNone/>
            </a:pPr>
            <a:r>
              <a:rPr lang="zh-TW" altLang="en-US" sz="4400" dirty="0" smtClean="0"/>
              <a:t>長期往上？   漲多跌少？</a:t>
            </a:r>
            <a:endParaRPr lang="en-US" altLang="zh-TW" sz="4400" dirty="0" smtClean="0"/>
          </a:p>
          <a:p>
            <a:pPr algn="ctr">
              <a:buNone/>
            </a:pPr>
            <a:r>
              <a:rPr lang="zh-TW" altLang="en-US" sz="4400" dirty="0" smtClean="0"/>
              <a:t>的房價趨勢？</a:t>
            </a:r>
            <a:endParaRPr lang="en-US" altLang="zh-TW" sz="4400" dirty="0" smtClean="0"/>
          </a:p>
        </p:txBody>
      </p:sp>
      <p:sp>
        <p:nvSpPr>
          <p:cNvPr id="7" name="手繪多邊形 6"/>
          <p:cNvSpPr/>
          <p:nvPr/>
        </p:nvSpPr>
        <p:spPr>
          <a:xfrm>
            <a:off x="251519" y="2060851"/>
            <a:ext cx="8208912" cy="3312365"/>
          </a:xfrm>
          <a:custGeom>
            <a:avLst/>
            <a:gdLst>
              <a:gd name="connsiteX0" fmla="*/ 0 w 1828800"/>
              <a:gd name="connsiteY0" fmla="*/ 304800 h 685800"/>
              <a:gd name="connsiteX1" fmla="*/ 647700 w 1828800"/>
              <a:gd name="connsiteY1" fmla="*/ 63500 h 685800"/>
              <a:gd name="connsiteX2" fmla="*/ 1828800 w 1828800"/>
              <a:gd name="connsiteY2" fmla="*/ 685800 h 685800"/>
              <a:gd name="connsiteX3" fmla="*/ 1828800 w 1828800"/>
              <a:gd name="connsiteY3" fmla="*/ 685800 h 685800"/>
              <a:gd name="connsiteX0" fmla="*/ 0 w 2039197"/>
              <a:gd name="connsiteY0" fmla="*/ 304800 h 701450"/>
              <a:gd name="connsiteX1" fmla="*/ 647700 w 2039197"/>
              <a:gd name="connsiteY1" fmla="*/ 63500 h 701450"/>
              <a:gd name="connsiteX2" fmla="*/ 1828800 w 2039197"/>
              <a:gd name="connsiteY2" fmla="*/ 685800 h 701450"/>
              <a:gd name="connsiteX3" fmla="*/ 1910080 w 2039197"/>
              <a:gd name="connsiteY3" fmla="*/ 157397 h 701450"/>
              <a:gd name="connsiteX0" fmla="*/ 0 w 2045547"/>
              <a:gd name="connsiteY0" fmla="*/ 152400 h 557759"/>
              <a:gd name="connsiteX1" fmla="*/ 609600 w 2045547"/>
              <a:gd name="connsiteY1" fmla="*/ 151151 h 557759"/>
              <a:gd name="connsiteX2" fmla="*/ 1828800 w 2045547"/>
              <a:gd name="connsiteY2" fmla="*/ 533400 h 557759"/>
              <a:gd name="connsiteX3" fmla="*/ 1910080 w 2045547"/>
              <a:gd name="connsiteY3" fmla="*/ 4997 h 557759"/>
              <a:gd name="connsiteX0" fmla="*/ 0 w 2147147"/>
              <a:gd name="connsiteY0" fmla="*/ 438462 h 552762"/>
              <a:gd name="connsiteX1" fmla="*/ 711200 w 2147147"/>
              <a:gd name="connsiteY1" fmla="*/ 146154 h 552762"/>
              <a:gd name="connsiteX2" fmla="*/ 1930400 w 2147147"/>
              <a:gd name="connsiteY2" fmla="*/ 528403 h 552762"/>
              <a:gd name="connsiteX3" fmla="*/ 2011680 w 2147147"/>
              <a:gd name="connsiteY3" fmla="*/ 0 h 552762"/>
              <a:gd name="connsiteX0" fmla="*/ 0 w 2147147"/>
              <a:gd name="connsiteY0" fmla="*/ 438462 h 552762"/>
              <a:gd name="connsiteX1" fmla="*/ 711200 w 2147147"/>
              <a:gd name="connsiteY1" fmla="*/ 146154 h 552762"/>
              <a:gd name="connsiteX2" fmla="*/ 1930400 w 2147147"/>
              <a:gd name="connsiteY2" fmla="*/ 528403 h 552762"/>
              <a:gd name="connsiteX3" fmla="*/ 2011680 w 2147147"/>
              <a:gd name="connsiteY3" fmla="*/ 0 h 552762"/>
              <a:gd name="connsiteX0" fmla="*/ 0 w 2140373"/>
              <a:gd name="connsiteY0" fmla="*/ 438462 h 588364"/>
              <a:gd name="connsiteX1" fmla="*/ 751840 w 2140373"/>
              <a:gd name="connsiteY1" fmla="*/ 359764 h 588364"/>
              <a:gd name="connsiteX2" fmla="*/ 1930400 w 2140373"/>
              <a:gd name="connsiteY2" fmla="*/ 528403 h 588364"/>
              <a:gd name="connsiteX3" fmla="*/ 2011680 w 2140373"/>
              <a:gd name="connsiteY3" fmla="*/ 0 h 588364"/>
              <a:gd name="connsiteX0" fmla="*/ 0 w 2011680"/>
              <a:gd name="connsiteY0" fmla="*/ 438462 h 438462"/>
              <a:gd name="connsiteX1" fmla="*/ 751840 w 2011680"/>
              <a:gd name="connsiteY1" fmla="*/ 359764 h 438462"/>
              <a:gd name="connsiteX2" fmla="*/ 1219200 w 2011680"/>
              <a:gd name="connsiteY2" fmla="*/ 269823 h 438462"/>
              <a:gd name="connsiteX3" fmla="*/ 2011680 w 2011680"/>
              <a:gd name="connsiteY3" fmla="*/ 0 h 438462"/>
              <a:gd name="connsiteX0" fmla="*/ 0 w 2011680"/>
              <a:gd name="connsiteY0" fmla="*/ 438462 h 438462"/>
              <a:gd name="connsiteX1" fmla="*/ 345440 w 2011680"/>
              <a:gd name="connsiteY1" fmla="*/ 359764 h 438462"/>
              <a:gd name="connsiteX2" fmla="*/ 1219200 w 2011680"/>
              <a:gd name="connsiteY2" fmla="*/ 269823 h 438462"/>
              <a:gd name="connsiteX3" fmla="*/ 2011680 w 2011680"/>
              <a:gd name="connsiteY3" fmla="*/ 0 h 438462"/>
              <a:gd name="connsiteX0" fmla="*/ 0 w 2011680"/>
              <a:gd name="connsiteY0" fmla="*/ 438462 h 438462"/>
              <a:gd name="connsiteX1" fmla="*/ 223520 w 2011680"/>
              <a:gd name="connsiteY1" fmla="*/ 269823 h 438462"/>
              <a:gd name="connsiteX2" fmla="*/ 1219200 w 2011680"/>
              <a:gd name="connsiteY2" fmla="*/ 269823 h 438462"/>
              <a:gd name="connsiteX3" fmla="*/ 2011680 w 2011680"/>
              <a:gd name="connsiteY3" fmla="*/ 0 h 438462"/>
              <a:gd name="connsiteX0" fmla="*/ 0 w 2011680"/>
              <a:gd name="connsiteY0" fmla="*/ 438462 h 438462"/>
              <a:gd name="connsiteX1" fmla="*/ 223520 w 2011680"/>
              <a:gd name="connsiteY1" fmla="*/ 269823 h 438462"/>
              <a:gd name="connsiteX2" fmla="*/ 690880 w 2011680"/>
              <a:gd name="connsiteY2" fmla="*/ 258580 h 438462"/>
              <a:gd name="connsiteX3" fmla="*/ 1219200 w 2011680"/>
              <a:gd name="connsiteY3" fmla="*/ 269823 h 438462"/>
              <a:gd name="connsiteX4" fmla="*/ 2011680 w 2011680"/>
              <a:gd name="connsiteY4" fmla="*/ 0 h 438462"/>
              <a:gd name="connsiteX0" fmla="*/ 0 w 2011680"/>
              <a:gd name="connsiteY0" fmla="*/ 438462 h 438462"/>
              <a:gd name="connsiteX1" fmla="*/ 223520 w 2011680"/>
              <a:gd name="connsiteY1" fmla="*/ 269823 h 438462"/>
              <a:gd name="connsiteX2" fmla="*/ 690880 w 2011680"/>
              <a:gd name="connsiteY2" fmla="*/ 258580 h 438462"/>
              <a:gd name="connsiteX3" fmla="*/ 1219200 w 2011680"/>
              <a:gd name="connsiteY3" fmla="*/ 269823 h 438462"/>
              <a:gd name="connsiteX4" fmla="*/ 2011680 w 2011680"/>
              <a:gd name="connsiteY4" fmla="*/ 0 h 438462"/>
              <a:gd name="connsiteX0" fmla="*/ 0 w 2011680"/>
              <a:gd name="connsiteY0" fmla="*/ 438462 h 438462"/>
              <a:gd name="connsiteX1" fmla="*/ 223520 w 2011680"/>
              <a:gd name="connsiteY1" fmla="*/ 269823 h 438462"/>
              <a:gd name="connsiteX2" fmla="*/ 528320 w 2011680"/>
              <a:gd name="connsiteY2" fmla="*/ 258580 h 438462"/>
              <a:gd name="connsiteX3" fmla="*/ 1219200 w 2011680"/>
              <a:gd name="connsiteY3" fmla="*/ 269823 h 438462"/>
              <a:gd name="connsiteX4" fmla="*/ 2011680 w 2011680"/>
              <a:gd name="connsiteY4" fmla="*/ 0 h 438462"/>
              <a:gd name="connsiteX0" fmla="*/ 0 w 2011680"/>
              <a:gd name="connsiteY0" fmla="*/ 438462 h 438462"/>
              <a:gd name="connsiteX1" fmla="*/ 223520 w 2011680"/>
              <a:gd name="connsiteY1" fmla="*/ 269823 h 438462"/>
              <a:gd name="connsiteX2" fmla="*/ 528320 w 2011680"/>
              <a:gd name="connsiteY2" fmla="*/ 258580 h 438462"/>
              <a:gd name="connsiteX3" fmla="*/ 1219200 w 2011680"/>
              <a:gd name="connsiteY3" fmla="*/ 269823 h 438462"/>
              <a:gd name="connsiteX4" fmla="*/ 2011680 w 2011680"/>
              <a:gd name="connsiteY4" fmla="*/ 0 h 438462"/>
              <a:gd name="connsiteX0" fmla="*/ 0 w 2011680"/>
              <a:gd name="connsiteY0" fmla="*/ 438462 h 438462"/>
              <a:gd name="connsiteX1" fmla="*/ 223520 w 2011680"/>
              <a:gd name="connsiteY1" fmla="*/ 269823 h 438462"/>
              <a:gd name="connsiteX2" fmla="*/ 528320 w 2011680"/>
              <a:gd name="connsiteY2" fmla="*/ 258580 h 438462"/>
              <a:gd name="connsiteX3" fmla="*/ 1219200 w 2011680"/>
              <a:gd name="connsiteY3" fmla="*/ 258580 h 438462"/>
              <a:gd name="connsiteX4" fmla="*/ 2011680 w 2011680"/>
              <a:gd name="connsiteY4" fmla="*/ 0 h 438462"/>
              <a:gd name="connsiteX0" fmla="*/ 0 w 2011680"/>
              <a:gd name="connsiteY0" fmla="*/ 438462 h 438462"/>
              <a:gd name="connsiteX1" fmla="*/ 223520 w 2011680"/>
              <a:gd name="connsiteY1" fmla="*/ 269823 h 438462"/>
              <a:gd name="connsiteX2" fmla="*/ 528320 w 2011680"/>
              <a:gd name="connsiteY2" fmla="*/ 258580 h 438462"/>
              <a:gd name="connsiteX3" fmla="*/ 1219200 w 2011680"/>
              <a:gd name="connsiteY3" fmla="*/ 101183 h 438462"/>
              <a:gd name="connsiteX4" fmla="*/ 2011680 w 2011680"/>
              <a:gd name="connsiteY4" fmla="*/ 0 h 438462"/>
              <a:gd name="connsiteX0" fmla="*/ 0 w 2011680"/>
              <a:gd name="connsiteY0" fmla="*/ 438462 h 438462"/>
              <a:gd name="connsiteX1" fmla="*/ 223520 w 2011680"/>
              <a:gd name="connsiteY1" fmla="*/ 269823 h 438462"/>
              <a:gd name="connsiteX2" fmla="*/ 528320 w 2011680"/>
              <a:gd name="connsiteY2" fmla="*/ 258580 h 438462"/>
              <a:gd name="connsiteX3" fmla="*/ 1219200 w 2011680"/>
              <a:gd name="connsiteY3" fmla="*/ 101183 h 438462"/>
              <a:gd name="connsiteX4" fmla="*/ 2011680 w 2011680"/>
              <a:gd name="connsiteY4" fmla="*/ 0 h 438462"/>
              <a:gd name="connsiteX0" fmla="*/ 0 w 2011680"/>
              <a:gd name="connsiteY0" fmla="*/ 438462 h 438462"/>
              <a:gd name="connsiteX1" fmla="*/ 223520 w 2011680"/>
              <a:gd name="connsiteY1" fmla="*/ 269823 h 438462"/>
              <a:gd name="connsiteX2" fmla="*/ 528320 w 2011680"/>
              <a:gd name="connsiteY2" fmla="*/ 258580 h 438462"/>
              <a:gd name="connsiteX3" fmla="*/ 1219200 w 2011680"/>
              <a:gd name="connsiteY3" fmla="*/ 101183 h 438462"/>
              <a:gd name="connsiteX4" fmla="*/ 2011680 w 2011680"/>
              <a:gd name="connsiteY4" fmla="*/ 0 h 438462"/>
              <a:gd name="connsiteX0" fmla="*/ 0 w 2092960"/>
              <a:gd name="connsiteY0" fmla="*/ 539646 h 539646"/>
              <a:gd name="connsiteX1" fmla="*/ 223520 w 2092960"/>
              <a:gd name="connsiteY1" fmla="*/ 371007 h 539646"/>
              <a:gd name="connsiteX2" fmla="*/ 528320 w 2092960"/>
              <a:gd name="connsiteY2" fmla="*/ 359764 h 539646"/>
              <a:gd name="connsiteX3" fmla="*/ 1219200 w 2092960"/>
              <a:gd name="connsiteY3" fmla="*/ 202367 h 539646"/>
              <a:gd name="connsiteX4" fmla="*/ 2092960 w 2092960"/>
              <a:gd name="connsiteY4" fmla="*/ 0 h 539646"/>
              <a:gd name="connsiteX0" fmla="*/ 0 w 2092960"/>
              <a:gd name="connsiteY0" fmla="*/ 539646 h 539646"/>
              <a:gd name="connsiteX1" fmla="*/ 223520 w 2092960"/>
              <a:gd name="connsiteY1" fmla="*/ 371007 h 539646"/>
              <a:gd name="connsiteX2" fmla="*/ 528320 w 2092960"/>
              <a:gd name="connsiteY2" fmla="*/ 359764 h 539646"/>
              <a:gd name="connsiteX3" fmla="*/ 1219200 w 2092960"/>
              <a:gd name="connsiteY3" fmla="*/ 224853 h 539646"/>
              <a:gd name="connsiteX4" fmla="*/ 2092960 w 2092960"/>
              <a:gd name="connsiteY4" fmla="*/ 0 h 539646"/>
              <a:gd name="connsiteX0" fmla="*/ 0 w 2092960"/>
              <a:gd name="connsiteY0" fmla="*/ 539646 h 539646"/>
              <a:gd name="connsiteX1" fmla="*/ 223520 w 2092960"/>
              <a:gd name="connsiteY1" fmla="*/ 371007 h 539646"/>
              <a:gd name="connsiteX2" fmla="*/ 528320 w 2092960"/>
              <a:gd name="connsiteY2" fmla="*/ 359764 h 539646"/>
              <a:gd name="connsiteX3" fmla="*/ 1320800 w 2092960"/>
              <a:gd name="connsiteY3" fmla="*/ 258581 h 539646"/>
              <a:gd name="connsiteX4" fmla="*/ 2092960 w 2092960"/>
              <a:gd name="connsiteY4" fmla="*/ 0 h 539646"/>
              <a:gd name="connsiteX0" fmla="*/ 0 w 2153920"/>
              <a:gd name="connsiteY0" fmla="*/ 517160 h 517160"/>
              <a:gd name="connsiteX1" fmla="*/ 223520 w 2153920"/>
              <a:gd name="connsiteY1" fmla="*/ 348521 h 517160"/>
              <a:gd name="connsiteX2" fmla="*/ 528320 w 2153920"/>
              <a:gd name="connsiteY2" fmla="*/ 337278 h 517160"/>
              <a:gd name="connsiteX3" fmla="*/ 1320800 w 2153920"/>
              <a:gd name="connsiteY3" fmla="*/ 236095 h 517160"/>
              <a:gd name="connsiteX4" fmla="*/ 2153920 w 2153920"/>
              <a:gd name="connsiteY4" fmla="*/ 0 h 517160"/>
              <a:gd name="connsiteX0" fmla="*/ 0 w 2384338"/>
              <a:gd name="connsiteY0" fmla="*/ 517160 h 517160"/>
              <a:gd name="connsiteX1" fmla="*/ 223520 w 2384338"/>
              <a:gd name="connsiteY1" fmla="*/ 348521 h 517160"/>
              <a:gd name="connsiteX2" fmla="*/ 528320 w 2384338"/>
              <a:gd name="connsiteY2" fmla="*/ 337278 h 517160"/>
              <a:gd name="connsiteX3" fmla="*/ 1320800 w 2384338"/>
              <a:gd name="connsiteY3" fmla="*/ 236095 h 517160"/>
              <a:gd name="connsiteX4" fmla="*/ 2153920 w 2384338"/>
              <a:gd name="connsiteY4" fmla="*/ 0 h 517160"/>
              <a:gd name="connsiteX0" fmla="*/ 0 w 2384338"/>
              <a:gd name="connsiteY0" fmla="*/ 517160 h 517160"/>
              <a:gd name="connsiteX1" fmla="*/ 223520 w 2384338"/>
              <a:gd name="connsiteY1" fmla="*/ 348521 h 517160"/>
              <a:gd name="connsiteX2" fmla="*/ 528320 w 2384338"/>
              <a:gd name="connsiteY2" fmla="*/ 337278 h 517160"/>
              <a:gd name="connsiteX3" fmla="*/ 1320800 w 2384338"/>
              <a:gd name="connsiteY3" fmla="*/ 236095 h 517160"/>
              <a:gd name="connsiteX4" fmla="*/ 2153920 w 2384338"/>
              <a:gd name="connsiteY4" fmla="*/ 0 h 517160"/>
              <a:gd name="connsiteX0" fmla="*/ 0 w 2153920"/>
              <a:gd name="connsiteY0" fmla="*/ 517160 h 517160"/>
              <a:gd name="connsiteX1" fmla="*/ 223520 w 2153920"/>
              <a:gd name="connsiteY1" fmla="*/ 348521 h 517160"/>
              <a:gd name="connsiteX2" fmla="*/ 528320 w 2153920"/>
              <a:gd name="connsiteY2" fmla="*/ 337278 h 517160"/>
              <a:gd name="connsiteX3" fmla="*/ 1320800 w 2153920"/>
              <a:gd name="connsiteY3" fmla="*/ 236095 h 517160"/>
              <a:gd name="connsiteX4" fmla="*/ 1950720 w 2153920"/>
              <a:gd name="connsiteY4" fmla="*/ 78698 h 517160"/>
              <a:gd name="connsiteX5" fmla="*/ 2153920 w 2153920"/>
              <a:gd name="connsiteY5" fmla="*/ 0 h 517160"/>
              <a:gd name="connsiteX0" fmla="*/ 0 w 2153920"/>
              <a:gd name="connsiteY0" fmla="*/ 517160 h 517160"/>
              <a:gd name="connsiteX1" fmla="*/ 223520 w 2153920"/>
              <a:gd name="connsiteY1" fmla="*/ 348521 h 517160"/>
              <a:gd name="connsiteX2" fmla="*/ 528320 w 2153920"/>
              <a:gd name="connsiteY2" fmla="*/ 326035 h 517160"/>
              <a:gd name="connsiteX3" fmla="*/ 1320800 w 2153920"/>
              <a:gd name="connsiteY3" fmla="*/ 236095 h 517160"/>
              <a:gd name="connsiteX4" fmla="*/ 1950720 w 2153920"/>
              <a:gd name="connsiteY4" fmla="*/ 78698 h 517160"/>
              <a:gd name="connsiteX5" fmla="*/ 2153920 w 2153920"/>
              <a:gd name="connsiteY5" fmla="*/ 0 h 517160"/>
              <a:gd name="connsiteX0" fmla="*/ 0 w 2153920"/>
              <a:gd name="connsiteY0" fmla="*/ 517160 h 517160"/>
              <a:gd name="connsiteX1" fmla="*/ 223520 w 2153920"/>
              <a:gd name="connsiteY1" fmla="*/ 348521 h 517160"/>
              <a:gd name="connsiteX2" fmla="*/ 528320 w 2153920"/>
              <a:gd name="connsiteY2" fmla="*/ 326035 h 517160"/>
              <a:gd name="connsiteX3" fmla="*/ 1320800 w 2153920"/>
              <a:gd name="connsiteY3" fmla="*/ 236095 h 517160"/>
              <a:gd name="connsiteX4" fmla="*/ 1950720 w 2153920"/>
              <a:gd name="connsiteY4" fmla="*/ 78698 h 517160"/>
              <a:gd name="connsiteX5" fmla="*/ 2153920 w 2153920"/>
              <a:gd name="connsiteY5" fmla="*/ 0 h 517160"/>
              <a:gd name="connsiteX0" fmla="*/ 0 w 2153920"/>
              <a:gd name="connsiteY0" fmla="*/ 517160 h 517160"/>
              <a:gd name="connsiteX1" fmla="*/ 223520 w 2153920"/>
              <a:gd name="connsiteY1" fmla="*/ 348521 h 517160"/>
              <a:gd name="connsiteX2" fmla="*/ 528320 w 2153920"/>
              <a:gd name="connsiteY2" fmla="*/ 326035 h 517160"/>
              <a:gd name="connsiteX3" fmla="*/ 1320800 w 2153920"/>
              <a:gd name="connsiteY3" fmla="*/ 236095 h 517160"/>
              <a:gd name="connsiteX4" fmla="*/ 1950720 w 2153920"/>
              <a:gd name="connsiteY4" fmla="*/ 78698 h 517160"/>
              <a:gd name="connsiteX5" fmla="*/ 2153920 w 2153920"/>
              <a:gd name="connsiteY5" fmla="*/ 0 h 517160"/>
              <a:gd name="connsiteX0" fmla="*/ 0 w 2153920"/>
              <a:gd name="connsiteY0" fmla="*/ 517160 h 517160"/>
              <a:gd name="connsiteX1" fmla="*/ 223520 w 2153920"/>
              <a:gd name="connsiteY1" fmla="*/ 348521 h 517160"/>
              <a:gd name="connsiteX2" fmla="*/ 670560 w 2153920"/>
              <a:gd name="connsiteY2" fmla="*/ 258580 h 517160"/>
              <a:gd name="connsiteX3" fmla="*/ 1320800 w 2153920"/>
              <a:gd name="connsiteY3" fmla="*/ 236095 h 517160"/>
              <a:gd name="connsiteX4" fmla="*/ 1950720 w 2153920"/>
              <a:gd name="connsiteY4" fmla="*/ 78698 h 517160"/>
              <a:gd name="connsiteX5" fmla="*/ 2153920 w 2153920"/>
              <a:gd name="connsiteY5" fmla="*/ 0 h 517160"/>
              <a:gd name="connsiteX0" fmla="*/ 0 w 2153920"/>
              <a:gd name="connsiteY0" fmla="*/ 517160 h 517160"/>
              <a:gd name="connsiteX1" fmla="*/ 223520 w 2153920"/>
              <a:gd name="connsiteY1" fmla="*/ 348521 h 517160"/>
              <a:gd name="connsiteX2" fmla="*/ 670560 w 2153920"/>
              <a:gd name="connsiteY2" fmla="*/ 258580 h 517160"/>
              <a:gd name="connsiteX3" fmla="*/ 1320800 w 2153920"/>
              <a:gd name="connsiteY3" fmla="*/ 236095 h 517160"/>
              <a:gd name="connsiteX4" fmla="*/ 1950720 w 2153920"/>
              <a:gd name="connsiteY4" fmla="*/ 78698 h 517160"/>
              <a:gd name="connsiteX5" fmla="*/ 2153920 w 2153920"/>
              <a:gd name="connsiteY5" fmla="*/ 0 h 517160"/>
              <a:gd name="connsiteX0" fmla="*/ 0 w 2153920"/>
              <a:gd name="connsiteY0" fmla="*/ 517160 h 517160"/>
              <a:gd name="connsiteX1" fmla="*/ 223520 w 2153920"/>
              <a:gd name="connsiteY1" fmla="*/ 348521 h 517160"/>
              <a:gd name="connsiteX2" fmla="*/ 833120 w 2153920"/>
              <a:gd name="connsiteY2" fmla="*/ 213609 h 517160"/>
              <a:gd name="connsiteX3" fmla="*/ 1320800 w 2153920"/>
              <a:gd name="connsiteY3" fmla="*/ 236095 h 517160"/>
              <a:gd name="connsiteX4" fmla="*/ 1950720 w 2153920"/>
              <a:gd name="connsiteY4" fmla="*/ 78698 h 517160"/>
              <a:gd name="connsiteX5" fmla="*/ 2153920 w 2153920"/>
              <a:gd name="connsiteY5" fmla="*/ 0 h 517160"/>
              <a:gd name="connsiteX0" fmla="*/ 0 w 2153920"/>
              <a:gd name="connsiteY0" fmla="*/ 517160 h 517160"/>
              <a:gd name="connsiteX1" fmla="*/ 223520 w 2153920"/>
              <a:gd name="connsiteY1" fmla="*/ 348521 h 517160"/>
              <a:gd name="connsiteX2" fmla="*/ 833120 w 2153920"/>
              <a:gd name="connsiteY2" fmla="*/ 213609 h 517160"/>
              <a:gd name="connsiteX3" fmla="*/ 1320800 w 2153920"/>
              <a:gd name="connsiteY3" fmla="*/ 236095 h 517160"/>
              <a:gd name="connsiteX4" fmla="*/ 1950720 w 2153920"/>
              <a:gd name="connsiteY4" fmla="*/ 78698 h 517160"/>
              <a:gd name="connsiteX5" fmla="*/ 2153920 w 2153920"/>
              <a:gd name="connsiteY5" fmla="*/ 0 h 517160"/>
              <a:gd name="connsiteX0" fmla="*/ 0 w 2153920"/>
              <a:gd name="connsiteY0" fmla="*/ 517160 h 517160"/>
              <a:gd name="connsiteX1" fmla="*/ 223520 w 2153920"/>
              <a:gd name="connsiteY1" fmla="*/ 348521 h 517160"/>
              <a:gd name="connsiteX2" fmla="*/ 833120 w 2153920"/>
              <a:gd name="connsiteY2" fmla="*/ 213609 h 517160"/>
              <a:gd name="connsiteX3" fmla="*/ 1320800 w 2153920"/>
              <a:gd name="connsiteY3" fmla="*/ 236095 h 517160"/>
              <a:gd name="connsiteX4" fmla="*/ 1950720 w 2153920"/>
              <a:gd name="connsiteY4" fmla="*/ 78698 h 517160"/>
              <a:gd name="connsiteX5" fmla="*/ 2153920 w 2153920"/>
              <a:gd name="connsiteY5" fmla="*/ 0 h 517160"/>
              <a:gd name="connsiteX0" fmla="*/ 0 w 2316480"/>
              <a:gd name="connsiteY0" fmla="*/ 517160 h 517160"/>
              <a:gd name="connsiteX1" fmla="*/ 223520 w 2316480"/>
              <a:gd name="connsiteY1" fmla="*/ 348521 h 517160"/>
              <a:gd name="connsiteX2" fmla="*/ 833120 w 2316480"/>
              <a:gd name="connsiteY2" fmla="*/ 213609 h 517160"/>
              <a:gd name="connsiteX3" fmla="*/ 1320800 w 2316480"/>
              <a:gd name="connsiteY3" fmla="*/ 236095 h 517160"/>
              <a:gd name="connsiteX4" fmla="*/ 1950720 w 2316480"/>
              <a:gd name="connsiteY4" fmla="*/ 78698 h 517160"/>
              <a:gd name="connsiteX5" fmla="*/ 2316480 w 2316480"/>
              <a:gd name="connsiteY5" fmla="*/ 0 h 517160"/>
              <a:gd name="connsiteX0" fmla="*/ 0 w 2316480"/>
              <a:gd name="connsiteY0" fmla="*/ 517160 h 517160"/>
              <a:gd name="connsiteX1" fmla="*/ 223520 w 2316480"/>
              <a:gd name="connsiteY1" fmla="*/ 348521 h 517160"/>
              <a:gd name="connsiteX2" fmla="*/ 833120 w 2316480"/>
              <a:gd name="connsiteY2" fmla="*/ 213609 h 517160"/>
              <a:gd name="connsiteX3" fmla="*/ 1503680 w 2316480"/>
              <a:gd name="connsiteY3" fmla="*/ 269822 h 517160"/>
              <a:gd name="connsiteX4" fmla="*/ 1950720 w 2316480"/>
              <a:gd name="connsiteY4" fmla="*/ 78698 h 517160"/>
              <a:gd name="connsiteX5" fmla="*/ 2316480 w 2316480"/>
              <a:gd name="connsiteY5" fmla="*/ 0 h 517160"/>
              <a:gd name="connsiteX0" fmla="*/ 0 w 2316480"/>
              <a:gd name="connsiteY0" fmla="*/ 517160 h 517160"/>
              <a:gd name="connsiteX1" fmla="*/ 101600 w 2316480"/>
              <a:gd name="connsiteY1" fmla="*/ 438462 h 517160"/>
              <a:gd name="connsiteX2" fmla="*/ 223520 w 2316480"/>
              <a:gd name="connsiteY2" fmla="*/ 348521 h 517160"/>
              <a:gd name="connsiteX3" fmla="*/ 833120 w 2316480"/>
              <a:gd name="connsiteY3" fmla="*/ 213609 h 517160"/>
              <a:gd name="connsiteX4" fmla="*/ 1503680 w 2316480"/>
              <a:gd name="connsiteY4" fmla="*/ 269822 h 517160"/>
              <a:gd name="connsiteX5" fmla="*/ 1950720 w 2316480"/>
              <a:gd name="connsiteY5" fmla="*/ 78698 h 517160"/>
              <a:gd name="connsiteX6" fmla="*/ 2316480 w 2316480"/>
              <a:gd name="connsiteY6" fmla="*/ 0 h 517160"/>
              <a:gd name="connsiteX0" fmla="*/ 0 w 2316480"/>
              <a:gd name="connsiteY0" fmla="*/ 517160 h 517160"/>
              <a:gd name="connsiteX1" fmla="*/ 101600 w 2316480"/>
              <a:gd name="connsiteY1" fmla="*/ 438462 h 517160"/>
              <a:gd name="connsiteX2" fmla="*/ 223520 w 2316480"/>
              <a:gd name="connsiteY2" fmla="*/ 348521 h 517160"/>
              <a:gd name="connsiteX3" fmla="*/ 447040 w 2316480"/>
              <a:gd name="connsiteY3" fmla="*/ 326035 h 517160"/>
              <a:gd name="connsiteX4" fmla="*/ 833120 w 2316480"/>
              <a:gd name="connsiteY4" fmla="*/ 213609 h 517160"/>
              <a:gd name="connsiteX5" fmla="*/ 1503680 w 2316480"/>
              <a:gd name="connsiteY5" fmla="*/ 269822 h 517160"/>
              <a:gd name="connsiteX6" fmla="*/ 1950720 w 2316480"/>
              <a:gd name="connsiteY6" fmla="*/ 78698 h 517160"/>
              <a:gd name="connsiteX7" fmla="*/ 2316480 w 2316480"/>
              <a:gd name="connsiteY7" fmla="*/ 0 h 517160"/>
              <a:gd name="connsiteX0" fmla="*/ 0 w 2316480"/>
              <a:gd name="connsiteY0" fmla="*/ 517160 h 517160"/>
              <a:gd name="connsiteX1" fmla="*/ 101600 w 2316480"/>
              <a:gd name="connsiteY1" fmla="*/ 438462 h 517160"/>
              <a:gd name="connsiteX2" fmla="*/ 223520 w 2316480"/>
              <a:gd name="connsiteY2" fmla="*/ 348521 h 517160"/>
              <a:gd name="connsiteX3" fmla="*/ 447040 w 2316480"/>
              <a:gd name="connsiteY3" fmla="*/ 326035 h 517160"/>
              <a:gd name="connsiteX4" fmla="*/ 772160 w 2316480"/>
              <a:gd name="connsiteY4" fmla="*/ 179881 h 517160"/>
              <a:gd name="connsiteX5" fmla="*/ 1503680 w 2316480"/>
              <a:gd name="connsiteY5" fmla="*/ 269822 h 517160"/>
              <a:gd name="connsiteX6" fmla="*/ 1950720 w 2316480"/>
              <a:gd name="connsiteY6" fmla="*/ 78698 h 517160"/>
              <a:gd name="connsiteX7" fmla="*/ 2316480 w 2316480"/>
              <a:gd name="connsiteY7" fmla="*/ 0 h 517160"/>
              <a:gd name="connsiteX0" fmla="*/ 0 w 2316480"/>
              <a:gd name="connsiteY0" fmla="*/ 517160 h 517160"/>
              <a:gd name="connsiteX1" fmla="*/ 101600 w 2316480"/>
              <a:gd name="connsiteY1" fmla="*/ 438462 h 517160"/>
              <a:gd name="connsiteX2" fmla="*/ 223520 w 2316480"/>
              <a:gd name="connsiteY2" fmla="*/ 348521 h 517160"/>
              <a:gd name="connsiteX3" fmla="*/ 447040 w 2316480"/>
              <a:gd name="connsiteY3" fmla="*/ 326035 h 517160"/>
              <a:gd name="connsiteX4" fmla="*/ 772160 w 2316480"/>
              <a:gd name="connsiteY4" fmla="*/ 179881 h 517160"/>
              <a:gd name="connsiteX5" fmla="*/ 1503680 w 2316480"/>
              <a:gd name="connsiteY5" fmla="*/ 247337 h 517160"/>
              <a:gd name="connsiteX6" fmla="*/ 1950720 w 2316480"/>
              <a:gd name="connsiteY6" fmla="*/ 78698 h 517160"/>
              <a:gd name="connsiteX7" fmla="*/ 2316480 w 2316480"/>
              <a:gd name="connsiteY7" fmla="*/ 0 h 517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6480" h="517160">
                <a:moveTo>
                  <a:pt x="0" y="517160"/>
                </a:moveTo>
                <a:cubicBezTo>
                  <a:pt x="19230" y="509200"/>
                  <a:pt x="64347" y="466569"/>
                  <a:pt x="101600" y="438462"/>
                </a:cubicBezTo>
                <a:cubicBezTo>
                  <a:pt x="138853" y="410356"/>
                  <a:pt x="165947" y="367259"/>
                  <a:pt x="223520" y="348521"/>
                </a:cubicBezTo>
                <a:cubicBezTo>
                  <a:pt x="281093" y="329783"/>
                  <a:pt x="355600" y="354142"/>
                  <a:pt x="447040" y="326035"/>
                </a:cubicBezTo>
                <a:cubicBezTo>
                  <a:pt x="538480" y="297928"/>
                  <a:pt x="590951" y="181088"/>
                  <a:pt x="772160" y="179881"/>
                </a:cubicBezTo>
                <a:cubicBezTo>
                  <a:pt x="1181325" y="190488"/>
                  <a:pt x="1004542" y="213757"/>
                  <a:pt x="1503680" y="247337"/>
                </a:cubicBezTo>
                <a:cubicBezTo>
                  <a:pt x="1752623" y="204584"/>
                  <a:pt x="1815253" y="119921"/>
                  <a:pt x="1950720" y="78698"/>
                </a:cubicBezTo>
                <a:cubicBezTo>
                  <a:pt x="2086187" y="37475"/>
                  <a:pt x="2294489" y="13460"/>
                  <a:pt x="2316480" y="0"/>
                </a:cubicBezTo>
              </a:path>
            </a:pathLst>
          </a:custGeom>
          <a:ln w="38100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直線單箭頭接點 9"/>
          <p:cNvCxnSpPr/>
          <p:nvPr/>
        </p:nvCxnSpPr>
        <p:spPr>
          <a:xfrm flipV="1">
            <a:off x="8460432" y="1916832"/>
            <a:ext cx="216024" cy="14401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4000" dirty="0" smtClean="0"/>
              <a:t>高齡化起因於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戰後嬰兒潮   一起變老了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zh-TW" altLang="en-US" dirty="0" smtClean="0"/>
              <a:t>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  <p:sp>
        <p:nvSpPr>
          <p:cNvPr id="6" name="橢圓 5"/>
          <p:cNvSpPr/>
          <p:nvPr/>
        </p:nvSpPr>
        <p:spPr>
          <a:xfrm>
            <a:off x="3779912" y="1124744"/>
            <a:ext cx="2376264" cy="986408"/>
          </a:xfrm>
          <a:prstGeom prst="ellipse">
            <a:avLst/>
          </a:prstGeom>
          <a:solidFill>
            <a:srgbClr val="FF47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chemeClr val="tx1"/>
                </a:solidFill>
              </a:rPr>
              <a:t>多子化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4716016" y="2780928"/>
            <a:ext cx="2088232" cy="914400"/>
          </a:xfrm>
          <a:prstGeom prst="ellipse">
            <a:avLst/>
          </a:prstGeom>
          <a:solidFill>
            <a:srgbClr val="13C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少子化</a:t>
            </a:r>
            <a:endParaRPr lang="zh-TW" altLang="en-US" sz="3200" dirty="0"/>
          </a:p>
        </p:txBody>
      </p:sp>
      <p:sp>
        <p:nvSpPr>
          <p:cNvPr id="8" name="橢圓 7"/>
          <p:cNvSpPr/>
          <p:nvPr/>
        </p:nvSpPr>
        <p:spPr>
          <a:xfrm>
            <a:off x="2627784" y="4509120"/>
            <a:ext cx="2016224" cy="10584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高齡化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sp>
        <p:nvSpPr>
          <p:cNvPr id="9" name="橢圓 8"/>
          <p:cNvSpPr/>
          <p:nvPr/>
        </p:nvSpPr>
        <p:spPr>
          <a:xfrm>
            <a:off x="5652120" y="4509120"/>
            <a:ext cx="2016224" cy="1058416"/>
          </a:xfrm>
          <a:prstGeom prst="ellipse">
            <a:avLst/>
          </a:prstGeom>
          <a:solidFill>
            <a:srgbClr val="13CFD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少子化</a:t>
            </a:r>
            <a:endParaRPr lang="zh-TW" altLang="en-US" sz="3200" dirty="0"/>
          </a:p>
        </p:txBody>
      </p:sp>
      <p:cxnSp>
        <p:nvCxnSpPr>
          <p:cNvPr id="11" name="直線單箭頭接點 10"/>
          <p:cNvCxnSpPr/>
          <p:nvPr/>
        </p:nvCxnSpPr>
        <p:spPr>
          <a:xfrm>
            <a:off x="5220072" y="2204864"/>
            <a:ext cx="216024" cy="57606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單箭頭接點 16"/>
          <p:cNvCxnSpPr/>
          <p:nvPr/>
        </p:nvCxnSpPr>
        <p:spPr>
          <a:xfrm>
            <a:off x="5868144" y="3789040"/>
            <a:ext cx="288032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接點 21"/>
          <p:cNvCxnSpPr/>
          <p:nvPr/>
        </p:nvCxnSpPr>
        <p:spPr>
          <a:xfrm>
            <a:off x="755576" y="1196752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/>
          <p:nvPr/>
        </p:nvCxnSpPr>
        <p:spPr>
          <a:xfrm>
            <a:off x="755576" y="2564904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/>
          <p:nvPr/>
        </p:nvCxnSpPr>
        <p:spPr>
          <a:xfrm>
            <a:off x="827584" y="4149080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/>
          <p:cNvCxnSpPr/>
          <p:nvPr/>
        </p:nvCxnSpPr>
        <p:spPr>
          <a:xfrm>
            <a:off x="827584" y="566124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>
            <a:off x="1187624" y="1196752"/>
            <a:ext cx="0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V="1">
            <a:off x="1259632" y="5301208"/>
            <a:ext cx="0" cy="3600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V="1">
            <a:off x="1259632" y="3717032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>
          <a:xfrm flipV="1">
            <a:off x="1187624" y="2276872"/>
            <a:ext cx="0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單箭頭接點 37"/>
          <p:cNvCxnSpPr/>
          <p:nvPr/>
        </p:nvCxnSpPr>
        <p:spPr>
          <a:xfrm>
            <a:off x="1259632" y="4149080"/>
            <a:ext cx="0" cy="36004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187624" y="2564904"/>
            <a:ext cx="0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179512" y="1628800"/>
            <a:ext cx="2160240" cy="576064"/>
          </a:xfrm>
          <a:prstGeom prst="rect">
            <a:avLst/>
          </a:prstGeom>
          <a:solidFill>
            <a:srgbClr val="FF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</a:rPr>
              <a:t>1946-1984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79512" y="2996952"/>
            <a:ext cx="2232248" cy="648072"/>
          </a:xfrm>
          <a:prstGeom prst="rect">
            <a:avLst/>
          </a:pr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</a:rPr>
              <a:t>1985-2017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179512" y="4581128"/>
            <a:ext cx="2232248" cy="64807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3600" b="1" dirty="0" smtClean="0">
                <a:solidFill>
                  <a:schemeClr val="tx1"/>
                </a:solidFill>
              </a:rPr>
              <a:t>2015-2050</a:t>
            </a:r>
            <a:endParaRPr lang="zh-TW" altLang="en-US" sz="3600" b="1" dirty="0">
              <a:solidFill>
                <a:schemeClr val="tx1"/>
              </a:solidFill>
            </a:endParaRPr>
          </a:p>
        </p:txBody>
      </p:sp>
      <p:sp>
        <p:nvSpPr>
          <p:cNvPr id="26" name="向右箭號 25"/>
          <p:cNvSpPr/>
          <p:nvPr/>
        </p:nvSpPr>
        <p:spPr>
          <a:xfrm rot="6482583">
            <a:off x="2853598" y="3064274"/>
            <a:ext cx="251694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412776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4400" dirty="0" smtClean="0"/>
              <a:t>房市景氣發展   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en-US" sz="4400" dirty="0" smtClean="0"/>
              <a:t>短期看經濟   長期看人口 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340767"/>
            <a:ext cx="8713787" cy="4785395"/>
          </a:xfrm>
        </p:spPr>
        <p:txBody>
          <a:bodyPr/>
          <a:lstStyle/>
          <a:p>
            <a:endParaRPr lang="zh-TW" altLang="en-US" sz="1600" smtClean="0">
              <a:solidFill>
                <a:schemeClr val="bg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0" y="1397001"/>
          <a:ext cx="9144000" cy="48714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/>
              </a:tblGrid>
              <a:tr h="142791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</a:rPr>
                        <a:t>「歷史未必重演，</a:t>
                      </a:r>
                      <a:endParaRPr lang="en-US" altLang="zh-TW" sz="320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None/>
                      </a:pPr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</a:rPr>
                        <a:t> 但相似的事件，卻會一再重複」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zh-TW" altLang="en-US" sz="3200" b="1" dirty="0" smtClean="0">
                          <a:solidFill>
                            <a:schemeClr val="tx1"/>
                          </a:solidFill>
                        </a:rPr>
                        <a:t>馬克吐溫</a:t>
                      </a:r>
                      <a:r>
                        <a:rPr lang="en-US" altLang="zh-TW" sz="3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TW" sz="1800" dirty="0" smtClean="0">
                        <a:solidFill>
                          <a:schemeClr val="lt1"/>
                        </a:solidFill>
                      </a:endParaRPr>
                    </a:p>
                  </a:txBody>
                  <a:tcPr>
                    <a:solidFill>
                      <a:srgbClr val="03E2ED"/>
                    </a:solidFill>
                  </a:tcPr>
                </a:tc>
              </a:tr>
              <a:tr h="17062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</a:rPr>
                        <a:t>經濟結構    情勢  變化莫測</a:t>
                      </a:r>
                      <a:endParaRPr lang="en-US" altLang="zh-TW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</a:rPr>
                        <a:t>人口結構   趨勢   已經形成</a:t>
                      </a:r>
                      <a:endParaRPr lang="en-US" altLang="zh-TW" sz="3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buNone/>
                      </a:pPr>
                      <a:r>
                        <a:rPr lang="zh-TW" altLang="en-US" sz="3600" b="1" dirty="0" smtClean="0">
                          <a:solidFill>
                            <a:schemeClr val="tx1"/>
                          </a:solidFill>
                        </a:rPr>
                        <a:t>房市結構   趨勢   已經穩定</a:t>
                      </a:r>
                      <a:endParaRPr lang="en-US" altLang="zh-TW" sz="3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062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b="1" dirty="0" smtClean="0">
                          <a:solidFill>
                            <a:srgbClr val="FFFF00"/>
                          </a:solidFill>
                        </a:rPr>
                        <a:t>現已可精準分析未來</a:t>
                      </a:r>
                      <a:r>
                        <a:rPr lang="en-US" altLang="zh-TW" sz="4400" b="1" dirty="0" smtClean="0">
                          <a:solidFill>
                            <a:srgbClr val="FFFF00"/>
                          </a:solidFill>
                        </a:rPr>
                        <a:t>50</a:t>
                      </a:r>
                      <a:r>
                        <a:rPr lang="zh-TW" altLang="en-US" sz="4400" b="1" dirty="0" smtClean="0">
                          <a:solidFill>
                            <a:srgbClr val="FFFF00"/>
                          </a:solidFill>
                        </a:rPr>
                        <a:t>年人口變動</a:t>
                      </a:r>
                      <a:endParaRPr lang="en-US" altLang="zh-TW" sz="4400" b="1" dirty="0" smtClean="0">
                        <a:solidFill>
                          <a:srgbClr val="FFFF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400" b="1" dirty="0" smtClean="0">
                          <a:solidFill>
                            <a:srgbClr val="FFFF00"/>
                          </a:solidFill>
                        </a:rPr>
                        <a:t>除非少子化或移民、投資政策改善</a:t>
                      </a:r>
                      <a:endParaRPr lang="en-US" altLang="zh-TW" sz="4400" dirty="0" smtClean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FA3F1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pPr algn="ctr"/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altLang="zh-TW" sz="4800" dirty="0" smtClean="0"/>
          </a:p>
          <a:p>
            <a:pPr algn="ctr">
              <a:buNone/>
            </a:pPr>
            <a:r>
              <a:rPr lang="en-US" altLang="zh-TW" sz="4800" dirty="0" smtClean="0"/>
              <a:t>2018-2060</a:t>
            </a:r>
            <a:br>
              <a:rPr lang="en-US" altLang="zh-TW" sz="4800" dirty="0" smtClean="0"/>
            </a:br>
            <a:endParaRPr lang="en-US" altLang="zh-TW" sz="4800" dirty="0" smtClean="0"/>
          </a:p>
          <a:p>
            <a:pPr algn="ctr">
              <a:buNone/>
            </a:pPr>
            <a:r>
              <a:rPr lang="zh-TW" altLang="en-US" sz="4800" dirty="0" smtClean="0"/>
              <a:t>人口與房市</a:t>
            </a:r>
            <a:endParaRPr lang="en-US" altLang="zh-TW" sz="4800" dirty="0" smtClean="0"/>
          </a:p>
          <a:p>
            <a:pPr algn="ctr">
              <a:buNone/>
            </a:pPr>
            <a:r>
              <a:rPr lang="zh-TW" altLang="en-US" sz="4800" dirty="0" smtClean="0"/>
              <a:t>發展  預測</a:t>
            </a:r>
            <a:endParaRPr lang="zh-TW" altLang="en-US" sz="4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dirty="0" smtClean="0"/>
              <a:t>2015-2025</a:t>
            </a:r>
            <a:r>
              <a:rPr lang="zh-TW" altLang="en-US" dirty="0" smtClean="0"/>
              <a:t>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600" dirty="0" smtClean="0">
                <a:solidFill>
                  <a:srgbClr val="FF0000"/>
                </a:solidFill>
              </a:rPr>
              <a:t>房市結構碰到天花板？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268760"/>
            <a:ext cx="8713787" cy="4857402"/>
          </a:xfrm>
        </p:spPr>
        <p:txBody>
          <a:bodyPr anchor="ctr"/>
          <a:lstStyle/>
          <a:p>
            <a:r>
              <a:rPr lang="zh-TW" altLang="en-US" sz="3200" dirty="0" smtClean="0"/>
              <a:t>都市化人口</a:t>
            </a:r>
            <a:r>
              <a:rPr lang="en-US" altLang="zh-TW" sz="3200" dirty="0" smtClean="0"/>
              <a:t>(80%)------</a:t>
            </a:r>
            <a:r>
              <a:rPr lang="zh-TW" altLang="en-US" sz="3200" dirty="0" smtClean="0"/>
              <a:t>還會擴大嗎？</a:t>
            </a:r>
            <a:endParaRPr lang="en-US" altLang="zh-TW" sz="3200" dirty="0" smtClean="0"/>
          </a:p>
          <a:p>
            <a:r>
              <a:rPr lang="zh-TW" altLang="en-US" sz="3200" dirty="0" smtClean="0"/>
              <a:t>住宅自有率</a:t>
            </a:r>
            <a:r>
              <a:rPr lang="en-US" altLang="zh-TW" sz="3200" dirty="0" smtClean="0"/>
              <a:t>(85%)------</a:t>
            </a:r>
            <a:r>
              <a:rPr lang="zh-TW" altLang="en-US" sz="3200" dirty="0" smtClean="0"/>
              <a:t>還會更高嗎？</a:t>
            </a:r>
            <a:endParaRPr lang="en-US" altLang="zh-TW" sz="3200" dirty="0" smtClean="0"/>
          </a:p>
          <a:p>
            <a:r>
              <a:rPr lang="zh-TW" altLang="en-US" sz="3200" dirty="0" smtClean="0"/>
              <a:t>人均居住面積</a:t>
            </a:r>
            <a:r>
              <a:rPr lang="en-US" altLang="zh-TW" sz="3200" dirty="0" smtClean="0"/>
              <a:t>(14.5</a:t>
            </a:r>
            <a:r>
              <a:rPr lang="zh-TW" altLang="en-US" sz="3200" dirty="0" smtClean="0"/>
              <a:t>坪</a:t>
            </a:r>
            <a:r>
              <a:rPr lang="en-US" altLang="zh-TW" sz="3200" dirty="0" smtClean="0"/>
              <a:t>)---</a:t>
            </a:r>
            <a:r>
              <a:rPr lang="zh-TW" altLang="en-US" sz="3200" dirty="0" smtClean="0"/>
              <a:t>還會更大嗎？</a:t>
            </a:r>
            <a:endParaRPr lang="en-US" altLang="zh-TW" sz="3200" dirty="0" smtClean="0"/>
          </a:p>
          <a:p>
            <a:r>
              <a:rPr lang="zh-TW" altLang="en-US" sz="3200" dirty="0" smtClean="0"/>
              <a:t>平均戶量</a:t>
            </a:r>
            <a:r>
              <a:rPr lang="en-US" altLang="zh-TW" sz="3200" dirty="0" smtClean="0"/>
              <a:t>(2.73</a:t>
            </a:r>
            <a:r>
              <a:rPr lang="zh-TW" altLang="en-US" sz="3200" dirty="0" smtClean="0"/>
              <a:t>人</a:t>
            </a:r>
            <a:r>
              <a:rPr lang="en-US" altLang="zh-TW" sz="3200" dirty="0" smtClean="0"/>
              <a:t>)---------</a:t>
            </a:r>
            <a:r>
              <a:rPr lang="zh-TW" altLang="en-US" sz="3200" dirty="0" smtClean="0"/>
              <a:t>還會更小嗎？</a:t>
            </a:r>
            <a:endParaRPr lang="en-US" altLang="zh-TW" sz="3200" dirty="0" smtClean="0"/>
          </a:p>
          <a:p>
            <a:r>
              <a:rPr lang="zh-TW" altLang="en-US" sz="3200" dirty="0" smtClean="0"/>
              <a:t>住戶數</a:t>
            </a:r>
            <a:r>
              <a:rPr lang="en-US" altLang="zh-TW" sz="3200" dirty="0" smtClean="0"/>
              <a:t>(865</a:t>
            </a:r>
            <a:r>
              <a:rPr lang="zh-TW" altLang="en-US" sz="3200" dirty="0" smtClean="0"/>
              <a:t>萬戶</a:t>
            </a:r>
            <a:r>
              <a:rPr lang="en-US" altLang="zh-TW" sz="3200" dirty="0" smtClean="0"/>
              <a:t>)----------</a:t>
            </a:r>
            <a:r>
              <a:rPr lang="zh-TW" altLang="en-US" sz="3200" dirty="0" smtClean="0"/>
              <a:t>還會增加嗎？</a:t>
            </a:r>
            <a:endParaRPr lang="en-US" altLang="zh-TW" sz="3200" dirty="0" smtClean="0"/>
          </a:p>
          <a:p>
            <a:r>
              <a:rPr lang="zh-TW" altLang="en-US" sz="3200" dirty="0" smtClean="0"/>
              <a:t>未來空屋</a:t>
            </a:r>
            <a:r>
              <a:rPr lang="en-US" altLang="zh-TW" sz="3200" dirty="0" smtClean="0"/>
              <a:t>(200</a:t>
            </a:r>
            <a:r>
              <a:rPr lang="zh-TW" altLang="en-US" sz="3200" dirty="0" smtClean="0"/>
              <a:t>萬</a:t>
            </a:r>
            <a:r>
              <a:rPr lang="en-US" altLang="zh-TW" sz="3200" dirty="0" smtClean="0"/>
              <a:t>?)--------</a:t>
            </a:r>
            <a:r>
              <a:rPr lang="zh-TW" altLang="en-US" sz="3200" dirty="0" smtClean="0"/>
              <a:t>還會更多嗎？</a:t>
            </a:r>
            <a:endParaRPr lang="en-US" altLang="zh-TW" sz="3200" dirty="0" smtClean="0"/>
          </a:p>
          <a:p>
            <a:r>
              <a:rPr lang="zh-TW" altLang="en-US" sz="3200" dirty="0" smtClean="0"/>
              <a:t>擁有多屋</a:t>
            </a:r>
            <a:r>
              <a:rPr lang="en-US" altLang="zh-TW" sz="3200" dirty="0" smtClean="0"/>
              <a:t>(3-4</a:t>
            </a:r>
            <a:r>
              <a:rPr lang="zh-TW" altLang="en-US" sz="3200" dirty="0" smtClean="0"/>
              <a:t>屋</a:t>
            </a:r>
            <a:r>
              <a:rPr lang="en-US" altLang="zh-TW" sz="3200" dirty="0" smtClean="0"/>
              <a:t>)----------</a:t>
            </a:r>
            <a:r>
              <a:rPr lang="zh-TW" altLang="en-US" sz="3200" dirty="0" smtClean="0"/>
              <a:t>比例更高嗎？</a:t>
            </a:r>
            <a:endParaRPr lang="en-US" altLang="zh-TW" sz="3200" dirty="0" smtClean="0"/>
          </a:p>
          <a:p>
            <a:r>
              <a:rPr lang="zh-TW" altLang="en-US" sz="3200" dirty="0" smtClean="0"/>
              <a:t>房價壓力</a:t>
            </a:r>
            <a:r>
              <a:rPr lang="en-US" altLang="zh-TW" sz="3200" dirty="0" smtClean="0"/>
              <a:t>(15</a:t>
            </a:r>
            <a:r>
              <a:rPr lang="zh-TW" altLang="en-US" sz="3200" dirty="0" smtClean="0"/>
              <a:t>倍</a:t>
            </a:r>
            <a:r>
              <a:rPr lang="en-US" altLang="zh-TW" sz="3200" dirty="0" smtClean="0"/>
              <a:t>)----------</a:t>
            </a:r>
            <a:r>
              <a:rPr lang="zh-TW" altLang="en-US" sz="3200" dirty="0" smtClean="0"/>
              <a:t>還會增高嗎？</a:t>
            </a:r>
            <a:endParaRPr lang="en-US" altLang="zh-TW" sz="3200" dirty="0" smtClean="0"/>
          </a:p>
          <a:p>
            <a:r>
              <a:rPr lang="zh-TW" altLang="en-US" sz="3200" dirty="0" smtClean="0"/>
              <a:t>有屋年齡</a:t>
            </a:r>
            <a:r>
              <a:rPr lang="en-US" altLang="zh-TW" sz="3200" dirty="0" smtClean="0"/>
              <a:t>(50</a:t>
            </a:r>
            <a:r>
              <a:rPr lang="zh-TW" altLang="en-US" sz="3200" dirty="0" smtClean="0"/>
              <a:t>歲以上</a:t>
            </a:r>
            <a:r>
              <a:rPr lang="en-US" altLang="zh-TW" sz="3200" dirty="0" smtClean="0"/>
              <a:t>)------</a:t>
            </a:r>
            <a:r>
              <a:rPr lang="zh-TW" altLang="en-US" sz="3200" dirty="0" smtClean="0"/>
              <a:t>還會更老嗎？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r>
              <a:rPr lang="zh-TW" altLang="en-US" sz="4000" dirty="0" smtClean="0"/>
              <a:t>住宅供需關係  反轉中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50000"/>
              </a:lnSpc>
              <a:buNone/>
            </a:pPr>
            <a:r>
              <a:rPr lang="zh-TW" altLang="en-US" sz="3200" b="1" dirty="0" smtClean="0"/>
              <a:t>第一波   自住需求強烈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需求＞供給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3200" b="1" dirty="0" smtClean="0"/>
              <a:t>第二波   自住需求強烈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需求＞供給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3200" b="1" dirty="0" smtClean="0"/>
              <a:t>第三波   自住與換屋需求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需求＝供給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3200" b="1" dirty="0" smtClean="0"/>
              <a:t>第四波   換屋與投資需求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需求＜供給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zh-TW" altLang="en-US" sz="3200" b="1" dirty="0" smtClean="0"/>
              <a:t>第五波   </a:t>
            </a:r>
            <a:r>
              <a:rPr lang="zh-TW" altLang="en-US" sz="3200" b="1" u="sng" dirty="0" smtClean="0"/>
              <a:t>投資需求</a:t>
            </a:r>
            <a:r>
              <a:rPr lang="zh-TW" altLang="en-US" sz="3200" b="1" dirty="0" smtClean="0"/>
              <a:t>大於自住、換屋需求</a:t>
            </a:r>
            <a:endParaRPr lang="en-US" altLang="zh-TW" sz="3200" b="1" dirty="0" smtClean="0"/>
          </a:p>
          <a:p>
            <a:pPr>
              <a:lnSpc>
                <a:spcPct val="150000"/>
              </a:lnSpc>
              <a:buNone/>
            </a:pPr>
            <a:r>
              <a:rPr lang="en-US" altLang="zh-TW" sz="3200" b="1" dirty="0" smtClean="0">
                <a:solidFill>
                  <a:srgbClr val="FF0000"/>
                </a:solidFill>
              </a:rPr>
              <a:t>                                 (</a:t>
            </a:r>
            <a:r>
              <a:rPr lang="zh-TW" altLang="en-US" sz="3200" b="1" dirty="0" smtClean="0">
                <a:solidFill>
                  <a:srgbClr val="FF0000"/>
                </a:solidFill>
              </a:rPr>
              <a:t>需求＜供給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)</a:t>
            </a:r>
            <a:endParaRPr lang="en-US" altLang="zh-TW" sz="3200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9363D-0624-416D-9042-9D92CCD4A9C6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dirty="0" smtClean="0"/>
              <a:t>2018-2060</a:t>
            </a:r>
            <a:br>
              <a:rPr lang="en-US" altLang="zh-TW" dirty="0" smtClean="0"/>
            </a:br>
            <a:r>
              <a:rPr lang="zh-TW" altLang="en-US" dirty="0" smtClean="0"/>
              <a:t>人口與房市發展預測</a:t>
            </a:r>
            <a:endParaRPr lang="zh-TW" altLang="en-US" dirty="0"/>
          </a:p>
        </p:txBody>
      </p:sp>
      <p:graphicFrame>
        <p:nvGraphicFramePr>
          <p:cNvPr id="4" name="圖表 3"/>
          <p:cNvGraphicFramePr/>
          <p:nvPr/>
        </p:nvGraphicFramePr>
        <p:xfrm>
          <a:off x="0" y="1052736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96752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3600" dirty="0" smtClean="0"/>
              <a:t>2010-2015 </a:t>
            </a:r>
            <a:br>
              <a:rPr lang="en-US" altLang="zh-TW" sz="3600" dirty="0" smtClean="0"/>
            </a:br>
            <a:r>
              <a:rPr lang="zh-TW" altLang="en-US" sz="3600" dirty="0" smtClean="0"/>
              <a:t>人口紅利與房市高峰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268759"/>
            <a:ext cx="8713787" cy="4857403"/>
          </a:xfrm>
        </p:spPr>
        <p:txBody>
          <a:bodyPr/>
          <a:lstStyle/>
          <a:p>
            <a:pPr>
              <a:buNone/>
            </a:pPr>
            <a:r>
              <a:rPr lang="en-US" altLang="zh-TW" sz="3200" dirty="0" smtClean="0"/>
              <a:t>2012</a:t>
            </a:r>
            <a:r>
              <a:rPr lang="zh-TW" altLang="zh-TW" sz="3200" dirty="0" smtClean="0"/>
              <a:t>年至</a:t>
            </a:r>
            <a:r>
              <a:rPr lang="en-US" altLang="zh-TW" sz="3200" dirty="0" smtClean="0"/>
              <a:t>2015</a:t>
            </a:r>
            <a:r>
              <a:rPr lang="zh-TW" altLang="zh-TW" sz="3200" dirty="0" smtClean="0"/>
              <a:t>年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</a:t>
            </a:r>
            <a:r>
              <a:rPr lang="zh-TW" altLang="zh-TW" sz="3200" dirty="0" smtClean="0"/>
              <a:t>人口紅利期最高峰時</a:t>
            </a:r>
            <a:r>
              <a:rPr lang="zh-TW" altLang="en-US" sz="3200" dirty="0" smtClean="0"/>
              <a:t>期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剛好是</a:t>
            </a:r>
            <a:r>
              <a:rPr lang="zh-TW" altLang="zh-TW" sz="3200" dirty="0" smtClean="0"/>
              <a:t>第五波房市邁向景氣高點</a:t>
            </a:r>
            <a:endParaRPr lang="en-US" altLang="zh-TW" sz="3200" dirty="0" smtClean="0"/>
          </a:p>
          <a:p>
            <a:pPr>
              <a:buNone/>
            </a:pPr>
            <a:endParaRPr lang="zh-TW" altLang="zh-TW" sz="3200" dirty="0" smtClean="0"/>
          </a:p>
          <a:p>
            <a:pPr>
              <a:buNone/>
            </a:pPr>
            <a:r>
              <a:rPr lang="en-US" altLang="zh-TW" sz="3200" dirty="0" smtClean="0"/>
              <a:t>2012</a:t>
            </a:r>
            <a:r>
              <a:rPr lang="zh-TW" altLang="zh-TW" sz="3200" dirty="0" smtClean="0"/>
              <a:t>年是勞動年齡人口佔比最高峰</a:t>
            </a:r>
            <a:r>
              <a:rPr lang="en-US" altLang="zh-TW" sz="3200" dirty="0" smtClean="0"/>
              <a:t>74.22%</a:t>
            </a:r>
            <a:r>
              <a:rPr lang="zh-TW" altLang="en-US" sz="3200" dirty="0" smtClean="0"/>
              <a:t>  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   </a:t>
            </a:r>
            <a:r>
              <a:rPr lang="zh-TW" altLang="zh-TW" sz="3200" dirty="0" smtClean="0"/>
              <a:t>扶養比是最低值的</a:t>
            </a:r>
            <a:r>
              <a:rPr lang="en-US" altLang="zh-TW" sz="3200" dirty="0" smtClean="0"/>
              <a:t>34.75%</a:t>
            </a:r>
            <a:r>
              <a:rPr lang="zh-TW" altLang="zh-TW" sz="3200" dirty="0" smtClean="0"/>
              <a:t>。</a:t>
            </a:r>
          </a:p>
          <a:p>
            <a:pPr>
              <a:buNone/>
            </a:pPr>
            <a:r>
              <a:rPr lang="en-US" altLang="zh-TW" sz="3200" dirty="0" smtClean="0"/>
              <a:t>2013</a:t>
            </a:r>
            <a:r>
              <a:rPr lang="zh-TW" altLang="zh-TW" sz="3200" dirty="0" smtClean="0"/>
              <a:t>年是勞動年齡人口佔比下降的第一年</a:t>
            </a:r>
          </a:p>
          <a:p>
            <a:pPr>
              <a:buNone/>
            </a:pPr>
            <a:r>
              <a:rPr lang="en-US" altLang="zh-TW" sz="3200" dirty="0" smtClean="0"/>
              <a:t>2015</a:t>
            </a:r>
            <a:r>
              <a:rPr lang="zh-TW" altLang="zh-TW" sz="3200" dirty="0" smtClean="0"/>
              <a:t>年勞動年齡人口數達最高峰</a:t>
            </a:r>
            <a:r>
              <a:rPr lang="en-US" altLang="zh-TW" sz="3200" dirty="0" smtClean="0"/>
              <a:t>1,736.6</a:t>
            </a:r>
            <a:r>
              <a:rPr lang="zh-TW" altLang="zh-TW" sz="3200" dirty="0" smtClean="0"/>
              <a:t>萬人</a:t>
            </a:r>
            <a:endParaRPr lang="en-US" altLang="zh-TW" sz="3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96752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3600" dirty="0" smtClean="0"/>
              <a:t>2015-2020 </a:t>
            </a:r>
            <a:br>
              <a:rPr lang="en-US" altLang="zh-TW" sz="3600" dirty="0" smtClean="0"/>
            </a:br>
            <a:r>
              <a:rPr lang="zh-TW" altLang="zh-TW" sz="3600" dirty="0" smtClean="0"/>
              <a:t>景氣高峰後的休養生息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340767"/>
            <a:ext cx="9109075" cy="4785395"/>
          </a:xfrm>
        </p:spPr>
        <p:txBody>
          <a:bodyPr/>
          <a:lstStyle/>
          <a:p>
            <a:pPr>
              <a:buNone/>
            </a:pPr>
            <a:r>
              <a:rPr lang="en-US" altLang="zh-TW" sz="3200" dirty="0" smtClean="0"/>
              <a:t>2016</a:t>
            </a:r>
            <a:r>
              <a:rPr lang="zh-TW" altLang="zh-TW" sz="3200" dirty="0" smtClean="0"/>
              <a:t>年是勞動年齡人口開始減少的第一年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</a:t>
            </a:r>
            <a:r>
              <a:rPr lang="en-US" altLang="zh-TW" sz="3200" dirty="0" smtClean="0"/>
              <a:t>2016-2019</a:t>
            </a:r>
            <a:r>
              <a:rPr lang="zh-TW" altLang="zh-TW" sz="3200" dirty="0" smtClean="0"/>
              <a:t>年，年減</a:t>
            </a:r>
            <a:r>
              <a:rPr lang="en-US" altLang="zh-TW" sz="3200" dirty="0" smtClean="0"/>
              <a:t>7</a:t>
            </a:r>
            <a:r>
              <a:rPr lang="zh-TW" altLang="zh-TW" sz="3200" dirty="0" smtClean="0"/>
              <a:t>萬至</a:t>
            </a:r>
            <a:r>
              <a:rPr lang="en-US" altLang="zh-TW" sz="3200" dirty="0" smtClean="0"/>
              <a:t>12</a:t>
            </a:r>
            <a:r>
              <a:rPr lang="zh-TW" altLang="zh-TW" sz="3200" dirty="0" smtClean="0"/>
              <a:t>萬</a:t>
            </a:r>
            <a:r>
              <a:rPr lang="zh-TW" altLang="en-US" sz="3200" dirty="0" smtClean="0"/>
              <a:t>人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2017</a:t>
            </a:r>
            <a:r>
              <a:rPr lang="zh-TW" altLang="zh-TW" sz="3200" dirty="0" smtClean="0"/>
              <a:t>年</a:t>
            </a:r>
            <a:r>
              <a:rPr lang="en-US" altLang="zh-TW" sz="3200" dirty="0" smtClean="0"/>
              <a:t>2</a:t>
            </a:r>
            <a:r>
              <a:rPr lang="zh-TW" altLang="zh-TW" sz="3200" dirty="0" smtClean="0"/>
              <a:t>月老年人口超過幼年人口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           </a:t>
            </a:r>
            <a:r>
              <a:rPr lang="zh-TW" altLang="en-US" sz="3200" dirty="0" smtClean="0"/>
              <a:t>老化指數超過</a:t>
            </a:r>
            <a:r>
              <a:rPr lang="en-US" altLang="zh-TW" sz="3200" dirty="0" smtClean="0"/>
              <a:t>100%</a:t>
            </a:r>
          </a:p>
          <a:p>
            <a:pPr>
              <a:buNone/>
            </a:pPr>
            <a:r>
              <a:rPr lang="en-US" altLang="zh-TW" sz="3200" dirty="0" smtClean="0"/>
              <a:t>2017</a:t>
            </a:r>
            <a:r>
              <a:rPr lang="zh-TW" altLang="en-US" sz="3200" dirty="0" smtClean="0"/>
              <a:t>年</a:t>
            </a:r>
            <a:r>
              <a:rPr lang="zh-TW" altLang="zh-TW" sz="3200" dirty="0" smtClean="0"/>
              <a:t>中位數年齡約</a:t>
            </a:r>
            <a:r>
              <a:rPr lang="en-US" altLang="zh-TW" sz="3200" dirty="0" smtClean="0"/>
              <a:t>41</a:t>
            </a:r>
            <a:r>
              <a:rPr lang="zh-TW" altLang="zh-TW" sz="3200" dirty="0" smtClean="0"/>
              <a:t>歲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2017</a:t>
            </a:r>
            <a:r>
              <a:rPr lang="zh-TW" altLang="en-US" sz="3200" dirty="0" smtClean="0"/>
              <a:t>年出生人口</a:t>
            </a:r>
            <a:r>
              <a:rPr lang="en-US" altLang="zh-TW" sz="3200" dirty="0" smtClean="0"/>
              <a:t>19.5</a:t>
            </a:r>
            <a:r>
              <a:rPr lang="zh-TW" altLang="en-US" sz="3200" dirty="0" smtClean="0"/>
              <a:t>萬人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這年起可能見不到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</a:t>
            </a:r>
            <a:r>
              <a:rPr lang="zh-TW" altLang="zh-TW" sz="3200" dirty="0" smtClean="0"/>
              <a:t>每年超過</a:t>
            </a:r>
            <a:r>
              <a:rPr lang="en-US" altLang="zh-TW" sz="3200" dirty="0" smtClean="0"/>
              <a:t>20</a:t>
            </a:r>
            <a:r>
              <a:rPr lang="zh-TW" altLang="zh-TW" sz="3200" dirty="0" smtClean="0"/>
              <a:t>萬的出生人口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     </a:t>
            </a:r>
            <a:endParaRPr lang="zh-TW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96752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3600" dirty="0" smtClean="0"/>
              <a:t>2015-2020 </a:t>
            </a:r>
            <a:br>
              <a:rPr lang="en-US" altLang="zh-TW" sz="3600" dirty="0" smtClean="0"/>
            </a:br>
            <a:r>
              <a:rPr lang="zh-TW" altLang="zh-TW" sz="3600" dirty="0" smtClean="0"/>
              <a:t>景氣高峰後的休養生息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340767"/>
            <a:ext cx="8713787" cy="4785395"/>
          </a:xfrm>
        </p:spPr>
        <p:txBody>
          <a:bodyPr/>
          <a:lstStyle/>
          <a:p>
            <a:pPr>
              <a:buNone/>
            </a:pPr>
            <a:r>
              <a:rPr lang="en-US" altLang="zh-TW" sz="3200" dirty="0" smtClean="0"/>
              <a:t>2018</a:t>
            </a:r>
            <a:r>
              <a:rPr lang="zh-TW" altLang="zh-TW" sz="3200" dirty="0" smtClean="0"/>
              <a:t>年的老年人口超過</a:t>
            </a:r>
            <a:r>
              <a:rPr lang="en-US" altLang="zh-TW" sz="3200" dirty="0" smtClean="0"/>
              <a:t>340</a:t>
            </a:r>
            <a:r>
              <a:rPr lang="zh-TW" altLang="zh-TW" sz="3200" dirty="0" smtClean="0"/>
              <a:t>萬人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</a:t>
            </a:r>
            <a:r>
              <a:rPr lang="zh-TW" altLang="zh-TW" sz="3200" dirty="0" smtClean="0"/>
              <a:t>老人佔總人口比例</a:t>
            </a:r>
            <a:r>
              <a:rPr lang="zh-TW" altLang="en-US" sz="3200" dirty="0" smtClean="0"/>
              <a:t>超過</a:t>
            </a:r>
            <a:r>
              <a:rPr lang="en-US" altLang="zh-TW" sz="3200" dirty="0" smtClean="0"/>
              <a:t>14%</a:t>
            </a:r>
          </a:p>
          <a:p>
            <a:pPr>
              <a:buNone/>
            </a:pPr>
            <a:r>
              <a:rPr lang="zh-TW" altLang="en-US" sz="3200" dirty="0" smtClean="0"/>
              <a:t>           </a:t>
            </a:r>
            <a:r>
              <a:rPr lang="zh-TW" altLang="zh-TW" sz="3200" dirty="0" smtClean="0"/>
              <a:t>邁入高齡社會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2016-2031</a:t>
            </a:r>
            <a:r>
              <a:rPr lang="zh-TW" altLang="zh-TW" sz="3200" dirty="0" smtClean="0"/>
              <a:t>年</a:t>
            </a:r>
            <a:r>
              <a:rPr lang="zh-TW" altLang="en-US" sz="3200" dirty="0" smtClean="0"/>
              <a:t>， </a:t>
            </a:r>
            <a:r>
              <a:rPr lang="en-US" altLang="zh-TW" sz="3200" dirty="0" smtClean="0"/>
              <a:t>15</a:t>
            </a:r>
            <a:r>
              <a:rPr lang="zh-TW" altLang="zh-TW" sz="3200" dirty="0" smtClean="0"/>
              <a:t>年間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</a:t>
            </a:r>
            <a:r>
              <a:rPr lang="zh-TW" altLang="zh-TW" sz="3200" dirty="0" smtClean="0"/>
              <a:t>戰後嬰兒潮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           </a:t>
            </a:r>
            <a:r>
              <a:rPr lang="zh-TW" altLang="zh-TW" sz="3200" dirty="0" smtClean="0"/>
              <a:t>以年</a:t>
            </a:r>
            <a:r>
              <a:rPr lang="zh-TW" altLang="en-US" sz="3200" dirty="0" smtClean="0"/>
              <a:t>均</a:t>
            </a:r>
            <a:r>
              <a:rPr lang="en-US" altLang="zh-TW" sz="3200" dirty="0" smtClean="0"/>
              <a:t>17.5</a:t>
            </a:r>
            <a:r>
              <a:rPr lang="zh-TW" altLang="zh-TW" sz="3200" dirty="0" smtClean="0"/>
              <a:t>萬邁入老人潮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2019</a:t>
            </a:r>
            <a:r>
              <a:rPr lang="zh-TW" altLang="en-US" sz="3200" dirty="0" smtClean="0"/>
              <a:t>年勞動年齡人口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少於</a:t>
            </a:r>
            <a:r>
              <a:rPr lang="en-US" altLang="zh-TW" sz="3200" dirty="0" smtClean="0"/>
              <a:t>1700</a:t>
            </a:r>
            <a:r>
              <a:rPr lang="zh-TW" altLang="en-US" sz="3200" dirty="0" smtClean="0"/>
              <a:t>萬人</a:t>
            </a:r>
            <a:endParaRPr lang="zh-TW" altLang="zh-TW" sz="3200" dirty="0" smtClean="0"/>
          </a:p>
          <a:p>
            <a:pPr>
              <a:buNone/>
            </a:pP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3600" dirty="0" smtClean="0"/>
              <a:t>2015-2020 </a:t>
            </a:r>
            <a:br>
              <a:rPr lang="en-US" altLang="zh-TW" sz="3600" dirty="0" smtClean="0"/>
            </a:br>
            <a:r>
              <a:rPr lang="zh-TW" altLang="zh-TW" sz="3600" dirty="0" smtClean="0"/>
              <a:t>景氣高峰後的休養生息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340767"/>
            <a:ext cx="8713787" cy="4785395"/>
          </a:xfrm>
        </p:spPr>
        <p:txBody>
          <a:bodyPr/>
          <a:lstStyle/>
          <a:p>
            <a:pPr>
              <a:buNone/>
            </a:pPr>
            <a:r>
              <a:rPr lang="en-US" altLang="zh-TW" sz="3200" dirty="0" smtClean="0"/>
              <a:t>2019</a:t>
            </a:r>
            <a:r>
              <a:rPr lang="zh-TW" altLang="zh-TW" sz="3200" dirty="0" smtClean="0"/>
              <a:t>年總統大選前，土地正義與居住正義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</a:t>
            </a:r>
            <a:r>
              <a:rPr lang="zh-TW" altLang="zh-TW" sz="3200" dirty="0" smtClean="0"/>
              <a:t>將視房價</a:t>
            </a:r>
            <a:r>
              <a:rPr lang="zh-TW" altLang="en-US" sz="3200" dirty="0" smtClean="0"/>
              <a:t>漲跌</a:t>
            </a:r>
            <a:r>
              <a:rPr lang="zh-TW" altLang="zh-TW" sz="3200" dirty="0" smtClean="0"/>
              <a:t>成為各黨重要政見。</a:t>
            </a:r>
          </a:p>
          <a:p>
            <a:pPr>
              <a:buNone/>
            </a:pPr>
            <a:r>
              <a:rPr lang="en-US" altLang="zh-TW" sz="3200" dirty="0" smtClean="0"/>
              <a:t>2020</a:t>
            </a:r>
            <a:r>
              <a:rPr lang="zh-TW" altLang="zh-TW" sz="3200" dirty="0" smtClean="0"/>
              <a:t>年底行政院每十年一次住宅普查，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</a:t>
            </a:r>
            <a:r>
              <a:rPr lang="zh-TW" altLang="zh-TW" sz="3200" dirty="0" smtClean="0"/>
              <a:t>預計空屋數將再創新高！</a:t>
            </a:r>
            <a:endParaRPr lang="en-US" altLang="zh-TW" sz="3200" dirty="0" smtClean="0"/>
          </a:p>
          <a:p>
            <a:pPr>
              <a:buNone/>
            </a:pPr>
            <a:r>
              <a:rPr lang="zh-TW" altLang="zh-TW" sz="3600" dirty="0" smtClean="0">
                <a:solidFill>
                  <a:srgbClr val="FF0000"/>
                </a:solidFill>
              </a:rPr>
              <a:t>從近</a:t>
            </a:r>
            <a:r>
              <a:rPr lang="en-US" altLang="zh-TW" sz="3600" dirty="0" smtClean="0">
                <a:solidFill>
                  <a:srgbClr val="FF0000"/>
                </a:solidFill>
              </a:rPr>
              <a:t>50</a:t>
            </a:r>
            <a:r>
              <a:rPr lang="zh-TW" altLang="zh-TW" sz="3600" dirty="0" smtClean="0">
                <a:solidFill>
                  <a:srgbClr val="FF0000"/>
                </a:solidFill>
              </a:rPr>
              <a:t>年來房市發展觀察，</a:t>
            </a:r>
            <a:endParaRPr lang="en-US" altLang="zh-TW" sz="36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en-US" sz="3600" dirty="0" smtClean="0">
                <a:solidFill>
                  <a:srgbClr val="FF0000"/>
                </a:solidFill>
              </a:rPr>
              <a:t>      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景氣循環週期逐漸在拉長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    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房價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漲跌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波段盤整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    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已經長達約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10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年至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15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</a:t>
            </a:r>
            <a:endParaRPr lang="en-US" altLang="zh-TW" sz="3600" b="1" dirty="0" smtClean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3600" dirty="0" smtClean="0"/>
              <a:t>2021-2035</a:t>
            </a:r>
            <a:r>
              <a:rPr lang="zh-TW" altLang="zh-TW" sz="3600" dirty="0" smtClean="0"/>
              <a:t>年</a:t>
            </a:r>
            <a:r>
              <a:rPr lang="en-US" altLang="zh-TW" sz="3600" dirty="0" smtClean="0"/>
              <a:t>  </a:t>
            </a:r>
            <a:br>
              <a:rPr lang="en-US" altLang="zh-TW" sz="3600" dirty="0" smtClean="0"/>
            </a:br>
            <a:r>
              <a:rPr lang="zh-TW" altLang="zh-TW" sz="3600" dirty="0" smtClean="0"/>
              <a:t>第六波房市發展機會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7"/>
            <a:ext cx="8929563" cy="4785395"/>
          </a:xfrm>
        </p:spPr>
        <p:txBody>
          <a:bodyPr/>
          <a:lstStyle/>
          <a:p>
            <a:pPr>
              <a:buNone/>
            </a:pPr>
            <a:r>
              <a:rPr lang="en-US" altLang="zh-TW" sz="3200" dirty="0" smtClean="0"/>
              <a:t>2021- 2025</a:t>
            </a:r>
            <a:r>
              <a:rPr lang="zh-TW" altLang="zh-TW" sz="3200" dirty="0" smtClean="0"/>
              <a:t>年是人口數</a:t>
            </a:r>
            <a:r>
              <a:rPr lang="zh-TW" altLang="en-US" sz="3200" dirty="0" smtClean="0"/>
              <a:t>最</a:t>
            </a:r>
            <a:r>
              <a:rPr lang="zh-TW" altLang="zh-TW" sz="3200" dirty="0" smtClean="0"/>
              <a:t>高峰</a:t>
            </a:r>
            <a:r>
              <a:rPr lang="zh-TW" altLang="en-US" sz="3200" dirty="0" smtClean="0"/>
              <a:t>期</a:t>
            </a:r>
            <a:r>
              <a:rPr lang="en-US" altLang="zh-TW" sz="2800" dirty="0" smtClean="0"/>
              <a:t>(2365-2380)</a:t>
            </a:r>
            <a:endParaRPr lang="zh-TW" altLang="zh-TW" sz="2800" dirty="0" smtClean="0"/>
          </a:p>
          <a:p>
            <a:pPr>
              <a:buNone/>
            </a:pPr>
            <a:r>
              <a:rPr lang="en-US" altLang="zh-TW" sz="3200" dirty="0" smtClean="0"/>
              <a:t>2026</a:t>
            </a:r>
            <a:r>
              <a:rPr lang="zh-TW" altLang="zh-TW" sz="3200" dirty="0" smtClean="0"/>
              <a:t>年</a:t>
            </a:r>
            <a:r>
              <a:rPr lang="zh-TW" altLang="en-US" sz="3200" dirty="0" smtClean="0"/>
              <a:t>  進入</a:t>
            </a:r>
            <a:r>
              <a:rPr lang="zh-TW" altLang="zh-TW" sz="3200" dirty="0" smtClean="0"/>
              <a:t>超高齡社會</a:t>
            </a:r>
            <a:r>
              <a:rPr lang="en-US" altLang="zh-TW" sz="2800" dirty="0" smtClean="0"/>
              <a:t>(</a:t>
            </a:r>
            <a:r>
              <a:rPr lang="zh-TW" altLang="zh-TW" sz="2800" dirty="0" smtClean="0"/>
              <a:t>老人比例超過</a:t>
            </a:r>
            <a:r>
              <a:rPr lang="en-US" altLang="zh-TW" sz="2800" dirty="0" smtClean="0"/>
              <a:t>20%)</a:t>
            </a:r>
            <a:endParaRPr lang="zh-TW" altLang="zh-TW" sz="2800" dirty="0" smtClean="0"/>
          </a:p>
          <a:p>
            <a:pPr>
              <a:buNone/>
            </a:pPr>
            <a:r>
              <a:rPr lang="en-US" altLang="zh-TW" sz="3200" dirty="0" smtClean="0"/>
              <a:t>2026</a:t>
            </a:r>
            <a:r>
              <a:rPr lang="zh-TW" altLang="zh-TW" sz="3200" dirty="0" smtClean="0"/>
              <a:t>年</a:t>
            </a:r>
            <a:r>
              <a:rPr lang="zh-TW" altLang="en-US" sz="3200" dirty="0" smtClean="0"/>
              <a:t>  </a:t>
            </a:r>
            <a:r>
              <a:rPr lang="zh-TW" altLang="zh-TW" sz="3200" dirty="0" smtClean="0"/>
              <a:t>人口紅利期的最後一年。</a:t>
            </a:r>
          </a:p>
          <a:p>
            <a:pPr>
              <a:buNone/>
            </a:pPr>
            <a:r>
              <a:rPr lang="en-US" altLang="zh-TW" sz="3200" dirty="0" smtClean="0"/>
              <a:t>2027</a:t>
            </a:r>
            <a:r>
              <a:rPr lang="zh-TW" altLang="zh-TW" sz="3200" dirty="0" smtClean="0"/>
              <a:t>年</a:t>
            </a:r>
            <a:r>
              <a:rPr lang="zh-TW" altLang="en-US" sz="3200" dirty="0" smtClean="0"/>
              <a:t>  </a:t>
            </a:r>
            <a:r>
              <a:rPr lang="zh-TW" altLang="zh-TW" sz="3200" dirty="0" smtClean="0"/>
              <a:t>老年人口突破</a:t>
            </a:r>
            <a:r>
              <a:rPr lang="en-US" altLang="zh-TW" sz="3200" dirty="0" smtClean="0"/>
              <a:t>500</a:t>
            </a:r>
            <a:r>
              <a:rPr lang="zh-TW" altLang="zh-TW" sz="3200" dirty="0" smtClean="0"/>
              <a:t>萬人。</a:t>
            </a:r>
          </a:p>
          <a:p>
            <a:pPr>
              <a:buNone/>
            </a:pPr>
            <a:r>
              <a:rPr lang="en-US" altLang="zh-TW" sz="3200" dirty="0" smtClean="0"/>
              <a:t>2031</a:t>
            </a:r>
            <a:r>
              <a:rPr lang="zh-TW" altLang="zh-TW" sz="3200" dirty="0" smtClean="0"/>
              <a:t>年</a:t>
            </a:r>
            <a:r>
              <a:rPr lang="zh-TW" altLang="en-US" sz="3200" dirty="0" smtClean="0"/>
              <a:t>  </a:t>
            </a:r>
            <a:r>
              <a:rPr lang="zh-TW" altLang="zh-TW" sz="3200" dirty="0" smtClean="0"/>
              <a:t>勞動年齡人口少於</a:t>
            </a:r>
            <a:r>
              <a:rPr lang="en-US" altLang="zh-TW" sz="3200" dirty="0" smtClean="0"/>
              <a:t>1500</a:t>
            </a:r>
            <a:r>
              <a:rPr lang="zh-TW" altLang="zh-TW" sz="3200" dirty="0" smtClean="0"/>
              <a:t>萬人。</a:t>
            </a:r>
          </a:p>
          <a:p>
            <a:pPr>
              <a:buNone/>
            </a:pPr>
            <a:r>
              <a:rPr lang="en-US" altLang="zh-TW" sz="3200" dirty="0" smtClean="0"/>
              <a:t>2034</a:t>
            </a:r>
            <a:r>
              <a:rPr lang="zh-TW" altLang="zh-TW" sz="3200" dirty="0" smtClean="0"/>
              <a:t>年</a:t>
            </a:r>
            <a:r>
              <a:rPr lang="zh-TW" altLang="en-US" sz="3200" dirty="0" smtClean="0"/>
              <a:t>  </a:t>
            </a:r>
            <a:r>
              <a:rPr lang="zh-TW" altLang="zh-TW" sz="3200" dirty="0" smtClean="0"/>
              <a:t>老年人口超過</a:t>
            </a:r>
            <a:r>
              <a:rPr lang="en-US" altLang="zh-TW" sz="3200" dirty="0" smtClean="0"/>
              <a:t>610</a:t>
            </a:r>
            <a:r>
              <a:rPr lang="zh-TW" altLang="zh-TW" sz="3200" dirty="0" smtClean="0"/>
              <a:t>萬人。</a:t>
            </a:r>
          </a:p>
          <a:p>
            <a:pPr>
              <a:buNone/>
            </a:pPr>
            <a:r>
              <a:rPr lang="en-US" altLang="zh-TW" sz="3200" dirty="0" smtClean="0"/>
              <a:t>2035</a:t>
            </a:r>
            <a:r>
              <a:rPr lang="zh-TW" altLang="zh-TW" sz="3200" dirty="0" smtClean="0"/>
              <a:t>年</a:t>
            </a:r>
            <a:r>
              <a:rPr lang="zh-TW" altLang="en-US" sz="3200" dirty="0" smtClean="0"/>
              <a:t>  </a:t>
            </a:r>
            <a:r>
              <a:rPr lang="zh-TW" altLang="zh-TW" sz="3200" dirty="0" smtClean="0"/>
              <a:t>年齡中位數為</a:t>
            </a:r>
            <a:r>
              <a:rPr lang="en-US" altLang="zh-TW" sz="3200" dirty="0" smtClean="0"/>
              <a:t>50</a:t>
            </a:r>
            <a:r>
              <a:rPr lang="zh-TW" altLang="zh-TW" sz="3200" dirty="0" smtClean="0"/>
              <a:t>歲。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628800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2800" dirty="0" smtClean="0"/>
              <a:t>高齡化起因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平均壽命增加  推升高齡人口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3600" dirty="0" smtClean="0"/>
              <a:t>100</a:t>
            </a:r>
            <a:r>
              <a:rPr lang="zh-TW" altLang="en-US" sz="3600" dirty="0" smtClean="0"/>
              <a:t>年</a:t>
            </a:r>
            <a:r>
              <a:rPr lang="en-US" altLang="zh-TW" sz="2400" dirty="0" smtClean="0"/>
              <a:t>(1926-2011)   </a:t>
            </a:r>
            <a:r>
              <a:rPr lang="zh-TW" altLang="en-US" sz="3600" dirty="0" smtClean="0"/>
              <a:t>壽命增加一倍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3347864" y="6309320"/>
            <a:ext cx="3528392" cy="404664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內政部戶政司，作者整理</a:t>
            </a:r>
          </a:p>
        </p:txBody>
      </p:sp>
      <p:graphicFrame>
        <p:nvGraphicFramePr>
          <p:cNvPr id="7" name="圖表 6"/>
          <p:cNvGraphicFramePr/>
          <p:nvPr/>
        </p:nvGraphicFramePr>
        <p:xfrm>
          <a:off x="251520" y="1556792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3600" dirty="0" smtClean="0"/>
              <a:t>2025-2035</a:t>
            </a:r>
            <a:r>
              <a:rPr lang="zh-TW" altLang="zh-TW" sz="3600" dirty="0" smtClean="0"/>
              <a:t>年</a:t>
            </a:r>
            <a:r>
              <a:rPr lang="en-US" altLang="zh-TW" sz="3600" dirty="0" smtClean="0"/>
              <a:t>  </a:t>
            </a:r>
            <a:br>
              <a:rPr lang="en-US" altLang="zh-TW" sz="3600" dirty="0" smtClean="0"/>
            </a:br>
            <a:r>
              <a:rPr lang="zh-TW" altLang="zh-TW" sz="3600" dirty="0" smtClean="0"/>
              <a:t>第六波房市發展機會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268759"/>
            <a:ext cx="8713787" cy="4857403"/>
          </a:xfrm>
        </p:spPr>
        <p:txBody>
          <a:bodyPr/>
          <a:lstStyle/>
          <a:p>
            <a:pPr>
              <a:buNone/>
            </a:pPr>
            <a:r>
              <a:rPr lang="en-US" altLang="zh-TW" sz="3200" u="sng" dirty="0" smtClean="0"/>
              <a:t>2025-2035</a:t>
            </a:r>
            <a:r>
              <a:rPr lang="zh-TW" altLang="en-US" sz="3200" u="sng" dirty="0" smtClean="0"/>
              <a:t>房市休養生息後的復甦時機</a:t>
            </a:r>
            <a:endParaRPr lang="en-US" altLang="zh-TW" sz="3200" u="sng" dirty="0" smtClean="0"/>
          </a:p>
          <a:p>
            <a:pPr>
              <a:buNone/>
            </a:pPr>
            <a:r>
              <a:rPr lang="zh-TW" altLang="zh-TW" sz="2800" dirty="0" smtClean="0"/>
              <a:t>臺灣第二波出生人口高峰期的回聲潮世代</a:t>
            </a:r>
            <a:endParaRPr lang="en-US" altLang="zh-TW" sz="2800" dirty="0" smtClean="0"/>
          </a:p>
          <a:p>
            <a:pPr>
              <a:buNone/>
            </a:pPr>
            <a:r>
              <a:rPr lang="zh-TW" altLang="zh-TW" sz="2800" dirty="0" smtClean="0"/>
              <a:t>邁入人生最精華的</a:t>
            </a:r>
            <a:r>
              <a:rPr lang="en-US" altLang="zh-TW" sz="2800" dirty="0" smtClean="0"/>
              <a:t>40</a:t>
            </a:r>
            <a:r>
              <a:rPr lang="zh-TW" altLang="zh-TW" sz="2800" dirty="0" smtClean="0"/>
              <a:t>至</a:t>
            </a:r>
            <a:r>
              <a:rPr lang="en-US" altLang="zh-TW" sz="2800" dirty="0" smtClean="0"/>
              <a:t>65</a:t>
            </a:r>
            <a:r>
              <a:rPr lang="zh-TW" altLang="zh-TW" sz="2800" dirty="0" smtClean="0"/>
              <a:t>歲中壯年期</a:t>
            </a:r>
            <a:endParaRPr lang="en-US" altLang="zh-TW" sz="2800" dirty="0" smtClean="0"/>
          </a:p>
          <a:p>
            <a:pPr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回聲潮世代族群要因應時勢，主導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：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</a:t>
            </a:r>
            <a:r>
              <a:rPr lang="zh-TW" altLang="zh-TW" sz="3600" b="1" u="sng" dirty="0" smtClean="0">
                <a:solidFill>
                  <a:srgbClr val="FF0000"/>
                </a:solidFill>
              </a:rPr>
              <a:t>土地與住宅政策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</a:t>
            </a:r>
            <a:r>
              <a:rPr lang="zh-TW" altLang="zh-TW" sz="3600" b="1" u="sng" dirty="0" smtClean="0">
                <a:solidFill>
                  <a:srgbClr val="FF0000"/>
                </a:solidFill>
              </a:rPr>
              <a:t>移民、外資、陸資購房政策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3600" b="1" u="sng" dirty="0" smtClean="0">
                <a:solidFill>
                  <a:srgbClr val="FF0000"/>
                </a:solidFill>
              </a:rPr>
              <a:t>提高國際城市競爭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等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FF0000"/>
                </a:solidFill>
              </a:rPr>
              <a:t>     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來決定房市景氣好壞與未來走向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96752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dirty="0" smtClean="0"/>
              <a:t>2036—2060</a:t>
            </a:r>
            <a:br>
              <a:rPr lang="en-US" altLang="zh-TW" dirty="0" smtClean="0"/>
            </a:br>
            <a:r>
              <a:rPr lang="zh-TW" altLang="en-US" sz="3600" dirty="0" smtClean="0"/>
              <a:t>高齡族群的龐大遺產繼承高峰期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268759"/>
            <a:ext cx="8713787" cy="4857403"/>
          </a:xfrm>
        </p:spPr>
        <p:txBody>
          <a:bodyPr/>
          <a:lstStyle/>
          <a:p>
            <a:pPr algn="ctr">
              <a:buNone/>
            </a:pPr>
            <a:r>
              <a:rPr lang="zh-TW" altLang="zh-TW" sz="3200" dirty="0" smtClean="0"/>
              <a:t>老年人口成長到</a:t>
            </a:r>
            <a:r>
              <a:rPr lang="en-US" altLang="zh-TW" sz="3200" dirty="0" smtClean="0"/>
              <a:t>2050</a:t>
            </a:r>
            <a:r>
              <a:rPr lang="zh-TW" altLang="zh-TW" sz="3200" dirty="0" smtClean="0"/>
              <a:t>年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最</a:t>
            </a:r>
            <a:r>
              <a:rPr lang="zh-TW" altLang="en-US" sz="3200" dirty="0" smtClean="0"/>
              <a:t>高</a:t>
            </a:r>
            <a:r>
              <a:rPr lang="zh-TW" altLang="zh-TW" sz="3200" dirty="0" smtClean="0"/>
              <a:t>峰的</a:t>
            </a:r>
            <a:r>
              <a:rPr lang="en-US" altLang="zh-TW" sz="3200" dirty="0" smtClean="0"/>
              <a:t>743</a:t>
            </a:r>
            <a:r>
              <a:rPr lang="zh-TW" altLang="zh-TW" sz="3200" dirty="0" smtClean="0"/>
              <a:t>萬人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之後逐年減少到</a:t>
            </a:r>
            <a:r>
              <a:rPr lang="en-US" altLang="zh-TW" sz="3200" dirty="0" smtClean="0"/>
              <a:t>2060</a:t>
            </a:r>
            <a:r>
              <a:rPr lang="zh-TW" altLang="zh-TW" sz="3200" dirty="0" smtClean="0"/>
              <a:t>年的</a:t>
            </a:r>
            <a:r>
              <a:rPr lang="en-US" altLang="zh-TW" sz="3200" dirty="0" smtClean="0"/>
              <a:t>718</a:t>
            </a:r>
            <a:r>
              <a:rPr lang="zh-TW" altLang="zh-TW" sz="3200" dirty="0" smtClean="0"/>
              <a:t>萬人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約佔</a:t>
            </a:r>
            <a:r>
              <a:rPr lang="en-US" altLang="zh-TW" sz="3200" dirty="0" smtClean="0"/>
              <a:t>2060</a:t>
            </a:r>
            <a:r>
              <a:rPr lang="zh-TW" altLang="zh-TW" sz="3200" dirty="0" smtClean="0"/>
              <a:t>年總人口的</a:t>
            </a:r>
            <a:r>
              <a:rPr lang="en-US" altLang="zh-TW" sz="3200" dirty="0" smtClean="0"/>
              <a:t>39%</a:t>
            </a:r>
          </a:p>
          <a:p>
            <a:pPr algn="ctr">
              <a:buNone/>
            </a:pPr>
            <a:endParaRPr lang="zh-TW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全國有一半以上的人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到</a:t>
            </a:r>
            <a:r>
              <a:rPr lang="en-US" altLang="zh-TW" sz="3200" dirty="0" smtClean="0"/>
              <a:t>2060</a:t>
            </a:r>
            <a:r>
              <a:rPr lang="zh-TW" altLang="zh-TW" sz="3200" dirty="0" smtClean="0"/>
              <a:t>年時超過</a:t>
            </a:r>
            <a:r>
              <a:rPr lang="en-US" altLang="zh-TW" sz="3200" dirty="0" smtClean="0"/>
              <a:t>57</a:t>
            </a:r>
            <a:r>
              <a:rPr lang="zh-TW" altLang="zh-TW" sz="3200" dirty="0" smtClean="0"/>
              <a:t>歲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中推計</a:t>
            </a:r>
            <a:r>
              <a:rPr lang="en-US" altLang="zh-TW" sz="3200" dirty="0" smtClean="0"/>
              <a:t>)</a:t>
            </a:r>
          </a:p>
          <a:p>
            <a:pPr algn="ctr">
              <a:buNone/>
            </a:pPr>
            <a:r>
              <a:rPr lang="zh-TW" altLang="en-US" sz="3200" dirty="0" smtClean="0"/>
              <a:t>                 </a:t>
            </a:r>
            <a:r>
              <a:rPr lang="zh-TW" altLang="zh-TW" sz="3200" dirty="0" smtClean="0"/>
              <a:t>超過</a:t>
            </a:r>
            <a:r>
              <a:rPr lang="en-US" altLang="zh-TW" sz="3200" dirty="0" smtClean="0"/>
              <a:t>60</a:t>
            </a:r>
            <a:r>
              <a:rPr lang="zh-TW" altLang="zh-TW" sz="3200" dirty="0" smtClean="0"/>
              <a:t>歲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低推計</a:t>
            </a:r>
            <a:r>
              <a:rPr lang="en-US" altLang="zh-TW" sz="3200" dirty="0" smtClean="0"/>
              <a:t>)</a:t>
            </a:r>
            <a:endParaRPr lang="zh-TW" altLang="zh-TW" sz="3200" dirty="0" smtClean="0"/>
          </a:p>
          <a:p>
            <a:endParaRPr lang="zh-TW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96752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dirty="0" smtClean="0"/>
              <a:t>2036—2060</a:t>
            </a:r>
            <a:br>
              <a:rPr lang="en-US" altLang="zh-TW" dirty="0" smtClean="0"/>
            </a:br>
            <a:r>
              <a:rPr lang="zh-TW" altLang="en-US" sz="3600" dirty="0" smtClean="0"/>
              <a:t>勞動人口負擔加重期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412776"/>
            <a:ext cx="8713787" cy="4713386"/>
          </a:xfrm>
        </p:spPr>
        <p:txBody>
          <a:bodyPr/>
          <a:lstStyle/>
          <a:p>
            <a:pPr algn="ctr">
              <a:buNone/>
            </a:pPr>
            <a:r>
              <a:rPr lang="zh-TW" altLang="zh-TW" sz="3200" dirty="0" smtClean="0"/>
              <a:t>勞動人口逐年減少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到</a:t>
            </a:r>
            <a:r>
              <a:rPr lang="en-US" altLang="zh-TW" sz="3200" dirty="0" smtClean="0"/>
              <a:t>2060</a:t>
            </a:r>
            <a:r>
              <a:rPr lang="zh-TW" altLang="zh-TW" sz="3200" dirty="0" smtClean="0"/>
              <a:t>年的</a:t>
            </a:r>
            <a:r>
              <a:rPr lang="en-US" altLang="zh-TW" sz="3200" dirty="0" smtClean="0"/>
              <a:t>965</a:t>
            </a:r>
            <a:r>
              <a:rPr lang="zh-TW" altLang="zh-TW" sz="3200" dirty="0" smtClean="0"/>
              <a:t>萬人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比</a:t>
            </a:r>
            <a:r>
              <a:rPr lang="en-US" altLang="zh-TW" sz="3200" dirty="0" smtClean="0"/>
              <a:t>2015</a:t>
            </a:r>
            <a:r>
              <a:rPr lang="zh-TW" altLang="zh-TW" sz="3200" dirty="0" smtClean="0"/>
              <a:t>年整整減少</a:t>
            </a:r>
            <a:r>
              <a:rPr lang="en-US" altLang="zh-TW" sz="3200" dirty="0" smtClean="0"/>
              <a:t>772</a:t>
            </a:r>
            <a:r>
              <a:rPr lang="zh-TW" altLang="zh-TW" sz="3200" dirty="0" smtClean="0"/>
              <a:t>萬人</a:t>
            </a:r>
            <a:endParaRPr lang="en-US" altLang="zh-TW" sz="3200" dirty="0" smtClean="0"/>
          </a:p>
          <a:p>
            <a:pPr algn="ctr">
              <a:buNone/>
            </a:pPr>
            <a:endParaRPr lang="zh-TW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扶養比逐年增長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到</a:t>
            </a:r>
            <a:r>
              <a:rPr lang="en-US" altLang="zh-TW" sz="3200" dirty="0" smtClean="0"/>
              <a:t>2060</a:t>
            </a:r>
            <a:r>
              <a:rPr lang="zh-TW" altLang="zh-TW" sz="3200" dirty="0" smtClean="0"/>
              <a:t>年的</a:t>
            </a:r>
            <a:r>
              <a:rPr lang="en-US" altLang="zh-TW" sz="3200" dirty="0" smtClean="0"/>
              <a:t>93%</a:t>
            </a:r>
          </a:p>
          <a:p>
            <a:pPr algn="ctr">
              <a:buNone/>
            </a:pPr>
            <a:r>
              <a:rPr lang="zh-TW" altLang="zh-TW" sz="3200" dirty="0" smtClean="0"/>
              <a:t>每</a:t>
            </a:r>
            <a:r>
              <a:rPr lang="en-US" altLang="zh-TW" sz="3200" dirty="0" smtClean="0"/>
              <a:t>1.1</a:t>
            </a:r>
            <a:r>
              <a:rPr lang="zh-TW" altLang="zh-TW" sz="3200" dirty="0" smtClean="0"/>
              <a:t>個勞動人口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要扶養</a:t>
            </a:r>
            <a:r>
              <a:rPr lang="en-US" altLang="zh-TW" sz="3200" dirty="0" smtClean="0"/>
              <a:t>1</a:t>
            </a:r>
            <a:r>
              <a:rPr lang="zh-TW" altLang="zh-TW" sz="3200" dirty="0" smtClean="0"/>
              <a:t>個老幼人口</a:t>
            </a:r>
            <a:endParaRPr lang="en-US" altLang="zh-TW" sz="3200" dirty="0" smtClean="0"/>
          </a:p>
          <a:p>
            <a:pPr algn="ctr">
              <a:buNone/>
            </a:pPr>
            <a:endParaRPr lang="en-US" altLang="zh-TW" sz="3200" b="1" dirty="0" smtClean="0"/>
          </a:p>
          <a:p>
            <a:pPr algn="ctr">
              <a:buNone/>
            </a:pPr>
            <a:endParaRPr lang="en-US" altLang="zh-TW" sz="3200" dirty="0" smtClean="0"/>
          </a:p>
          <a:p>
            <a:pPr>
              <a:buNone/>
            </a:pPr>
            <a:endParaRPr lang="zh-TW" altLang="zh-TW" dirty="0" smtClean="0"/>
          </a:p>
          <a:p>
            <a:endParaRPr lang="zh-TW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340768"/>
          </a:xfrm>
          <a:solidFill>
            <a:srgbClr val="BAF49A"/>
          </a:solidFill>
        </p:spPr>
        <p:txBody>
          <a:bodyPr/>
          <a:lstStyle/>
          <a:p>
            <a:pPr algn="ctr"/>
            <a:r>
              <a:rPr lang="en-US" altLang="zh-TW" dirty="0" smtClean="0"/>
              <a:t>2036—2060</a:t>
            </a:r>
            <a:br>
              <a:rPr lang="en-US" altLang="zh-TW" dirty="0" smtClean="0"/>
            </a:br>
            <a:r>
              <a:rPr lang="zh-TW" altLang="en-US" sz="3600" dirty="0" smtClean="0"/>
              <a:t>總人口  快速減少期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9" y="1052513"/>
            <a:ext cx="6264944" cy="5073650"/>
          </a:xfrm>
        </p:spPr>
        <p:txBody>
          <a:bodyPr/>
          <a:lstStyle/>
          <a:p>
            <a:pPr algn="ctr">
              <a:buNone/>
            </a:pPr>
            <a:endParaRPr lang="en-US" altLang="zh-TW" sz="3600" b="1" dirty="0" smtClean="0"/>
          </a:p>
          <a:p>
            <a:pPr algn="ctr">
              <a:buNone/>
            </a:pPr>
            <a:r>
              <a:rPr lang="zh-TW" altLang="en-US" sz="3600" b="1" dirty="0" smtClean="0"/>
              <a:t>國發會中推計總人口數</a:t>
            </a:r>
            <a:endParaRPr lang="en-US" altLang="zh-TW" sz="3600" b="1" dirty="0" smtClean="0"/>
          </a:p>
          <a:p>
            <a:pPr algn="ctr">
              <a:buNone/>
            </a:pPr>
            <a:r>
              <a:rPr lang="en-US" altLang="zh-TW" sz="3600" b="1" dirty="0" smtClean="0"/>
              <a:t>2036</a:t>
            </a:r>
            <a:r>
              <a:rPr lang="zh-TW" altLang="en-US" sz="3600" b="1" dirty="0" smtClean="0"/>
              <a:t>年   少於</a:t>
            </a:r>
            <a:r>
              <a:rPr lang="en-US" altLang="zh-TW" sz="3600" b="1" dirty="0" smtClean="0"/>
              <a:t>2300</a:t>
            </a:r>
            <a:r>
              <a:rPr lang="zh-TW" altLang="en-US" sz="3600" b="1" dirty="0" smtClean="0"/>
              <a:t>萬人</a:t>
            </a:r>
            <a:endParaRPr lang="en-US" altLang="zh-TW" sz="3600" b="1" dirty="0" smtClean="0"/>
          </a:p>
          <a:p>
            <a:pPr algn="ctr">
              <a:buNone/>
            </a:pPr>
            <a:r>
              <a:rPr lang="en-US" altLang="zh-TW" sz="3600" b="1" dirty="0" smtClean="0"/>
              <a:t>2044</a:t>
            </a:r>
            <a:r>
              <a:rPr lang="zh-TW" altLang="en-US" sz="3600" b="1" dirty="0" smtClean="0"/>
              <a:t>年   少於</a:t>
            </a:r>
            <a:r>
              <a:rPr lang="en-US" altLang="zh-TW" sz="3600" b="1" dirty="0" smtClean="0"/>
              <a:t>2200</a:t>
            </a:r>
            <a:r>
              <a:rPr lang="zh-TW" altLang="en-US" sz="3600" b="1" dirty="0" smtClean="0"/>
              <a:t>萬人</a:t>
            </a:r>
            <a:endParaRPr lang="en-US" altLang="zh-TW" sz="3600" b="1" dirty="0" smtClean="0"/>
          </a:p>
          <a:p>
            <a:pPr algn="ctr">
              <a:buNone/>
            </a:pPr>
            <a:r>
              <a:rPr lang="en-US" altLang="zh-TW" sz="3600" b="1" dirty="0" smtClean="0"/>
              <a:t>2049</a:t>
            </a:r>
            <a:r>
              <a:rPr lang="zh-TW" altLang="en-US" sz="3600" b="1" dirty="0" smtClean="0"/>
              <a:t>年   少於</a:t>
            </a:r>
            <a:r>
              <a:rPr lang="en-US" altLang="zh-TW" sz="3600" b="1" dirty="0" smtClean="0"/>
              <a:t>2100</a:t>
            </a:r>
            <a:r>
              <a:rPr lang="zh-TW" altLang="en-US" sz="3600" b="1" dirty="0" smtClean="0"/>
              <a:t>萬人</a:t>
            </a:r>
            <a:endParaRPr lang="en-US" altLang="zh-TW" sz="3600" b="1" dirty="0" smtClean="0"/>
          </a:p>
          <a:p>
            <a:pPr algn="ctr">
              <a:buNone/>
            </a:pPr>
            <a:r>
              <a:rPr lang="en-US" altLang="zh-TW" sz="3600" b="1" dirty="0" smtClean="0"/>
              <a:t>2054</a:t>
            </a:r>
            <a:r>
              <a:rPr lang="zh-TW" altLang="en-US" sz="3600" b="1" dirty="0" smtClean="0"/>
              <a:t>年   少於</a:t>
            </a:r>
            <a:r>
              <a:rPr lang="en-US" altLang="zh-TW" sz="3600" b="1" dirty="0" smtClean="0"/>
              <a:t>2000</a:t>
            </a:r>
            <a:r>
              <a:rPr lang="zh-TW" altLang="en-US" sz="3600" b="1" dirty="0" smtClean="0"/>
              <a:t>萬人</a:t>
            </a:r>
            <a:endParaRPr lang="en-US" altLang="zh-TW" sz="3600" b="1" dirty="0" smtClean="0"/>
          </a:p>
          <a:p>
            <a:pPr algn="ctr">
              <a:buNone/>
            </a:pPr>
            <a:r>
              <a:rPr lang="en-US" altLang="zh-TW" sz="3600" b="1" dirty="0" smtClean="0"/>
              <a:t>2059</a:t>
            </a:r>
            <a:r>
              <a:rPr lang="zh-TW" altLang="en-US" sz="3600" b="1" dirty="0" smtClean="0"/>
              <a:t>年   少於</a:t>
            </a:r>
            <a:r>
              <a:rPr lang="en-US" altLang="zh-TW" sz="3600" b="1" dirty="0" smtClean="0"/>
              <a:t>1900</a:t>
            </a:r>
            <a:r>
              <a:rPr lang="zh-TW" altLang="en-US" sz="3600" b="1" dirty="0" smtClean="0"/>
              <a:t>萬人</a:t>
            </a:r>
            <a:endParaRPr lang="en-US" altLang="zh-TW" sz="3600" b="1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  <p:sp>
        <p:nvSpPr>
          <p:cNvPr id="6" name="矩形 5"/>
          <p:cNvSpPr/>
          <p:nvPr/>
        </p:nvSpPr>
        <p:spPr>
          <a:xfrm>
            <a:off x="6660232" y="2348880"/>
            <a:ext cx="2160240" cy="23042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平均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每六年</a:t>
            </a:r>
            <a:endParaRPr lang="en-US" altLang="zh-TW" sz="3200" b="1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sz="3200" b="1" dirty="0" smtClean="0">
                <a:solidFill>
                  <a:schemeClr val="tx1"/>
                </a:solidFill>
              </a:rPr>
              <a:t>少</a:t>
            </a:r>
            <a:r>
              <a:rPr lang="en-US" altLang="zh-TW" sz="3200" b="1" dirty="0" smtClean="0">
                <a:solidFill>
                  <a:schemeClr val="tx1"/>
                </a:solidFill>
              </a:rPr>
              <a:t>100</a:t>
            </a:r>
            <a:r>
              <a:rPr lang="zh-TW" altLang="en-US" sz="3200" b="1" dirty="0" smtClean="0">
                <a:solidFill>
                  <a:schemeClr val="tx1"/>
                </a:solidFill>
              </a:rPr>
              <a:t>萬人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3600" dirty="0" smtClean="0"/>
              <a:t>2020-2050</a:t>
            </a:r>
            <a:br>
              <a:rPr lang="en-US" altLang="zh-TW" sz="3600" dirty="0" smtClean="0"/>
            </a:br>
            <a:r>
              <a:rPr lang="zh-TW" altLang="en-US" sz="3600" dirty="0" smtClean="0"/>
              <a:t>高齡人口紅利  </a:t>
            </a:r>
            <a:r>
              <a:rPr lang="en-US" altLang="zh-TW" sz="3600" dirty="0" smtClean="0"/>
              <a:t>30</a:t>
            </a:r>
            <a:r>
              <a:rPr lang="zh-TW" altLang="en-US" sz="3600" dirty="0" smtClean="0"/>
              <a:t>年黃金商機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3200" dirty="0" smtClean="0"/>
              <a:t>大面積住宅轉換成較小面積住宅</a:t>
            </a:r>
            <a:endParaRPr lang="en-US" altLang="zh-TW" sz="3200" dirty="0" smtClean="0"/>
          </a:p>
          <a:p>
            <a:r>
              <a:rPr lang="zh-TW" altLang="zh-TW" sz="3200" dirty="0" smtClean="0"/>
              <a:t>住家轉換到交通方便區位</a:t>
            </a:r>
            <a:endParaRPr lang="en-US" altLang="zh-TW" sz="3200" dirty="0" smtClean="0"/>
          </a:p>
          <a:p>
            <a:r>
              <a:rPr lang="zh-TW" altLang="zh-TW" sz="3200" dirty="0" smtClean="0"/>
              <a:t>從郊區轉換到醫療設施較佳的城市</a:t>
            </a:r>
            <a:endParaRPr lang="en-US" altLang="zh-TW" sz="3200" dirty="0" smtClean="0"/>
          </a:p>
          <a:p>
            <a:r>
              <a:rPr lang="zh-TW" altLang="zh-TW" sz="3200" dirty="0" smtClean="0"/>
              <a:t>住家轉換到有公園、休憩的環境</a:t>
            </a:r>
            <a:endParaRPr lang="en-US" altLang="zh-TW" sz="3200" dirty="0" smtClean="0"/>
          </a:p>
          <a:p>
            <a:r>
              <a:rPr lang="zh-TW" altLang="zh-TW" sz="3200" dirty="0" smtClean="0"/>
              <a:t>從公寓換成一樓住宅或電梯華夏、大樓</a:t>
            </a:r>
            <a:endParaRPr lang="en-US" altLang="zh-TW" sz="3200" dirty="0" smtClean="0"/>
          </a:p>
          <a:p>
            <a:r>
              <a:rPr lang="zh-TW" altLang="zh-TW" sz="3200" dirty="0" smtClean="0"/>
              <a:t>轉換到有高齡居家設施的社區大樓</a:t>
            </a:r>
            <a:endParaRPr lang="en-US" altLang="zh-TW" sz="3200" dirty="0" smtClean="0"/>
          </a:p>
          <a:p>
            <a:r>
              <a:rPr lang="zh-TW" altLang="zh-TW" sz="3200" dirty="0" smtClean="0"/>
              <a:t>高齡者的養生宅或養生村</a:t>
            </a:r>
            <a:endParaRPr lang="en-US" altLang="zh-TW" sz="3200" dirty="0" smtClean="0"/>
          </a:p>
          <a:p>
            <a:r>
              <a:rPr lang="zh-TW" altLang="zh-TW" sz="3200" dirty="0" smtClean="0"/>
              <a:t>高齡者的度假兼養生飯店</a:t>
            </a:r>
            <a:endParaRPr lang="en-US" altLang="zh-TW" sz="3200" dirty="0" smtClean="0"/>
          </a:p>
          <a:p>
            <a:r>
              <a:rPr lang="zh-TW" altLang="en-US" sz="3200" dirty="0" smtClean="0"/>
              <a:t>老宅都市更新的黃金時機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r>
              <a:rPr lang="zh-TW" altLang="zh-TW" sz="3600" dirty="0" smtClean="0"/>
              <a:t>人口與房市</a:t>
            </a:r>
            <a:r>
              <a:rPr lang="zh-TW" altLang="en-US" sz="3600" dirty="0" smtClean="0"/>
              <a:t>   當務之急</a:t>
            </a:r>
            <a:r>
              <a:rPr lang="en-US" altLang="zh-TW" sz="3600" dirty="0" smtClean="0"/>
              <a:t>(1/5)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如果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少子化現象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在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2020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年代未見改善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200" dirty="0" smtClean="0"/>
              <a:t>高齡化比例</a:t>
            </a:r>
            <a:r>
              <a:rPr lang="zh-TW" altLang="en-US" sz="3200" dirty="0" smtClean="0"/>
              <a:t>將</a:t>
            </a:r>
            <a:r>
              <a:rPr lang="zh-TW" altLang="zh-TW" sz="3200" dirty="0" smtClean="0"/>
              <a:t>持續升高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總人口數</a:t>
            </a:r>
            <a:r>
              <a:rPr lang="zh-TW" altLang="en-US" sz="3200" dirty="0" smtClean="0"/>
              <a:t>將</a:t>
            </a:r>
            <a:r>
              <a:rPr lang="zh-TW" altLang="zh-TW" sz="3200" dirty="0" smtClean="0"/>
              <a:t>持續減少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勞動年齡人口比例下降幅度會更大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整體扶養負擔將更重！</a:t>
            </a:r>
            <a:endParaRPr lang="en-US" altLang="zh-TW" sz="3200" dirty="0" smtClean="0"/>
          </a:p>
          <a:p>
            <a:pPr algn="ctr">
              <a:buNone/>
            </a:pPr>
            <a:r>
              <a:rPr lang="zh-TW" altLang="zh-TW" sz="3200" dirty="0" smtClean="0"/>
              <a:t>更不利於購屋的經濟活動！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zh-TW" sz="3600" dirty="0" smtClean="0"/>
              <a:t>人口與房市</a:t>
            </a:r>
            <a:r>
              <a:rPr lang="zh-TW" altLang="en-US" sz="3600" dirty="0" smtClean="0"/>
              <a:t>   當務之急</a:t>
            </a:r>
            <a:r>
              <a:rPr lang="en-US" altLang="zh-TW" sz="3600" dirty="0" smtClean="0"/>
              <a:t>(2/5)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如果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在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2015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年至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2035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未能積極推動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都市更新建設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dirty="0" smtClean="0"/>
              <a:t>以</a:t>
            </a:r>
            <a:r>
              <a:rPr lang="en-US" altLang="zh-TW" sz="3600" dirty="0" smtClean="0"/>
              <a:t>2035</a:t>
            </a:r>
            <a:r>
              <a:rPr lang="zh-TW" altLang="zh-TW" sz="3600" dirty="0" smtClean="0"/>
              <a:t>年之後的人口結構趨勢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zh-TW" sz="3600" dirty="0" smtClean="0"/>
              <a:t>恐怕部分都市地區</a:t>
            </a:r>
            <a:r>
              <a:rPr lang="zh-TW" altLang="en-US" sz="3600" dirty="0" smtClean="0"/>
              <a:t>將</a:t>
            </a:r>
            <a:r>
              <a:rPr lang="zh-TW" altLang="zh-TW" sz="3600" dirty="0" smtClean="0"/>
              <a:t>出現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zh-TW" sz="3600" dirty="0" smtClean="0"/>
              <a:t>老人、老屋與老城的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zh-TW" sz="3600" dirty="0" smtClean="0"/>
              <a:t>三老困境！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r>
              <a:rPr lang="zh-TW" altLang="zh-TW" sz="3600" dirty="0" smtClean="0"/>
              <a:t>人口與房市</a:t>
            </a:r>
            <a:r>
              <a:rPr lang="zh-TW" altLang="en-US" sz="3600" dirty="0" smtClean="0"/>
              <a:t>     當務之急</a:t>
            </a:r>
            <a:r>
              <a:rPr lang="en-US" altLang="zh-TW" sz="3600" dirty="0" smtClean="0"/>
              <a:t>(3/5)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如果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在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2020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年至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2035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未積極推動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具國際競爭力的都市架構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dirty="0" smtClean="0"/>
              <a:t>以</a:t>
            </a:r>
            <a:r>
              <a:rPr lang="en-US" altLang="zh-TW" sz="3600" dirty="0" smtClean="0"/>
              <a:t>2035</a:t>
            </a:r>
            <a:r>
              <a:rPr lang="zh-TW" altLang="zh-TW" sz="3600" dirty="0" smtClean="0"/>
              <a:t>年之後的人口結構趨</a:t>
            </a:r>
            <a:r>
              <a:rPr lang="zh-TW" altLang="en-US" sz="3600" dirty="0" smtClean="0"/>
              <a:t>勢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zh-TW" sz="3600" dirty="0" smtClean="0"/>
              <a:t>恐怕國內城市很難與國際大都會城市競爭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zh-TW" sz="3600" dirty="0" smtClean="0"/>
              <a:t>對房市內外需求都會產生負面衝擊！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r>
              <a:rPr lang="zh-TW" altLang="zh-TW" sz="3600" dirty="0" smtClean="0"/>
              <a:t>人口與房市</a:t>
            </a:r>
            <a:r>
              <a:rPr lang="zh-TW" altLang="en-US" sz="3600" dirty="0" smtClean="0"/>
              <a:t>      當務之急</a:t>
            </a:r>
            <a:r>
              <a:rPr lang="en-US" altLang="zh-TW" sz="3600" dirty="0" smtClean="0"/>
              <a:t>(4/5)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如果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在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2025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年至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2035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未能制定完善的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移民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政策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境外來台投資置產政策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dirty="0" smtClean="0"/>
              <a:t>以</a:t>
            </a:r>
            <a:r>
              <a:rPr lang="en-US" altLang="zh-TW" sz="3600" dirty="0" smtClean="0"/>
              <a:t>2035</a:t>
            </a:r>
            <a:r>
              <a:rPr lang="zh-TW" altLang="zh-TW" sz="3600" dirty="0" smtClean="0"/>
              <a:t>年之後的人口結構趨勢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zh-TW" sz="3600" dirty="0" smtClean="0"/>
              <a:t>將對國內經濟與房地產業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zh-TW" sz="3600" dirty="0" smtClean="0"/>
              <a:t>產生重大衝擊！</a:t>
            </a:r>
            <a:endParaRPr lang="zh-TW" altLang="en-US" sz="36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9EF070"/>
          </a:solidFill>
        </p:spPr>
        <p:txBody>
          <a:bodyPr/>
          <a:lstStyle/>
          <a:p>
            <a:r>
              <a:rPr lang="zh-TW" altLang="zh-TW" sz="3600" dirty="0" smtClean="0"/>
              <a:t>人口與房市</a:t>
            </a:r>
            <a:r>
              <a:rPr lang="zh-TW" altLang="en-US" sz="3600" dirty="0" smtClean="0"/>
              <a:t>     當務之急</a:t>
            </a:r>
            <a:r>
              <a:rPr lang="en-US" altLang="zh-TW" sz="3600" dirty="0" smtClean="0"/>
              <a:t>(5/5)</a:t>
            </a:r>
            <a:endParaRPr lang="zh-TW" altLang="en-US" sz="36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如果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在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2017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年至</a:t>
            </a:r>
            <a:r>
              <a:rPr lang="en-US" altLang="zh-TW" sz="3600" b="1" dirty="0" smtClean="0">
                <a:solidFill>
                  <a:srgbClr val="FF0000"/>
                </a:solidFill>
              </a:rPr>
              <a:t>2025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年間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未能規劃出具體可行的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b="1" dirty="0" smtClean="0">
                <a:solidFill>
                  <a:srgbClr val="FF0000"/>
                </a:solidFill>
              </a:rPr>
              <a:t>國土</a:t>
            </a:r>
            <a:r>
              <a:rPr lang="zh-TW" altLang="en-US" sz="3600" b="1" dirty="0" smtClean="0">
                <a:solidFill>
                  <a:srgbClr val="FF0000"/>
                </a:solidFill>
              </a:rPr>
              <a:t>空間規</a:t>
            </a:r>
            <a:r>
              <a:rPr lang="zh-TW" altLang="zh-TW" sz="3600" b="1" dirty="0" smtClean="0">
                <a:solidFill>
                  <a:srgbClr val="FF0000"/>
                </a:solidFill>
              </a:rPr>
              <a:t>畫藍圖</a:t>
            </a:r>
            <a:endParaRPr lang="en-US" altLang="zh-TW" sz="36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zh-TW" altLang="zh-TW" sz="3600" dirty="0" smtClean="0"/>
              <a:t>以</a:t>
            </a:r>
            <a:r>
              <a:rPr lang="en-US" altLang="zh-TW" sz="3600" dirty="0" smtClean="0"/>
              <a:t>2035</a:t>
            </a:r>
            <a:r>
              <a:rPr lang="zh-TW" altLang="zh-TW" sz="3600" dirty="0" smtClean="0"/>
              <a:t>年之後的人口結構趨勢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zh-TW" sz="3600" dirty="0" smtClean="0"/>
              <a:t>恐怕至</a:t>
            </a:r>
            <a:r>
              <a:rPr lang="en-US" altLang="zh-TW" sz="3600" dirty="0" smtClean="0"/>
              <a:t>2050</a:t>
            </a:r>
            <a:r>
              <a:rPr lang="zh-TW" altLang="zh-TW" sz="3600" dirty="0" smtClean="0"/>
              <a:t>年代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zh-TW" sz="3600" dirty="0" smtClean="0"/>
              <a:t>某些鄉村、城鎮</a:t>
            </a:r>
            <a:endParaRPr lang="en-US" altLang="zh-TW" sz="3600" dirty="0" smtClean="0"/>
          </a:p>
          <a:p>
            <a:pPr algn="ctr">
              <a:buNone/>
            </a:pPr>
            <a:r>
              <a:rPr lang="zh-TW" altLang="zh-TW" sz="3600" dirty="0" smtClean="0"/>
              <a:t>會面臨空洞化的危機！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59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en-US" altLang="zh-TW" sz="3600" dirty="0" smtClean="0"/>
              <a:t>1946</a:t>
            </a:r>
            <a:r>
              <a:rPr lang="zh-TW" altLang="en-US" sz="3600" dirty="0" smtClean="0"/>
              <a:t>年  高齡人口</a:t>
            </a:r>
            <a:r>
              <a:rPr lang="en-US" altLang="zh-TW" sz="3600" dirty="0" smtClean="0"/>
              <a:t>15</a:t>
            </a:r>
            <a:r>
              <a:rPr lang="en-US" altLang="zh-TW" sz="2800" dirty="0" smtClean="0"/>
              <a:t>.5</a:t>
            </a:r>
            <a:r>
              <a:rPr lang="zh-TW" altLang="en-US" sz="3600" dirty="0" smtClean="0"/>
              <a:t>萬人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>2050</a:t>
            </a:r>
            <a:r>
              <a:rPr lang="zh-TW" altLang="en-US" sz="3600" dirty="0" smtClean="0"/>
              <a:t>年  高齡人口</a:t>
            </a:r>
            <a:r>
              <a:rPr lang="en-US" altLang="zh-TW" sz="3600" dirty="0" smtClean="0"/>
              <a:t>742</a:t>
            </a:r>
            <a:r>
              <a:rPr lang="zh-TW" altLang="en-US" sz="3600" dirty="0" smtClean="0"/>
              <a:t>萬人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203848" y="6381328"/>
            <a:ext cx="4824536" cy="332656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國家發展委員會，內政部戶政司，作者整理</a:t>
            </a:r>
          </a:p>
        </p:txBody>
      </p:sp>
      <p:graphicFrame>
        <p:nvGraphicFramePr>
          <p:cNvPr id="4" name="圖表 3"/>
          <p:cNvGraphicFramePr/>
          <p:nvPr/>
        </p:nvGraphicFramePr>
        <p:xfrm>
          <a:off x="0" y="1196752"/>
          <a:ext cx="914400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28800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4000" dirty="0" smtClean="0"/>
              <a:t>前瞻的企業家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先一步  在趨勢中  找到機會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628800"/>
            <a:ext cx="8929563" cy="4497362"/>
          </a:xfrm>
        </p:spPr>
        <p:txBody>
          <a:bodyPr/>
          <a:lstStyle/>
          <a:p>
            <a:pPr>
              <a:buNone/>
            </a:pPr>
            <a:r>
              <a:rPr lang="en-US" altLang="zh-TW" sz="3200" dirty="0" smtClean="0"/>
              <a:t>    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無論人口多少，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            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都有房地產</a:t>
            </a:r>
            <a:r>
              <a:rPr lang="zh-TW" altLang="en-US" sz="3200" dirty="0" smtClean="0"/>
              <a:t>供需問題</a:t>
            </a:r>
            <a:r>
              <a:rPr lang="zh-TW" altLang="zh-TW" sz="3200" dirty="0" smtClean="0"/>
              <a:t>！</a:t>
            </a:r>
          </a:p>
          <a:p>
            <a:pPr>
              <a:buNone/>
            </a:pPr>
            <a:r>
              <a:rPr lang="en-US" altLang="zh-TW" sz="3200" dirty="0" smtClean="0"/>
              <a:t>    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無論供需</a:t>
            </a:r>
            <a:r>
              <a:rPr lang="zh-TW" altLang="en-US" sz="3200" dirty="0" smtClean="0"/>
              <a:t>高低</a:t>
            </a:r>
            <a:r>
              <a:rPr lang="zh-TW" altLang="zh-TW" sz="3200" dirty="0" smtClean="0"/>
              <a:t>，</a:t>
            </a:r>
            <a:endParaRPr lang="en-US" altLang="zh-TW" sz="3200" dirty="0" smtClean="0"/>
          </a:p>
          <a:p>
            <a:pPr>
              <a:buNone/>
            </a:pPr>
            <a:r>
              <a:rPr lang="en-US" altLang="zh-TW" sz="3200" dirty="0" smtClean="0"/>
              <a:t>            </a:t>
            </a:r>
            <a:r>
              <a:rPr lang="zh-TW" altLang="en-US" sz="3200" dirty="0" smtClean="0"/>
              <a:t>   </a:t>
            </a:r>
            <a:r>
              <a:rPr lang="zh-TW" altLang="zh-TW" sz="3200" dirty="0" smtClean="0"/>
              <a:t>都有價格起伏的變動！</a:t>
            </a:r>
          </a:p>
          <a:p>
            <a:pPr>
              <a:buNone/>
            </a:pPr>
            <a:r>
              <a:rPr lang="zh-TW" altLang="en-US" sz="3200" dirty="0" smtClean="0"/>
              <a:t>       無論城市再老，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    都需要創新科技建築！</a:t>
            </a:r>
            <a:endParaRPr lang="zh-TW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房市產業經濟，</a:t>
            </a:r>
            <a:endParaRPr lang="en-US" altLang="zh-TW" sz="3200" dirty="0" smtClean="0"/>
          </a:p>
          <a:p>
            <a:pPr>
              <a:buNone/>
            </a:pPr>
            <a:r>
              <a:rPr lang="zh-TW" altLang="en-US" sz="3200" dirty="0" smtClean="0"/>
              <a:t>               都會有景氣榮枯循環！</a:t>
            </a:r>
            <a:endParaRPr lang="zh-TW" altLang="zh-TW" sz="3200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41B261-32DC-40D4-9795-65F73088B635}" type="slidenum">
              <a:rPr lang="en-US" altLang="zh-TW" smtClean="0"/>
              <a:pPr>
                <a:defRPr/>
              </a:pPr>
              <a:t>60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861048"/>
          </a:xfrm>
          <a:solidFill>
            <a:srgbClr val="FF7C80"/>
          </a:solidFill>
        </p:spPr>
        <p:txBody>
          <a:bodyPr/>
          <a:lstStyle/>
          <a:p>
            <a:pPr algn="ctr"/>
            <a:r>
              <a:rPr lang="zh-TW" altLang="en-US" sz="4000" dirty="0" smtClean="0"/>
              <a:t>未來房市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充滿挑戰與機會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但是機會是給到場的您們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因為人口結構趨勢已然預見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zh-TW" altLang="en-US" sz="4000" dirty="0" smtClean="0"/>
              <a:t>掌握趨勢    創新創意   您是贏家</a:t>
            </a:r>
            <a:endParaRPr lang="zh-TW" altLang="en-US" sz="4000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4005064"/>
            <a:ext cx="8713787" cy="2121098"/>
          </a:xfrm>
        </p:spPr>
        <p:txBody>
          <a:bodyPr anchor="ctr"/>
          <a:lstStyle/>
          <a:p>
            <a:pPr algn="ctr" eaLnBrk="1" hangingPunct="1">
              <a:buFontTx/>
              <a:buNone/>
            </a:pP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簡報結束 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◎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敬請指教 </a:t>
            </a:r>
            <a:r>
              <a:rPr lang="zh-TW" alt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◎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雙向交流</a:t>
            </a:r>
            <a:endParaRPr lang="zh-TW" alt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7650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7E87B05-FBF1-4DAD-BE03-D9E800C2ED1B}" type="slidenum">
              <a:rPr lang="en-US" altLang="zh-TW" smtClean="0">
                <a:ea typeface="新細明體" charset="-120"/>
              </a:rPr>
              <a:pPr/>
              <a:t>61</a:t>
            </a:fld>
            <a:endParaRPr lang="en-US" altLang="zh-TW" smtClean="0">
              <a:ea typeface="新細明體" charset="-120"/>
            </a:endParaRPr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</a:rPr>
              <a:t>中位數年齡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</a:rPr>
              <a:t>(50%50%</a:t>
            </a:r>
            <a:r>
              <a:rPr lang="zh-TW" altLang="en-US" sz="2800" dirty="0" smtClean="0">
                <a:solidFill>
                  <a:schemeClr val="accent6">
                    <a:lumMod val="50000"/>
                  </a:schemeClr>
                </a:solidFill>
              </a:rPr>
              <a:t>年齡分布</a:t>
            </a:r>
            <a: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  <a:br>
              <a:rPr lang="en-US" altLang="zh-TW" sz="2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</a:rPr>
              <a:t>猜猜這幾年的中位數年齡？</a:t>
            </a:r>
            <a:endParaRPr lang="zh-TW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3347864" y="6453336"/>
            <a:ext cx="4824536" cy="260648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國家發展委員會，內政部戶政司，作者整理</a:t>
            </a:r>
          </a:p>
        </p:txBody>
      </p:sp>
      <p:graphicFrame>
        <p:nvGraphicFramePr>
          <p:cNvPr id="7" name="圖表 6"/>
          <p:cNvGraphicFramePr/>
          <p:nvPr/>
        </p:nvGraphicFramePr>
        <p:xfrm>
          <a:off x="179512" y="1124744"/>
          <a:ext cx="8964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00166" y="0"/>
            <a:ext cx="7643834" cy="1124744"/>
          </a:xfrm>
          <a:solidFill>
            <a:srgbClr val="9EF070"/>
          </a:solidFill>
        </p:spPr>
        <p:txBody>
          <a:bodyPr/>
          <a:lstStyle/>
          <a:p>
            <a:pPr algn="ctr"/>
            <a:r>
              <a:rPr lang="zh-TW" altLang="en-US" sz="3600" dirty="0" smtClean="0"/>
              <a:t>民國</a:t>
            </a:r>
            <a:r>
              <a:rPr lang="en-US" altLang="zh-TW" sz="3600" dirty="0" smtClean="0"/>
              <a:t>63</a:t>
            </a:r>
            <a:r>
              <a:rPr lang="zh-TW" altLang="en-US" sz="3600" dirty="0" smtClean="0"/>
              <a:t>年    </a:t>
            </a:r>
            <a:r>
              <a:rPr lang="en-US" altLang="zh-TW" sz="3600" dirty="0" smtClean="0"/>
              <a:t>50%</a:t>
            </a:r>
            <a:r>
              <a:rPr lang="zh-TW" altLang="en-US" sz="3600" dirty="0" smtClean="0"/>
              <a:t>的人  小於</a:t>
            </a:r>
            <a:r>
              <a:rPr lang="en-US" altLang="zh-TW" sz="3600" dirty="0" smtClean="0"/>
              <a:t>21</a:t>
            </a:r>
            <a:r>
              <a:rPr lang="zh-TW" altLang="en-US" sz="3600" dirty="0" smtClean="0"/>
              <a:t>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</a:rPr>
              <a:t>民國</a:t>
            </a:r>
            <a: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</a:rPr>
              <a:t>150</a:t>
            </a: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</a:rPr>
              <a:t>年  </a:t>
            </a:r>
            <a: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</a:rPr>
              <a:t>50%</a:t>
            </a: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</a:rPr>
              <a:t>的人  大於</a:t>
            </a:r>
            <a:r>
              <a:rPr lang="en-US" altLang="zh-TW" sz="3600" dirty="0" smtClean="0">
                <a:solidFill>
                  <a:schemeClr val="accent6">
                    <a:lumMod val="50000"/>
                  </a:schemeClr>
                </a:solidFill>
              </a:rPr>
              <a:t>60</a:t>
            </a:r>
            <a:r>
              <a:rPr lang="zh-TW" altLang="en-US" sz="3600" dirty="0" smtClean="0">
                <a:solidFill>
                  <a:schemeClr val="accent6">
                    <a:lumMod val="50000"/>
                  </a:schemeClr>
                </a:solidFill>
              </a:rPr>
              <a:t>歲</a:t>
            </a:r>
            <a:endParaRPr lang="zh-TW" altLang="en-US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0"/>
          </p:nvPr>
        </p:nvSpPr>
        <p:spPr>
          <a:xfrm>
            <a:off x="3347864" y="6453336"/>
            <a:ext cx="4824536" cy="260648"/>
          </a:xfrm>
        </p:spPr>
        <p:txBody>
          <a:bodyPr/>
          <a:lstStyle/>
          <a:p>
            <a:r>
              <a:rPr lang="zh-TW" altLang="en-US" sz="1600" dirty="0" smtClean="0">
                <a:solidFill>
                  <a:schemeClr val="bg1"/>
                </a:solidFill>
              </a:rPr>
              <a:t>資料來源</a:t>
            </a:r>
            <a:r>
              <a:rPr lang="en-US" altLang="zh-TW" sz="1600" dirty="0" smtClean="0">
                <a:solidFill>
                  <a:schemeClr val="bg1"/>
                </a:solidFill>
              </a:rPr>
              <a:t>:</a:t>
            </a:r>
            <a:r>
              <a:rPr lang="zh-TW" altLang="en-US" sz="1600" dirty="0" smtClean="0">
                <a:solidFill>
                  <a:schemeClr val="bg1"/>
                </a:solidFill>
              </a:rPr>
              <a:t>國家發展委員會，內政部戶政司，作者整理</a:t>
            </a:r>
          </a:p>
        </p:txBody>
      </p:sp>
      <p:graphicFrame>
        <p:nvGraphicFramePr>
          <p:cNvPr id="7" name="圖表 6"/>
          <p:cNvGraphicFramePr/>
          <p:nvPr/>
        </p:nvGraphicFramePr>
        <p:xfrm>
          <a:off x="179512" y="1124744"/>
          <a:ext cx="896448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214282" y="1142984"/>
            <a:ext cx="4286280" cy="4929222"/>
          </a:xfrm>
          <a:prstGeom prst="rect">
            <a:avLst/>
          </a:prstGeom>
          <a:noFill/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4714876" y="1142984"/>
            <a:ext cx="4286280" cy="4929222"/>
          </a:xfrm>
          <a:prstGeom prst="rect">
            <a:avLst/>
          </a:prstGeom>
          <a:noFill/>
          <a:ln w="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3689" y="0"/>
            <a:ext cx="7380312" cy="1124744"/>
          </a:xfrm>
          <a:solidFill>
            <a:srgbClr val="9EF070"/>
          </a:solidFill>
        </p:spPr>
        <p:txBody>
          <a:bodyPr/>
          <a:lstStyle/>
          <a:p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家有一老，如有一寶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現在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b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　　　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家有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四</a:t>
            </a:r>
            <a:r>
              <a:rPr lang="zh-TW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老，全家累倒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(</a:t>
            </a:r>
            <a:r>
              <a:rPr lang="zh-TW" alt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未來</a:t>
            </a:r>
            <a:r>
              <a:rPr lang="en-US" altLang="zh-TW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zh-TW" alt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49363D-0624-416D-9042-9D92CCD4A9C6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zh-TW" altLang="en-US" smtClean="0"/>
              <a:t>台灣房地產市場展望</a:t>
            </a:r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357298"/>
            <a:ext cx="428628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769" y="3143248"/>
            <a:ext cx="4219307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矩形 8"/>
          <p:cNvSpPr/>
          <p:nvPr/>
        </p:nvSpPr>
        <p:spPr>
          <a:xfrm>
            <a:off x="357174" y="1359274"/>
            <a:ext cx="4000496" cy="1569660"/>
          </a:xfrm>
          <a:prstGeom prst="rect">
            <a:avLst/>
          </a:prstGeom>
          <a:solidFill>
            <a:srgbClr val="00B0F0"/>
          </a:solidFill>
        </p:spPr>
        <p:txBody>
          <a:bodyPr wrap="square" anchor="ctr">
            <a:spAutoFit/>
          </a:bodyPr>
          <a:lstStyle/>
          <a:p>
            <a:pPr algn="ctr">
              <a:buNone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40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年前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(1974)</a:t>
            </a:r>
          </a:p>
          <a:p>
            <a:pPr algn="ctr">
              <a:buNone/>
            </a:pP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一半以上的人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Arial" pitchFamily="34" charset="0"/>
            </a:endParaRPr>
          </a:p>
          <a:p>
            <a:pPr algn="ctr">
              <a:buNone/>
            </a:pP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都在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20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歲以下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88024" y="4293096"/>
            <a:ext cx="407024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40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年後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(2060)</a:t>
            </a:r>
          </a:p>
          <a:p>
            <a:pPr algn="ctr">
              <a:buNone/>
            </a:pP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您遇到的人</a:t>
            </a:r>
            <a:endParaRPr lang="en-US" altLang="zh-TW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Arial" pitchFamily="34" charset="0"/>
            </a:endParaRPr>
          </a:p>
          <a:p>
            <a:pPr algn="ctr">
              <a:buNone/>
            </a:pP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一半以上超過</a:t>
            </a:r>
            <a:r>
              <a: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60</a:t>
            </a:r>
            <a:r>
              <a:rPr lang="zh-TW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n-ea"/>
                <a:cs typeface="Arial" pitchFamily="34" charset="0"/>
              </a:rPr>
              <a:t>歲</a:t>
            </a:r>
            <a:endParaRPr lang="zh-TW" alt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預設簡報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Garamond"/>
        <a:ea typeface="標楷體"/>
        <a:cs typeface=""/>
      </a:majorFont>
      <a:minorFont>
        <a:latin typeface="Garamond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8576</TotalTime>
  <Words>3390</Words>
  <Application>Microsoft Office PowerPoint</Application>
  <PresentationFormat>如螢幕大小 (4:3)</PresentationFormat>
  <Paragraphs>717</Paragraphs>
  <Slides>61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2" baseType="lpstr">
      <vt:lpstr>預設簡報設計</vt:lpstr>
      <vt:lpstr>高齡化、少子化 的 房市趨勢</vt:lpstr>
      <vt:lpstr>卓輝華  簡歷 </vt:lpstr>
      <vt:lpstr>投影片 3</vt:lpstr>
      <vt:lpstr>高齡化起因於 戰後嬰兒潮   一起變老了</vt:lpstr>
      <vt:lpstr>高齡化起因 平均壽命增加  推升高齡人口 100年(1926-2011)   壽命增加一倍</vt:lpstr>
      <vt:lpstr>1946年  高齡人口15.5萬人 2050年  高齡人口742萬人</vt:lpstr>
      <vt:lpstr>中位數年齡(50%50%年齡分布) 猜猜這幾年的中位數年齡？</vt:lpstr>
      <vt:lpstr>民國63年    50%的人  小於21歲 民國150年  50%的人  大於60歲</vt:lpstr>
      <vt:lpstr>家有一老，如有一寶(現在) 　　　家有四老，全家累倒(未來)</vt:lpstr>
      <vt:lpstr>高齡人口VS.房市</vt:lpstr>
      <vt:lpstr>台北市71%房屋產權  都被50歲以上的人(38%)持有 </vt:lpstr>
      <vt:lpstr>2016年起繼承房屋超過5萬棟 繼承房產高峰期  2025-2060</vt:lpstr>
      <vt:lpstr>少子化對房市    有那麼可怕嗎！</vt:lpstr>
      <vt:lpstr>少子化起因於   生育率逐年下降</vt:lpstr>
      <vt:lpstr>少子化   起因於   多子化</vt:lpstr>
      <vt:lpstr>臺灣經歷  兩波 多子化(嬰兒潮)</vt:lpstr>
      <vt:lpstr>在  1980年代中期 開始兩波少子化</vt:lpstr>
      <vt:lpstr>兩波多子化     兩波少子化 (1950-1984 )       (1985-2016)</vt:lpstr>
      <vt:lpstr> 第三波  少子化  來了？ 2016年是最後一次出生20萬人以上的年度？  </vt:lpstr>
      <vt:lpstr>少子化會讓房市崩盤嗎？</vt:lpstr>
      <vt:lpstr>出生人口影響房市 在35-50年之後</vt:lpstr>
      <vt:lpstr>少子化  的  房市懸崖   在  2030年  之後</vt:lpstr>
      <vt:lpstr>多子化與少子化 住宅剛性需求增減趨勢</vt:lpstr>
      <vt:lpstr> 2015-2025    人口與房市結構  轉折期</vt:lpstr>
      <vt:lpstr>1946—2018—2061   高齡少子化後  的 人口結構轉型</vt:lpstr>
      <vt:lpstr>土地神話  植基於人口持續成長 1946-2017增加1750萬人住宅需求</vt:lpstr>
      <vt:lpstr>1946-2017共增加 765萬戶 住宅剛性需求</vt:lpstr>
      <vt:lpstr>過去70年  人口增長 是房市與房價的保證</vt:lpstr>
      <vt:lpstr>2021-2025總人口高峰期 之後人口將一直降低至21世紀末期</vt:lpstr>
      <vt:lpstr>聯合國對台灣人口預測(2015-2100)</vt:lpstr>
      <vt:lpstr>人口減少—住宅剛性需求降低(2021年起)</vt:lpstr>
      <vt:lpstr>1990-2026 人口紅利期</vt:lpstr>
      <vt:lpstr>1990-2026扶養比低於50% 是人口紅利期最低扶養比期間</vt:lpstr>
      <vt:lpstr>2012-2015  勞動人口最豐沛期</vt:lpstr>
      <vt:lpstr>2015年勞動人口最高峰1736.6萬人2016年起    勞動人口逐年減少</vt:lpstr>
      <vt:lpstr>少子化、高齡化後 勞動人口快速減少(中推計)</vt:lpstr>
      <vt:lpstr>2004-2015房市第五波上漲期 2012-2015為人口紅利最高峰期</vt:lpstr>
      <vt:lpstr>台灣五波房市景氣起伏(1966-2017)</vt:lpstr>
      <vt:lpstr>2018-2060 房市景氣循環 會重演1960-2017年的路徑嗎？</vt:lpstr>
      <vt:lpstr>房市景氣發展    短期看經濟   長期看人口 </vt:lpstr>
      <vt:lpstr>投影片 41</vt:lpstr>
      <vt:lpstr>2015-2025  房市結構碰到天花板？</vt:lpstr>
      <vt:lpstr>住宅供需關係  反轉中</vt:lpstr>
      <vt:lpstr>2018-2060 人口與房市發展預測</vt:lpstr>
      <vt:lpstr>2010-2015  人口紅利與房市高峰</vt:lpstr>
      <vt:lpstr>2015-2020  景氣高峰後的休養生息</vt:lpstr>
      <vt:lpstr>2015-2020  景氣高峰後的休養生息</vt:lpstr>
      <vt:lpstr>2015-2020  景氣高峰後的休養生息</vt:lpstr>
      <vt:lpstr>2021-2035年   第六波房市發展機會</vt:lpstr>
      <vt:lpstr>2025-2035年   第六波房市發展機會</vt:lpstr>
      <vt:lpstr>2036—2060 高齡族群的龐大遺產繼承高峰期</vt:lpstr>
      <vt:lpstr>2036—2060 勞動人口負擔加重期</vt:lpstr>
      <vt:lpstr>2036—2060 總人口  快速減少期</vt:lpstr>
      <vt:lpstr>2020-2050 高齡人口紅利  30年黃金商機</vt:lpstr>
      <vt:lpstr>人口與房市   當務之急(1/5)</vt:lpstr>
      <vt:lpstr>人口與房市   當務之急(2/5)</vt:lpstr>
      <vt:lpstr>人口與房市     當務之急(3/5)</vt:lpstr>
      <vt:lpstr>人口與房市      當務之急(4/5)</vt:lpstr>
      <vt:lpstr>人口與房市     當務之急(5/5)</vt:lpstr>
      <vt:lpstr>前瞻的企業家 先一步  在趨勢中  找到機會</vt:lpstr>
      <vt:lpstr>未來房市 充滿挑戰與機會 但是機會是給到場的您們  因為人口結構趨勢已然預見 掌握趨勢    創新創意   您是贏家</vt:lpstr>
    </vt:vector>
  </TitlesOfParts>
  <Company>CMT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鄭容宇</dc:creator>
  <cp:lastModifiedBy>alpha</cp:lastModifiedBy>
  <cp:revision>899</cp:revision>
  <dcterms:created xsi:type="dcterms:W3CDTF">2010-02-01T23:08:57Z</dcterms:created>
  <dcterms:modified xsi:type="dcterms:W3CDTF">2018-05-09T03:14:39Z</dcterms:modified>
</cp:coreProperties>
</file>