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60"/>
  </p:notesMasterIdLst>
  <p:sldIdLst>
    <p:sldId id="256" r:id="rId2"/>
    <p:sldId id="262" r:id="rId3"/>
    <p:sldId id="258" r:id="rId4"/>
    <p:sldId id="257" r:id="rId5"/>
    <p:sldId id="259" r:id="rId6"/>
    <p:sldId id="301" r:id="rId7"/>
    <p:sldId id="260" r:id="rId8"/>
    <p:sldId id="263" r:id="rId9"/>
    <p:sldId id="264" r:id="rId10"/>
    <p:sldId id="265" r:id="rId11"/>
    <p:sldId id="316" r:id="rId12"/>
    <p:sldId id="275" r:id="rId13"/>
    <p:sldId id="267" r:id="rId14"/>
    <p:sldId id="290" r:id="rId15"/>
    <p:sldId id="291" r:id="rId16"/>
    <p:sldId id="289" r:id="rId17"/>
    <p:sldId id="292" r:id="rId18"/>
    <p:sldId id="268" r:id="rId19"/>
    <p:sldId id="276" r:id="rId20"/>
    <p:sldId id="269" r:id="rId21"/>
    <p:sldId id="294" r:id="rId22"/>
    <p:sldId id="305" r:id="rId23"/>
    <p:sldId id="273" r:id="rId24"/>
    <p:sldId id="271" r:id="rId25"/>
    <p:sldId id="327" r:id="rId26"/>
    <p:sldId id="272" r:id="rId27"/>
    <p:sldId id="297" r:id="rId28"/>
    <p:sldId id="295" r:id="rId29"/>
    <p:sldId id="296" r:id="rId30"/>
    <p:sldId id="261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6" r:id="rId39"/>
    <p:sldId id="324" r:id="rId40"/>
    <p:sldId id="325" r:id="rId41"/>
    <p:sldId id="308" r:id="rId42"/>
    <p:sldId id="283" r:id="rId43"/>
    <p:sldId id="315" r:id="rId44"/>
    <p:sldId id="309" r:id="rId45"/>
    <p:sldId id="312" r:id="rId46"/>
    <p:sldId id="313" r:id="rId47"/>
    <p:sldId id="311" r:id="rId48"/>
    <p:sldId id="310" r:id="rId49"/>
    <p:sldId id="314" r:id="rId50"/>
    <p:sldId id="298" r:id="rId51"/>
    <p:sldId id="300" r:id="rId52"/>
    <p:sldId id="279" r:id="rId53"/>
    <p:sldId id="274" r:id="rId54"/>
    <p:sldId id="282" r:id="rId55"/>
    <p:sldId id="299" r:id="rId56"/>
    <p:sldId id="277" r:id="rId57"/>
    <p:sldId id="302" r:id="rId58"/>
    <p:sldId id="30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72"/>
  </p:normalViewPr>
  <p:slideViewPr>
    <p:cSldViewPr snapToGrid="0" snapToObjects="1">
      <p:cViewPr varScale="1">
        <p:scale>
          <a:sx n="103" d="100"/>
          <a:sy n="103" d="100"/>
        </p:scale>
        <p:origin x="16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8AD26-026D-3A49-A75D-AFCBF69D9466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E203D-4352-7E4A-B1A1-1414A685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0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E203D-4352-7E4A-B1A1-1414A6854E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18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E203D-4352-7E4A-B1A1-1414A6854E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1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E62D3CD-6A30-3A47-A69C-1389AF16E78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E20742-7FFF-7A40-8E0D-8BA03CE0A0F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7873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D3CD-6A30-3A47-A69C-1389AF16E78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0742-7FFF-7A40-8E0D-8BA03CE0A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D3CD-6A30-3A47-A69C-1389AF16E78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0742-7FFF-7A40-8E0D-8BA03CE0A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4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D3CD-6A30-3A47-A69C-1389AF16E78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0742-7FFF-7A40-8E0D-8BA03CE0A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7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62D3CD-6A30-3A47-A69C-1389AF16E78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20742-7FFF-7A40-8E0D-8BA03CE0A0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63982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D3CD-6A30-3A47-A69C-1389AF16E78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0742-7FFF-7A40-8E0D-8BA03CE0A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D3CD-6A30-3A47-A69C-1389AF16E78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0742-7FFF-7A40-8E0D-8BA03CE0A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8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D3CD-6A30-3A47-A69C-1389AF16E78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0742-7FFF-7A40-8E0D-8BA03CE0A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1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D3CD-6A30-3A47-A69C-1389AF16E78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0742-7FFF-7A40-8E0D-8BA03CE0A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3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62D3CD-6A30-3A47-A69C-1389AF16E78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20742-7FFF-7A40-8E0D-8BA03CE0A0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700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62D3CD-6A30-3A47-A69C-1389AF16E78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20742-7FFF-7A40-8E0D-8BA03CE0A0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334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E62D3CD-6A30-3A47-A69C-1389AF16E78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1E20742-7FFF-7A40-8E0D-8BA03CE0A0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832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100D-09E4-8D46-B0F3-08782A7A1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ant" altLang="en-US" dirty="0"/>
              <a:t>演講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C6261-0CEE-8848-9C22-CA8F0C594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9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FF9E-5F4F-9444-B26A-04F59C19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國中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6D5AD-03F1-264C-A9F7-563F17762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成績爛，考不進好的國中，只能進「有錢人學校」</a:t>
            </a:r>
            <a:endParaRPr lang="en-US" altLang="zh-Hant" dirty="0"/>
          </a:p>
          <a:p>
            <a:r>
              <a:rPr lang="zh-Hant" altLang="en-US" dirty="0"/>
              <a:t>一句英文都不會就進去了</a:t>
            </a:r>
            <a:endParaRPr lang="en-US" altLang="zh-Hant" dirty="0"/>
          </a:p>
          <a:p>
            <a:r>
              <a:rPr lang="zh-Hant" altLang="en-US" dirty="0"/>
              <a:t>什麼都聽不懂，只會傻笑和假笑</a:t>
            </a:r>
            <a:endParaRPr lang="en-US" altLang="zh-Hant" dirty="0"/>
          </a:p>
          <a:p>
            <a:r>
              <a:rPr lang="zh-Hant" altLang="en-US" dirty="0"/>
              <a:t>一開始跟一群英文同樣爛的人做朋友</a:t>
            </a:r>
            <a:endParaRPr lang="en-US" altLang="zh-Hant" dirty="0"/>
          </a:p>
          <a:p>
            <a:r>
              <a:rPr lang="zh-Hant" altLang="en-US" dirty="0"/>
              <a:t>後來跟英文好的亞洲人做朋友</a:t>
            </a:r>
            <a:endParaRPr lang="en-US" altLang="zh-Hant" dirty="0"/>
          </a:p>
          <a:p>
            <a:r>
              <a:rPr lang="zh-Hant" altLang="en-US" dirty="0"/>
              <a:t>上課跟上廁所一樣：進去坐一下出來就沒了</a:t>
            </a:r>
            <a:endParaRPr lang="en-US" altLang="zh-Han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2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8406-0ADC-A146-BA3A-5AACE391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功課跟不上⋯⋯怎麼辦？要崩潰了！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FE0DA-5A6A-E74B-8926-4F3EF47B3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每天要閱讀至少</a:t>
            </a:r>
            <a:r>
              <a:rPr lang="en-US" altLang="zh-TW" dirty="0"/>
              <a:t>1</a:t>
            </a:r>
            <a:r>
              <a:rPr lang="en-US" altLang="zh-Hant" dirty="0"/>
              <a:t>0</a:t>
            </a:r>
            <a:r>
              <a:rPr lang="zh-Hant" altLang="en-US" dirty="0"/>
              <a:t>～</a:t>
            </a:r>
            <a:r>
              <a:rPr lang="en-US" altLang="zh-Hant" dirty="0"/>
              <a:t>20</a:t>
            </a:r>
            <a:r>
              <a:rPr lang="zh-TW" altLang="en-US" dirty="0"/>
              <a:t>頁密密麻麻的英文字的文章。</a:t>
            </a:r>
            <a:endParaRPr lang="en-US" altLang="zh-TW" dirty="0"/>
          </a:p>
          <a:p>
            <a:r>
              <a:rPr lang="zh-TW" altLang="en-US" dirty="0"/>
              <a:t>只能</a:t>
            </a:r>
            <a:r>
              <a:rPr lang="en-US" altLang="zh-TW" dirty="0"/>
              <a:t>Google</a:t>
            </a:r>
            <a:r>
              <a:rPr lang="zh-TW" altLang="en-US" dirty="0"/>
              <a:t>中文版或別人的讀書心得，但怎樣都是一知半解。</a:t>
            </a:r>
            <a:endParaRPr lang="en-US" altLang="zh-TW" dirty="0"/>
          </a:p>
          <a:p>
            <a:r>
              <a:rPr lang="zh-TW" altLang="en-US" dirty="0"/>
              <a:t>上課被問問題，答得迷迷糊糊；讀書心得沒有分章節，根本不知道自己讀的是超前還是完全沒跟上⋯⋯</a:t>
            </a:r>
            <a:endParaRPr lang="en-US" altLang="zh-TW" dirty="0"/>
          </a:p>
          <a:p>
            <a:r>
              <a:rPr lang="zh-TW" altLang="en-US" dirty="0"/>
              <a:t>只能硬著頭皮問同學，借筆記（但還是看不懂⋯⋯）</a:t>
            </a:r>
            <a:endParaRPr lang="en-US" altLang="zh-TW" dirty="0"/>
          </a:p>
          <a:p>
            <a:r>
              <a:rPr lang="zh-TW" altLang="en-US" dirty="0"/>
              <a:t>拿翻譯機一個字一個字翻，</a:t>
            </a:r>
            <a:r>
              <a:rPr lang="en-US" altLang="zh-TW" dirty="0"/>
              <a:t>2</a:t>
            </a:r>
            <a:r>
              <a:rPr lang="en-US" altLang="zh-Hant" dirty="0"/>
              <a:t>0</a:t>
            </a:r>
            <a:r>
              <a:rPr lang="zh-TW" altLang="en-US" dirty="0"/>
              <a:t>頁從晚上七點讀到十一點，其他功課都來不及做，只能邊焦慮邊想明天如何假裝作業被狗吃掉。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3721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FE26-2FB0-F549-8CAB-191316A2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如何學英文？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7E4E-31BB-664C-BF7D-EE8D0503F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Hant" altLang="en-US" dirty="0"/>
              <a:t>臉皮要夠厚</a:t>
            </a:r>
            <a:endParaRPr lang="en-US" altLang="zh-Hant" dirty="0"/>
          </a:p>
          <a:p>
            <a:pPr lvl="1"/>
            <a:r>
              <a:rPr lang="zh-Hant" altLang="en-US" dirty="0"/>
              <a:t>大膽去說，不要怕說錯</a:t>
            </a:r>
            <a:endParaRPr lang="en-US" altLang="zh-Hant" dirty="0"/>
          </a:p>
          <a:p>
            <a:pPr lvl="1"/>
            <a:r>
              <a:rPr lang="zh-Hant" altLang="en-US" dirty="0"/>
              <a:t>錯了，你被笑了被指正了，你就學會了</a:t>
            </a:r>
            <a:endParaRPr lang="en-US" altLang="zh-Hant" dirty="0"/>
          </a:p>
          <a:p>
            <a:r>
              <a:rPr lang="zh-Hant" altLang="en-US" dirty="0"/>
              <a:t>看美劇</a:t>
            </a:r>
            <a:endParaRPr lang="en-US" altLang="zh-Hant" dirty="0"/>
          </a:p>
          <a:p>
            <a:pPr lvl="1"/>
            <a:r>
              <a:rPr lang="zh-Hant" altLang="en-US" dirty="0"/>
              <a:t>第一次沒有字幕</a:t>
            </a:r>
            <a:endParaRPr lang="en-US" altLang="zh-Hant" dirty="0"/>
          </a:p>
          <a:p>
            <a:pPr lvl="1"/>
            <a:r>
              <a:rPr lang="zh-Hant" altLang="en-US" dirty="0"/>
              <a:t>第二次英文字幕</a:t>
            </a:r>
            <a:endParaRPr lang="en-US" altLang="zh-Hant" dirty="0"/>
          </a:p>
          <a:p>
            <a:pPr lvl="1"/>
            <a:r>
              <a:rPr lang="zh-Hant" altLang="en-US" dirty="0"/>
              <a:t>第三次中文字幕</a:t>
            </a:r>
            <a:endParaRPr lang="en-US" altLang="zh-Hant" dirty="0"/>
          </a:p>
          <a:p>
            <a:pPr lvl="1"/>
            <a:r>
              <a:rPr lang="zh-Hant" altLang="en-US" dirty="0"/>
              <a:t>了解文化</a:t>
            </a:r>
            <a:endParaRPr lang="en-US" altLang="zh-Hant" dirty="0"/>
          </a:p>
          <a:p>
            <a:r>
              <a:rPr lang="zh-Hant" altLang="en-US" dirty="0"/>
              <a:t>語感</a:t>
            </a:r>
            <a:r>
              <a:rPr lang="en-US" altLang="zh-Hant" dirty="0"/>
              <a:t> &gt; </a:t>
            </a:r>
            <a:r>
              <a:rPr lang="zh-Hant" altLang="en-US" dirty="0"/>
              <a:t>語法</a:t>
            </a:r>
            <a:endParaRPr lang="en-US" altLang="zh-Hant" dirty="0"/>
          </a:p>
          <a:p>
            <a:pPr lvl="1"/>
            <a:r>
              <a:rPr lang="zh-Hant" altLang="en-US" dirty="0"/>
              <a:t>語法很強，但無法用最簡單直白的方式表達，也只能紙上談兵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1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C99C2-7CFF-264C-974E-D72AC657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高中（上海）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7EF6D-DA7C-1144-9E0F-851DD6051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「貴族學校」</a:t>
            </a:r>
            <a:endParaRPr lang="en-US" altLang="zh-Hant" dirty="0"/>
          </a:p>
          <a:p>
            <a:r>
              <a:rPr lang="zh-Hant" altLang="en-US" dirty="0"/>
              <a:t>英國學校：古板、自傲</a:t>
            </a:r>
            <a:endParaRPr lang="en-US" altLang="zh-Hant" dirty="0"/>
          </a:p>
          <a:p>
            <a:r>
              <a:rPr lang="zh-Hant" altLang="en-US" dirty="0"/>
              <a:t>強迫自己跟外國人做朋友</a:t>
            </a:r>
            <a:endParaRPr lang="en-US" altLang="zh-Hant" dirty="0"/>
          </a:p>
        </p:txBody>
      </p:sp>
    </p:spTree>
    <p:extLst>
      <p:ext uri="{BB962C8B-B14F-4D97-AF65-F5344CB8AC3E}">
        <p14:creationId xmlns:p14="http://schemas.microsoft.com/office/powerpoint/2010/main" val="1910751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0DD7-0BC9-714D-9898-ED51267D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走路事件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9B62-81A4-D942-993D-2FBA45A8F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老師叫我去</a:t>
            </a:r>
            <a:r>
              <a:rPr lang="en-US" altLang="zh-Hant" dirty="0"/>
              <a:t>Take a walk</a:t>
            </a:r>
          </a:p>
          <a:p>
            <a:pPr lvl="1"/>
            <a:endParaRPr lang="en-US" altLang="zh-Hant" dirty="0"/>
          </a:p>
          <a:p>
            <a:pPr lvl="1"/>
            <a:r>
              <a:rPr lang="zh-Hant" altLang="en-US" dirty="0"/>
              <a:t>去走廊罰站</a:t>
            </a:r>
            <a:endParaRPr lang="en-US" altLang="zh-Hant" dirty="0"/>
          </a:p>
          <a:p>
            <a:pPr lvl="1"/>
            <a:endParaRPr lang="en-US" altLang="zh-Hant" dirty="0"/>
          </a:p>
          <a:p>
            <a:pPr lvl="1"/>
            <a:r>
              <a:rPr lang="zh-Hant" altLang="en-US" dirty="0"/>
              <a:t>去冷靜一下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我以為是真的去「散步」，一直走到被老師抓去罵了一頓</a:t>
            </a:r>
            <a:endParaRPr lang="en-US" altLang="zh-Han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B19B3-3B6D-1442-81C1-57CA69CA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我學到了⋯⋯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41C60-A56A-B84F-ACE5-B5607C875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zh-Hant" altLang="en-US" dirty="0"/>
              <a:t>英文好的定義不是能不能說，會不會寫；</a:t>
            </a:r>
            <a:endParaRPr lang="en-US" altLang="zh-Hant" dirty="0"/>
          </a:p>
          <a:p>
            <a:pPr marL="0" indent="0" algn="ctr">
              <a:buNone/>
            </a:pPr>
            <a:r>
              <a:rPr lang="zh-Hant" altLang="en-US" dirty="0"/>
              <a:t>而是了不了解</a:t>
            </a:r>
            <a:r>
              <a:rPr lang="zh-Hant" altLang="en-US" b="1" dirty="0"/>
              <a:t>他要表達的是什麼（文化）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4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C01C9-017F-6549-B686-8C2B5416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打火機事件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21157-93B8-E446-B8DF-B48DA6BF1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帶我爸送我的</a:t>
            </a:r>
            <a:r>
              <a:rPr lang="en-US" altLang="zh-Hant" dirty="0"/>
              <a:t>Zippo</a:t>
            </a:r>
            <a:r>
              <a:rPr lang="zh-Hant" altLang="en-US" dirty="0"/>
              <a:t>去學校炫耀，放學後拿出來被老師抓到：</a:t>
            </a:r>
            <a:endParaRPr lang="en-US" altLang="zh-Hant" dirty="0"/>
          </a:p>
          <a:p>
            <a:pPr lvl="1"/>
            <a:endParaRPr lang="en-US" altLang="zh-Hant" dirty="0"/>
          </a:p>
          <a:p>
            <a:pPr lvl="1"/>
            <a:r>
              <a:rPr lang="zh-Hant" altLang="en-US" dirty="0"/>
              <a:t>一整天的 </a:t>
            </a:r>
            <a:r>
              <a:rPr lang="en-US" altLang="zh-Hant" dirty="0"/>
              <a:t>detention</a:t>
            </a:r>
          </a:p>
          <a:p>
            <a:pPr lvl="1"/>
            <a:r>
              <a:rPr lang="zh-Hant" altLang="en-US" dirty="0"/>
              <a:t>以及學校老師約談、心理咨詢師約談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差不多同一個月，白人同學上數學課，拿出打火機燒同學手毛玩，老師下課唸了一下就沒事</a:t>
            </a:r>
            <a:endParaRPr lang="en-US" altLang="zh-Hant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9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D35C-418C-4B40-9FF7-53544C39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我學到了⋯⋯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7C464-6997-DC48-8D94-33BD30697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zh-Hant" altLang="en-US" dirty="0"/>
              <a:t>膚色是加分題，越淺越加分，事實就是如此殘酷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65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EC45-1353-FF43-9B82-8BEADD03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高中（深圳）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ACF27-5502-A74C-985A-F2CA4A749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0519"/>
            <a:ext cx="9601200" cy="4744995"/>
          </a:xfrm>
        </p:spPr>
        <p:txBody>
          <a:bodyPr>
            <a:normAutofit fontScale="92500" lnSpcReduction="10000"/>
          </a:bodyPr>
          <a:lstStyle/>
          <a:p>
            <a:r>
              <a:rPr lang="zh-Hant" altLang="en-US" dirty="0"/>
              <a:t>突然開竅了，再浪費下去就完蛋了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成績從吊車尾跳到全校前</a:t>
            </a:r>
            <a:r>
              <a:rPr lang="en-US" altLang="zh-Hant" dirty="0"/>
              <a:t>5%</a:t>
            </a:r>
          </a:p>
          <a:p>
            <a:pPr lvl="1"/>
            <a:r>
              <a:rPr lang="zh-Hant" altLang="en-US" dirty="0"/>
              <a:t>國中到高一：</a:t>
            </a:r>
            <a:r>
              <a:rPr lang="en-US" altLang="zh-Hant" dirty="0"/>
              <a:t>2.3</a:t>
            </a:r>
            <a:r>
              <a:rPr lang="zh-Hant" altLang="en-US" dirty="0"/>
              <a:t>～</a:t>
            </a:r>
            <a:r>
              <a:rPr lang="en-US" altLang="zh-Hant" dirty="0"/>
              <a:t>2.7</a:t>
            </a:r>
            <a:r>
              <a:rPr lang="zh-Hant" altLang="en-US" dirty="0"/>
              <a:t>（滿分</a:t>
            </a:r>
            <a:r>
              <a:rPr lang="en-US" altLang="zh-Hant" dirty="0"/>
              <a:t>4</a:t>
            </a:r>
            <a:r>
              <a:rPr lang="zh-Hant" altLang="en-US" dirty="0"/>
              <a:t>）</a:t>
            </a:r>
            <a:endParaRPr lang="en-US" altLang="zh-Hant" dirty="0"/>
          </a:p>
          <a:p>
            <a:pPr lvl="1"/>
            <a:r>
              <a:rPr lang="zh-Hant" altLang="en-US" dirty="0"/>
              <a:t>高二、高三：</a:t>
            </a:r>
            <a:r>
              <a:rPr lang="en-US" altLang="zh-Hant" dirty="0"/>
              <a:t>3.98</a:t>
            </a:r>
          </a:p>
          <a:p>
            <a:endParaRPr lang="en-US" altLang="zh-Hant" dirty="0"/>
          </a:p>
          <a:p>
            <a:r>
              <a:rPr lang="zh-Hant" altLang="en-US" dirty="0"/>
              <a:t>之前太廢怎麼辦？課外活動狂洗成績單</a:t>
            </a:r>
            <a:endParaRPr lang="en-US" altLang="zh-Hant" dirty="0"/>
          </a:p>
          <a:p>
            <a:pPr lvl="1"/>
            <a:r>
              <a:rPr lang="zh-Hant" altLang="en-US" dirty="0"/>
              <a:t>榮譽學生會會長、籃球隊、畢冊主編、熱舞社創社社長、樂團、公益活動、音樂劇主角</a:t>
            </a:r>
            <a:endParaRPr lang="en-US" altLang="zh-Hant" dirty="0"/>
          </a:p>
          <a:p>
            <a:pPr lvl="1"/>
            <a:endParaRPr lang="en-US" altLang="zh-Hant" dirty="0"/>
          </a:p>
          <a:p>
            <a:r>
              <a:rPr lang="zh-Hant" altLang="en-US" dirty="0"/>
              <a:t>不知不覺間變成風雲人物，成為所有人的標榜</a:t>
            </a:r>
            <a:endParaRPr lang="en-US" altLang="zh-Hant" dirty="0"/>
          </a:p>
          <a:p>
            <a:pPr lvl="1"/>
            <a:endParaRPr lang="en-US" altLang="zh-Hant" dirty="0"/>
          </a:p>
          <a:p>
            <a:r>
              <a:rPr lang="zh-Hant" altLang="en-US" dirty="0"/>
              <a:t>畢業生致詞</a:t>
            </a:r>
            <a:endParaRPr lang="en-US" altLang="zh-Hant" dirty="0"/>
          </a:p>
          <a:p>
            <a:pPr marL="0" indent="0">
              <a:buNone/>
            </a:pPr>
            <a:endParaRPr lang="en-US" altLang="zh-Han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95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0BAD-CF7B-BF4F-8751-4E52F2FFF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在中國的日子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A8018-7603-1C40-8EF6-9121CA796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ant" altLang="en-US" dirty="0"/>
              <a:t>看見並身在其中</a:t>
            </a:r>
            <a:endParaRPr lang="en-US" altLang="zh-Hant" dirty="0"/>
          </a:p>
          <a:p>
            <a:r>
              <a:rPr lang="zh-Hant" altLang="en-US" dirty="0"/>
              <a:t>大國的崛起和繁榮</a:t>
            </a:r>
            <a:endParaRPr lang="en-US" altLang="zh-Hant" dirty="0"/>
          </a:p>
          <a:p>
            <a:r>
              <a:rPr lang="zh-Hant" altLang="en-US" dirty="0"/>
              <a:t>港澳台的地位每年越來越低</a:t>
            </a:r>
            <a:endParaRPr lang="en-US" altLang="zh-Hant" dirty="0"/>
          </a:p>
          <a:p>
            <a:r>
              <a:rPr lang="zh-Hant" altLang="en-US" dirty="0"/>
              <a:t>華人的地位越來越高</a:t>
            </a:r>
            <a:endParaRPr lang="en-US" altLang="zh-Hant" dirty="0"/>
          </a:p>
          <a:p>
            <a:endParaRPr lang="en-US" dirty="0"/>
          </a:p>
          <a:p>
            <a:r>
              <a:rPr lang="zh-Hant" altLang="en-US" dirty="0"/>
              <a:t>他們強大是理所當然，他們進步極快、不滿足於現狀，想要吸收周邊一切知識技能，我們要學習他們的精神。這正是台灣年輕人最缺乏的。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0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23BC6-DDED-5145-A733-4C89BFF5A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流程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0DE8C-4553-F849-8221-2E0A7BEFF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Hant" altLang="en-US" dirty="0"/>
              <a:t>簡單自我介紹</a:t>
            </a:r>
            <a:endParaRPr lang="en-US" altLang="zh-Hant" dirty="0"/>
          </a:p>
          <a:p>
            <a:pPr marL="514350" indent="-514350">
              <a:buFont typeface="+mj-lt"/>
              <a:buAutoNum type="arabicPeriod"/>
            </a:pPr>
            <a:endParaRPr lang="en-US" altLang="zh-Hant" dirty="0"/>
          </a:p>
          <a:p>
            <a:pPr marL="514350" indent="-514350">
              <a:buFont typeface="+mj-lt"/>
              <a:buAutoNum type="arabicPeriod"/>
            </a:pPr>
            <a:r>
              <a:rPr lang="zh-Hant" altLang="en-US" dirty="0"/>
              <a:t>讀書經歷</a:t>
            </a:r>
            <a:endParaRPr lang="en-US" altLang="zh-Hant" dirty="0"/>
          </a:p>
          <a:p>
            <a:pPr marL="514350" indent="-514350">
              <a:buFont typeface="+mj-lt"/>
              <a:buAutoNum type="arabicPeriod"/>
            </a:pPr>
            <a:endParaRPr lang="en-US" altLang="zh-Hant" dirty="0"/>
          </a:p>
          <a:p>
            <a:pPr marL="514350" indent="-514350">
              <a:buFont typeface="+mj-lt"/>
              <a:buAutoNum type="arabicPeriod"/>
            </a:pPr>
            <a:r>
              <a:rPr lang="zh-Hant" altLang="en-US" dirty="0"/>
              <a:t>亞洲人真的被歧視嗎？</a:t>
            </a:r>
            <a:endParaRPr lang="en-US" altLang="zh-Hant" dirty="0"/>
          </a:p>
          <a:p>
            <a:pPr marL="514350" indent="-514350">
              <a:buFont typeface="+mj-lt"/>
              <a:buAutoNum type="arabicPeriod"/>
            </a:pPr>
            <a:endParaRPr lang="en-US" altLang="zh-Hant" dirty="0"/>
          </a:p>
          <a:p>
            <a:pPr marL="514350" indent="-514350">
              <a:buFont typeface="+mj-lt"/>
              <a:buAutoNum type="arabicPeriod"/>
            </a:pPr>
            <a:r>
              <a:rPr lang="zh-Hant" altLang="en-US" dirty="0"/>
              <a:t>父母的炫耀心態</a:t>
            </a:r>
            <a:endParaRPr lang="en-US" altLang="zh-Hant" dirty="0"/>
          </a:p>
          <a:p>
            <a:pPr marL="514350" indent="-514350">
              <a:buFont typeface="+mj-lt"/>
              <a:buAutoNum type="arabicPeriod"/>
            </a:pPr>
            <a:endParaRPr lang="en-US" altLang="zh-Hant" dirty="0"/>
          </a:p>
          <a:p>
            <a:pPr marL="514350" indent="-514350">
              <a:buFont typeface="+mj-lt"/>
              <a:buAutoNum type="arabicPeriod"/>
            </a:pPr>
            <a:r>
              <a:rPr lang="zh-Hant" altLang="en-US" dirty="0"/>
              <a:t>我學到了什麼？</a:t>
            </a:r>
            <a:endParaRPr lang="en-US" altLang="zh-Hant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29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907B-95AC-6447-BBB3-1D5A1598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大學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5A1D-56B9-9944-B443-5088FE8F0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425514" cy="3581400"/>
          </a:xfrm>
        </p:spPr>
        <p:txBody>
          <a:bodyPr>
            <a:normAutofit fontScale="92500"/>
          </a:bodyPr>
          <a:lstStyle/>
          <a:p>
            <a:r>
              <a:rPr lang="zh-Hant" altLang="en-US" dirty="0"/>
              <a:t>一個人、一大一小行李箱、一張機票就出發了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第一天晚上，沒有枕頭棉被、躺飛機枕蓋外套睡覺，哭了好久哭到睡覺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第二天早上，因為時差所以看到外面太陽升起，那畫面我至今記憶猶新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到了美國第二個禮拜，我滿</a:t>
            </a:r>
            <a:r>
              <a:rPr lang="en-US" altLang="zh-Hant" dirty="0"/>
              <a:t>18</a:t>
            </a:r>
            <a:r>
              <a:rPr lang="zh-Hant" altLang="en-US" dirty="0"/>
              <a:t>歲生日，自己一個人度過</a:t>
            </a:r>
            <a:endParaRPr lang="en-US" altLang="zh-Hant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B6262-141E-0E41-BF36-C8C771E02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712" y="1839097"/>
            <a:ext cx="3008794" cy="40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5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CCB3-7BF5-4841-BF13-4305902C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我學到了⋯⋯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01E59-562A-2B48-AEDA-E3534DF24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zh-Hant" altLang="en-US" dirty="0"/>
              <a:t>就算再黑暗，就算再寒冷，太陽遲早會升起的</a:t>
            </a:r>
            <a:endParaRPr lang="en-US" altLang="zh-Hant" dirty="0"/>
          </a:p>
          <a:p>
            <a:pPr marL="0" indent="0" algn="ctr">
              <a:buNone/>
            </a:pPr>
            <a:endParaRPr lang="en-US" altLang="zh-Hant" dirty="0"/>
          </a:p>
          <a:p>
            <a:pPr marL="0" indent="0" algn="ctr">
              <a:buNone/>
            </a:pPr>
            <a:r>
              <a:rPr lang="zh-Hant" altLang="en-US" dirty="0"/>
              <a:t>一個人不可怕，</a:t>
            </a:r>
            <a:r>
              <a:rPr lang="zh-Hant" altLang="en-US" b="1" dirty="0"/>
              <a:t>可怕的是沒有人知道你這個人</a:t>
            </a:r>
            <a:endParaRPr lang="en-US" altLang="zh-Hant" b="1" dirty="0"/>
          </a:p>
        </p:txBody>
      </p:sp>
    </p:spTree>
    <p:extLst>
      <p:ext uri="{BB962C8B-B14F-4D97-AF65-F5344CB8AC3E}">
        <p14:creationId xmlns:p14="http://schemas.microsoft.com/office/powerpoint/2010/main" val="3059745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DC84-FDFA-6243-A86B-9BF299E7C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ant" altLang="en-US" dirty="0"/>
              <a:t>亞洲人有沒有被歧視？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88166-756E-8443-AE82-9943231F8C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54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58E2-AAFA-014F-891C-C669EAA7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刻板印象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9C6FC-AFD6-0446-B1CA-0B0DFEBF2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ant" altLang="en-US" b="1" dirty="0"/>
              <a:t>刻板印象之所以存在，是因為它們是真實發生的。</a:t>
            </a:r>
            <a:endParaRPr lang="en-US" altLang="zh-Hant" b="1" dirty="0"/>
          </a:p>
          <a:p>
            <a:endParaRPr lang="en-US" dirty="0"/>
          </a:p>
          <a:p>
            <a:r>
              <a:rPr lang="zh-Hant" altLang="en-US" dirty="0"/>
              <a:t>黑人：窮、懶惰、流氓</a:t>
            </a:r>
            <a:endParaRPr lang="en-US" altLang="zh-Hant" dirty="0"/>
          </a:p>
          <a:p>
            <a:r>
              <a:rPr lang="zh-Hant" altLang="en-US" dirty="0"/>
              <a:t>拉丁美洲人：來搶飯碗的</a:t>
            </a:r>
            <a:endParaRPr lang="en-US" altLang="zh-Hant" dirty="0"/>
          </a:p>
          <a:p>
            <a:r>
              <a:rPr lang="zh-Hant" altLang="en-US" dirty="0"/>
              <a:t>猶太人：吝嗇、受害者心態</a:t>
            </a:r>
            <a:endParaRPr lang="en-US" altLang="zh-Hant" dirty="0"/>
          </a:p>
          <a:p>
            <a:r>
              <a:rPr lang="zh-Hant" altLang="en-US" dirty="0"/>
              <a:t>印度人：阿三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中部人、德州人、加州人、紐約人⋯⋯說不完。</a:t>
            </a:r>
            <a:endParaRPr lang="en-US" altLang="zh-Han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53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1816-2545-B94D-B23B-03B9DB766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每個人都會貼標籤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B15D-0104-5B40-B5F4-9419E08BA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常常被問：</a:t>
            </a:r>
            <a:endParaRPr lang="en-US" altLang="zh-Hant" dirty="0"/>
          </a:p>
          <a:p>
            <a:pPr lvl="1"/>
            <a:r>
              <a:rPr lang="zh-Hant" altLang="en-US" dirty="0"/>
              <a:t>你的名字真的是叫做 </a:t>
            </a:r>
            <a:r>
              <a:rPr lang="en-US" altLang="zh-Hant" dirty="0"/>
              <a:t>Steven</a:t>
            </a:r>
            <a:r>
              <a:rPr lang="zh-Hant" altLang="en-US" dirty="0"/>
              <a:t>嗎？你為什麼取 </a:t>
            </a:r>
            <a:r>
              <a:rPr lang="en-US" altLang="zh-Hant" dirty="0"/>
              <a:t>Steven</a:t>
            </a:r>
            <a:r>
              <a:rPr lang="zh-Hant" altLang="en-US" dirty="0"/>
              <a:t>這個名字？你「真正的名字」是什麼？</a:t>
            </a:r>
            <a:endParaRPr lang="en-US" altLang="zh-Hant" dirty="0"/>
          </a:p>
          <a:p>
            <a:pPr lvl="1"/>
            <a:r>
              <a:rPr lang="zh-Hant" altLang="en-US" dirty="0"/>
              <a:t>你應該很有錢吧？你開什麼車？賓士、奧迪、瑪莎拉蒂？</a:t>
            </a:r>
            <a:endParaRPr lang="en-US" altLang="zh-Hant" dirty="0"/>
          </a:p>
          <a:p>
            <a:pPr lvl="1"/>
            <a:r>
              <a:rPr lang="zh-Hant" altLang="en-US" dirty="0"/>
              <a:t>你英文很好，是華裔美國人吧？</a:t>
            </a:r>
            <a:endParaRPr lang="en-US" altLang="zh-Hant" dirty="0"/>
          </a:p>
          <a:p>
            <a:pPr lvl="1"/>
            <a:endParaRPr lang="en-US" dirty="0"/>
          </a:p>
          <a:p>
            <a:r>
              <a:rPr lang="zh-Hant" altLang="en-US" dirty="0"/>
              <a:t>所有人多少都會種族歧視，只是很多人不知道不承認而已</a:t>
            </a:r>
            <a:endParaRPr lang="en-US" altLang="zh-Han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02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D8BCA-1F0D-0E49-BE3B-57C6C6EA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有到被欺負的程度嗎？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C1EB8-FA14-5748-BD6F-B318BB67D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在社會上，潛在的是被排擠的對象</a:t>
            </a:r>
            <a:endParaRPr lang="en-US" altLang="zh-TW" dirty="0"/>
          </a:p>
          <a:p>
            <a:r>
              <a:rPr lang="zh-TW" altLang="en-US" dirty="0"/>
              <a:t>「模範少數派」</a:t>
            </a:r>
            <a:r>
              <a:rPr lang="en-US" altLang="zh-TW" dirty="0"/>
              <a:t>=</a:t>
            </a:r>
            <a:r>
              <a:rPr lang="zh-Hant" altLang="en-US" dirty="0"/>
              <a:t> </a:t>
            </a:r>
            <a:r>
              <a:rPr lang="zh-TW" altLang="en-US" dirty="0"/>
              <a:t>被黑人、拉丁人、印地安人這些「弱勢群體」排擠</a:t>
            </a:r>
            <a:endParaRPr lang="en-US" altLang="zh-TW" dirty="0"/>
          </a:p>
          <a:p>
            <a:r>
              <a:rPr lang="zh-TW" altLang="en-US" dirty="0"/>
              <a:t>但又被白人排擠：覺得我們太聰明太厲害是一種威脅</a:t>
            </a:r>
            <a:endParaRPr lang="en-US" altLang="zh-TW" dirty="0"/>
          </a:p>
          <a:p>
            <a:endParaRPr lang="en-US" dirty="0"/>
          </a:p>
          <a:p>
            <a:r>
              <a:rPr lang="zh-TW" altLang="en-US" dirty="0"/>
              <a:t>是一種，因為被敬畏所以被排擠，還沒有到被肢體上和精神面上欺負，但是在社會潛規則下被當成所有人的範本，也被所有人被等著看笑話的少數民族。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43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8327-0E50-9940-B1AF-6F7433E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亞洲人 </a:t>
            </a:r>
            <a:r>
              <a:rPr lang="en-US" altLang="zh-Hant" dirty="0"/>
              <a:t>=</a:t>
            </a:r>
            <a:r>
              <a:rPr lang="zh-Hant" altLang="en-US" dirty="0"/>
              <a:t> 模範少數派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2841-8EEC-9247-A2DA-F7EA05AE2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亞洲人</a:t>
            </a:r>
            <a:r>
              <a:rPr lang="en-US" altLang="zh-Hant" dirty="0"/>
              <a:t>A = </a:t>
            </a:r>
            <a:r>
              <a:rPr lang="zh-Hant" altLang="en-US" dirty="0"/>
              <a:t>成績很好，父母打拼很努力</a:t>
            </a:r>
            <a:endParaRPr lang="en-US" altLang="zh-Hant" dirty="0"/>
          </a:p>
          <a:p>
            <a:r>
              <a:rPr lang="zh-Hant" altLang="en-US" dirty="0"/>
              <a:t>亞洲人</a:t>
            </a:r>
            <a:r>
              <a:rPr lang="en-US" altLang="zh-Hant" dirty="0"/>
              <a:t>B = </a:t>
            </a:r>
            <a:r>
              <a:rPr lang="zh-Hant" altLang="en-US" dirty="0"/>
              <a:t>很有錢，來混文憑的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亞洲人應該要：</a:t>
            </a:r>
            <a:endParaRPr lang="en-US" altLang="zh-Hant" dirty="0"/>
          </a:p>
          <a:p>
            <a:pPr lvl="1"/>
            <a:r>
              <a:rPr lang="zh-Hant" altLang="en-US" dirty="0"/>
              <a:t>功課很好，很會賺錢，不太會運動，讀商、讀工程、讀醫</a:t>
            </a:r>
            <a:endParaRPr lang="en-US" altLang="zh-Hant" dirty="0"/>
          </a:p>
          <a:p>
            <a:pPr lvl="1"/>
            <a:r>
              <a:rPr lang="zh-Hant" altLang="en-US" dirty="0"/>
              <a:t>讀音樂、讀教育？你是美國亞洲人吧！</a:t>
            </a:r>
            <a:endParaRPr lang="en-US" altLang="zh-Hant" dirty="0"/>
          </a:p>
          <a:p>
            <a:pPr lvl="1"/>
            <a:r>
              <a:rPr lang="zh-Hant" altLang="en-US" dirty="0"/>
              <a:t>林來瘋：顛覆刻板印象，為華人爭光</a:t>
            </a:r>
            <a:endParaRPr lang="en-US" altLang="zh-Hant" dirty="0"/>
          </a:p>
        </p:txBody>
      </p:sp>
    </p:spTree>
    <p:extLst>
      <p:ext uri="{BB962C8B-B14F-4D97-AF65-F5344CB8AC3E}">
        <p14:creationId xmlns:p14="http://schemas.microsoft.com/office/powerpoint/2010/main" val="559519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7FD7-C606-E94F-8BFB-8F82F55D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在美國有一句笑話⋯⋯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C5044-B022-AB45-B24E-F56AF7EEF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zh-Hant" altLang="en-US" dirty="0"/>
              <a:t>不管你做什麼事情做得有多好，一定都有一個亞洲人做的比你更好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24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CD49C-45A8-224E-8AFF-6F51DD13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亞洲人在課堂上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54E30-8E90-1645-B2BF-8951B7D6A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不太願意與亞洲人（特別是說中文的亞洲人）一組，因為難以溝通、跟不上進度、拖後腿</a:t>
            </a:r>
            <a:endParaRPr lang="en-US" altLang="zh-Hant" dirty="0"/>
          </a:p>
          <a:p>
            <a:r>
              <a:rPr lang="zh-Hant" altLang="en-US" dirty="0"/>
              <a:t>把數字、表格這些複雜的東西給他們做，演講、寫報告就交給白人來吧</a:t>
            </a:r>
            <a:endParaRPr lang="en-US" altLang="zh-Hant" dirty="0"/>
          </a:p>
          <a:p>
            <a:endParaRPr lang="en-US" dirty="0"/>
          </a:p>
          <a:p>
            <a:r>
              <a:rPr lang="zh-Hant" altLang="en-US" dirty="0"/>
              <a:t>最不認真的真的是亞洲人：滑手機、聊天</a:t>
            </a:r>
            <a:endParaRPr lang="en-US" altLang="zh-Hant" dirty="0"/>
          </a:p>
          <a:p>
            <a:r>
              <a:rPr lang="zh-Hant" altLang="en-US" dirty="0"/>
              <a:t>但最認真的也真的是亞洲人：圖書館待到最後的往往都是亞洲人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07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F6C9-FD92-2043-9BF6-E03B415F7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亞洲人自己很排外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3435-714A-484A-B7D7-7721D53D9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最愛抱團的就是黑人和亞洲人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但黑人至少可以跟白人交流，又非常團結</a:t>
            </a:r>
            <a:endParaRPr lang="en-US" altLang="zh-Hant" dirty="0"/>
          </a:p>
          <a:p>
            <a:pPr lvl="1"/>
            <a:r>
              <a:rPr lang="zh-Hant" altLang="en-US" dirty="0"/>
              <a:t>不會分剛果黑人、英國黑人、紐約黑人有的沒的，只要黑皮膚都是我家人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亞洲人最愛內鬥，互相攀比，互相抄襲</a:t>
            </a:r>
            <a:endParaRPr lang="en-US" altLang="zh-Hant" dirty="0"/>
          </a:p>
        </p:txBody>
      </p:sp>
    </p:spTree>
    <p:extLst>
      <p:ext uri="{BB962C8B-B14F-4D97-AF65-F5344CB8AC3E}">
        <p14:creationId xmlns:p14="http://schemas.microsoft.com/office/powerpoint/2010/main" val="252744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A8FC-9DA4-F44D-AA71-EFBC16FA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自我介紹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FE428E-7CD7-9D4B-BBB5-50B20FECB5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48" r="154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BC88A-B7BB-1E4F-8ABA-6F9249743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Hant" altLang="en-US" dirty="0"/>
              <a:t>姓名：徐逸 </a:t>
            </a:r>
            <a:r>
              <a:rPr lang="en-US" altLang="zh-Hant" dirty="0"/>
              <a:t>Steven</a:t>
            </a:r>
          </a:p>
          <a:p>
            <a:r>
              <a:rPr lang="zh-Hant" altLang="en-US" dirty="0"/>
              <a:t>年齡：</a:t>
            </a:r>
            <a:r>
              <a:rPr lang="en-US" altLang="zh-Hant" dirty="0"/>
              <a:t>25</a:t>
            </a:r>
            <a:r>
              <a:rPr lang="zh-Hant" altLang="en-US" dirty="0"/>
              <a:t>歲</a:t>
            </a:r>
            <a:endParaRPr lang="en-US" altLang="zh-Hant" dirty="0"/>
          </a:p>
          <a:p>
            <a:r>
              <a:rPr lang="zh-Hant" altLang="en-US" dirty="0"/>
              <a:t>語言：中文、英文</a:t>
            </a:r>
            <a:endParaRPr lang="en-US" altLang="zh-Hant" dirty="0"/>
          </a:p>
          <a:p>
            <a:r>
              <a:rPr lang="zh-Hant" altLang="en-US" dirty="0"/>
              <a:t>家庭成員：爸爸、媽媽、妹妹、三隻狗</a:t>
            </a:r>
            <a:endParaRPr lang="en-US" altLang="zh-Hant" dirty="0"/>
          </a:p>
          <a:p>
            <a:r>
              <a:rPr lang="zh-Hant" altLang="en-US" dirty="0"/>
              <a:t>扶青：</a:t>
            </a:r>
            <a:r>
              <a:rPr lang="en-US" altLang="zh-Hant" dirty="0"/>
              <a:t>17-18</a:t>
            </a:r>
            <a:r>
              <a:rPr lang="zh-Hant" altLang="en-US" dirty="0"/>
              <a:t> 土城扶青團團長</a:t>
            </a:r>
            <a:endParaRPr lang="en-US" altLang="zh-Hant" dirty="0"/>
          </a:p>
          <a:p>
            <a:r>
              <a:rPr lang="zh-Hant" altLang="en-US" dirty="0"/>
              <a:t>職業：網路行銷、社群操作、大數據分析、產品企劃</a:t>
            </a:r>
            <a:endParaRPr lang="en-US" altLang="zh-Hant" dirty="0"/>
          </a:p>
        </p:txBody>
      </p:sp>
    </p:spTree>
    <p:extLst>
      <p:ext uri="{BB962C8B-B14F-4D97-AF65-F5344CB8AC3E}">
        <p14:creationId xmlns:p14="http://schemas.microsoft.com/office/powerpoint/2010/main" val="863669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AF13-7BED-284E-93CD-6F8BB041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華人 </a:t>
            </a:r>
            <a:r>
              <a:rPr lang="en-US" altLang="zh-Hant" dirty="0"/>
              <a:t>=</a:t>
            </a:r>
            <a:r>
              <a:rPr lang="zh-Hant" altLang="en-US" dirty="0"/>
              <a:t> 被「歧視」的對象？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4A9F8-CEB6-EB4F-AA79-D53AA4B76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很多程度上，真的是自找的</a:t>
            </a:r>
            <a:endParaRPr lang="en-US" altLang="zh-Hant" dirty="0"/>
          </a:p>
          <a:p>
            <a:pPr lvl="1"/>
            <a:r>
              <a:rPr lang="zh-Hant" altLang="en-US" dirty="0"/>
              <a:t>一來就開豪車，就自我抱團封閉</a:t>
            </a:r>
            <a:endParaRPr lang="en-US" altLang="zh-Hant" dirty="0"/>
          </a:p>
          <a:p>
            <a:pPr lvl="1"/>
            <a:r>
              <a:rPr lang="zh-Hant" altLang="en-US" dirty="0"/>
              <a:t>愛用名牌、愛炫耀、價值觀偏差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很多情況下，是我們自己覺得被歧視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在社會階層上，比其他任何少數群族都要高階多了</a:t>
            </a:r>
            <a:endParaRPr lang="en-US" altLang="zh-Hant" dirty="0"/>
          </a:p>
        </p:txBody>
      </p:sp>
    </p:spTree>
    <p:extLst>
      <p:ext uri="{BB962C8B-B14F-4D97-AF65-F5344CB8AC3E}">
        <p14:creationId xmlns:p14="http://schemas.microsoft.com/office/powerpoint/2010/main" val="3703305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B4875F-2AC0-0C4C-BE82-C2AD3D13C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看醫生貴到嚇人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22CE6C-FF5E-2648-BB27-78805BF13A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看到帳單差點又進醫院⋯⋯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00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97FC-F17B-DE41-994B-B6590FAA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救護車，跑一趟就是</a:t>
            </a:r>
            <a:r>
              <a:rPr lang="en-US" altLang="zh-TW" dirty="0"/>
              <a:t>3</a:t>
            </a:r>
            <a:r>
              <a:rPr lang="en-US" altLang="zh-Hant" dirty="0"/>
              <a:t>000</a:t>
            </a:r>
            <a:r>
              <a:rPr lang="zh-TW" altLang="en-US" dirty="0"/>
              <a:t>美金起跳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341C1-3855-3B49-8F99-67E168471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同學喝掛送急診，後來帳單</a:t>
            </a:r>
            <a:r>
              <a:rPr lang="en-US" altLang="zh-TW" dirty="0"/>
              <a:t>4</a:t>
            </a:r>
            <a:r>
              <a:rPr lang="en-US" altLang="zh-Hant" dirty="0"/>
              <a:t>000</a:t>
            </a:r>
            <a:r>
              <a:rPr lang="zh-TW" altLang="en-US" dirty="0"/>
              <a:t>多美金。</a:t>
            </a:r>
            <a:endParaRPr lang="en-US" altLang="zh-TW" dirty="0"/>
          </a:p>
          <a:p>
            <a:pPr lvl="1"/>
            <a:r>
              <a:rPr lang="zh-TW" altLang="en-US" dirty="0"/>
              <a:t>其中救護車</a:t>
            </a:r>
            <a:r>
              <a:rPr lang="zh-Hant" altLang="en-US" dirty="0"/>
              <a:t> </a:t>
            </a:r>
            <a:r>
              <a:rPr lang="en-US" altLang="zh-TW" dirty="0"/>
              <a:t>3</a:t>
            </a:r>
            <a:r>
              <a:rPr lang="en-US" altLang="zh-Hant" dirty="0"/>
              <a:t>000</a:t>
            </a:r>
            <a:r>
              <a:rPr lang="zh-Hant" altLang="en-US" dirty="0"/>
              <a:t>，</a:t>
            </a:r>
            <a:r>
              <a:rPr lang="zh-TW" altLang="en-US" dirty="0"/>
              <a:t>插拔尿管</a:t>
            </a:r>
            <a:r>
              <a:rPr lang="zh-Hant" altLang="en-US" dirty="0"/>
              <a:t> </a:t>
            </a:r>
            <a:r>
              <a:rPr lang="en-US" altLang="zh-TW" dirty="0"/>
              <a:t>3</a:t>
            </a:r>
            <a:r>
              <a:rPr lang="en-US" altLang="zh-Hant" dirty="0"/>
              <a:t>00</a:t>
            </a:r>
            <a:r>
              <a:rPr lang="zh-Hant" altLang="en-US" dirty="0"/>
              <a:t>，</a:t>
            </a:r>
            <a:r>
              <a:rPr lang="zh-TW" altLang="en-US" dirty="0"/>
              <a:t>半夜急診再收</a:t>
            </a:r>
            <a:r>
              <a:rPr lang="zh-Hant" altLang="en-US" dirty="0"/>
              <a:t> </a:t>
            </a:r>
            <a:r>
              <a:rPr lang="en-US" altLang="zh-Hant" dirty="0"/>
              <a:t>500</a:t>
            </a:r>
          </a:p>
          <a:p>
            <a:pPr lvl="1"/>
            <a:r>
              <a:rPr lang="zh-TW" altLang="en-US" dirty="0"/>
              <a:t>最後只能謊稱突然就昏倒送急診，才得到保險理賠</a:t>
            </a:r>
            <a:endParaRPr lang="en-US" altLang="zh-Hant" dirty="0"/>
          </a:p>
          <a:p>
            <a:endParaRPr lang="en-US" altLang="zh-TW" dirty="0"/>
          </a:p>
          <a:p>
            <a:r>
              <a:rPr lang="zh-TW" altLang="en-US" dirty="0"/>
              <a:t>看醫生是有錢人的權利</a:t>
            </a:r>
            <a:endParaRPr lang="en-US" altLang="zh-TW" dirty="0"/>
          </a:p>
          <a:p>
            <a:r>
              <a:rPr lang="zh-TW" altLang="en-US" dirty="0"/>
              <a:t>沒有健保，醫療保險自己買，買哪一家哪一種自己想辦法</a:t>
            </a:r>
            <a:endParaRPr lang="en-US" altLang="zh-TW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26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C71D-6D32-2649-B288-B9FAA88B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平民老百姓只能買藥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53BDC-D906-9C45-8066-56AA9ECEF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498757" cy="3581400"/>
          </a:xfrm>
        </p:spPr>
        <p:txBody>
          <a:bodyPr/>
          <a:lstStyle/>
          <a:p>
            <a:r>
              <a:rPr lang="zh-TW" altLang="en-US" dirty="0"/>
              <a:t>去藥局買藥，還只能買架上的；請藥師配藥另算。</a:t>
            </a:r>
            <a:endParaRPr lang="en-US" altLang="zh-TW" dirty="0"/>
          </a:p>
          <a:p>
            <a:r>
              <a:rPr lang="zh-TW" altLang="en-US" dirty="0"/>
              <a:t>架上維他命、感冒藥、各種各樣的藥，加起來起碼幾百種，要放至少</a:t>
            </a:r>
            <a:r>
              <a:rPr lang="en-US" altLang="zh-TW" dirty="0"/>
              <a:t>2</a:t>
            </a:r>
            <a:r>
              <a:rPr lang="zh-Hant" altLang="en-US" dirty="0"/>
              <a:t>、</a:t>
            </a:r>
            <a:r>
              <a:rPr lang="en-US" altLang="zh-Hant" dirty="0"/>
              <a:t>3</a:t>
            </a:r>
            <a:r>
              <a:rPr lang="zh-TW" altLang="en-US" dirty="0"/>
              <a:t>架。</a:t>
            </a:r>
            <a:endParaRPr lang="en-US" altLang="zh-TW" dirty="0"/>
          </a:p>
          <a:p>
            <a:r>
              <a:rPr lang="zh-TW" altLang="en-US" dirty="0"/>
              <a:t>不像台灣只有再藥局會看到這種場景，他們任何一家量販店甚至是便利商店都可以買到感冒藥和安眠藥。</a:t>
            </a:r>
            <a:endParaRPr lang="en-US" altLang="zh-TW" dirty="0"/>
          </a:p>
          <a:p>
            <a:r>
              <a:rPr lang="zh-TW" altLang="en-US" dirty="0"/>
              <a:t>藥品管制十分嚴格，想要快點好或吃好點的藥只能去看醫生</a:t>
            </a:r>
            <a:r>
              <a:rPr lang="en-US" altLang="zh-TW" dirty="0"/>
              <a:t>⋯⋯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0EBFE-BA80-B447-9A9C-7A3CAA4EA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357" y="2723635"/>
            <a:ext cx="4810898" cy="27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54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3F06B-8302-BC49-823F-B6ACC688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在台灣和美國看醫生⋯⋯都是</a:t>
            </a:r>
            <a:r>
              <a:rPr lang="en-US" altLang="zh-TW" dirty="0"/>
              <a:t>1</a:t>
            </a:r>
            <a:r>
              <a:rPr lang="en-US" altLang="zh-Hant" dirty="0"/>
              <a:t>5</a:t>
            </a:r>
            <a:r>
              <a:rPr lang="zh-TW" altLang="en-US" dirty="0"/>
              <a:t>開頭？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AC5B3-66E9-E64D-8F60-2D91D8CF1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台灣掛號：</a:t>
            </a:r>
            <a:r>
              <a:rPr lang="en-US" altLang="zh-TW" dirty="0"/>
              <a:t>1</a:t>
            </a:r>
            <a:r>
              <a:rPr lang="en-US" altLang="zh-Hant" dirty="0"/>
              <a:t>50</a:t>
            </a:r>
            <a:r>
              <a:rPr lang="zh-TW" altLang="en-US" dirty="0"/>
              <a:t>台幣</a:t>
            </a:r>
            <a:endParaRPr lang="en-US" altLang="zh-Hant" dirty="0"/>
          </a:p>
          <a:p>
            <a:r>
              <a:rPr lang="zh-TW" altLang="en-US" dirty="0"/>
              <a:t>美國掛號：</a:t>
            </a:r>
            <a:r>
              <a:rPr lang="en-US" altLang="zh-TW" dirty="0"/>
              <a:t>1</a:t>
            </a:r>
            <a:r>
              <a:rPr lang="en-US" altLang="zh-Hant" dirty="0"/>
              <a:t>5</a:t>
            </a:r>
            <a:r>
              <a:rPr lang="zh-TW" altLang="en-US" dirty="0"/>
              <a:t>美金</a:t>
            </a:r>
            <a:endParaRPr lang="en-US" altLang="zh-TW" dirty="0"/>
          </a:p>
          <a:p>
            <a:endParaRPr lang="en-US" dirty="0"/>
          </a:p>
          <a:p>
            <a:r>
              <a:rPr lang="zh-TW" altLang="en-US" dirty="0"/>
              <a:t>台灣任何醫療資源，例如</a:t>
            </a:r>
            <a:r>
              <a:rPr lang="en-US" altLang="zh-TW" dirty="0"/>
              <a:t>X</a:t>
            </a:r>
            <a:r>
              <a:rPr lang="zh-TW" altLang="en-US" dirty="0"/>
              <a:t>光、</a:t>
            </a:r>
            <a:r>
              <a:rPr lang="en-US" altLang="zh-TW" dirty="0"/>
              <a:t>CT</a:t>
            </a:r>
            <a:r>
              <a:rPr lang="zh-TW" altLang="en-US" dirty="0"/>
              <a:t>都是三位數收費</a:t>
            </a:r>
            <a:endParaRPr lang="en-US" altLang="zh-TW" dirty="0"/>
          </a:p>
          <a:p>
            <a:r>
              <a:rPr lang="zh-TW" altLang="en-US" dirty="0"/>
              <a:t>美國任何醫療資源，例如</a:t>
            </a:r>
            <a:r>
              <a:rPr lang="en-US" altLang="zh-TW" dirty="0"/>
              <a:t>X</a:t>
            </a:r>
            <a:r>
              <a:rPr lang="zh-TW" altLang="en-US" dirty="0"/>
              <a:t>光、</a:t>
            </a:r>
            <a:r>
              <a:rPr lang="en-US" altLang="zh-TW" dirty="0"/>
              <a:t>CT</a:t>
            </a:r>
            <a:r>
              <a:rPr lang="zh-TW" altLang="en-US" dirty="0"/>
              <a:t>也都是三位數收費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其實差不多，只是幣值不一樣而已</a:t>
            </a:r>
            <a:endParaRPr lang="en-US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77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A4EC-96F7-9E48-842F-F42E3256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感冒了怎麼辦？肌肉痠痛怎麼辦？頭暈怎麼辦</a:t>
            </a:r>
            <a:r>
              <a:rPr lang="zh-Hant" altLang="en-US" dirty="0"/>
              <a:t>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029E2-9C32-0D42-87FF-3DF7406FF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感冒：吃橘子、喝雞湯，希望身體快快痊癒</a:t>
            </a:r>
            <a:endParaRPr lang="en-US" altLang="zh-TW" dirty="0"/>
          </a:p>
          <a:p>
            <a:r>
              <a:rPr lang="zh-TW" altLang="en-US" dirty="0"/>
              <a:t>肌肉痠痛：拿一包冷凍食品（最好是豆類，比較可以貼緊）冰敷</a:t>
            </a:r>
            <a:endParaRPr lang="en-US" altLang="zh-TW" dirty="0"/>
          </a:p>
          <a:p>
            <a:r>
              <a:rPr lang="zh-TW" altLang="en-US" dirty="0"/>
              <a:t>頭暈：去睡一覺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通用：去買架上的藥</a:t>
            </a:r>
            <a:endParaRPr lang="en-US" altLang="zh-TW" dirty="0"/>
          </a:p>
          <a:p>
            <a:r>
              <a:rPr lang="zh-TW" altLang="en-US" dirty="0"/>
              <a:t>更通用：跟上帝祈禱趕快好</a:t>
            </a:r>
            <a:endParaRPr lang="en-US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54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3B6B-70BD-DB4C-885B-EDA81311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切身經歷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3408-ED80-4745-8ABB-A98BC8C96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加入街舞社，瘋狂跳舞</a:t>
            </a:r>
            <a:endParaRPr lang="en-US" altLang="zh-TW" dirty="0"/>
          </a:p>
          <a:p>
            <a:r>
              <a:rPr lang="zh-TW" altLang="en-US" dirty="0"/>
              <a:t>導致雙手手腕發炎腫脹</a:t>
            </a:r>
            <a:endParaRPr lang="en-US" altLang="zh-TW" dirty="0"/>
          </a:p>
          <a:p>
            <a:r>
              <a:rPr lang="zh-TW" altLang="en-US" dirty="0"/>
              <a:t>沒有針灸、推拿</a:t>
            </a:r>
            <a:endParaRPr lang="en-US" altLang="zh-TW" dirty="0"/>
          </a:p>
          <a:p>
            <a:r>
              <a:rPr lang="zh-TW" altLang="en-US" dirty="0"/>
              <a:t>一般按摩，</a:t>
            </a:r>
            <a:r>
              <a:rPr lang="en-US" altLang="zh-TW" dirty="0"/>
              <a:t>1</a:t>
            </a:r>
            <a:r>
              <a:rPr lang="zh-TW" altLang="en-US" dirty="0"/>
              <a:t>分鐘</a:t>
            </a:r>
            <a:r>
              <a:rPr lang="en-US" altLang="zh-TW" dirty="0"/>
              <a:t>1</a:t>
            </a:r>
            <a:r>
              <a:rPr lang="zh-TW" altLang="en-US" dirty="0"/>
              <a:t>美金，捨不得花</a:t>
            </a:r>
            <a:endParaRPr lang="en-US" altLang="zh-TW" dirty="0"/>
          </a:p>
          <a:p>
            <a:r>
              <a:rPr lang="zh-TW" altLang="en-US" dirty="0"/>
              <a:t>只能一直冰敷熱敷輪流，忍到放假回來去看中醫</a:t>
            </a:r>
            <a:endParaRPr lang="en-US" altLang="zh-TW" dirty="0"/>
          </a:p>
          <a:p>
            <a:r>
              <a:rPr lang="zh-TW" altLang="en-US" dirty="0"/>
              <a:t>在美國買東西又一次都買一兩個禮拜甚至一個月的份，提起來超級重</a:t>
            </a:r>
            <a:endParaRPr lang="en-US" altLang="zh-TW" dirty="0"/>
          </a:p>
          <a:p>
            <a:r>
              <a:rPr lang="zh-TW" altLang="en-US" dirty="0"/>
              <a:t>上課的書本也很重⋯⋯</a:t>
            </a:r>
            <a:endParaRPr lang="en-US" altLang="zh-TW" dirty="0"/>
          </a:p>
          <a:p>
            <a:r>
              <a:rPr lang="zh-TW" altLang="en-US" dirty="0"/>
              <a:t>到現在已經留下後遺症，很容易位置跑掉引起酸痛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4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8A2FD0-5059-F147-9F96-B0F075666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所有東西都要自己親手來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D951030-807E-4F4C-808D-B3E876F1C6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每個丈夫都身懷各種技能，一個人充當十個人用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19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3EEA-0D82-E544-AE64-D015FA31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什麼東西都要自己來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6BF1C-C75E-FB48-B494-C003E91F8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通馬桶、除草、鑽洞、修理傢俱</a:t>
            </a:r>
            <a:endParaRPr lang="en-US" altLang="zh-TW" dirty="0"/>
          </a:p>
          <a:p>
            <a:r>
              <a:rPr lang="zh-TW" altLang="en-US" dirty="0"/>
              <a:t>家裏一定會有一套完整的工具，寧願特別去開車買一個工具甚至是螺絲釘，也不要叫人來弄</a:t>
            </a:r>
            <a:endParaRPr lang="en-US" altLang="zh-TW" dirty="0"/>
          </a:p>
          <a:p>
            <a:r>
              <a:rPr lang="zh-TW" altLang="en-US" dirty="0"/>
              <a:t>甚至搬家都要自己去租貨車，找朋友來幫忙，然後再自己開到目的地⋯⋯加上油費還沒有叫搬家公司來的貴</a:t>
            </a:r>
            <a:endParaRPr lang="en-US" altLang="zh-TW" dirty="0"/>
          </a:p>
          <a:p>
            <a:pPr lvl="1"/>
            <a:r>
              <a:rPr lang="zh-TW" altLang="en-US" dirty="0"/>
              <a:t>實際金額忘記了，但記得大概是請搬家公司來一天的價錢可以：租一台貨車、加滿油、請來幫忙的朋友吃飯，順便再順路去來個</a:t>
            </a:r>
            <a:r>
              <a:rPr lang="zh-Hant" altLang="en-US" dirty="0"/>
              <a:t> </a:t>
            </a:r>
            <a:r>
              <a:rPr lang="en-US" altLang="zh-TW" dirty="0"/>
              <a:t>3</a:t>
            </a:r>
            <a:r>
              <a:rPr lang="zh-TW" altLang="en-US" dirty="0"/>
              <a:t>天</a:t>
            </a:r>
            <a:r>
              <a:rPr lang="zh-Hant" altLang="en-US" dirty="0"/>
              <a:t> </a:t>
            </a:r>
            <a:r>
              <a:rPr lang="en-US" altLang="zh-TW" dirty="0"/>
              <a:t>2</a:t>
            </a:r>
            <a:r>
              <a:rPr lang="zh-TW" altLang="en-US" dirty="0"/>
              <a:t>夜的旅遊，再開到新家然後去還車，還有剩不少錢可以再去吃大餐犒賞自己這幾天辛苦了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70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E906-B1B7-334C-AB21-A7A55885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美國人力超級貴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BDEB5-9159-2440-B4DE-AE4030DBA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車曾經被人撞到掉漆</a:t>
            </a:r>
            <a:endParaRPr lang="en-US" altLang="zh-TW" dirty="0"/>
          </a:p>
          <a:p>
            <a:r>
              <a:rPr lang="zh-TW" altLang="en-US" dirty="0"/>
              <a:t>回原廠保養</a:t>
            </a:r>
            <a:endParaRPr lang="en-US" altLang="zh-TW" dirty="0"/>
          </a:p>
          <a:p>
            <a:r>
              <a:rPr lang="zh-TW" altLang="en-US" dirty="0"/>
              <a:t>預約兩、三個小時的時間</a:t>
            </a:r>
            <a:endParaRPr lang="en-US" altLang="zh-TW" dirty="0"/>
          </a:p>
          <a:p>
            <a:r>
              <a:rPr lang="zh-TW" altLang="en-US" dirty="0"/>
              <a:t>帳單下來：</a:t>
            </a:r>
            <a:endParaRPr lang="en-US" altLang="zh-TW" dirty="0"/>
          </a:p>
          <a:p>
            <a:pPr lvl="1"/>
            <a:r>
              <a:rPr lang="zh-TW" altLang="en-US" dirty="0"/>
              <a:t>總共</a:t>
            </a:r>
            <a:r>
              <a:rPr lang="zh-Hant" altLang="en-US" dirty="0"/>
              <a:t> </a:t>
            </a:r>
            <a:r>
              <a:rPr lang="en-US" altLang="zh-Hant" dirty="0"/>
              <a:t>600</a:t>
            </a:r>
            <a:r>
              <a:rPr lang="zh-Hant" altLang="en-US" dirty="0"/>
              <a:t> </a:t>
            </a:r>
            <a:r>
              <a:rPr lang="zh-TW" altLang="en-US" dirty="0"/>
              <a:t>上下</a:t>
            </a:r>
            <a:endParaRPr lang="en-US" altLang="zh-TW" dirty="0"/>
          </a:p>
          <a:p>
            <a:pPr lvl="1"/>
            <a:r>
              <a:rPr lang="zh-TW" altLang="en-US" dirty="0"/>
              <a:t>保險槓約</a:t>
            </a:r>
            <a:r>
              <a:rPr lang="zh-Hant" altLang="en-US" dirty="0"/>
              <a:t>：</a:t>
            </a:r>
            <a:r>
              <a:rPr lang="en-US" altLang="zh-Hant" dirty="0"/>
              <a:t>200</a:t>
            </a:r>
            <a:r>
              <a:rPr lang="zh-TW" altLang="en-US" dirty="0"/>
              <a:t>多</a:t>
            </a:r>
            <a:endParaRPr lang="en-US" altLang="zh-TW" dirty="0"/>
          </a:p>
          <a:p>
            <a:pPr lvl="1"/>
            <a:r>
              <a:rPr lang="zh-TW" altLang="en-US" dirty="0"/>
              <a:t>人工噴漆：</a:t>
            </a:r>
            <a:r>
              <a:rPr lang="zh-Hant" altLang="en-US" dirty="0"/>
              <a:t> </a:t>
            </a:r>
            <a:r>
              <a:rPr lang="en-US" altLang="zh-Hant" dirty="0"/>
              <a:t>300</a:t>
            </a:r>
            <a:r>
              <a:rPr lang="zh-TW" altLang="en-US" dirty="0"/>
              <a:t>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1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CD39-C578-6043-8AFD-9715606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人生經歷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B53FF-C53E-F146-8F66-146D57B90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ant" dirty="0"/>
              <a:t>0</a:t>
            </a:r>
            <a:r>
              <a:rPr lang="zh-Hant" altLang="en-US" dirty="0"/>
              <a:t>～</a:t>
            </a:r>
            <a:r>
              <a:rPr lang="en-US" altLang="zh-Hant" dirty="0"/>
              <a:t>8</a:t>
            </a:r>
            <a:r>
              <a:rPr lang="zh-Hant" altLang="en-US" dirty="0"/>
              <a:t>歲：</a:t>
            </a:r>
            <a:r>
              <a:rPr lang="en-US" altLang="zh-Hant" dirty="0"/>
              <a:t>	</a:t>
            </a:r>
            <a:r>
              <a:rPr lang="zh-Hant" altLang="en-US" dirty="0"/>
              <a:t>台灣（台北、桃園、台中）</a:t>
            </a:r>
            <a:endParaRPr lang="en-US" altLang="zh-Hant" dirty="0"/>
          </a:p>
          <a:p>
            <a:r>
              <a:rPr lang="en-US" altLang="zh-Hant" dirty="0"/>
              <a:t>8</a:t>
            </a:r>
            <a:r>
              <a:rPr lang="zh-Hant" altLang="en-US" dirty="0"/>
              <a:t>～</a:t>
            </a:r>
            <a:r>
              <a:rPr lang="en-US" altLang="zh-Hant" dirty="0"/>
              <a:t>15</a:t>
            </a:r>
            <a:r>
              <a:rPr lang="zh-Hant" altLang="en-US" dirty="0"/>
              <a:t>歲：</a:t>
            </a:r>
            <a:r>
              <a:rPr lang="en-US" altLang="zh-Hant" dirty="0"/>
              <a:t>	</a:t>
            </a:r>
            <a:r>
              <a:rPr lang="zh-Hant" altLang="en-US" dirty="0"/>
              <a:t>北京</a:t>
            </a:r>
            <a:endParaRPr lang="en-US" altLang="zh-Hant" dirty="0"/>
          </a:p>
          <a:p>
            <a:r>
              <a:rPr lang="en-US" altLang="zh-Hant" dirty="0"/>
              <a:t>15</a:t>
            </a:r>
            <a:r>
              <a:rPr lang="zh-Hant" altLang="en-US" dirty="0"/>
              <a:t>～</a:t>
            </a:r>
            <a:r>
              <a:rPr lang="en-US" altLang="zh-Hant" dirty="0"/>
              <a:t>16</a:t>
            </a:r>
            <a:r>
              <a:rPr lang="zh-Hant" altLang="en-US" dirty="0"/>
              <a:t>歲：</a:t>
            </a:r>
            <a:r>
              <a:rPr lang="en-US" altLang="zh-Hant" dirty="0"/>
              <a:t>	</a:t>
            </a:r>
            <a:r>
              <a:rPr lang="zh-Hant" altLang="en-US" dirty="0"/>
              <a:t>上海</a:t>
            </a:r>
            <a:endParaRPr lang="en-US" altLang="zh-Hant" dirty="0"/>
          </a:p>
          <a:p>
            <a:r>
              <a:rPr lang="en-US" altLang="zh-Hant" dirty="0"/>
              <a:t>16</a:t>
            </a:r>
            <a:r>
              <a:rPr lang="zh-Hant" altLang="en-US" dirty="0"/>
              <a:t>～</a:t>
            </a:r>
            <a:r>
              <a:rPr lang="en-US" altLang="zh-Hant" dirty="0"/>
              <a:t>18</a:t>
            </a:r>
            <a:r>
              <a:rPr lang="zh-Hant" altLang="en-US" dirty="0"/>
              <a:t>歲：</a:t>
            </a:r>
            <a:r>
              <a:rPr lang="en-US" altLang="zh-Hant" dirty="0"/>
              <a:t>	</a:t>
            </a:r>
            <a:r>
              <a:rPr lang="zh-Hant" altLang="en-US" dirty="0"/>
              <a:t>深圳</a:t>
            </a:r>
            <a:endParaRPr lang="en-US" altLang="zh-Hant" dirty="0"/>
          </a:p>
          <a:p>
            <a:r>
              <a:rPr lang="en-US" altLang="zh-Hant" dirty="0"/>
              <a:t>18</a:t>
            </a:r>
            <a:r>
              <a:rPr lang="zh-Hant" altLang="en-US" dirty="0"/>
              <a:t>～</a:t>
            </a:r>
            <a:r>
              <a:rPr lang="en-US" altLang="zh-Hant" dirty="0"/>
              <a:t>22</a:t>
            </a:r>
            <a:r>
              <a:rPr lang="zh-Hant" altLang="en-US" dirty="0"/>
              <a:t>歲：</a:t>
            </a:r>
            <a:r>
              <a:rPr lang="en-US" altLang="zh-Hant" dirty="0"/>
              <a:t>	</a:t>
            </a:r>
            <a:r>
              <a:rPr lang="zh-Hant" altLang="en-US" dirty="0"/>
              <a:t>美國印第安納州</a:t>
            </a:r>
            <a:endParaRPr lang="en-US" altLang="zh-Hant" dirty="0"/>
          </a:p>
          <a:p>
            <a:r>
              <a:rPr lang="en-US" altLang="zh-Hant" dirty="0"/>
              <a:t>22</a:t>
            </a:r>
            <a:r>
              <a:rPr lang="zh-Hant" altLang="en-US" dirty="0"/>
              <a:t>～</a:t>
            </a:r>
            <a:r>
              <a:rPr lang="en-US" altLang="zh-Hant" dirty="0"/>
              <a:t>25</a:t>
            </a:r>
            <a:r>
              <a:rPr lang="zh-Hant" altLang="en-US" dirty="0"/>
              <a:t>歲：</a:t>
            </a:r>
            <a:r>
              <a:rPr lang="en-US" altLang="zh-Hant" dirty="0"/>
              <a:t>	</a:t>
            </a:r>
            <a:r>
              <a:rPr lang="zh-Hant" altLang="en-US" dirty="0"/>
              <a:t>台北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2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338F1-5115-7C47-8DD0-898E19D8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修車修不下去，只能自己想辦法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486F8-26C3-7E49-BEE8-DC02EB4EB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下大雪，倒車時車底被藏在積雪下面的樹幹扯掉</a:t>
            </a:r>
            <a:endParaRPr lang="en-US" altLang="zh-TW" dirty="0"/>
          </a:p>
          <a:p>
            <a:r>
              <a:rPr lang="zh-TW" altLang="en-US" dirty="0"/>
              <a:t>車底板半掛著，影響開車</a:t>
            </a:r>
            <a:endParaRPr lang="en-US" altLang="zh-TW" dirty="0"/>
          </a:p>
          <a:p>
            <a:r>
              <a:rPr lang="zh-TW" altLang="en-US" dirty="0"/>
              <a:t>拿去修，換個車底板說要好幾百</a:t>
            </a:r>
            <a:endParaRPr lang="en-US" altLang="zh-TW" dirty="0"/>
          </a:p>
          <a:p>
            <a:r>
              <a:rPr lang="zh-TW" altLang="en-US" dirty="0"/>
              <a:t>最後自己打小洞，把車底板和前保險槓用尼龍束帶接起來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3C630-B130-DA45-BB58-43164EC27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205" y="4076700"/>
            <a:ext cx="4468684" cy="22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39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1449CF-16A9-A54D-AACD-5A9B8DF1F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ant" altLang="en-US" dirty="0"/>
              <a:t>父母的炫耀心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E253EE-25EF-DE42-9642-C1796DB789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Hant" altLang="en-US" dirty="0"/>
              <a:t>你對你的孩子感到驕傲，但你是否知道他們真正的感受？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61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6878-1347-1D44-8F0F-214EA95F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首先要先談談價值觀⋯⋯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3F3CF-68EE-024C-B897-00EEC7844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628079"/>
            <a:ext cx="4443984" cy="823912"/>
          </a:xfrm>
        </p:spPr>
        <p:txBody>
          <a:bodyPr/>
          <a:lstStyle/>
          <a:p>
            <a:r>
              <a:rPr lang="zh-Hant" altLang="en-US" dirty="0"/>
              <a:t>亞洲人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D59BF-0EEF-424E-9400-BFAEF5EAF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3957" y="2451991"/>
            <a:ext cx="4443984" cy="4158874"/>
          </a:xfrm>
        </p:spPr>
        <p:txBody>
          <a:bodyPr>
            <a:normAutofit/>
          </a:bodyPr>
          <a:lstStyle/>
          <a:p>
            <a:r>
              <a:rPr lang="zh-Hant" altLang="en-US" dirty="0"/>
              <a:t>賺錢是為了存錢，存錢才能夠去花錢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琴棋書畫都去學，管你喜不喜歡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注重成績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「數字」決定一切</a:t>
            </a:r>
            <a:endParaRPr lang="en-US" altLang="zh-Hant" dirty="0"/>
          </a:p>
          <a:p>
            <a:endParaRPr lang="en-US" altLang="zh-Hant" dirty="0"/>
          </a:p>
          <a:p>
            <a:endParaRPr lang="en-US" altLang="zh-Hant" dirty="0"/>
          </a:p>
          <a:p>
            <a:endParaRPr lang="en-US" altLang="zh-Han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E605F-CF84-AF41-9DD3-A9E901D32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628079"/>
            <a:ext cx="4443984" cy="823912"/>
          </a:xfrm>
        </p:spPr>
        <p:txBody>
          <a:bodyPr/>
          <a:lstStyle/>
          <a:p>
            <a:r>
              <a:rPr lang="zh-Hant" altLang="en-US" dirty="0"/>
              <a:t>外國人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8D40A0-B4EB-B641-88D3-F2585DD9C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2451991"/>
            <a:ext cx="4443984" cy="4158874"/>
          </a:xfrm>
        </p:spPr>
        <p:txBody>
          <a:bodyPr>
            <a:normAutofit/>
          </a:bodyPr>
          <a:lstStyle/>
          <a:p>
            <a:r>
              <a:rPr lang="zh-Hant" altLang="en-US" dirty="0"/>
              <a:t>賺錢是為了花錢，因為想要花錢所以才會去存錢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你想學什麼都可以，不學也沒關係，去找自己的興趣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注重全方位發展</a:t>
            </a:r>
            <a:endParaRPr lang="en-US" altLang="zh-Hant" dirty="0"/>
          </a:p>
          <a:p>
            <a:endParaRPr lang="en-US" dirty="0"/>
          </a:p>
          <a:p>
            <a:r>
              <a:rPr lang="zh-Hant" altLang="en-US" dirty="0"/>
              <a:t>「數值」決定一切</a:t>
            </a:r>
            <a:endParaRPr lang="en-US" dirty="0"/>
          </a:p>
          <a:p>
            <a:pPr lvl="1"/>
            <a:endParaRPr lang="en-US" altLang="zh-Han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66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1524-2842-9F4F-918B-F686E9B7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外國人注重：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FB751-2568-0A4F-B7AF-38E4B954B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全面發展：</a:t>
            </a:r>
            <a:endParaRPr lang="en-US" altLang="zh-Hant" dirty="0"/>
          </a:p>
          <a:p>
            <a:pPr lvl="1"/>
            <a:r>
              <a:rPr lang="zh-Hant" altLang="en-US" dirty="0"/>
              <a:t>從小就注重社服、運動、各種分享會、各種職業日、成果發表</a:t>
            </a:r>
            <a:endParaRPr lang="en-US" altLang="zh-Hant" dirty="0"/>
          </a:p>
          <a:p>
            <a:pPr lvl="1"/>
            <a:r>
              <a:rPr lang="zh-Hant" altLang="en-US" dirty="0"/>
              <a:t>不要認為社團是在浪費時間，它們是在塑造人格</a:t>
            </a:r>
            <a:endParaRPr lang="en-US" altLang="zh-Hant" dirty="0"/>
          </a:p>
          <a:p>
            <a:pPr lvl="1"/>
            <a:r>
              <a:rPr lang="zh-Hant" altLang="en-US" dirty="0"/>
              <a:t>只有成績是不行的，還要多才多藝</a:t>
            </a:r>
            <a:endParaRPr lang="en-US" altLang="zh-Han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88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A653-7308-5247-9E49-A33647BA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6107F-E605-AE48-91CA-CDEC884F6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亞洲的父母總是望子成龍、望女成鳳，但也許他們在地球的另一端卻是毛毛蟲和麻雀</a:t>
            </a:r>
            <a:endParaRPr lang="en-US" altLang="zh-Hant" dirty="0"/>
          </a:p>
          <a:p>
            <a:r>
              <a:rPr lang="zh-Hant" altLang="en-US" dirty="0"/>
              <a:t>常常看到聽到父母侃侃而談自己的小孩在國外多成功，成績多好；但卻不知道孩子在國外過得有多辛苦，內心有多寂寞</a:t>
            </a:r>
            <a:endParaRPr lang="en-US" altLang="zh-Hant" dirty="0"/>
          </a:p>
          <a:p>
            <a:r>
              <a:rPr lang="zh-Hant" altLang="en-US" dirty="0"/>
              <a:t>亞洲的父母覺得成績很重要，卻沒想到其實國外的文憑不會因為成績高低而有區別：到最後都是一張證書而已</a:t>
            </a:r>
            <a:endParaRPr lang="en-US" altLang="zh-Hant" dirty="0"/>
          </a:p>
          <a:p>
            <a:r>
              <a:rPr lang="zh-Hant" altLang="en-US" dirty="0"/>
              <a:t>有時候會覺得，出國讀書的好像是父母</a:t>
            </a:r>
            <a:endParaRPr lang="en-US" altLang="zh-Han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579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47BC-1FF3-0548-AF23-05FF8C23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在國外，學「院」比學「校」更重要：</a:t>
            </a:r>
            <a:br>
              <a:rPr lang="en-US" altLang="zh-Hant" dirty="0"/>
            </a:br>
            <a:r>
              <a:rPr lang="zh-Hant" altLang="en-US" dirty="0"/>
              <a:t>獸醫學系你要讀哪裡？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9077C-03AA-FA47-8678-906800239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ant" altLang="en-US" dirty="0"/>
              <a:t>哈佛大學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491310-E0DE-AF42-BFE4-AD65AD06CE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Hant" altLang="en-US" dirty="0"/>
              <a:t>世界排名前三</a:t>
            </a:r>
            <a:endParaRPr lang="en-US" altLang="zh-Hant" dirty="0"/>
          </a:p>
          <a:p>
            <a:r>
              <a:rPr lang="zh-Hant" altLang="en-US" dirty="0"/>
              <a:t>私立</a:t>
            </a:r>
            <a:endParaRPr lang="en-US" altLang="zh-Hant" dirty="0"/>
          </a:p>
          <a:p>
            <a:r>
              <a:rPr lang="zh-Hant" altLang="en-US" dirty="0"/>
              <a:t>常春藤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E346E8-D83F-F746-83A4-CD6501645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Hant" altLang="en-US" dirty="0"/>
              <a:t>加州大學戴維斯分校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7B9FAB-F079-974C-9FC0-B45D8250D5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Hant" altLang="en-US" dirty="0"/>
              <a:t>世界排名</a:t>
            </a:r>
            <a:r>
              <a:rPr lang="en-US" altLang="zh-Hant" dirty="0"/>
              <a:t>120</a:t>
            </a:r>
            <a:r>
              <a:rPr lang="zh-Hant" altLang="en-US" dirty="0"/>
              <a:t>左右</a:t>
            </a:r>
            <a:endParaRPr lang="en-US" altLang="zh-Hant" dirty="0"/>
          </a:p>
          <a:p>
            <a:r>
              <a:rPr lang="zh-Hant" altLang="en-US" dirty="0"/>
              <a:t>公立</a:t>
            </a:r>
            <a:endParaRPr lang="en-US" altLang="zh-Hant" dirty="0"/>
          </a:p>
          <a:p>
            <a:r>
              <a:rPr lang="zh-Hant" altLang="en-US" dirty="0"/>
              <a:t>號稱「公立常春藤」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719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2B2985-32EB-C84E-9E2C-6FB1CCBA1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0B86BC-AE6C-9941-AA7C-D9DAD8410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哈佛大學根本沒有獸醫學系</a:t>
            </a:r>
            <a:endParaRPr lang="en-US" altLang="zh-Hant" dirty="0"/>
          </a:p>
          <a:p>
            <a:r>
              <a:rPr lang="zh-Hant" altLang="en-US" dirty="0"/>
              <a:t>戴維斯分校的獸醫學院排名世界第一</a:t>
            </a:r>
            <a:endParaRPr lang="en-US" altLang="zh-Hant" dirty="0"/>
          </a:p>
          <a:p>
            <a:endParaRPr lang="en-US" dirty="0"/>
          </a:p>
          <a:p>
            <a:r>
              <a:rPr lang="zh-Hant" altLang="en-US" dirty="0"/>
              <a:t>亞洲的父母喜歡說自己的孩子讀的是某某名校，但實際上卻不知道自己孩子讀的學院是什麼，有多好。</a:t>
            </a:r>
            <a:endParaRPr lang="en-US" altLang="zh-Hant" dirty="0"/>
          </a:p>
          <a:p>
            <a:r>
              <a:rPr lang="zh-Hant" altLang="en-US" dirty="0"/>
              <a:t>亞洲的父母總覺得書讀好最重要，殊不知在國外只會讀書成績好，反而會在求學求職過程被頻頻打槍</a:t>
            </a:r>
            <a:endParaRPr lang="en-US" altLang="zh-Han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40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44E6-1506-EA40-90D8-693D53E7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親身經歷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D373D-E4FD-0348-9A94-8130666B0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讀商畢業，但實際上並不喜歡</a:t>
            </a:r>
            <a:endParaRPr lang="en-US" altLang="zh-Hant" dirty="0"/>
          </a:p>
          <a:p>
            <a:r>
              <a:rPr lang="zh-Hant" altLang="en-US" dirty="0"/>
              <a:t>一開始不敢開口，因為父母希望我能進著名的「凱利商學院」</a:t>
            </a:r>
            <a:endParaRPr lang="en-US" altLang="zh-Hant" dirty="0"/>
          </a:p>
          <a:p>
            <a:r>
              <a:rPr lang="zh-Hant" altLang="en-US" dirty="0"/>
              <a:t>其實我也不知道要讀什麼</a:t>
            </a:r>
            <a:endParaRPr lang="en-US" altLang="zh-Hant" dirty="0"/>
          </a:p>
          <a:p>
            <a:r>
              <a:rPr lang="zh-Hant" altLang="en-US" dirty="0"/>
              <a:t>讀到大三才毅然決然決定不讀</a:t>
            </a:r>
            <a:endParaRPr lang="en-US" altLang="zh-Hant" dirty="0"/>
          </a:p>
          <a:p>
            <a:r>
              <a:rPr lang="zh-Hant" altLang="en-US" dirty="0"/>
              <a:t>浪費了兩年的時間</a:t>
            </a:r>
            <a:endParaRPr lang="en-US" altLang="zh-Hant" dirty="0"/>
          </a:p>
          <a:p>
            <a:r>
              <a:rPr lang="zh-Hant" altLang="en-US" dirty="0"/>
              <a:t>最後拿了非營利組織管理學位、輔修人資及創業</a:t>
            </a:r>
            <a:endParaRPr lang="en-US" altLang="zh-Han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733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8CC3-CCD5-5A47-9D16-9187EE76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親身經歷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E0B62-AF34-BB4B-B545-45325FB9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大學是希望打工，去學習工作態度</a:t>
            </a:r>
            <a:endParaRPr lang="en-US" altLang="zh-Hant" dirty="0"/>
          </a:p>
          <a:p>
            <a:r>
              <a:rPr lang="zh-Hant" altLang="en-US" dirty="0"/>
              <a:t>父母不同意，認為好好讀書最重要：這樣才能考進好的研究所和找到好工作</a:t>
            </a:r>
            <a:endParaRPr lang="en-US" altLang="zh-Hant" dirty="0"/>
          </a:p>
          <a:p>
            <a:r>
              <a:rPr lang="zh-Hant" altLang="en-US" dirty="0"/>
              <a:t>後來因為計畫有變先回台灣當兵，後來先工作</a:t>
            </a:r>
            <a:endParaRPr lang="en-US" altLang="zh-Hant" dirty="0"/>
          </a:p>
          <a:p>
            <a:r>
              <a:rPr lang="zh-Hant" altLang="en-US" dirty="0"/>
              <a:t>結果第一份工作因為「自以為是」而才一個月就被資遣⋯⋯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95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6D5AB-393C-1D4D-97FD-00DC2282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給父母的幾句話：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023BA-3FBF-354A-AF70-FD5B797F5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250724"/>
          </a:xfrm>
        </p:spPr>
        <p:txBody>
          <a:bodyPr>
            <a:normAutofit lnSpcReduction="10000"/>
          </a:bodyPr>
          <a:lstStyle/>
          <a:p>
            <a:r>
              <a:rPr lang="zh-Hant" altLang="en-US" dirty="0"/>
              <a:t>寒暑假回家，我們都只會挑好的故事講，因為我們不希望你們擔心，不希望讓你們感覺到失望，而不是我們真的過得很好</a:t>
            </a:r>
            <a:endParaRPr lang="en-US" altLang="zh-Hant" dirty="0"/>
          </a:p>
          <a:p>
            <a:endParaRPr lang="en-US" dirty="0"/>
          </a:p>
          <a:p>
            <a:r>
              <a:rPr lang="zh-Hant" altLang="en-US" dirty="0"/>
              <a:t>每一次要出國的前一天，內心永遠五味雜陳；每一次訂下回國機票的那一刻，內心充滿了幸福感</a:t>
            </a:r>
            <a:endParaRPr lang="en-US" altLang="zh-Hant" dirty="0"/>
          </a:p>
          <a:p>
            <a:endParaRPr lang="en-US" dirty="0"/>
          </a:p>
          <a:p>
            <a:r>
              <a:rPr lang="zh-Hant" altLang="en-US" dirty="0"/>
              <a:t>你們是我們的大樹，有時候我們只是希望聽到你們說「我支持你」、「我相信你的選擇」、「加油」而已，實際上會不會去做是另一回事</a:t>
            </a:r>
            <a:endParaRPr lang="en-US" altLang="zh-Hant" dirty="0"/>
          </a:p>
          <a:p>
            <a:endParaRPr lang="en-US" dirty="0"/>
          </a:p>
          <a:p>
            <a:r>
              <a:rPr lang="zh-Hant" altLang="en-US" dirty="0"/>
              <a:t>你們越是覺得我們出國讀書很驕傲，我們越是感到壓力重大。我們已經要面對在異國他鄉獨自生活摸索一切的壓力、讀書的壓力和尋找自我的壓力了，這種不必要的壓力真的可以緩一緩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9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5453-BFCA-A34C-B5A4-E1651997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就學履歷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E19F8-9E77-844C-A89A-587162DD7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ant" dirty="0"/>
              <a:t>8</a:t>
            </a:r>
            <a:r>
              <a:rPr lang="zh-Hant" altLang="en-US" dirty="0"/>
              <a:t>～</a:t>
            </a:r>
            <a:r>
              <a:rPr lang="en-US" altLang="zh-Hant" dirty="0"/>
              <a:t>12</a:t>
            </a:r>
            <a:r>
              <a:rPr lang="zh-Hant" altLang="en-US" dirty="0"/>
              <a:t>歲：</a:t>
            </a:r>
            <a:r>
              <a:rPr lang="en-US" altLang="zh-Hant" dirty="0"/>
              <a:t>	</a:t>
            </a:r>
            <a:r>
              <a:rPr lang="zh-Hant" altLang="en-US" dirty="0"/>
              <a:t>北京芳草地小學國際部（中國教育體系）</a:t>
            </a:r>
            <a:endParaRPr lang="en-US" altLang="zh-Hant" dirty="0"/>
          </a:p>
          <a:p>
            <a:endParaRPr lang="en-US" altLang="zh-Hant" dirty="0"/>
          </a:p>
          <a:p>
            <a:r>
              <a:rPr lang="en-US" altLang="zh-Hant" dirty="0"/>
              <a:t>12</a:t>
            </a:r>
            <a:r>
              <a:rPr lang="zh-Hant" altLang="en-US" dirty="0"/>
              <a:t>～</a:t>
            </a:r>
            <a:r>
              <a:rPr lang="en-US" altLang="zh-Hant" dirty="0"/>
              <a:t>15</a:t>
            </a:r>
            <a:r>
              <a:rPr lang="zh-Hant" altLang="en-US" dirty="0"/>
              <a:t>歲：</a:t>
            </a:r>
            <a:r>
              <a:rPr lang="en-US" altLang="zh-Hant" dirty="0"/>
              <a:t>	</a:t>
            </a:r>
            <a:r>
              <a:rPr lang="zh-Hant" altLang="en-US" dirty="0"/>
              <a:t>北京世青國際學校（混合式教育體系）</a:t>
            </a:r>
            <a:endParaRPr lang="en-US" altLang="zh-Hant" dirty="0"/>
          </a:p>
          <a:p>
            <a:endParaRPr lang="en-US" altLang="zh-Hant" dirty="0"/>
          </a:p>
          <a:p>
            <a:r>
              <a:rPr lang="en-US" altLang="zh-Hant" dirty="0"/>
              <a:t>15</a:t>
            </a:r>
            <a:r>
              <a:rPr lang="zh-Hant" altLang="en-US" dirty="0"/>
              <a:t>～</a:t>
            </a:r>
            <a:r>
              <a:rPr lang="en-US" altLang="zh-Hant" dirty="0"/>
              <a:t>16</a:t>
            </a:r>
            <a:r>
              <a:rPr lang="zh-Hant" altLang="en-US" dirty="0"/>
              <a:t>歲：</a:t>
            </a:r>
            <a:r>
              <a:rPr lang="en-US" altLang="zh-Hant" dirty="0"/>
              <a:t>	</a:t>
            </a:r>
            <a:r>
              <a:rPr lang="zh-Hant" altLang="en-US" dirty="0"/>
              <a:t>上海英國德威國際學校（英國教育體系）</a:t>
            </a:r>
            <a:endParaRPr lang="en-US" altLang="zh-Hant" dirty="0"/>
          </a:p>
          <a:p>
            <a:endParaRPr lang="en-US" altLang="zh-Hant" dirty="0"/>
          </a:p>
          <a:p>
            <a:r>
              <a:rPr lang="en-US" altLang="zh-Hant" dirty="0"/>
              <a:t>16</a:t>
            </a:r>
            <a:r>
              <a:rPr lang="zh-Hant" altLang="en-US" dirty="0"/>
              <a:t>～</a:t>
            </a:r>
            <a:r>
              <a:rPr lang="en-US" altLang="zh-Hant" dirty="0"/>
              <a:t>18</a:t>
            </a:r>
            <a:r>
              <a:rPr lang="zh-Hant" altLang="en-US" dirty="0"/>
              <a:t>歲：</a:t>
            </a:r>
            <a:r>
              <a:rPr lang="en-US" altLang="zh-Hant" dirty="0"/>
              <a:t>	</a:t>
            </a:r>
            <a:r>
              <a:rPr lang="zh-Hant" altLang="en-US" dirty="0"/>
              <a:t>深圳</a:t>
            </a:r>
            <a:r>
              <a:rPr lang="en-US" altLang="zh-Hant" dirty="0"/>
              <a:t>QSI</a:t>
            </a:r>
            <a:r>
              <a:rPr lang="zh-Hant" altLang="en-US" dirty="0"/>
              <a:t>國際學校（美國教育體系）</a:t>
            </a:r>
            <a:endParaRPr lang="en-US" altLang="zh-Hant" dirty="0"/>
          </a:p>
          <a:p>
            <a:endParaRPr lang="en-US" altLang="zh-Hant" dirty="0"/>
          </a:p>
          <a:p>
            <a:r>
              <a:rPr lang="en-US" altLang="zh-Hant" dirty="0"/>
              <a:t>18</a:t>
            </a:r>
            <a:r>
              <a:rPr lang="zh-Hant" altLang="en-US" dirty="0"/>
              <a:t>～</a:t>
            </a:r>
            <a:r>
              <a:rPr lang="en-US" altLang="zh-Hant" dirty="0"/>
              <a:t>22</a:t>
            </a:r>
            <a:r>
              <a:rPr lang="zh-Hant" altLang="en-US" dirty="0"/>
              <a:t>歲：</a:t>
            </a:r>
            <a:r>
              <a:rPr lang="en-US" altLang="zh-Hant" dirty="0"/>
              <a:t>	</a:t>
            </a:r>
            <a:r>
              <a:rPr lang="zh-Hant" altLang="en-US" dirty="0"/>
              <a:t>美國印第安納大學</a:t>
            </a:r>
            <a:r>
              <a:rPr lang="en-US" altLang="zh-Hant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929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AFA913-A7F4-1D47-9D33-16D82EC6D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ant" altLang="en-US" dirty="0"/>
              <a:t>那麼到底該學什麼，學到了什麼？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065E37E-5C0C-8E40-B8F0-B1B45346FB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Hant" altLang="en-US" dirty="0"/>
              <a:t>去國外讀書前的注意事項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850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365D3-AF33-B642-876E-A4F9AEA8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通往成功的火車（大學教授分享）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CB990-54D4-AD48-9C91-9D42CA0EC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Hant" altLang="en-US" dirty="0"/>
              <a:t>文憑</a:t>
            </a:r>
            <a:r>
              <a:rPr lang="en-US" altLang="zh-Hant" dirty="0"/>
              <a:t>=</a:t>
            </a:r>
            <a:r>
              <a:rPr lang="zh-Hant" altLang="en-US" dirty="0"/>
              <a:t>火車票，成績</a:t>
            </a:r>
            <a:r>
              <a:rPr lang="en-US" altLang="zh-Hant" dirty="0"/>
              <a:t>=</a:t>
            </a:r>
            <a:r>
              <a:rPr lang="zh-Hant" altLang="en-US" dirty="0"/>
              <a:t>價錢，決定你是坐經濟、商務還是頭等。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頭等比末端車早到達，但實際上停靠的站是一樣的。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最後你在哪一站下車才重要。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從基層做起的員工，同樣可以坐到最後一站。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最終的目標，是成為車長。</a:t>
            </a:r>
            <a:endParaRPr lang="en-US" altLang="zh-Han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980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FB5D7-8D41-364C-9253-1518C3F0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出國前必學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28AC8-8DDA-6143-B08D-ACA75A57A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生活技能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投資理財</a:t>
            </a:r>
            <a:endParaRPr lang="en-US" altLang="zh-Hant" dirty="0"/>
          </a:p>
          <a:p>
            <a:endParaRPr lang="en-US" dirty="0"/>
          </a:p>
          <a:p>
            <a:r>
              <a:rPr lang="zh-Hant" altLang="en-US" dirty="0"/>
              <a:t>自我管理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743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3D287-8AC1-9E44-8AAE-0614D3C3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生活技能很重要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D62C6-BBA0-984F-A82B-11CC2B94E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Hant" altLang="en-US" dirty="0"/>
              <a:t>要學會如何洗衣服、燙衣服</a:t>
            </a:r>
            <a:endParaRPr lang="en-US" altLang="zh-Hant" dirty="0"/>
          </a:p>
          <a:p>
            <a:pPr lvl="1"/>
            <a:r>
              <a:rPr lang="zh-Hant" altLang="en-US" dirty="0"/>
              <a:t>我第一次洗衣服要 </a:t>
            </a:r>
            <a:r>
              <a:rPr lang="en-US" altLang="zh-Hant" dirty="0"/>
              <a:t>Google</a:t>
            </a:r>
            <a:r>
              <a:rPr lang="zh-Hant" altLang="en-US" dirty="0"/>
              <a:t>⋯⋯</a:t>
            </a:r>
            <a:endParaRPr lang="en-US" altLang="zh-Hant" dirty="0"/>
          </a:p>
          <a:p>
            <a:pPr marL="457200" lvl="1" indent="0">
              <a:buNone/>
            </a:pPr>
            <a:endParaRPr lang="en-US" altLang="zh-Hant" dirty="0"/>
          </a:p>
          <a:p>
            <a:r>
              <a:rPr lang="zh-Hant" altLang="en-US" dirty="0"/>
              <a:t>要學會如何開戶、申辦、繳費</a:t>
            </a:r>
            <a:endParaRPr lang="en-US" altLang="zh-Hant" dirty="0"/>
          </a:p>
          <a:p>
            <a:pPr lvl="1"/>
            <a:r>
              <a:rPr lang="zh-Hant" altLang="en-US" dirty="0"/>
              <a:t>水電瓦斯、電視網路通通都要錢</a:t>
            </a:r>
            <a:endParaRPr lang="en-US" altLang="zh-Hant" dirty="0"/>
          </a:p>
          <a:p>
            <a:pPr lvl="1"/>
            <a:r>
              <a:rPr lang="zh-Hant" altLang="en-US" dirty="0"/>
              <a:t>逾期了？乖乖繳罰款吧！</a:t>
            </a:r>
            <a:endParaRPr lang="en-US" altLang="zh-Hant" dirty="0"/>
          </a:p>
          <a:p>
            <a:pPr lvl="1"/>
            <a:endParaRPr lang="en-US" altLang="zh-Hant" dirty="0"/>
          </a:p>
          <a:p>
            <a:r>
              <a:rPr lang="zh-Hant" altLang="en-US" dirty="0"/>
              <a:t>要學會如何開伙，至少要知道如何煮水餃、煎蛋、烤土司</a:t>
            </a:r>
            <a:endParaRPr lang="en-US" altLang="zh-Hant" dirty="0"/>
          </a:p>
          <a:p>
            <a:pPr lvl="1"/>
            <a:r>
              <a:rPr lang="zh-Hant" altLang="en-US" dirty="0"/>
              <a:t>外食很貴，很不健康</a:t>
            </a:r>
            <a:endParaRPr lang="en-US" altLang="zh-Hant" dirty="0"/>
          </a:p>
          <a:p>
            <a:pPr lvl="1"/>
            <a:r>
              <a:rPr lang="zh-Hant" altLang="en-US" dirty="0"/>
              <a:t>沒有時間讓你去餐廳</a:t>
            </a:r>
            <a:endParaRPr lang="en-US" altLang="zh-Hant" dirty="0"/>
          </a:p>
        </p:txBody>
      </p:sp>
    </p:spTree>
    <p:extLst>
      <p:ext uri="{BB962C8B-B14F-4D97-AF65-F5344CB8AC3E}">
        <p14:creationId xmlns:p14="http://schemas.microsoft.com/office/powerpoint/2010/main" val="6562740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AEBD-3E48-DC4C-90D4-936FBDD6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投資理財是基本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A9F79-C950-E942-9F90-0BC739BA8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要學會記帳、算帳、抓預算</a:t>
            </a:r>
            <a:endParaRPr lang="en-US" altLang="zh-Hant" dirty="0"/>
          </a:p>
          <a:p>
            <a:pPr lvl="1"/>
            <a:r>
              <a:rPr lang="zh-Hant" altLang="en-US" dirty="0"/>
              <a:t>每個月花多少錢都記下來</a:t>
            </a:r>
            <a:endParaRPr lang="en-US" altLang="zh-Hant" dirty="0"/>
          </a:p>
          <a:p>
            <a:pPr lvl="1"/>
            <a:r>
              <a:rPr lang="zh-Hant" altLang="en-US" dirty="0"/>
              <a:t>買菜多少錢？買多少？</a:t>
            </a:r>
            <a:endParaRPr lang="en-US" altLang="zh-Hant" dirty="0"/>
          </a:p>
          <a:p>
            <a:pPr lvl="1"/>
            <a:r>
              <a:rPr lang="zh-Hant" altLang="en-US" dirty="0"/>
              <a:t>房租多少？跟室友怎麼分擔水電瓦斯？</a:t>
            </a:r>
            <a:endParaRPr lang="en-US" altLang="zh-Hant" dirty="0"/>
          </a:p>
          <a:p>
            <a:pPr lvl="1"/>
            <a:r>
              <a:rPr lang="zh-Hant" altLang="en-US" dirty="0"/>
              <a:t>車子要油錢、停車費、保養、保險，這些你都有算進去嗎？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給父母：不要一次全給，每個月固定匯款及要孩子回報開銷</a:t>
            </a:r>
            <a:endParaRPr lang="en-US" altLang="zh-Hant" dirty="0"/>
          </a:p>
          <a:p>
            <a:pPr marL="0" indent="0">
              <a:buNone/>
            </a:pPr>
            <a:endParaRPr lang="en-US" altLang="zh-Hant" dirty="0"/>
          </a:p>
          <a:p>
            <a:pPr marL="0" indent="0">
              <a:buNone/>
            </a:pPr>
            <a:endParaRPr lang="en-US" altLang="zh-Hant" dirty="0"/>
          </a:p>
        </p:txBody>
      </p:sp>
    </p:spTree>
    <p:extLst>
      <p:ext uri="{BB962C8B-B14F-4D97-AF65-F5344CB8AC3E}">
        <p14:creationId xmlns:p14="http://schemas.microsoft.com/office/powerpoint/2010/main" val="35163131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44D8-390F-DD4F-8DCE-7E7E87A1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自我管理最重要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D61E5-0966-8448-BF28-FD4CEE2A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ant" altLang="en-US" dirty="0"/>
              <a:t>自己一個人在國外，沒有人管，只有你自己管理自己</a:t>
            </a:r>
            <a:endParaRPr lang="en-US" altLang="zh-Hant" dirty="0"/>
          </a:p>
          <a:p>
            <a:endParaRPr lang="en-US" dirty="0"/>
          </a:p>
          <a:p>
            <a:r>
              <a:rPr lang="zh-Hant" altLang="en-US" dirty="0"/>
              <a:t>人生中第一次獨立，看過太多：</a:t>
            </a:r>
            <a:endParaRPr lang="en-US" altLang="zh-Hant" dirty="0"/>
          </a:p>
          <a:p>
            <a:pPr lvl="1"/>
            <a:r>
              <a:rPr lang="zh-Hant" altLang="en-US" dirty="0"/>
              <a:t>不小心把錢花光</a:t>
            </a:r>
            <a:endParaRPr lang="en-US" altLang="zh-Hant" dirty="0"/>
          </a:p>
          <a:p>
            <a:pPr lvl="1"/>
            <a:r>
              <a:rPr lang="zh-Hant" altLang="en-US" dirty="0"/>
              <a:t>不小心都沒去上課，忘記交作業</a:t>
            </a:r>
            <a:endParaRPr lang="en-US" altLang="zh-Hant" dirty="0"/>
          </a:p>
          <a:p>
            <a:pPr lvl="1"/>
            <a:r>
              <a:rPr lang="zh-Hant" altLang="en-US" dirty="0"/>
              <a:t>不小心就忘了告訴父母輟學了，一天到晚在鬼混</a:t>
            </a:r>
            <a:endParaRPr lang="en-US" altLang="zh-Hant" dirty="0"/>
          </a:p>
          <a:p>
            <a:pPr lvl="1"/>
            <a:endParaRPr lang="en-US" altLang="zh-Hant" dirty="0"/>
          </a:p>
          <a:p>
            <a:r>
              <a:rPr lang="zh-Hant" altLang="en-US" dirty="0"/>
              <a:t>所以要把每日的行程列出來，把要完成的事項寫下來，因為沒有人會提醒你</a:t>
            </a:r>
            <a:endParaRPr lang="en-US" altLang="zh-Hant" dirty="0"/>
          </a:p>
        </p:txBody>
      </p:sp>
    </p:spTree>
    <p:extLst>
      <p:ext uri="{BB962C8B-B14F-4D97-AF65-F5344CB8AC3E}">
        <p14:creationId xmlns:p14="http://schemas.microsoft.com/office/powerpoint/2010/main" val="779098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1CDB-511D-5F4E-AA79-DF48D44C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孩子可以更有國際觀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DB25D-A211-214C-B147-3ED81CA8B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0519"/>
            <a:ext cx="9601200" cy="4843849"/>
          </a:xfrm>
        </p:spPr>
        <p:txBody>
          <a:bodyPr>
            <a:normAutofit/>
          </a:bodyPr>
          <a:lstStyle/>
          <a:p>
            <a:r>
              <a:rPr lang="zh-Hant" altLang="en-US" dirty="0"/>
              <a:t>出國（讀書） 不等於 有國際觀</a:t>
            </a:r>
            <a:endParaRPr lang="en-US" altLang="zh-Hant" dirty="0"/>
          </a:p>
          <a:p>
            <a:pPr lvl="1"/>
            <a:r>
              <a:rPr lang="zh-Hant" altLang="en-US" dirty="0"/>
              <a:t>如果都跟自己人混，在國內國外有什麼區別？</a:t>
            </a:r>
            <a:endParaRPr lang="en-US" altLang="zh-Hant" dirty="0"/>
          </a:p>
          <a:p>
            <a:pPr marL="0" indent="0">
              <a:buNone/>
            </a:pPr>
            <a:endParaRPr lang="en-US" altLang="zh-Hant" dirty="0"/>
          </a:p>
          <a:p>
            <a:r>
              <a:rPr lang="zh-Hant" altLang="en-US" dirty="0"/>
              <a:t>國家？哪裡人？不重要！</a:t>
            </a:r>
            <a:endParaRPr lang="en-US" altLang="zh-Hant" dirty="0"/>
          </a:p>
          <a:p>
            <a:pPr lvl="1"/>
            <a:r>
              <a:rPr lang="zh-Hant" altLang="en-US" dirty="0"/>
              <a:t>福布斯前 </a:t>
            </a:r>
            <a:r>
              <a:rPr lang="en-US" altLang="zh-Hant" dirty="0"/>
              <a:t>500</a:t>
            </a:r>
            <a:r>
              <a:rPr lang="zh-Hant" altLang="en-US" dirty="0"/>
              <a:t>強都跨國</a:t>
            </a:r>
            <a:endParaRPr lang="en-US" altLang="zh-Hant" dirty="0"/>
          </a:p>
          <a:p>
            <a:pPr lvl="1"/>
            <a:r>
              <a:rPr lang="zh-Hant" altLang="en-US" dirty="0"/>
              <a:t>有錢人到哪裡都可以有個家</a:t>
            </a:r>
            <a:endParaRPr lang="en-US" altLang="zh-Hant" dirty="0"/>
          </a:p>
          <a:p>
            <a:pPr lvl="1"/>
            <a:r>
              <a:rPr lang="zh-Hant" altLang="en-US" dirty="0"/>
              <a:t>不要跟自己國家的人競爭，要跟別的國家的人競爭</a:t>
            </a:r>
            <a:endParaRPr lang="en-US" altLang="zh-Hant" dirty="0"/>
          </a:p>
          <a:p>
            <a:pPr lvl="1"/>
            <a:endParaRPr lang="en-US" altLang="zh-Hant" dirty="0"/>
          </a:p>
          <a:p>
            <a:r>
              <a:rPr lang="zh-Hant" altLang="en-US" dirty="0"/>
              <a:t>去中國住一住，你會發現中國之所以強大是有原因的，不要再被兩岸政治蒙蔽雙眼而影響了自己的發展性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97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AB57-B209-0443-8C3C-F67630DAD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到底要不要送出國？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BFF8B-0B98-5D4B-B34D-16B14D5BC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一個字：要！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62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6791A-476B-1B49-A48A-80BCC7882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ant" altLang="en-US" dirty="0"/>
              <a:t>謝謝！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B7D14-E2A3-284C-B406-F3D4CA7F01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Q&amp;A</a:t>
            </a:r>
            <a:r>
              <a:rPr lang="zh-Hant" altLang="en-US" dirty="0"/>
              <a:t> 時間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2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F37848-AB30-1A46-B4C2-CA0CB859F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ant" altLang="en-US" dirty="0"/>
              <a:t>一路讀國際學校的三個共同點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52396E2-AA1E-3F4C-ABA7-8DD8FF6404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9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76400-0E94-1147-8E82-7D689FE1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都是歪果人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F565F-EAE7-A249-825E-471698CA3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ant" dirty="0"/>
              <a:t>70</a:t>
            </a:r>
            <a:r>
              <a:rPr lang="zh-Hant" altLang="en-US" dirty="0"/>
              <a:t>～</a:t>
            </a:r>
            <a:r>
              <a:rPr lang="en-US" altLang="zh-Hant" dirty="0"/>
              <a:t>90%</a:t>
            </a:r>
            <a:r>
              <a:rPr lang="zh-Hant" altLang="en-US" dirty="0"/>
              <a:t>：</a:t>
            </a:r>
            <a:r>
              <a:rPr lang="en-US" altLang="zh-Hant" dirty="0"/>
              <a:t>	</a:t>
            </a:r>
            <a:r>
              <a:rPr lang="zh-Hant" altLang="en-US" dirty="0"/>
              <a:t>同學都是外國人 </a:t>
            </a:r>
            <a:r>
              <a:rPr lang="en-US" altLang="zh-Hant" dirty="0"/>
              <a:t>/</a:t>
            </a:r>
            <a:r>
              <a:rPr lang="zh-Hant" altLang="en-US" dirty="0"/>
              <a:t> 外國籍華人（華僑）</a:t>
            </a:r>
            <a:endParaRPr lang="en-US" altLang="zh-Hant" dirty="0"/>
          </a:p>
          <a:p>
            <a:endParaRPr lang="en-US" altLang="zh-Hant" dirty="0"/>
          </a:p>
          <a:p>
            <a:pPr lvl="1"/>
            <a:r>
              <a:rPr lang="en-US" altLang="zh-Hant" dirty="0"/>
              <a:t>20</a:t>
            </a:r>
            <a:r>
              <a:rPr lang="zh-Hant" altLang="en-US" dirty="0"/>
              <a:t>～</a:t>
            </a:r>
            <a:r>
              <a:rPr lang="en-US" altLang="zh-Hant" dirty="0"/>
              <a:t>30%</a:t>
            </a:r>
            <a:r>
              <a:rPr lang="zh-Hant" altLang="en-US" dirty="0"/>
              <a:t>：</a:t>
            </a:r>
            <a:r>
              <a:rPr lang="en-US" altLang="zh-Hant" dirty="0"/>
              <a:t>	</a:t>
            </a:r>
            <a:r>
              <a:rPr lang="zh-Hant" altLang="en-US" dirty="0"/>
              <a:t>亞洲人（韓國、日本、越南、香港、台灣⋯⋯）</a:t>
            </a:r>
            <a:endParaRPr lang="en-US" altLang="zh-Hant" dirty="0"/>
          </a:p>
          <a:p>
            <a:endParaRPr lang="en-US" altLang="zh-Hant" dirty="0"/>
          </a:p>
          <a:p>
            <a:pPr lvl="1"/>
            <a:r>
              <a:rPr lang="en-US" altLang="zh-Hant" dirty="0"/>
              <a:t>50</a:t>
            </a:r>
            <a:r>
              <a:rPr lang="zh-Hant" altLang="en-US" dirty="0"/>
              <a:t>～</a:t>
            </a:r>
            <a:r>
              <a:rPr lang="en-US" altLang="zh-Hant" dirty="0"/>
              <a:t>70%</a:t>
            </a:r>
            <a:r>
              <a:rPr lang="zh-Hant" altLang="en-US" dirty="0"/>
              <a:t>：</a:t>
            </a:r>
            <a:r>
              <a:rPr lang="en-US" altLang="zh-Hant" dirty="0"/>
              <a:t>	</a:t>
            </a:r>
            <a:r>
              <a:rPr lang="zh-Hant" altLang="en-US" dirty="0"/>
              <a:t>白人</a:t>
            </a:r>
            <a:endParaRPr lang="en-US" altLang="zh-Hant" dirty="0"/>
          </a:p>
          <a:p>
            <a:endParaRPr lang="en-US" altLang="zh-Hant" dirty="0"/>
          </a:p>
          <a:p>
            <a:pPr lvl="1"/>
            <a:r>
              <a:rPr lang="en-US" altLang="zh-Hant" dirty="0"/>
              <a:t>10%	</a:t>
            </a:r>
            <a:r>
              <a:rPr lang="zh-Hant" altLang="en-US" dirty="0"/>
              <a:t>：</a:t>
            </a:r>
            <a:r>
              <a:rPr lang="en-US" altLang="zh-Hant" dirty="0"/>
              <a:t>	</a:t>
            </a:r>
            <a:r>
              <a:rPr lang="zh-Hant" altLang="en-US" dirty="0"/>
              <a:t>黑人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0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A984-72CE-E344-BC31-E23BC37A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都是好野人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D42B0-C077-8849-9B8E-3AF8148B6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分為三類：</a:t>
            </a:r>
            <a:endParaRPr lang="en-US" altLang="zh-Hant" dirty="0"/>
          </a:p>
          <a:p>
            <a:pPr lvl="1"/>
            <a:endParaRPr lang="en-US" altLang="zh-Hant" dirty="0"/>
          </a:p>
          <a:p>
            <a:pPr lvl="1"/>
            <a:r>
              <a:rPr lang="zh-Hant" altLang="en-US" dirty="0"/>
              <a:t>小有錢</a:t>
            </a:r>
            <a:endParaRPr lang="en-US" altLang="zh-Hant" dirty="0"/>
          </a:p>
          <a:p>
            <a:pPr lvl="1"/>
            <a:endParaRPr lang="en-US" altLang="zh-Hant" dirty="0"/>
          </a:p>
          <a:p>
            <a:pPr lvl="1"/>
            <a:r>
              <a:rPr lang="zh-Hant" altLang="en-US" dirty="0"/>
              <a:t>有錢</a:t>
            </a:r>
            <a:endParaRPr lang="en-US" altLang="zh-Hant" dirty="0"/>
          </a:p>
          <a:p>
            <a:pPr lvl="1"/>
            <a:endParaRPr lang="en-US" altLang="zh-Hant" dirty="0"/>
          </a:p>
          <a:p>
            <a:pPr lvl="1"/>
            <a:r>
              <a:rPr lang="zh-Hant" altLang="en-US" dirty="0"/>
              <a:t>很有錢</a:t>
            </a:r>
            <a:endParaRPr lang="en-US" altLang="zh-Han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C9D62-11E7-9147-A54E-315816DB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都是天龍人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8C9AD-97EB-B345-97DA-CCC2C3BA0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外交官、與政府合作的專業人才（小學）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外商高管、老闆</a:t>
            </a:r>
            <a:endParaRPr lang="en-US" altLang="zh-Hant" dirty="0"/>
          </a:p>
          <a:p>
            <a:pPr lvl="1"/>
            <a:r>
              <a:rPr lang="zh-Hant" altLang="en-US" dirty="0"/>
              <a:t>華為、</a:t>
            </a:r>
            <a:r>
              <a:rPr lang="en-US" altLang="zh-Hant" dirty="0"/>
              <a:t>H&amp;M</a:t>
            </a:r>
            <a:r>
              <a:rPr lang="zh-Hant" altLang="en-US" dirty="0"/>
              <a:t>、可口可樂</a:t>
            </a:r>
            <a:endParaRPr lang="en-US" altLang="zh-Hant" dirty="0"/>
          </a:p>
          <a:p>
            <a:endParaRPr lang="en-US" altLang="zh-Hant" dirty="0"/>
          </a:p>
          <a:p>
            <a:r>
              <a:rPr lang="zh-Hant" altLang="en-US" dirty="0"/>
              <a:t>有錢海歸派</a:t>
            </a:r>
            <a:endParaRPr lang="en-US" dirty="0"/>
          </a:p>
          <a:p>
            <a:endParaRPr lang="en-US" altLang="zh-Han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0862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{61FAA678-12B3-6B4D-95E9-7A089904B9AB}tf10001072</Template>
  <TotalTime>440</TotalTime>
  <Words>3128</Words>
  <Application>Microsoft Macintosh PowerPoint</Application>
  <PresentationFormat>Widescreen</PresentationFormat>
  <Paragraphs>376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微軟正黑體</vt:lpstr>
      <vt:lpstr>Calibri</vt:lpstr>
      <vt:lpstr>Franklin Gothic Book</vt:lpstr>
      <vt:lpstr>Crop</vt:lpstr>
      <vt:lpstr>演講</vt:lpstr>
      <vt:lpstr>流程</vt:lpstr>
      <vt:lpstr>自我介紹</vt:lpstr>
      <vt:lpstr>人生經歷</vt:lpstr>
      <vt:lpstr>就學履歷</vt:lpstr>
      <vt:lpstr>一路讀國際學校的三個共同點</vt:lpstr>
      <vt:lpstr>都是歪果人</vt:lpstr>
      <vt:lpstr>都是好野人</vt:lpstr>
      <vt:lpstr>都是天龍人</vt:lpstr>
      <vt:lpstr>國中</vt:lpstr>
      <vt:lpstr>功課跟不上⋯⋯怎麼辦？要崩潰了！</vt:lpstr>
      <vt:lpstr>如何學英文？</vt:lpstr>
      <vt:lpstr>高中（上海）</vt:lpstr>
      <vt:lpstr>走路事件</vt:lpstr>
      <vt:lpstr>我學到了⋯⋯</vt:lpstr>
      <vt:lpstr>打火機事件</vt:lpstr>
      <vt:lpstr>我學到了⋯⋯</vt:lpstr>
      <vt:lpstr>高中（深圳）</vt:lpstr>
      <vt:lpstr>在中國的日子</vt:lpstr>
      <vt:lpstr>大學</vt:lpstr>
      <vt:lpstr>我學到了⋯⋯</vt:lpstr>
      <vt:lpstr>亞洲人有沒有被歧視？</vt:lpstr>
      <vt:lpstr>刻板印象</vt:lpstr>
      <vt:lpstr>每個人都會貼標籤</vt:lpstr>
      <vt:lpstr>有到被欺負的程度嗎？</vt:lpstr>
      <vt:lpstr>亞洲人 = 模範少數派</vt:lpstr>
      <vt:lpstr>在美國有一句笑話⋯⋯</vt:lpstr>
      <vt:lpstr>亞洲人在課堂上</vt:lpstr>
      <vt:lpstr>亞洲人自己很排外</vt:lpstr>
      <vt:lpstr>華人 = 被「歧視」的對象？</vt:lpstr>
      <vt:lpstr>看醫生貴到嚇人</vt:lpstr>
      <vt:lpstr>救護車，跑一趟就是3000美金起跳</vt:lpstr>
      <vt:lpstr>平民老百姓只能買藥</vt:lpstr>
      <vt:lpstr>在台灣和美國看醫生⋯⋯都是15開頭？</vt:lpstr>
      <vt:lpstr>感冒了怎麼辦？肌肉痠痛怎麼辦？頭暈怎麼辦？</vt:lpstr>
      <vt:lpstr>切身經歷</vt:lpstr>
      <vt:lpstr>所有東西都要自己親手來</vt:lpstr>
      <vt:lpstr>什麼東西都要自己來</vt:lpstr>
      <vt:lpstr>美國人力超級貴</vt:lpstr>
      <vt:lpstr>修車修不下去，只能自己想辦法</vt:lpstr>
      <vt:lpstr>父母的炫耀心</vt:lpstr>
      <vt:lpstr>首先要先談談價值觀⋯⋯</vt:lpstr>
      <vt:lpstr>外國人注重：</vt:lpstr>
      <vt:lpstr>PowerPoint Presentation</vt:lpstr>
      <vt:lpstr>在國外，學「院」比學「校」更重要： 獸醫學系你要讀哪裡？</vt:lpstr>
      <vt:lpstr>PowerPoint Presentation</vt:lpstr>
      <vt:lpstr>親身經歷</vt:lpstr>
      <vt:lpstr>親身經歷</vt:lpstr>
      <vt:lpstr>給父母的幾句話：</vt:lpstr>
      <vt:lpstr>那麼到底該學什麼，學到了什麼？</vt:lpstr>
      <vt:lpstr>通往成功的火車（大學教授分享）</vt:lpstr>
      <vt:lpstr>出國前必學</vt:lpstr>
      <vt:lpstr>生活技能很重要</vt:lpstr>
      <vt:lpstr>投資理財是基本</vt:lpstr>
      <vt:lpstr>自我管理最重要</vt:lpstr>
      <vt:lpstr>孩子可以更有國際觀</vt:lpstr>
      <vt:lpstr>到底要不要送出國？</vt:lpstr>
      <vt:lpstr>謝謝！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演講</dc:title>
  <dc:creator>Steven Hsu</dc:creator>
  <cp:lastModifiedBy>Steven Hsu</cp:lastModifiedBy>
  <cp:revision>53</cp:revision>
  <dcterms:created xsi:type="dcterms:W3CDTF">2018-04-05T07:10:01Z</dcterms:created>
  <dcterms:modified xsi:type="dcterms:W3CDTF">2018-04-17T12:07:33Z</dcterms:modified>
</cp:coreProperties>
</file>