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304" r:id="rId3"/>
    <p:sldId id="285" r:id="rId4"/>
    <p:sldId id="275" r:id="rId5"/>
    <p:sldId id="305" r:id="rId6"/>
    <p:sldId id="303" r:id="rId7"/>
    <p:sldId id="310" r:id="rId8"/>
    <p:sldId id="309" r:id="rId9"/>
    <p:sldId id="308" r:id="rId10"/>
    <p:sldId id="311" r:id="rId11"/>
    <p:sldId id="307" r:id="rId12"/>
    <p:sldId id="313" r:id="rId13"/>
    <p:sldId id="317" r:id="rId14"/>
    <p:sldId id="316" r:id="rId15"/>
    <p:sldId id="318" r:id="rId16"/>
    <p:sldId id="315" r:id="rId17"/>
    <p:sldId id="306" r:id="rId18"/>
    <p:sldId id="272" r:id="rId19"/>
    <p:sldId id="31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68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9A544-B8B3-4CE4-AD50-0AB2F8F2E7BA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FB09D-6FED-41D1-9B0C-A7BFBA5A2479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B14F84-17BF-4967-BC27-E1C51B9EE10F}" type="slidenum">
              <a:rPr lang="zh-TW" altLang="en-US"/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B712588-04B1-427B-82EE-E8DB90309F08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FF9F0C5-380F-41C2-899A-BAC0F0927E16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\Desktop\16_9_BG.jp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media" Target="file:///D:\&#24433;&#29255;&#27284;\&#35506;&#31243;&#24433;&#29255;\&#29983;&#21629;&#30340;&#20729;&#20540;.mp4" TargetMode="External"/><Relationship Id="rId1" Type="http://schemas.openxmlformats.org/officeDocument/2006/relationships/video" Target="file:///D:\&#24433;&#29255;&#27284;\&#35506;&#31243;&#24433;&#29255;\&#29983;&#21629;&#30340;&#20729;&#20540;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25240" y="2233295"/>
            <a:ext cx="7359650" cy="1320800"/>
          </a:xfrm>
        </p:spPr>
        <p:txBody>
          <a:bodyPr/>
          <a:p>
            <a:r>
              <a:rPr lang="zh-TW" altLang="x-none" sz="54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生命的厚度由服務開始</a:t>
            </a:r>
            <a:endParaRPr lang="zh-TW" altLang="x-none" sz="54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10895" y="859790"/>
            <a:ext cx="3114040" cy="464947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5" name="標題 1"/>
          <p:cNvSpPr>
            <a:spLocks noGrp="1"/>
          </p:cNvSpPr>
          <p:nvPr/>
        </p:nvSpPr>
        <p:spPr>
          <a:xfrm>
            <a:off x="3825240" y="4029075"/>
            <a:ext cx="4964430" cy="1320800"/>
          </a:xfrm>
          <a:prstGeom prst="rect">
            <a:avLst/>
          </a:prstGeom>
        </p:spPr>
        <p:txBody>
          <a:bodyPr>
            <a:normAutofit fontScale="7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x-none" sz="54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分享者：徐鳳美</a:t>
            </a:r>
            <a:endParaRPr lang="zh-TW" altLang="x-none" sz="54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  <a:p>
            <a:r>
              <a:rPr lang="zh-TW" altLang="x-none" sz="54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分享日期：</a:t>
            </a:r>
            <a:r>
              <a:rPr lang="en-US" altLang="zh-TW" sz="54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107/3/21</a:t>
            </a:r>
            <a:endParaRPr lang="en-US" altLang="zh-TW" sz="54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0730" y="1984375"/>
            <a:ext cx="10681335" cy="2626360"/>
          </a:xfrm>
        </p:spPr>
        <p:txBody>
          <a:bodyPr>
            <a:noAutofit/>
          </a:bodyPr>
          <a:p>
            <a:pPr algn="ctr"/>
            <a: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服務就是一種</a:t>
            </a:r>
            <a:b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</a:br>
            <a: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「利他大於利己」的精神！</a:t>
            </a:r>
            <a:endParaRPr lang="zh-TW" altLang="x-none" sz="72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TW" altLang="x-none" sz="40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服務的財富《</a:t>
            </a:r>
            <a:r>
              <a:rPr lang="zh-TW" altLang="en-US" sz="40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一》</a:t>
            </a:r>
            <a:endParaRPr lang="zh-TW" altLang="en-US" sz="40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  <p:sp>
        <p:nvSpPr>
          <p:cNvPr id="4" name="標題 1"/>
          <p:cNvSpPr>
            <a:spLocks noGrp="1"/>
          </p:cNvSpPr>
          <p:nvPr/>
        </p:nvSpPr>
        <p:spPr>
          <a:xfrm>
            <a:off x="911225" y="2220595"/>
            <a:ext cx="6162675" cy="24174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服務就是機會，</a:t>
            </a:r>
            <a:endParaRPr lang="zh-TW" sz="66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  <a:p>
            <a:r>
              <a:rPr lang="zh-TW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快樂就是回饋！</a:t>
            </a:r>
            <a:endParaRPr lang="zh-TW" sz="66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  <p:pic>
        <p:nvPicPr>
          <p:cNvPr id="8" name="內容版面配置區 7" descr="kbaa7e7[1]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073900" y="1370965"/>
            <a:ext cx="4264660" cy="4264660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3435" y="715010"/>
            <a:ext cx="5379720" cy="948055"/>
          </a:xfrm>
        </p:spPr>
        <p:txBody>
          <a:bodyPr/>
          <a:p>
            <a:r>
              <a:rPr lang="zh-TW" altLang="x-none" sz="40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服務的財富《二</a:t>
            </a:r>
            <a:r>
              <a:rPr lang="zh-TW" altLang="en-US" sz="40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》</a:t>
            </a:r>
            <a:endParaRPr lang="zh-TW" altLang="en-US" sz="40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  <p:sp>
        <p:nvSpPr>
          <p:cNvPr id="4" name="標題 1"/>
          <p:cNvSpPr>
            <a:spLocks noGrp="1"/>
          </p:cNvSpPr>
          <p:nvPr/>
        </p:nvSpPr>
        <p:spPr>
          <a:xfrm>
            <a:off x="421640" y="2128520"/>
            <a:ext cx="6162675" cy="24174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真心服務他人，就是成就自己！</a:t>
            </a:r>
            <a:endParaRPr lang="zh-TW" sz="66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  <p:pic>
        <p:nvPicPr>
          <p:cNvPr id="6" name="內容版面配置區 5" descr="1d8cad6d36a17e8e3c0273bdedb26416[1]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73115" y="2128520"/>
            <a:ext cx="6009005" cy="3381375"/>
          </a:xfrm>
          <a:prstGeom prst="rect">
            <a:avLst/>
          </a:prstGeom>
          <a:effectLst>
            <a:softEdge rad="4318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TW" altLang="x-none" sz="40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服務的財富《三</a:t>
            </a:r>
            <a:r>
              <a:rPr lang="zh-TW" altLang="en-US" sz="40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》</a:t>
            </a:r>
            <a:endParaRPr lang="zh-TW" altLang="en-US" sz="40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  <p:sp>
        <p:nvSpPr>
          <p:cNvPr id="4" name="標題 1"/>
          <p:cNvSpPr>
            <a:spLocks noGrp="1"/>
          </p:cNvSpPr>
          <p:nvPr/>
        </p:nvSpPr>
        <p:spPr>
          <a:xfrm>
            <a:off x="813435" y="2047240"/>
            <a:ext cx="7129145" cy="23825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踩住服務利基點，</a:t>
            </a:r>
            <a:endParaRPr lang="zh-TW" sz="66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  <a:p>
            <a:r>
              <a:rPr lang="zh-TW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點燃生命的熱能！</a:t>
            </a:r>
            <a:endParaRPr lang="zh-TW" sz="66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  <p:pic>
        <p:nvPicPr>
          <p:cNvPr id="10" name="內容版面配置區 9" descr="Chen_Shu-Chu[1]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81875" y="1449705"/>
            <a:ext cx="4234815" cy="4100195"/>
          </a:xfrm>
          <a:prstGeom prst="rect">
            <a:avLst/>
          </a:prstGeom>
          <a:effectLst>
            <a:softEdge rad="3429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1225" y="656590"/>
            <a:ext cx="5309870" cy="1005840"/>
          </a:xfrm>
        </p:spPr>
        <p:txBody>
          <a:bodyPr/>
          <a:p>
            <a:r>
              <a:rPr lang="zh-TW" altLang="x-none" sz="40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服務的財富《四</a:t>
            </a:r>
            <a:r>
              <a:rPr lang="zh-TW" altLang="en-US" sz="40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》</a:t>
            </a:r>
            <a:endParaRPr lang="zh-TW" altLang="en-US" sz="40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  <p:sp>
        <p:nvSpPr>
          <p:cNvPr id="4" name="標題 1"/>
          <p:cNvSpPr>
            <a:spLocks noGrp="1"/>
          </p:cNvSpPr>
          <p:nvPr/>
        </p:nvSpPr>
        <p:spPr>
          <a:xfrm>
            <a:off x="911225" y="2302510"/>
            <a:ext cx="6989445" cy="22536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服務所付出的，都將回到我們身上！</a:t>
            </a:r>
            <a:endParaRPr lang="zh-TW" sz="66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  <p:pic>
        <p:nvPicPr>
          <p:cNvPr id="5" name="內容版面配置區 4" descr="2011050303545247_5147[1]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98790" y="1329055"/>
            <a:ext cx="3430905" cy="4545965"/>
          </a:xfrm>
          <a:prstGeom prst="rect">
            <a:avLst/>
          </a:prstGeom>
          <a:effectLst>
            <a:softEdge rad="1651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2195" y="1259205"/>
            <a:ext cx="10087610" cy="4338955"/>
          </a:xfrm>
        </p:spPr>
        <p:txBody>
          <a:bodyPr>
            <a:noAutofit/>
          </a:bodyPr>
          <a:p>
            <a:pPr algn="ctr"/>
            <a:r>
              <a:rPr lang="x-none" altLang="en-US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人最終</a:t>
            </a:r>
            <a:r>
              <a:rPr lang="zh-TW" altLang="x-none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評</a:t>
            </a:r>
            <a:r>
              <a:rPr lang="x-none" altLang="en-US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比的，</a:t>
            </a:r>
            <a:br>
              <a:rPr lang="x-none" altLang="en-US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</a:br>
            <a:r>
              <a:rPr lang="x-none" altLang="en-US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不是財富的高低，</a:t>
            </a:r>
            <a:br>
              <a:rPr lang="x-none" altLang="en-US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</a:br>
            <a:r>
              <a:rPr lang="x-none" altLang="en-US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也不是外貌的美醜，</a:t>
            </a:r>
            <a:br>
              <a:rPr lang="x-none" altLang="en-US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</a:br>
            <a:r>
              <a:rPr lang="x-none" altLang="en-US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而是福</a:t>
            </a:r>
            <a:r>
              <a:rPr lang="zh-TW" altLang="x-none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份</a:t>
            </a:r>
            <a:r>
              <a:rPr lang="x-none" altLang="en-US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的多寡！</a:t>
            </a:r>
            <a:endParaRPr lang="x-none" altLang="en-US" sz="66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026920" y="1572260"/>
            <a:ext cx="7857490" cy="3713480"/>
          </a:xfrm>
        </p:spPr>
        <p:txBody>
          <a:bodyPr>
            <a:noAutofit/>
          </a:bodyPr>
          <a:p>
            <a: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我為什麼要來？</a:t>
            </a:r>
            <a:b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</a:br>
            <a: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  <a:sym typeface="+mn-ea"/>
              </a:rPr>
              <a:t>我想要什麼？</a:t>
            </a:r>
            <a:b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</a:br>
            <a: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  <a:sym typeface="+mn-ea"/>
              </a:rPr>
              <a:t>我打算留下什麼？</a:t>
            </a:r>
            <a:endParaRPr lang="zh-TW" altLang="x-none" sz="72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生命的價值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935480" y="1131570"/>
            <a:ext cx="8320405" cy="475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6820" y="1609090"/>
            <a:ext cx="10064750" cy="3640455"/>
          </a:xfrm>
        </p:spPr>
        <p:txBody>
          <a:bodyPr>
            <a:noAutofit/>
          </a:bodyPr>
          <a:p>
            <a:pPr algn="ctr"/>
            <a:r>
              <a:rPr lang="zh-TW" altLang="x-none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感謝您的聆聽！</a:t>
            </a:r>
            <a:br>
              <a:rPr lang="zh-TW" altLang="x-none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</a:br>
            <a:br>
              <a:rPr lang="zh-TW" altLang="x-none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</a:br>
            <a:r>
              <a:rPr lang="zh-TW" altLang="x-none" sz="66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願生命從服務中越見美好！</a:t>
            </a:r>
            <a:endParaRPr lang="zh-TW" altLang="x-none" sz="66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  <p:pic>
        <p:nvPicPr>
          <p:cNvPr id="4" name="內容版面配置區 3" descr="240462-1302210IJ650[1]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7070" y="1725930"/>
            <a:ext cx="2725420" cy="2044065"/>
          </a:xfrm>
          <a:prstGeom prst="rect">
            <a:avLst/>
          </a:prstGeom>
          <a:effectLst>
            <a:softEdge rad="3429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8315" y="1537970"/>
            <a:ext cx="9016365" cy="3627120"/>
          </a:xfrm>
        </p:spPr>
        <p:txBody>
          <a:bodyPr>
            <a:noAutofit/>
          </a:bodyPr>
          <a:p>
            <a: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我們都曾想擁有什麼</a:t>
            </a:r>
            <a:b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</a:br>
            <a: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或是會什麼，來證明</a:t>
            </a:r>
            <a:b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</a:br>
            <a: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我們的價值。</a:t>
            </a:r>
            <a:endParaRPr lang="zh-TW" altLang="x-none" sz="72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369695" y="1565275"/>
            <a:ext cx="9924415" cy="3601085"/>
          </a:xfrm>
        </p:spPr>
        <p:txBody>
          <a:bodyPr>
            <a:noAutofit/>
          </a:bodyPr>
          <a:p>
            <a: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終究能證明我們價值的</a:t>
            </a:r>
            <a:b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</a:br>
            <a: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是我們</a:t>
            </a:r>
            <a: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曾經所給出的，</a:t>
            </a:r>
            <a:b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</a:br>
            <a: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或是我們曾改變的。</a:t>
            </a:r>
            <a:endParaRPr lang="zh-TW" altLang="x-none" sz="72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37235" y="634365"/>
            <a:ext cx="10581005" cy="4625975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</a:pPr>
            <a:r>
              <a:rPr lang="zh-TW" altLang="x-none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人</a:t>
            </a:r>
            <a:r>
              <a:rPr lang="en-US" altLang="zh-TW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...</a:t>
            </a:r>
            <a:br>
              <a:rPr lang="zh-TW" altLang="x-none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</a:br>
            <a:r>
              <a:rPr lang="zh-TW" altLang="x-none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要往上走追求卓越，生命才得以改善。</a:t>
            </a:r>
            <a:br>
              <a:rPr lang="zh-TW" altLang="x-none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</a:br>
            <a:r>
              <a:rPr lang="zh-TW" altLang="x-none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要往下服務，才能看見靈魂深處價值。</a:t>
            </a:r>
            <a:br>
              <a:rPr lang="zh-TW" altLang="x-none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</a:br>
            <a:r>
              <a:rPr lang="zh-TW" altLang="x-none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這上下的來回，是生命最可貴的厚度。</a:t>
            </a:r>
            <a:endParaRPr lang="zh-TW" altLang="x-none" sz="48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065" y="1388110"/>
            <a:ext cx="4285615" cy="4065270"/>
          </a:xfrm>
        </p:spPr>
        <p:txBody>
          <a:bodyPr>
            <a:normAutofit/>
          </a:bodyPr>
          <a:p>
            <a:r>
              <a:rPr lang="x-none" altLang="en-US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佛</a:t>
            </a:r>
            <a:r>
              <a:rPr lang="zh-TW" altLang="x-none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陀</a:t>
            </a:r>
            <a:r>
              <a:rPr lang="x-none" altLang="en-US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為信眾清理膿瘡，為其減輕痛苦!</a:t>
            </a:r>
            <a:br>
              <a:rPr lang="x-none" altLang="en-US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</a:br>
            <a:r>
              <a:rPr lang="x-none" altLang="en-US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是一種</a:t>
            </a:r>
            <a:r>
              <a:rPr lang="zh-TW" altLang="x-none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慈悲為懷</a:t>
            </a:r>
            <a:r>
              <a:rPr lang="x-none" altLang="en-US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的服務精神。</a:t>
            </a:r>
            <a:endParaRPr lang="x-none" altLang="en-US" sz="48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05350" y="1388110"/>
            <a:ext cx="6485255" cy="4410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內容版面配置區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9795" y="1238250"/>
            <a:ext cx="6172835" cy="4371340"/>
          </a:xfrm>
          <a:prstGeom prst="rect">
            <a:avLst/>
          </a:prstGeom>
        </p:spPr>
      </p:pic>
      <p:sp>
        <p:nvSpPr>
          <p:cNvPr id="7" name="標題 4"/>
          <p:cNvSpPr>
            <a:spLocks noGrp="1"/>
          </p:cNvSpPr>
          <p:nvPr/>
        </p:nvSpPr>
        <p:spPr>
          <a:xfrm>
            <a:off x="7245985" y="1594485"/>
            <a:ext cx="4538345" cy="34613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x-none" altLang="en-US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耶穌替門徒洗腳，讓其感覺尊榮喜悅，是一種平等有愛的服務精神。</a:t>
            </a:r>
            <a:endParaRPr lang="x-none" altLang="en-US" sz="48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706360" y="1635125"/>
            <a:ext cx="4120515" cy="3638550"/>
          </a:xfrm>
        </p:spPr>
        <p:txBody>
          <a:bodyPr>
            <a:normAutofit/>
          </a:bodyPr>
          <a:p>
            <a:r>
              <a:rPr lang="zh-TW" altLang="x-none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  <a:sym typeface="+mn-ea"/>
              </a:rPr>
              <a:t>真正的貧窮不是沒有錢，</a:t>
            </a:r>
            <a:br>
              <a:rPr lang="zh-TW" altLang="x-none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  <a:sym typeface="+mn-ea"/>
              </a:rPr>
            </a:br>
            <a:r>
              <a:rPr lang="zh-TW" altLang="x-none" sz="48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  <a:sym typeface="+mn-ea"/>
              </a:rPr>
              <a:t>而是沒有能力去付出！</a:t>
            </a:r>
            <a:br>
              <a:rPr lang="zh-TW" altLang="x-none"/>
            </a:br>
            <a:endParaRPr lang="zh-TW" altLang="x-none"/>
          </a:p>
        </p:txBody>
      </p:sp>
      <p:pic>
        <p:nvPicPr>
          <p:cNvPr id="4" name="內容版面配置區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4380" y="1065530"/>
            <a:ext cx="6719570" cy="44786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標題 4"/>
          <p:cNvSpPr>
            <a:spLocks noGrp="1"/>
          </p:cNvSpPr>
          <p:nvPr/>
        </p:nvSpPr>
        <p:spPr>
          <a:xfrm>
            <a:off x="1494155" y="1561465"/>
            <a:ext cx="9622155" cy="3453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生命的厚度</a:t>
            </a:r>
            <a:endParaRPr lang="zh-TW" altLang="x-none" sz="72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  <a:p>
            <a:pPr algn="ctr"/>
            <a: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不在歲月的累積，</a:t>
            </a:r>
            <a:endParaRPr lang="zh-TW" altLang="x-none" sz="72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  <a:p>
            <a:pPr algn="ctr"/>
            <a:r>
              <a:rPr lang="zh-TW" altLang="x-none" sz="72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而是服務意願的高低！</a:t>
            </a:r>
            <a:endParaRPr lang="zh-TW" altLang="x-none" sz="72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55470" y="2406015"/>
            <a:ext cx="9038590" cy="1857375"/>
          </a:xfrm>
        </p:spPr>
        <p:txBody>
          <a:bodyPr>
            <a:noAutofit/>
          </a:bodyPr>
          <a:p>
            <a:r>
              <a:rPr lang="zh-TW" altLang="x-none" sz="8000">
                <a:solidFill>
                  <a:schemeClr val="accent2"/>
                </a:solidFill>
                <a:latin typeface="標楷體" panose="03000509000000000000" charset="-120"/>
                <a:ea typeface="標楷體" panose="03000509000000000000" charset="-120"/>
              </a:rPr>
              <a:t>「服務」是什麼？</a:t>
            </a:r>
            <a:endParaRPr lang="zh-TW" altLang="x-none" sz="8000">
              <a:solidFill>
                <a:schemeClr val="accent2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450</Words>
  <Application>WPS Presentation</Application>
  <PresentationFormat>寬螢幕</PresentationFormat>
  <Paragraphs>49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新細明體</vt:lpstr>
      <vt:lpstr>Wingdings</vt:lpstr>
      <vt:lpstr>Wingdings 3</vt:lpstr>
      <vt:lpstr>Arial</vt:lpstr>
      <vt:lpstr>標楷體</vt:lpstr>
      <vt:lpstr>Microsoft YaHei</vt:lpstr>
      <vt:lpstr>SimSun</vt:lpstr>
      <vt:lpstr>Arial Unicode MS</vt:lpstr>
      <vt:lpstr>微軟正黑體</vt:lpstr>
      <vt:lpstr>Trebuchet MS</vt:lpstr>
      <vt:lpstr>Calibri</vt:lpstr>
      <vt:lpstr>多面向</vt:lpstr>
      <vt:lpstr>生命的厚度由服務開始</vt:lpstr>
      <vt:lpstr>我們都曾想擁有什麼或是會什麼，來證明我們的價值。</vt:lpstr>
      <vt:lpstr>終究能證明我們價值的是曾經所給出的，或是我們曾改變的。</vt:lpstr>
      <vt:lpstr>人... 要往上走追求卓越，生命才得以改善。 要往下服務，才能看見靈魂深處價值。 這上下的來回，是生命最可貴的厚度。</vt:lpstr>
      <vt:lpstr>佛陀為信眾清理膿瘡，為其減輕痛苦!是一種慈悲為懷的服務精神。</vt:lpstr>
      <vt:lpstr>PowerPoint 演示文稿</vt:lpstr>
      <vt:lpstr>真正的貧窮不是沒有錢， 而是沒有能力去付出！ </vt:lpstr>
      <vt:lpstr>PowerPoint 演示文稿</vt:lpstr>
      <vt:lpstr>「服務」是什麼？</vt:lpstr>
      <vt:lpstr>服務就是一種 「利他大於利己」的精神！</vt:lpstr>
      <vt:lpstr>服務的財富《一》</vt:lpstr>
      <vt:lpstr>服務的財富《二》</vt:lpstr>
      <vt:lpstr>服務的財富《三》</vt:lpstr>
      <vt:lpstr>服務的財富《四》</vt:lpstr>
      <vt:lpstr>人最終評比的， 不是財富的高低， 也不是外貌的美醜， 而是福份的多寡！</vt:lpstr>
      <vt:lpstr>我為什麼要來？ 我想要什麼？ 我打算留下什麼？</vt:lpstr>
      <vt:lpstr>PowerPoint 演示文稿</vt:lpstr>
      <vt:lpstr>感謝您的聆聽！  願生命從服務中越見美好！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2017-18年度扶輪基金捐獻目標         與獎助金規劃報告</dc:title>
  <dc:creator>BOSS</dc:creator>
  <cp:lastModifiedBy>徐鳳美</cp:lastModifiedBy>
  <cp:revision>65</cp:revision>
  <dcterms:created xsi:type="dcterms:W3CDTF">2017-01-29T18:14:00Z</dcterms:created>
  <dcterms:modified xsi:type="dcterms:W3CDTF">2018-03-20T17:46:58Z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   0-10.2.0.5978</vt:lpwstr>
  </property>
</Properties>
</file>