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028616-3F07-40E8-BCF8-7BD876879AF6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15C0F4-76FA-4A4D-82EF-77C1101EF5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794935"/>
            <a:ext cx="6408711" cy="1828090"/>
          </a:xfrm>
        </p:spPr>
        <p:txBody>
          <a:bodyPr>
            <a:normAutofit fontScale="90000"/>
          </a:bodyPr>
          <a:lstStyle/>
          <a:p>
            <a:r>
              <a:rPr lang="zh-TW" altLang="zh-TW" sz="4000" b="1" dirty="0">
                <a:solidFill>
                  <a:srgbClr val="00B050"/>
                </a:solidFill>
                <a:effectLst/>
                <a:latin typeface="超世紀細隸書" pitchFamily="2" charset="-120"/>
                <a:ea typeface="超世紀細隸書" pitchFamily="2" charset="-120"/>
              </a:rPr>
              <a:t>【論勞基法新法之修正與適用</a:t>
            </a:r>
            <a:r>
              <a:rPr lang="zh-TW" altLang="zh-TW" sz="4000" b="1" dirty="0" smtClean="0">
                <a:solidFill>
                  <a:srgbClr val="00B050"/>
                </a:solidFill>
                <a:effectLst/>
                <a:latin typeface="超世紀細隸書" pitchFamily="2" charset="-120"/>
                <a:ea typeface="超世紀細隸書" pitchFamily="2" charset="-120"/>
              </a:rPr>
              <a:t>】</a:t>
            </a:r>
            <a:r>
              <a:rPr lang="en-US" altLang="zh-TW" sz="4000" b="1" dirty="0" smtClean="0">
                <a:effectLst/>
              </a:rPr>
              <a:t>                                          </a:t>
            </a:r>
            <a:r>
              <a:rPr lang="zh-TW" altLang="zh-TW" dirty="0">
                <a:effectLst/>
              </a:rPr>
              <a:t/>
            </a:r>
            <a:br>
              <a:rPr lang="zh-TW" altLang="zh-TW" dirty="0">
                <a:effectLst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2060"/>
                </a:solidFill>
                <a:latin typeface="超世紀細隸書" pitchFamily="2" charset="-120"/>
                <a:ea typeface="超世紀細隸書" pitchFamily="2" charset="-120"/>
              </a:rPr>
              <a:t>主講者：賴呈瑞律師</a:t>
            </a:r>
            <a:endParaRPr lang="zh-TW" altLang="en-US" b="1" dirty="0">
              <a:solidFill>
                <a:srgbClr val="002060"/>
              </a:solidFill>
              <a:latin typeface="超世紀細隸書" pitchFamily="2" charset="-120"/>
              <a:ea typeface="超世紀細隸書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1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週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彈性工時：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58015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方法一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方法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1462442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601"/>
              </p:ext>
            </p:extLst>
          </p:nvPr>
        </p:nvGraphicFramePr>
        <p:xfrm>
          <a:off x="1547666" y="2636912"/>
          <a:ext cx="5904654" cy="1224138"/>
        </p:xfrm>
        <a:graphic>
          <a:graphicData uri="http://schemas.openxmlformats.org/drawingml/2006/table">
            <a:tbl>
              <a:tblPr firstRow="1" firstCol="1" bandRow="1"/>
              <a:tblGrid>
                <a:gridCol w="737905"/>
                <a:gridCol w="737905"/>
                <a:gridCol w="737905"/>
                <a:gridCol w="737905"/>
                <a:gridCol w="737905"/>
                <a:gridCol w="737905"/>
                <a:gridCol w="738612"/>
                <a:gridCol w="738612"/>
              </a:tblGrid>
              <a:tr h="2448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因挪移正常工時致免出勤日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第二周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第三周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第四周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9322"/>
              </p:ext>
            </p:extLst>
          </p:nvPr>
        </p:nvGraphicFramePr>
        <p:xfrm>
          <a:off x="1619672" y="4365104"/>
          <a:ext cx="5904654" cy="1152130"/>
        </p:xfrm>
        <a:graphic>
          <a:graphicData uri="http://schemas.openxmlformats.org/drawingml/2006/table">
            <a:tbl>
              <a:tblPr firstRow="1" firstCol="1" bandRow="1"/>
              <a:tblGrid>
                <a:gridCol w="737905"/>
                <a:gridCol w="737905"/>
                <a:gridCol w="737905"/>
                <a:gridCol w="737905"/>
                <a:gridCol w="737905"/>
                <a:gridCol w="737905"/>
                <a:gridCol w="738612"/>
                <a:gridCol w="738612"/>
              </a:tblGrid>
              <a:tr h="2304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第二周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第三周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第四周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因挪移正常工時致免出勤日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b="1" u="sng" dirty="0" smtClean="0">
                <a:latin typeface="標楷體" pitchFamily="65" charset="-120"/>
                <a:ea typeface="標楷體" pitchFamily="65" charset="-120"/>
              </a:rPr>
              <a:t>下列</a:t>
            </a:r>
            <a:r>
              <a:rPr lang="zh-TW" altLang="zh-TW" sz="1800" b="1" u="sng" dirty="0">
                <a:latin typeface="標楷體" pitchFamily="65" charset="-120"/>
                <a:ea typeface="標楷體" pitchFamily="65" charset="-120"/>
              </a:rPr>
              <a:t>四十種行業為中央主管機關指定得排除適用一例一休之規定者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18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b="1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b="1" u="sng" dirty="0">
                <a:latin typeface="標楷體" pitchFamily="65" charset="-120"/>
                <a:ea typeface="標楷體" pitchFamily="65" charset="-120"/>
              </a:rPr>
              <a:t>即勞基法第</a:t>
            </a:r>
            <a:r>
              <a:rPr lang="en-US" altLang="zh-TW" sz="1800" b="1" u="sng" dirty="0">
                <a:latin typeface="標楷體" pitchFamily="65" charset="-120"/>
                <a:ea typeface="標楷體" pitchFamily="65" charset="-120"/>
              </a:rPr>
              <a:t>84</a:t>
            </a:r>
            <a:r>
              <a:rPr lang="zh-TW" altLang="zh-TW" sz="1800" b="1" u="sng" dirty="0">
                <a:latin typeface="標楷體" pitchFamily="65" charset="-120"/>
                <a:ea typeface="標楷體" pitchFamily="65" charset="-120"/>
              </a:rPr>
              <a:t>條之</a:t>
            </a:r>
            <a:r>
              <a:rPr lang="en-US" altLang="zh-TW" sz="1800" b="1" u="sng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1800" b="1" u="sng" dirty="0">
                <a:latin typeface="標楷體" pitchFamily="65" charset="-120"/>
                <a:ea typeface="標楷體" pitchFamily="65" charset="-120"/>
              </a:rPr>
              <a:t>所謂責任制勞工</a:t>
            </a:r>
            <a:r>
              <a:rPr lang="en-US" altLang="zh-TW" sz="1800" b="1" u="sng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960440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、事業單位之首長、主管以及獲有配車人員之駕駛。</a:t>
            </a:r>
          </a:p>
          <a:p>
            <a:r>
              <a:rPr lang="en-US" altLang="zh-TW" dirty="0"/>
              <a:t>2</a:t>
            </a:r>
            <a:r>
              <a:rPr lang="zh-TW" altLang="zh-TW" dirty="0"/>
              <a:t>、銀行業僱用之經理職以上人員</a:t>
            </a:r>
          </a:p>
          <a:p>
            <a:r>
              <a:rPr lang="en-US" altLang="zh-TW" dirty="0"/>
              <a:t>3</a:t>
            </a:r>
            <a:r>
              <a:rPr lang="zh-TW" altLang="zh-TW" dirty="0"/>
              <a:t>、資訊服務業僱用之負責事業經營管理工作之主管人員，以及系統研發工程師與維護工程師。</a:t>
            </a:r>
          </a:p>
          <a:p>
            <a:r>
              <a:rPr lang="en-US" altLang="zh-TW" dirty="0"/>
              <a:t>4</a:t>
            </a:r>
            <a:r>
              <a:rPr lang="zh-TW" altLang="zh-TW" dirty="0"/>
              <a:t>、法律服務業僱用之負責事業經營管理工作之主管人員，以及法務人員。</a:t>
            </a:r>
          </a:p>
          <a:p>
            <a:r>
              <a:rPr lang="en-US" altLang="zh-TW" dirty="0"/>
              <a:t>5</a:t>
            </a:r>
            <a:r>
              <a:rPr lang="zh-TW" altLang="zh-TW" dirty="0"/>
              <a:t>、個人服務業之家庭幫傭及監護工。</a:t>
            </a:r>
          </a:p>
          <a:p>
            <a:r>
              <a:rPr lang="en-US" altLang="zh-TW" dirty="0"/>
              <a:t>6</a:t>
            </a:r>
            <a:r>
              <a:rPr lang="zh-TW" altLang="zh-TW" dirty="0"/>
              <a:t>、廣告業僱用之經理級以上人員，以及創作人員。</a:t>
            </a:r>
          </a:p>
          <a:p>
            <a:r>
              <a:rPr lang="en-US" altLang="zh-TW" dirty="0"/>
              <a:t>7</a:t>
            </a:r>
            <a:r>
              <a:rPr lang="zh-TW" altLang="zh-TW" dirty="0"/>
              <a:t>、會計服務業僱用之會計助理人員具會計師法規定之資格。</a:t>
            </a:r>
          </a:p>
          <a:p>
            <a:r>
              <a:rPr lang="en-US" altLang="zh-TW" dirty="0"/>
              <a:t>8</a:t>
            </a:r>
            <a:r>
              <a:rPr lang="zh-TW" altLang="zh-TW" dirty="0"/>
              <a:t>、航空公司空勤組員</a:t>
            </a:r>
            <a:r>
              <a:rPr lang="en-US" altLang="zh-TW" dirty="0"/>
              <a:t>(</a:t>
            </a:r>
            <a:r>
              <a:rPr lang="zh-TW" altLang="zh-TW" dirty="0"/>
              <a:t>前艙與後艙工作人員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r>
              <a:rPr lang="en-US" altLang="zh-TW" dirty="0"/>
              <a:t>9</a:t>
            </a:r>
            <a:r>
              <a:rPr lang="zh-TW" altLang="zh-TW" dirty="0"/>
              <a:t>、保全業之保全人員、電腦管制中心監控人員、經理級以上人員。</a:t>
            </a:r>
          </a:p>
          <a:p>
            <a:r>
              <a:rPr lang="en-US" altLang="zh-TW" dirty="0"/>
              <a:t>10</a:t>
            </a:r>
            <a:r>
              <a:rPr lang="zh-TW" altLang="zh-TW" dirty="0"/>
              <a:t>、保險業之外勤人身保險業務員依保險業務員管理規則領有登錄證者。</a:t>
            </a:r>
          </a:p>
          <a:p>
            <a:r>
              <a:rPr lang="en-US" altLang="zh-TW" dirty="0"/>
              <a:t>11</a:t>
            </a:r>
            <a:r>
              <a:rPr lang="zh-TW" altLang="zh-TW" dirty="0"/>
              <a:t>、房屋仲介業之不動產經紀人員（含業務主管人員）。</a:t>
            </a:r>
          </a:p>
          <a:p>
            <a:r>
              <a:rPr lang="en-US" altLang="zh-TW" dirty="0"/>
              <a:t>12</a:t>
            </a:r>
            <a:r>
              <a:rPr lang="zh-TW" altLang="zh-TW" dirty="0"/>
              <a:t>、醫療保健服務業（含國軍醫院及其民眾診療處）之部分場所及人員。</a:t>
            </a:r>
          </a:p>
          <a:p>
            <a:r>
              <a:rPr lang="en-US" altLang="zh-TW" dirty="0"/>
              <a:t>13</a:t>
            </a:r>
            <a:r>
              <a:rPr lang="zh-TW" altLang="zh-TW" dirty="0"/>
              <a:t>、托兒所保育員以及社會福利服務機構之輔導員（含保育員、助理保育員）、監護工。</a:t>
            </a:r>
          </a:p>
          <a:p>
            <a:r>
              <a:rPr lang="en-US" altLang="zh-TW" dirty="0"/>
              <a:t>14</a:t>
            </a:r>
            <a:r>
              <a:rPr lang="zh-TW" altLang="zh-TW" dirty="0"/>
              <a:t>、中央銀行首長隨扈。立法院院長、副院長辦公室之技工、工友。外交部協助接待外賓之技工、工友。考選部闈內工作之人員。法務部及所屬機關特種車輛駕駛。</a:t>
            </a:r>
          </a:p>
          <a:p>
            <a:r>
              <a:rPr lang="en-US" altLang="zh-TW" dirty="0"/>
              <a:t>15</a:t>
            </a:r>
            <a:r>
              <a:rPr lang="zh-TW" altLang="zh-TW" dirty="0"/>
              <a:t>、廣告業客務企劃人員。建築師事務所之個案經理人員、建築規劃設計人員、工地監造人員。</a:t>
            </a:r>
          </a:p>
          <a:p>
            <a:r>
              <a:rPr lang="en-US" altLang="zh-TW" dirty="0"/>
              <a:t>16</a:t>
            </a:r>
            <a:r>
              <a:rPr lang="zh-TW" altLang="zh-TW" dirty="0"/>
              <a:t>、信用合作社業僱用之經理職以上人員。台北市政府新聞處隨同市長行程之專業攝影技工及採訪車駕駛。台北市政府工務局養護工程處抽水站操作人員。國防部非軍職</a:t>
            </a:r>
            <a:r>
              <a:rPr lang="zh-TW" altLang="zh-TW" dirty="0" smtClean="0"/>
              <a:t>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</a:t>
            </a:r>
            <a:r>
              <a:rPr lang="zh-TW" altLang="zh-TW" dirty="0" smtClean="0"/>
              <a:t>保防</a:t>
            </a:r>
            <a:r>
              <a:rPr lang="zh-TW" altLang="zh-TW" dirty="0"/>
              <a:t>員。</a:t>
            </a:r>
          </a:p>
          <a:p>
            <a:r>
              <a:rPr lang="en-US" altLang="zh-TW" dirty="0"/>
              <a:t>17</a:t>
            </a:r>
            <a:r>
              <a:rPr lang="zh-TW" altLang="zh-TW" dirty="0"/>
              <a:t>、電影片映演業之主管人員。證券商之外勤高級業務員、業務員依「證券商負責人及業務人員管理規則」領有證照者。海軍所屬各造船廠指泊工。管理顧問業之管理顧問。</a:t>
            </a:r>
          </a:p>
          <a:p>
            <a:r>
              <a:rPr lang="en-US" altLang="zh-TW" dirty="0"/>
              <a:t>18</a:t>
            </a:r>
            <a:r>
              <a:rPr lang="zh-TW" altLang="zh-TW" dirty="0"/>
              <a:t>、電視業之發射站、中繼站及轉播站等外站台之工作人員。公營事業單位於立法院列冊之國會聯絡工作人員。一般旅館業鋪床工。</a:t>
            </a:r>
          </a:p>
          <a:p>
            <a:r>
              <a:rPr lang="en-US" altLang="zh-TW" dirty="0"/>
              <a:t>19</a:t>
            </a:r>
            <a:r>
              <a:rPr lang="zh-TW" altLang="zh-TW" dirty="0"/>
              <a:t>、室內設計裝修業之個案經理人、專業規劃設計人員、工地監造人員。</a:t>
            </a:r>
          </a:p>
          <a:p>
            <a:r>
              <a:rPr lang="en-US" altLang="zh-TW" dirty="0"/>
              <a:t>20</a:t>
            </a:r>
            <a:r>
              <a:rPr lang="zh-TW" altLang="zh-TW" dirty="0"/>
              <a:t>、總統辦公室工友。</a:t>
            </a:r>
          </a:p>
          <a:p>
            <a:r>
              <a:rPr lang="en-US" altLang="zh-TW" dirty="0"/>
              <a:t>21</a:t>
            </a:r>
            <a:r>
              <a:rPr lang="zh-TW" altLang="zh-TW" dirty="0"/>
              <a:t>、立法院秘書長辦公室工友。</a:t>
            </a:r>
          </a:p>
          <a:p>
            <a:r>
              <a:rPr lang="en-US" altLang="zh-TW" dirty="0"/>
              <a:t>22</a:t>
            </a:r>
            <a:r>
              <a:rPr lang="zh-TW" altLang="zh-TW" dirty="0"/>
              <a:t>、營造業專業規劃設計人員、工地監造人員。</a:t>
            </a:r>
          </a:p>
          <a:p>
            <a:r>
              <a:rPr lang="en-US" altLang="zh-TW" dirty="0"/>
              <a:t>23</a:t>
            </a:r>
            <a:r>
              <a:rPr lang="zh-TW" altLang="zh-TW" dirty="0"/>
              <a:t>、建築及工程技術服務業之計畫主辦人員、工程規劃設計人員、監造人員。</a:t>
            </a:r>
          </a:p>
          <a:p>
            <a:r>
              <a:rPr lang="en-US" altLang="zh-TW" dirty="0"/>
              <a:t>24</a:t>
            </a:r>
            <a:r>
              <a:rPr lang="zh-TW" altLang="zh-TW" dirty="0"/>
              <a:t>、各縣、市抽水站操作人員。</a:t>
            </a:r>
          </a:p>
          <a:p>
            <a:r>
              <a:rPr lang="en-US" altLang="zh-TW" dirty="0"/>
              <a:t>25</a:t>
            </a:r>
            <a:r>
              <a:rPr lang="zh-TW" altLang="zh-TW" dirty="0"/>
              <a:t>、總統府秘書長辦公室工友。</a:t>
            </a:r>
          </a:p>
          <a:p>
            <a:r>
              <a:rPr lang="en-US" altLang="zh-TW" dirty="0"/>
              <a:t>26</a:t>
            </a:r>
            <a:r>
              <a:rPr lang="zh-TW" altLang="zh-TW" dirty="0"/>
              <a:t>、立法院立法委員公務座車駕駛。</a:t>
            </a:r>
          </a:p>
          <a:p>
            <a:r>
              <a:rPr lang="en-US" altLang="zh-TW" dirty="0"/>
              <a:t>27</a:t>
            </a:r>
            <a:r>
              <a:rPr lang="zh-TW" altLang="zh-TW" dirty="0"/>
              <a:t>、交通部所屬各港務局港勤工作船舶之拖船、起重船船員。</a:t>
            </a:r>
          </a:p>
          <a:p>
            <a:r>
              <a:rPr lang="en-US" altLang="zh-TW" dirty="0"/>
              <a:t>28</a:t>
            </a:r>
            <a:r>
              <a:rPr lang="zh-TW" altLang="zh-TW" dirty="0"/>
              <a:t>、廣播業之發射台、轉播台等擔任輪值班務之工務人員。</a:t>
            </a:r>
          </a:p>
          <a:p>
            <a:r>
              <a:rPr lang="en-US" altLang="zh-TW" dirty="0"/>
              <a:t>29</a:t>
            </a:r>
            <a:r>
              <a:rPr lang="zh-TW" altLang="zh-TW" dirty="0"/>
              <a:t>、於經濟部商業司公司登記歸屬於生物技術服務業（營業項目代碼為</a:t>
            </a:r>
            <a:r>
              <a:rPr lang="en-US" altLang="zh-TW" dirty="0"/>
              <a:t> IG</a:t>
            </a:r>
            <a:r>
              <a:rPr lang="zh-TW" altLang="zh-TW" dirty="0"/>
              <a:t>）之事業單位所屬實驗室及研究室之研發人員。</a:t>
            </a:r>
          </a:p>
          <a:p>
            <a:r>
              <a:rPr lang="en-US" altLang="zh-TW" dirty="0"/>
              <a:t>30</a:t>
            </a:r>
            <a:r>
              <a:rPr lang="zh-TW" altLang="zh-TW" dirty="0"/>
              <a:t>、凡領有經中央主管機關核發之「美容乙級」、「男子理髮乙級」及「女子美髮乙級」等職類之技術士證照之工作者。</a:t>
            </a:r>
          </a:p>
          <a:p>
            <a:r>
              <a:rPr lang="en-US" altLang="zh-TW" dirty="0"/>
              <a:t>31</a:t>
            </a:r>
            <a:r>
              <a:rPr lang="zh-TW" altLang="zh-TW" dirty="0"/>
              <a:t>、總統府副總統辦公室工友。</a:t>
            </a:r>
          </a:p>
          <a:p>
            <a:r>
              <a:rPr lang="en-US" altLang="zh-TW" dirty="0"/>
              <a:t>32</a:t>
            </a:r>
            <a:r>
              <a:rPr lang="zh-TW" altLang="zh-TW" dirty="0"/>
              <a:t>、事業單位自行僱用之警衛人員。</a:t>
            </a:r>
          </a:p>
          <a:p>
            <a:r>
              <a:rPr lang="en-US" altLang="zh-TW" dirty="0"/>
              <a:t>33</a:t>
            </a:r>
            <a:r>
              <a:rPr lang="zh-TW" altLang="zh-TW" dirty="0"/>
              <a:t>、學術研究及服務業之研究人員。</a:t>
            </a:r>
          </a:p>
          <a:p>
            <a:r>
              <a:rPr lang="en-US" altLang="zh-TW" dirty="0"/>
              <a:t>34</a:t>
            </a:r>
            <a:r>
              <a:rPr lang="zh-TW" altLang="zh-TW" dirty="0"/>
              <a:t>、依畜牧法規定執行家畜禽屠宰衛生檢查之人員。</a:t>
            </a:r>
          </a:p>
          <a:p>
            <a:r>
              <a:rPr lang="en-US" altLang="zh-TW" dirty="0"/>
              <a:t>35</a:t>
            </a:r>
            <a:r>
              <a:rPr lang="zh-TW" altLang="zh-TW" dirty="0"/>
              <a:t>、會計服務業僱用之會計師。</a:t>
            </a:r>
          </a:p>
          <a:p>
            <a:r>
              <a:rPr lang="en-US" altLang="zh-TW" dirty="0"/>
              <a:t>36</a:t>
            </a:r>
            <a:r>
              <a:rPr lang="zh-TW" altLang="zh-TW" dirty="0"/>
              <a:t>、電影片製作業之燈光師、燈光助理、攝影師、攝影助理、電工人員與專責拍攝現場升降機操作及軌道架設之工作者。</a:t>
            </a:r>
          </a:p>
          <a:p>
            <a:r>
              <a:rPr lang="en-US" altLang="zh-TW" dirty="0"/>
              <a:t>37</a:t>
            </a:r>
            <a:r>
              <a:rPr lang="zh-TW" altLang="zh-TW" dirty="0"/>
              <a:t>、行政院莫拉克颱風災後重建推動委員會公務車駕駛人員。</a:t>
            </a:r>
          </a:p>
          <a:p>
            <a:r>
              <a:rPr lang="en-US" altLang="zh-TW" dirty="0"/>
              <a:t>38</a:t>
            </a:r>
            <a:r>
              <a:rPr lang="zh-TW" altLang="zh-TW" dirty="0"/>
              <a:t>、財團法人國際合作發展基金會駐外技術團從事農林漁牧業之工作者。</a:t>
            </a:r>
          </a:p>
          <a:p>
            <a:r>
              <a:rPr lang="en-US" altLang="zh-TW" dirty="0"/>
              <a:t>39</a:t>
            </a:r>
            <a:r>
              <a:rPr lang="zh-TW" altLang="zh-TW" dirty="0"/>
              <a:t>、法律服務業僱用之律師。</a:t>
            </a:r>
          </a:p>
          <a:p>
            <a:r>
              <a:rPr lang="en-US" altLang="zh-TW" dirty="0"/>
              <a:t>40</a:t>
            </a:r>
            <a:r>
              <a:rPr lang="zh-TW" altLang="zh-TW" dirty="0"/>
              <a:t>、依教育法規辦理考試之闈內人員。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五角星形 3"/>
          <p:cNvSpPr/>
          <p:nvPr/>
        </p:nvSpPr>
        <p:spPr>
          <a:xfrm>
            <a:off x="838578" y="1056756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9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週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彈性工時：</a:t>
            </a:r>
            <a:endParaRPr lang="zh-TW" altLang="en-US" sz="36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282493"/>
              </p:ext>
            </p:extLst>
          </p:nvPr>
        </p:nvGraphicFramePr>
        <p:xfrm>
          <a:off x="1259632" y="2276872"/>
          <a:ext cx="6794194" cy="2861716"/>
        </p:xfrm>
        <a:graphic>
          <a:graphicData uri="http://schemas.openxmlformats.org/drawingml/2006/table">
            <a:tbl>
              <a:tblPr firstRow="1" firstCol="1" bandRow="1"/>
              <a:tblGrid>
                <a:gridCol w="849071"/>
                <a:gridCol w="849071"/>
                <a:gridCol w="849071"/>
                <a:gridCol w="849071"/>
                <a:gridCol w="849071"/>
                <a:gridCol w="849071"/>
                <a:gridCol w="849884"/>
                <a:gridCol w="849884"/>
              </a:tblGrid>
              <a:tr h="288032">
                <a:tc>
                  <a:txBody>
                    <a:bodyPr/>
                    <a:lstStyle/>
                    <a:p>
                      <a:pPr marR="45720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第一周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第二周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第三周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第四周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第五周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第六周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第七周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第八周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4" name="向右箭號 3"/>
          <p:cNvSpPr/>
          <p:nvPr/>
        </p:nvSpPr>
        <p:spPr>
          <a:xfrm>
            <a:off x="1462442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適用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八周彈性工時之行業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1600" dirty="0">
                <a:latin typeface="標楷體" pitchFamily="65" charset="-120"/>
                <a:ea typeface="標楷體" pitchFamily="65" charset="-120"/>
              </a:rPr>
            </a:b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1100"/>
              </a:lnSpc>
            </a:pPr>
            <a:r>
              <a:rPr lang="en-US" altLang="zh-TW" dirty="0"/>
              <a:t>1.</a:t>
            </a:r>
            <a:r>
              <a:rPr lang="zh-TW" altLang="zh-TW" dirty="0"/>
              <a:t>營造業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2.</a:t>
            </a:r>
            <a:r>
              <a:rPr lang="zh-TW" altLang="zh-TW" dirty="0"/>
              <a:t>遊覽車客運業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3.</a:t>
            </a:r>
            <a:r>
              <a:rPr lang="zh-TW" altLang="zh-TW" dirty="0"/>
              <a:t>航空運輸業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4.</a:t>
            </a:r>
            <a:r>
              <a:rPr lang="zh-TW" altLang="zh-TW" dirty="0"/>
              <a:t>港埠業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5.</a:t>
            </a:r>
            <a:r>
              <a:rPr lang="zh-TW" altLang="zh-TW" dirty="0"/>
              <a:t>郵政業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6.</a:t>
            </a:r>
            <a:r>
              <a:rPr lang="zh-TW" altLang="zh-TW" dirty="0"/>
              <a:t>電信業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7.</a:t>
            </a:r>
            <a:r>
              <a:rPr lang="zh-TW" altLang="zh-TW" dirty="0"/>
              <a:t>建築投資業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8.</a:t>
            </a:r>
            <a:r>
              <a:rPr lang="zh-TW" altLang="zh-TW" dirty="0"/>
              <a:t>批發及零售業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9.</a:t>
            </a:r>
            <a:r>
              <a:rPr lang="zh-TW" altLang="zh-TW" dirty="0"/>
              <a:t>影印業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10.</a:t>
            </a:r>
            <a:r>
              <a:rPr lang="zh-TW" altLang="zh-TW" dirty="0"/>
              <a:t>汽車美容業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11.</a:t>
            </a:r>
            <a:r>
              <a:rPr lang="zh-TW" altLang="zh-TW" dirty="0"/>
              <a:t>電器及電子產品修理業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12.</a:t>
            </a:r>
            <a:r>
              <a:rPr lang="zh-TW" altLang="zh-TW" dirty="0"/>
              <a:t>機車修理業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13.</a:t>
            </a:r>
            <a:r>
              <a:rPr lang="zh-TW" altLang="zh-TW" dirty="0"/>
              <a:t>未分類及其他器物修理業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14.</a:t>
            </a:r>
            <a:r>
              <a:rPr lang="zh-TW" altLang="zh-TW" dirty="0"/>
              <a:t>洗衣業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15.</a:t>
            </a:r>
            <a:r>
              <a:rPr lang="zh-TW" altLang="zh-TW" dirty="0"/>
              <a:t>相片沖洗業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16.</a:t>
            </a:r>
            <a:r>
              <a:rPr lang="zh-TW" altLang="zh-TW" dirty="0"/>
              <a:t>浴室業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17.</a:t>
            </a:r>
            <a:r>
              <a:rPr lang="zh-TW" altLang="zh-TW" dirty="0"/>
              <a:t>裁縫業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18.</a:t>
            </a:r>
            <a:r>
              <a:rPr lang="zh-TW" altLang="zh-TW" dirty="0"/>
              <a:t>其他專學科學及技術服務業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19.</a:t>
            </a:r>
            <a:r>
              <a:rPr lang="zh-TW" altLang="zh-TW" dirty="0"/>
              <a:t>顧問服務業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20.</a:t>
            </a:r>
            <a:r>
              <a:rPr lang="zh-TW" altLang="zh-TW" dirty="0"/>
              <a:t>軟體出版業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21.</a:t>
            </a:r>
            <a:r>
              <a:rPr lang="zh-TW" altLang="zh-TW" dirty="0"/>
              <a:t>農林漁牧業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22.</a:t>
            </a:r>
            <a:r>
              <a:rPr lang="zh-TW" altLang="zh-TW" dirty="0"/>
              <a:t>租賃業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23.</a:t>
            </a:r>
            <a:r>
              <a:rPr lang="zh-TW" altLang="zh-TW" dirty="0"/>
              <a:t>自來水供應業</a:t>
            </a:r>
          </a:p>
          <a:p>
            <a:pPr>
              <a:lnSpc>
                <a:spcPts val="1100"/>
              </a:lnSpc>
            </a:pPr>
            <a:r>
              <a:rPr lang="en-US" altLang="zh-TW" dirty="0"/>
              <a:t>24.</a:t>
            </a:r>
            <a:r>
              <a:rPr lang="zh-TW" altLang="zh-TW" dirty="0"/>
              <a:t>汽車貨運業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五角星形 4"/>
          <p:cNvSpPr/>
          <p:nvPr/>
        </p:nvSpPr>
        <p:spPr>
          <a:xfrm>
            <a:off x="1072183" y="1086669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五、加班費的</a:t>
            </a:r>
            <a:r>
              <a:rPr lang="zh-TW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計算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98" y="1916832"/>
            <a:ext cx="6400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六、特</a:t>
            </a:r>
            <a:r>
              <a:rPr lang="zh-TW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休假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0" y="1844825"/>
            <a:ext cx="4317788" cy="3878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340769"/>
            <a:ext cx="6191037" cy="864096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7200" y="2492896"/>
            <a:ext cx="5712179" cy="2767726"/>
          </a:xfrm>
        </p:spPr>
        <p:txBody>
          <a:bodyPr/>
          <a:lstStyle/>
          <a:p>
            <a:pPr algn="l">
              <a:lnSpc>
                <a:spcPts val="5000"/>
              </a:lnSpc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１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雇主可否將特休假未休之工資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改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5000"/>
              </a:lnSpc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以年終獎金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發放？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AutoShape 2" descr="「?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3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２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：一例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一休通過後，老闆可否少發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獎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金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，將年終獎金改為發給特休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工資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加班費之年終奬勵金？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5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３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按時計酬（或按日計酬）之部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分工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勞工，如例假及休息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日出勤，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雇主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是否應另外加給休息日工資？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４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勞工之特別休假，因年度終結或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契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終止而未休之日數，雇主應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發給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工資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，此工資應該要怎麼計算？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4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一、前言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二、修法比較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三、名詞解釋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四、彈性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變形工時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五、加班費的計算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六、特休假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137160" indent="0">
              <a:buNone/>
            </a:pPr>
            <a:endParaRPr lang="en-US" altLang="zh-TW" dirty="0" smtClean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大  綱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2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５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雇主可否將國定假日、休息日與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作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日調移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?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６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按時計酬（或按日計酬）之部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分工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勞工，是否有休息日規定的適用？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6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７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休息日出勤是否需符合勞動基準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法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項所定程序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工會或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勞資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會議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８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：國定假日遇例假或休息日是否仍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須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補假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3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９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例假及休息日一定要安排在星期六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5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Ｑ＆Ａ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１０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雇主可否要求員工預排未來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一整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的特休假？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「?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9583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3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zh-TW" altLang="en-US" sz="6000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 descr="「謝謝大家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一、前言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8" y="2132856"/>
            <a:ext cx="5540404" cy="3099023"/>
          </a:xfrm>
        </p:spPr>
      </p:pic>
    </p:spTree>
    <p:extLst>
      <p:ext uri="{BB962C8B-B14F-4D97-AF65-F5344CB8AC3E}">
        <p14:creationId xmlns:p14="http://schemas.microsoft.com/office/powerpoint/2010/main" val="17416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二、修法比較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5039"/>
            <a:ext cx="5472608" cy="3807899"/>
          </a:xfrm>
        </p:spPr>
      </p:pic>
    </p:spTree>
    <p:extLst>
      <p:ext uri="{BB962C8B-B14F-4D97-AF65-F5344CB8AC3E}">
        <p14:creationId xmlns:p14="http://schemas.microsoft.com/office/powerpoint/2010/main" val="28245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三、名詞解釋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休息日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例假日 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周休二日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國定假日</a:t>
            </a:r>
          </a:p>
          <a:p>
            <a:pPr>
              <a:lnSpc>
                <a:spcPts val="33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七天假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2952328" cy="31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四、有原則就有</a:t>
            </a:r>
            <a:r>
              <a:rPr lang="zh-TW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例外</a:t>
            </a:r>
            <a:r>
              <a:rPr lang="en-US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b="1" dirty="0" smtClean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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彈性</a:t>
            </a:r>
            <a:r>
              <a:rPr lang="en-US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>
                <a:solidFill>
                  <a:srgbClr val="CC0468"/>
                </a:solidFill>
                <a:latin typeface="標楷體" pitchFamily="65" charset="-120"/>
                <a:ea typeface="標楷體" pitchFamily="65" charset="-120"/>
              </a:rPr>
              <a:t>變形工時</a:t>
            </a:r>
            <a:endParaRPr lang="zh-TW" altLang="en-US" dirty="0">
              <a:solidFill>
                <a:srgbClr val="CC046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8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勞基法第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lnSpc>
                <a:spcPts val="1900"/>
              </a:lnSpc>
            </a:pP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「勞工每七日中應有二日之休息，其中一日為例假，一日為休息日。</a:t>
            </a: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600" u="sng" dirty="0" smtClean="0">
                <a:latin typeface="標楷體" pitchFamily="65" charset="-120"/>
                <a:ea typeface="標楷體" pitchFamily="65" charset="-120"/>
              </a:rPr>
              <a:t>雇主</a:t>
            </a:r>
            <a:r>
              <a:rPr lang="zh-TW" altLang="zh-TW" sz="2600" u="sng" dirty="0">
                <a:latin typeface="標楷體" pitchFamily="65" charset="-120"/>
                <a:ea typeface="標楷體" pitchFamily="65" charset="-120"/>
              </a:rPr>
              <a:t>有下列情形之一，不受前項規定之限制： 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900"/>
              </a:lnSpc>
            </a:pP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一、依第三十條第二項規定變更正常工作時間者，勞工每七日中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至</a:t>
            </a:r>
            <a:endParaRPr lang="en-US" altLang="zh-TW" sz="2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應有一日之例假，每二週內之例假及休息日至少應有四日。 </a:t>
            </a:r>
          </a:p>
          <a:p>
            <a:pPr>
              <a:lnSpc>
                <a:spcPts val="1900"/>
              </a:lnSpc>
            </a:pP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　二、依第三十條第三項規定變更正常工作時間者，勞工每七日中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應有一日之例假，每八週內之例假及休息日至少應有十六日。 </a:t>
            </a:r>
          </a:p>
          <a:p>
            <a:pPr>
              <a:lnSpc>
                <a:spcPts val="1900"/>
              </a:lnSpc>
            </a:pP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　三、依第三十條之一規定變更正常工作時間者，勞工每二週內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endParaRPr lang="en-US" altLang="zh-TW" sz="2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2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有二日之例假，每四週內之例假及休息日至少應有八日。 </a:t>
            </a:r>
          </a:p>
          <a:p>
            <a:pPr>
              <a:lnSpc>
                <a:spcPts val="1900"/>
              </a:lnSpc>
            </a:pP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雇主使勞工於休息日工作之時間，計入第三十二條第二項所定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延長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工作時間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總數。但因天災、事變或突發事件，雇主使勞工於休息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zh-TW" sz="2600" dirty="0">
                <a:latin typeface="標楷體" pitchFamily="65" charset="-120"/>
                <a:ea typeface="標楷體" pitchFamily="65" charset="-120"/>
              </a:rPr>
              <a:t>之必要者，其工作時數不受第三十二條第二項規定之限制。」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2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052736"/>
            <a:ext cx="69127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例外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因應各行業不同之營運型態，訂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有彈性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工時之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31924"/>
              </p:ext>
            </p:extLst>
          </p:nvPr>
        </p:nvGraphicFramePr>
        <p:xfrm>
          <a:off x="1115616" y="2060848"/>
          <a:ext cx="6840760" cy="340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/>
              </a:tblGrid>
              <a:tr h="58710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一般單週規定：每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日中至少應有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日之例假、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日之休息日。</a:t>
                      </a:r>
                      <a:endParaRPr lang="zh-TW" sz="16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40618">
                <a:tc>
                  <a:txBody>
                    <a:bodyPr/>
                    <a:lstStyle/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二週彈性工時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日中至少應有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日之例假，每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週內之例假及休息日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至少</a:t>
                      </a:r>
                      <a:endParaRPr lang="en-US" altLang="zh-TW" sz="160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日。</a:t>
                      </a:r>
                      <a:endParaRPr lang="zh-TW" sz="16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40618">
                <a:tc>
                  <a:txBody>
                    <a:bodyPr/>
                    <a:lstStyle/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八週彈性工時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日中至少應有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日之例假，每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週內之例假及休息日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至少</a:t>
                      </a:r>
                      <a:endParaRPr lang="en-US" altLang="zh-TW" sz="160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日。</a:t>
                      </a:r>
                      <a:endParaRPr lang="zh-TW" sz="16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40618">
                <a:tc>
                  <a:txBody>
                    <a:bodyPr/>
                    <a:lstStyle/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四週彈性工時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週內至少應有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日之例假，每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週內之例假及休息日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至少</a:t>
                      </a:r>
                      <a:endParaRPr lang="en-US" altLang="zh-TW" sz="160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078865" indent="-1078865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  <a:r>
                        <a:rPr lang="zh-TW" sz="160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  <a:r>
                        <a:rPr lang="en-US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6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日。</a:t>
                      </a:r>
                      <a:endParaRPr lang="zh-TW" sz="16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3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965245" cy="2016224"/>
          </a:xfrm>
        </p:spPr>
        <p:txBody>
          <a:bodyPr>
            <a:normAutofit/>
          </a:bodyPr>
          <a:lstStyle/>
          <a:p>
            <a:pPr algn="l">
              <a:lnSpc>
                <a:spcPts val="5000"/>
              </a:lnSpc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週休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每日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正常工時為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小時，每週工時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小時。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7680"/>
              </p:ext>
            </p:extLst>
          </p:nvPr>
        </p:nvGraphicFramePr>
        <p:xfrm>
          <a:off x="1403647" y="2852933"/>
          <a:ext cx="6408715" cy="1328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093"/>
                <a:gridCol w="915093"/>
                <a:gridCol w="915093"/>
                <a:gridCol w="915859"/>
                <a:gridCol w="915859"/>
                <a:gridCol w="915859"/>
                <a:gridCol w="915859"/>
              </a:tblGrid>
              <a:tr h="5163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21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altLang="zh-TW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休息</a:t>
                      </a:r>
                      <a:r>
                        <a:rPr lang="zh-TW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600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en-US" sz="1600" kern="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例假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向右箭號 3"/>
          <p:cNvSpPr/>
          <p:nvPr/>
        </p:nvSpPr>
        <p:spPr>
          <a:xfrm>
            <a:off x="1496269" y="12740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週彈性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工時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方法一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方法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1462442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24225"/>
              </p:ext>
            </p:extLst>
          </p:nvPr>
        </p:nvGraphicFramePr>
        <p:xfrm>
          <a:off x="1619672" y="2780928"/>
          <a:ext cx="6120680" cy="849695"/>
        </p:xfrm>
        <a:graphic>
          <a:graphicData uri="http://schemas.openxmlformats.org/drawingml/2006/table">
            <a:tbl>
              <a:tblPr firstRow="1" firstCol="1" bandRow="1"/>
              <a:tblGrid>
                <a:gridCol w="764902"/>
                <a:gridCol w="764902"/>
                <a:gridCol w="764902"/>
                <a:gridCol w="764902"/>
                <a:gridCol w="764902"/>
                <a:gridCol w="764902"/>
                <a:gridCol w="765634"/>
                <a:gridCol w="765634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因挪移正常工時致免出勤日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004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第二周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十小時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6927"/>
              </p:ext>
            </p:extLst>
          </p:nvPr>
        </p:nvGraphicFramePr>
        <p:xfrm>
          <a:off x="1619672" y="4653136"/>
          <a:ext cx="6192688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773901"/>
                <a:gridCol w="773901"/>
                <a:gridCol w="773901"/>
                <a:gridCol w="773901"/>
                <a:gridCol w="773901"/>
                <a:gridCol w="773901"/>
                <a:gridCol w="774641"/>
                <a:gridCol w="774641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五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六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第二周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八小時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休息日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例假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</TotalTime>
  <Words>1694</Words>
  <Application>Microsoft Office PowerPoint</Application>
  <PresentationFormat>如螢幕大小 (4:3)</PresentationFormat>
  <Paragraphs>394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圖釘</vt:lpstr>
      <vt:lpstr>【論勞基法新法之修正與適用】                                           </vt:lpstr>
      <vt:lpstr>大  綱</vt:lpstr>
      <vt:lpstr>一、前言</vt:lpstr>
      <vt:lpstr>二、修法比較</vt:lpstr>
      <vt:lpstr>三、名詞解釋</vt:lpstr>
      <vt:lpstr>四、有原則就有例外         彈性/變形工時</vt:lpstr>
      <vt:lpstr>PowerPoint 簡報</vt:lpstr>
      <vt:lpstr>     一般週休2日： 每日正常工時為8小時，每週工時40小時。</vt:lpstr>
      <vt:lpstr>      2週彈性工時：</vt:lpstr>
      <vt:lpstr>      4週彈性工時：</vt:lpstr>
      <vt:lpstr> 下列四十種行業為中央主管機關指定得排除適用一例一休之規定者 (即勞基法第84條之1所謂責任制勞工)</vt:lpstr>
      <vt:lpstr>      8週彈性工時：</vt:lpstr>
      <vt:lpstr>  適用八周彈性工時之行業 </vt:lpstr>
      <vt:lpstr>五、加班費的計算</vt:lpstr>
      <vt:lpstr>六、特休假</vt:lpstr>
      <vt:lpstr>七、Ｑ＆Ａ</vt:lpstr>
      <vt:lpstr>七、Ｑ＆Ａ</vt:lpstr>
      <vt:lpstr>七、Ｑ＆Ａ</vt:lpstr>
      <vt:lpstr>七、Ｑ＆Ａ</vt:lpstr>
      <vt:lpstr>七、Ｑ＆Ａ</vt:lpstr>
      <vt:lpstr>七、Ｑ＆Ａ</vt:lpstr>
      <vt:lpstr>七、Ｑ＆Ａ</vt:lpstr>
      <vt:lpstr>七、Ｑ＆Ａ</vt:lpstr>
      <vt:lpstr>七、Ｑ＆Ａ</vt:lpstr>
      <vt:lpstr>七、Ｑ＆Ａ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【論勞基法新法之修正與適用】</dc:title>
  <dc:creator>Phyllis</dc:creator>
  <cp:lastModifiedBy>Phyllis</cp:lastModifiedBy>
  <cp:revision>14</cp:revision>
  <dcterms:created xsi:type="dcterms:W3CDTF">2017-09-05T08:40:48Z</dcterms:created>
  <dcterms:modified xsi:type="dcterms:W3CDTF">2017-09-13T08:38:00Z</dcterms:modified>
</cp:coreProperties>
</file>