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1.jpg" ContentType="image/png"/>
  <Override PartName="/ppt/media/image23.jpg" ContentType="image/png"/>
  <Override PartName="/ppt/media/image6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4"/>
  </p:notesMasterIdLst>
  <p:sldIdLst>
    <p:sldId id="256" r:id="rId2"/>
    <p:sldId id="351" r:id="rId3"/>
    <p:sldId id="344" r:id="rId4"/>
    <p:sldId id="325" r:id="rId5"/>
    <p:sldId id="370" r:id="rId6"/>
    <p:sldId id="326" r:id="rId7"/>
    <p:sldId id="327" r:id="rId8"/>
    <p:sldId id="339" r:id="rId9"/>
    <p:sldId id="331" r:id="rId10"/>
    <p:sldId id="345" r:id="rId11"/>
    <p:sldId id="329" r:id="rId12"/>
    <p:sldId id="332" r:id="rId13"/>
    <p:sldId id="369" r:id="rId14"/>
    <p:sldId id="363" r:id="rId15"/>
    <p:sldId id="352" r:id="rId16"/>
    <p:sldId id="304" r:id="rId17"/>
    <p:sldId id="307" r:id="rId18"/>
    <p:sldId id="310" r:id="rId19"/>
    <p:sldId id="309" r:id="rId20"/>
    <p:sldId id="338" r:id="rId21"/>
    <p:sldId id="337" r:id="rId22"/>
    <p:sldId id="336" r:id="rId23"/>
    <p:sldId id="359" r:id="rId24"/>
    <p:sldId id="353" r:id="rId25"/>
    <p:sldId id="334" r:id="rId26"/>
    <p:sldId id="358" r:id="rId27"/>
    <p:sldId id="335" r:id="rId28"/>
    <p:sldId id="340" r:id="rId29"/>
    <p:sldId id="354" r:id="rId30"/>
    <p:sldId id="342" r:id="rId31"/>
    <p:sldId id="364" r:id="rId32"/>
    <p:sldId id="365" r:id="rId33"/>
    <p:sldId id="366" r:id="rId34"/>
    <p:sldId id="367" r:id="rId35"/>
    <p:sldId id="368" r:id="rId36"/>
    <p:sldId id="341" r:id="rId37"/>
    <p:sldId id="347" r:id="rId38"/>
    <p:sldId id="348" r:id="rId39"/>
    <p:sldId id="349" r:id="rId40"/>
    <p:sldId id="361" r:id="rId41"/>
    <p:sldId id="360" r:id="rId42"/>
    <p:sldId id="362" r:id="rId4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CC"/>
    <a:srgbClr val="66FF33"/>
    <a:srgbClr val="CCFFCC"/>
    <a:srgbClr val="66CCFF"/>
    <a:srgbClr val="CCCCFF"/>
    <a:srgbClr val="6699FF"/>
    <a:srgbClr val="00FFFF"/>
    <a:srgbClr val="33CC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佈景主題樣式 2 - 輔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樣式 1 - 輔色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樣式 1 - 輔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0943" autoAdjust="0"/>
  </p:normalViewPr>
  <p:slideViewPr>
    <p:cSldViewPr>
      <p:cViewPr varScale="1">
        <p:scale>
          <a:sx n="68" d="100"/>
          <a:sy n="68" d="100"/>
        </p:scale>
        <p:origin x="1446" y="54"/>
      </p:cViewPr>
      <p:guideLst>
        <p:guide orient="horz" pos="2160"/>
        <p:guide pos="2880"/>
      </p:guideLst>
    </p:cSldViewPr>
  </p:slideViewPr>
  <p:outlineViewPr>
    <p:cViewPr>
      <p:scale>
        <a:sx n="33" d="100"/>
        <a:sy n="33" d="100"/>
      </p:scale>
      <p:origin x="0" y="5562"/>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91328-8A43-449B-8C7C-B6299EF325B4}" type="datetimeFigureOut">
              <a:rPr lang="zh-TW" altLang="en-US" smtClean="0"/>
              <a:t>2017/5/2</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EA465-39E6-4A4D-B82C-20D50EC14CD3}" type="slidenum">
              <a:rPr lang="zh-TW" altLang="en-US" smtClean="0"/>
              <a:t>‹#›</a:t>
            </a:fld>
            <a:endParaRPr lang="zh-TW" altLang="en-US"/>
          </a:p>
        </p:txBody>
      </p:sp>
    </p:spTree>
    <p:extLst>
      <p:ext uri="{BB962C8B-B14F-4D97-AF65-F5344CB8AC3E}">
        <p14:creationId xmlns:p14="http://schemas.microsoft.com/office/powerpoint/2010/main" val="1997627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德国人施图拉从植物罂粟中分离和提纯了吗啡，标志着现代药物的产生</a:t>
            </a:r>
            <a:r>
              <a:rPr lang="zh-TW" altLang="en-US" sz="1200" b="0" i="0" kern="1200" dirty="0" smtClean="0">
                <a:solidFill>
                  <a:schemeClr val="tx1"/>
                </a:solidFill>
                <a:effectLst/>
                <a:latin typeface="+mn-lt"/>
                <a:ea typeface="+mn-ea"/>
                <a:cs typeface="+mn-cs"/>
              </a:rPr>
              <a:t> 定性定量</a:t>
            </a:r>
            <a:endParaRPr lang="zh-TW" altLang="en-US" dirty="0"/>
          </a:p>
        </p:txBody>
      </p:sp>
      <p:sp>
        <p:nvSpPr>
          <p:cNvPr id="4" name="投影片編號版面配置區 3"/>
          <p:cNvSpPr>
            <a:spLocks noGrp="1"/>
          </p:cNvSpPr>
          <p:nvPr>
            <p:ph type="sldNum" sz="quarter" idx="10"/>
          </p:nvPr>
        </p:nvSpPr>
        <p:spPr/>
        <p:txBody>
          <a:bodyPr/>
          <a:lstStyle/>
          <a:p>
            <a:fld id="{65DEA465-39E6-4A4D-B82C-20D50EC14CD3}" type="slidenum">
              <a:rPr lang="zh-TW" altLang="en-US" smtClean="0"/>
              <a:t>2</a:t>
            </a:fld>
            <a:endParaRPr lang="zh-TW" altLang="en-US"/>
          </a:p>
        </p:txBody>
      </p:sp>
    </p:spTree>
    <p:extLst>
      <p:ext uri="{BB962C8B-B14F-4D97-AF65-F5344CB8AC3E}">
        <p14:creationId xmlns:p14="http://schemas.microsoft.com/office/powerpoint/2010/main" val="471544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pic>
        <p:nvPicPr>
          <p:cNvPr id="1030" name="Picture 6" descr="C:\Users\Julie Terberg\AppData\Local\Microsoft\Windows\Temporary Internet Files\Content.IE5\GCBJHWM8\MP900385256[1].jpg"/>
          <p:cNvPicPr>
            <a:picLocks noChangeAspect="1" noChangeArrowheads="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0" y="0"/>
            <a:ext cx="9144000" cy="36358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479143"/>
            <a:ext cx="9144000" cy="23585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571499" y="4343400"/>
            <a:ext cx="8001000" cy="533400"/>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zh-TW" alt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55FC2E1-304D-4C9D-B2C3-26BA20F6D87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6096000" y="6356350"/>
            <a:ext cx="762000" cy="365125"/>
          </a:xfrm>
        </p:spPr>
        <p:txBody>
          <a:bodyPr/>
          <a:lstStyle/>
          <a:p>
            <a:fld id="{E55FC2E1-304D-4C9D-B2C3-26BA20F6D877}" type="slidenum">
              <a:rPr lang="zh-TW" altLang="en-US" smtClean="0"/>
              <a:pPr/>
              <a:t>‹#›</a:t>
            </a:fld>
            <a:endParaRPr lang="zh-TW" altLang="en-US"/>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marL="342900" indent="-342900">
              <a:lnSpc>
                <a:spcPct val="90000"/>
              </a:lnSpc>
              <a:spcBef>
                <a:spcPts val="0"/>
              </a:spcBef>
              <a:spcAft>
                <a:spcPts val="800"/>
              </a:spcAft>
              <a:buSzPct val="100000"/>
              <a:buFont typeface="Arial" pitchFamily="34" charset="0"/>
              <a:buChar char="•"/>
              <a:defRPr/>
            </a:lvl1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55FC2E1-304D-4C9D-B2C3-26BA20F6D87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5" name="Footer Placeholder 4"/>
          <p:cNvSpPr>
            <a:spLocks noGrp="1"/>
          </p:cNvSpPr>
          <p:nvPr>
            <p:ph type="ftr" sz="quarter" idx="11"/>
          </p:nvPr>
        </p:nvSpPr>
        <p:spPr>
          <a:xfrm>
            <a:off x="5791200" y="6356350"/>
            <a:ext cx="2895600" cy="365125"/>
          </a:xfrm>
        </p:spPr>
        <p:txBody>
          <a:bodyPr/>
          <a:lstStyle/>
          <a:p>
            <a:endParaRPr lang="zh-TW" altLang="en-US"/>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E55FC2E1-304D-4C9D-B2C3-26BA20F6D877}" type="slidenum">
              <a:rPr lang="zh-TW" altLang="en-US" smtClean="0"/>
              <a:pPr/>
              <a:t>‹#›</a:t>
            </a:fld>
            <a:endParaRPr lang="zh-TW" altLang="en-US"/>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55FC2E1-304D-4C9D-B2C3-26BA20F6D87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55FC2E1-304D-4C9D-B2C3-26BA20F6D87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55FC2E1-304D-4C9D-B2C3-26BA20F6D87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55FC2E1-304D-4C9D-B2C3-26BA20F6D87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55FC2E1-304D-4C9D-B2C3-26BA20F6D877}" type="slidenum">
              <a:rPr lang="zh-TW" altLang="en-US" smtClean="0"/>
              <a:pPr/>
              <a:t>‹#›</a:t>
            </a:fld>
            <a:endParaRPr lang="zh-TW" alt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5" name="Date Placeholder 4"/>
          <p:cNvSpPr>
            <a:spLocks noGrp="1"/>
          </p:cNvSpPr>
          <p:nvPr>
            <p:ph type="dt" sz="half" idx="10"/>
          </p:nvPr>
        </p:nvSpPr>
        <p:spPr/>
        <p:txBody>
          <a:bodyPr/>
          <a:lstStyle/>
          <a:p>
            <a:fld id="{F209AE9E-2BD6-4AEF-914C-B37CB136FD84}" type="datetimeFigureOut">
              <a:rPr lang="zh-TW" altLang="en-US" smtClean="0"/>
              <a:pPr/>
              <a:t>2017/5/2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55FC2E1-304D-4C9D-B2C3-26BA20F6D877}" type="slidenum">
              <a:rPr lang="zh-TW" altLang="en-US" smtClean="0"/>
              <a:pPr/>
              <a:t>‹#›</a:t>
            </a:fld>
            <a:endParaRPr lang="zh-TW" alt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F209AE9E-2BD6-4AEF-914C-B37CB136FD84}" type="datetimeFigureOut">
              <a:rPr lang="zh-TW" altLang="en-US" smtClean="0"/>
              <a:pPr/>
              <a:t>2017/5/2</a:t>
            </a:fld>
            <a:endParaRPr lang="zh-TW"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zh-TW"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E55FC2E1-304D-4C9D-B2C3-26BA20F6D877}" type="slidenum">
              <a:rPr lang="zh-TW" altLang="en-US" smtClean="0"/>
              <a:pPr/>
              <a:t>‹#›</a:t>
            </a:fld>
            <a:endParaRPr lang="zh-TW" altLang="en-US"/>
          </a:p>
        </p:txBody>
      </p:sp>
      <p:sp>
        <p:nvSpPr>
          <p:cNvPr id="9" name="Rectangle 8"/>
          <p:cNvSpPr/>
          <p:nvPr/>
        </p:nvSpPr>
        <p:spPr>
          <a:xfrm>
            <a:off x="0" y="1368552"/>
            <a:ext cx="9144000" cy="149352"/>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100000"/>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emf"/><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548680"/>
            <a:ext cx="8686800" cy="1470025"/>
          </a:xfrm>
        </p:spPr>
        <p:txBody>
          <a:bodyPr/>
          <a:lstStyle/>
          <a:p>
            <a:r>
              <a:rPr lang="zh-TW" altLang="en-US" b="1" dirty="0">
                <a:latin typeface="華康中圓體(P)" pitchFamily="34" charset="-120"/>
                <a:ea typeface="華康中圓體(P)" pitchFamily="34" charset="-120"/>
              </a:rPr>
              <a:t>您</a:t>
            </a:r>
            <a:r>
              <a:rPr lang="zh-TW" altLang="en-US" b="1" dirty="0" smtClean="0">
                <a:latin typeface="華康中圓體(P)" pitchFamily="34" charset="-120"/>
                <a:ea typeface="華康中圓體(P)" pitchFamily="34" charset="-120"/>
              </a:rPr>
              <a:t>應該</a:t>
            </a:r>
            <a:r>
              <a:rPr lang="en-US" altLang="zh-TW" b="1" dirty="0" smtClean="0">
                <a:latin typeface="華康中圓體(P)" pitchFamily="34" charset="-120"/>
                <a:ea typeface="華康中圓體(P)" pitchFamily="34" charset="-120"/>
              </a:rPr>
              <a:t>"</a:t>
            </a:r>
            <a:r>
              <a:rPr lang="zh-TW" altLang="en-US" b="1" dirty="0" smtClean="0">
                <a:latin typeface="華康中圓體(P)" pitchFamily="34" charset="-120"/>
                <a:ea typeface="華康中圓體(P)" pitchFamily="34" charset="-120"/>
              </a:rPr>
              <a:t>藥</a:t>
            </a:r>
            <a:r>
              <a:rPr lang="en-US" altLang="zh-TW" b="1" dirty="0" smtClean="0">
                <a:latin typeface="華康中圓體(P)" pitchFamily="34" charset="-120"/>
                <a:ea typeface="華康中圓體(P)" pitchFamily="34" charset="-120"/>
              </a:rPr>
              <a:t>"</a:t>
            </a:r>
            <a:r>
              <a:rPr lang="zh-TW" altLang="en-US" b="1" dirty="0" smtClean="0">
                <a:latin typeface="華康中圓體(P)" pitchFamily="34" charset="-120"/>
                <a:ea typeface="華康中圓體(P)" pitchFamily="34" charset="-120"/>
              </a:rPr>
              <a:t>知道的事</a:t>
            </a:r>
            <a:endParaRPr lang="zh-TW" altLang="en-US" b="1" dirty="0">
              <a:latin typeface="華康中圓體(P)" pitchFamily="34" charset="-120"/>
              <a:ea typeface="華康中圓體(P)" pitchFamily="34" charset="-120"/>
            </a:endParaRPr>
          </a:p>
        </p:txBody>
      </p:sp>
      <p:sp>
        <p:nvSpPr>
          <p:cNvPr id="3" name="副標題 2"/>
          <p:cNvSpPr>
            <a:spLocks noGrp="1"/>
          </p:cNvSpPr>
          <p:nvPr>
            <p:ph type="subTitle" idx="1"/>
          </p:nvPr>
        </p:nvSpPr>
        <p:spPr>
          <a:xfrm>
            <a:off x="251520" y="3717032"/>
            <a:ext cx="8784976" cy="936104"/>
          </a:xfrm>
        </p:spPr>
        <p:txBody>
          <a:bodyPr>
            <a:normAutofit fontScale="92500" lnSpcReduction="10000"/>
          </a:bodyPr>
          <a:lstStyle/>
          <a:p>
            <a:pPr algn="r"/>
            <a:r>
              <a:rPr lang="zh-TW" altLang="en-US" sz="2400" dirty="0" smtClean="0">
                <a:latin typeface="標楷體" panose="03000509000000000000" pitchFamily="65" charset="-120"/>
                <a:ea typeface="標楷體" panose="03000509000000000000" pitchFamily="65" charset="-120"/>
              </a:rPr>
              <a:t>西德有機化學藥品股份有限公司 總經理  </a:t>
            </a:r>
            <a:endParaRPr lang="en-US" altLang="zh-TW" sz="2400" dirty="0" smtClean="0">
              <a:latin typeface="標楷體" panose="03000509000000000000" pitchFamily="65" charset="-120"/>
              <a:ea typeface="標楷體" panose="03000509000000000000" pitchFamily="65" charset="-120"/>
            </a:endParaRPr>
          </a:p>
          <a:p>
            <a:pPr algn="r"/>
            <a:r>
              <a:rPr lang="zh-TW" altLang="en-US" sz="3200" dirty="0" smtClean="0">
                <a:latin typeface="標楷體" panose="03000509000000000000" pitchFamily="65" charset="-120"/>
                <a:ea typeface="標楷體" panose="03000509000000000000" pitchFamily="65" charset="-120"/>
              </a:rPr>
              <a:t>元立昇  </a:t>
            </a:r>
            <a:r>
              <a:rPr lang="en-US" altLang="zh-TW" sz="3200" dirty="0" smtClean="0">
                <a:latin typeface="Arial Unicode MS" panose="020B0604020202020204" pitchFamily="34" charset="-120"/>
                <a:ea typeface="Arial Unicode MS" panose="020B0604020202020204" pitchFamily="34" charset="-120"/>
                <a:cs typeface="Arial Unicode MS" panose="020B0604020202020204" pitchFamily="34" charset="-120"/>
              </a:rPr>
              <a:t>Alex Yuan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您</a:t>
            </a:r>
            <a:r>
              <a:rPr lang="zh-TW" altLang="en-US" dirty="0" smtClean="0"/>
              <a:t>花錢</a:t>
            </a:r>
            <a:r>
              <a:rPr lang="zh-TW" altLang="en-US" dirty="0" smtClean="0">
                <a:latin typeface="新細明體" panose="02020500000000000000" pitchFamily="18" charset="-120"/>
                <a:ea typeface="新細明體" panose="02020500000000000000" pitchFamily="18" charset="-120"/>
              </a:rPr>
              <a:t>，買的是藥還是廣告？</a:t>
            </a:r>
            <a:endParaRPr lang="zh-TW" alt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23225" t="12201" r="24801"/>
          <a:stretch/>
        </p:blipFill>
        <p:spPr>
          <a:xfrm>
            <a:off x="107504" y="1700808"/>
            <a:ext cx="4752528" cy="4515966"/>
          </a:xfrm>
          <a:prstGeom prst="rect">
            <a:avLst/>
          </a:prstGeom>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1184" t="4130" r="34779" b="9331"/>
          <a:stretch/>
        </p:blipFill>
        <p:spPr>
          <a:xfrm>
            <a:off x="5076056" y="1954968"/>
            <a:ext cx="3888432" cy="3922303"/>
          </a:xfrm>
          <a:prstGeom prst="rect">
            <a:avLst/>
          </a:prstGeom>
        </p:spPr>
      </p:pic>
      <p:pic>
        <p:nvPicPr>
          <p:cNvPr id="8" name="內容版面配置區 7"/>
          <p:cNvPicPr>
            <a:picLocks noGrp="1" noChangeAspect="1"/>
          </p:cNvPicPr>
          <p:nvPr>
            <p:ph idx="1"/>
          </p:nvPr>
        </p:nvPicPr>
        <p:blipFill>
          <a:blip r:embed="rId4"/>
          <a:stretch>
            <a:fillRect/>
          </a:stretch>
        </p:blipFill>
        <p:spPr>
          <a:xfrm>
            <a:off x="107504" y="2017015"/>
            <a:ext cx="6296025" cy="2800350"/>
          </a:xfrm>
          <a:prstGeom prst="rect">
            <a:avLst/>
          </a:prstGeom>
        </p:spPr>
      </p:pic>
      <p:pic>
        <p:nvPicPr>
          <p:cNvPr id="10" name="圖片 9"/>
          <p:cNvPicPr>
            <a:picLocks noChangeAspect="1"/>
          </p:cNvPicPr>
          <p:nvPr/>
        </p:nvPicPr>
        <p:blipFill>
          <a:blip r:embed="rId5"/>
          <a:stretch>
            <a:fillRect/>
          </a:stretch>
        </p:blipFill>
        <p:spPr>
          <a:xfrm>
            <a:off x="6143657" y="3715960"/>
            <a:ext cx="2828925" cy="2143125"/>
          </a:xfrm>
          <a:prstGeom prst="rect">
            <a:avLst/>
          </a:prstGeom>
        </p:spPr>
      </p:pic>
      <p:sp>
        <p:nvSpPr>
          <p:cNvPr id="11" name="文字方塊 10"/>
          <p:cNvSpPr txBox="1"/>
          <p:nvPr/>
        </p:nvSpPr>
        <p:spPr>
          <a:xfrm>
            <a:off x="6411623" y="6032108"/>
            <a:ext cx="2560959" cy="369332"/>
          </a:xfrm>
          <a:prstGeom prst="rect">
            <a:avLst/>
          </a:prstGeom>
          <a:noFill/>
        </p:spPr>
        <p:txBody>
          <a:bodyPr wrap="square" rtlCol="0">
            <a:spAutoFit/>
          </a:bodyPr>
          <a:lstStyle/>
          <a:p>
            <a:r>
              <a:rPr lang="zh-TW" altLang="en-US" b="1" dirty="0">
                <a:solidFill>
                  <a:srgbClr val="C00000"/>
                </a:solidFill>
              </a:rPr>
              <a:t>市</a:t>
            </a:r>
            <a:r>
              <a:rPr lang="zh-TW" altLang="en-US" b="1" dirty="0" smtClean="0">
                <a:solidFill>
                  <a:srgbClr val="C00000"/>
                </a:solidFill>
              </a:rPr>
              <a:t>售價</a:t>
            </a:r>
            <a:r>
              <a:rPr lang="zh-TW" altLang="en-US" b="1" dirty="0">
                <a:solidFill>
                  <a:srgbClr val="C00000"/>
                </a:solidFill>
              </a:rPr>
              <a:t> </a:t>
            </a:r>
            <a:r>
              <a:rPr lang="en-US" altLang="zh-TW" b="1" dirty="0" smtClean="0">
                <a:solidFill>
                  <a:srgbClr val="C00000"/>
                </a:solidFill>
              </a:rPr>
              <a:t>NT.630</a:t>
            </a:r>
            <a:r>
              <a:rPr lang="zh-TW" altLang="en-US" b="1" dirty="0" smtClean="0">
                <a:solidFill>
                  <a:srgbClr val="C00000"/>
                </a:solidFill>
              </a:rPr>
              <a:t> </a:t>
            </a:r>
            <a:r>
              <a:rPr lang="en-US" altLang="zh-TW" b="1" dirty="0" smtClean="0">
                <a:solidFill>
                  <a:srgbClr val="C00000"/>
                </a:solidFill>
              </a:rPr>
              <a:t>/</a:t>
            </a:r>
            <a:r>
              <a:rPr lang="zh-TW" altLang="en-US" b="1" dirty="0" smtClean="0">
                <a:solidFill>
                  <a:srgbClr val="C00000"/>
                </a:solidFill>
              </a:rPr>
              <a:t> </a:t>
            </a:r>
            <a:r>
              <a:rPr lang="en-US" altLang="zh-TW" b="1" dirty="0" smtClean="0">
                <a:solidFill>
                  <a:srgbClr val="C00000"/>
                </a:solidFill>
              </a:rPr>
              <a:t>30</a:t>
            </a:r>
            <a:r>
              <a:rPr lang="zh-TW" altLang="en-US" b="1" dirty="0" smtClean="0">
                <a:solidFill>
                  <a:srgbClr val="C00000"/>
                </a:solidFill>
              </a:rPr>
              <a:t> </a:t>
            </a:r>
            <a:r>
              <a:rPr lang="en-US" altLang="zh-TW" b="1" dirty="0" smtClean="0">
                <a:solidFill>
                  <a:srgbClr val="C00000"/>
                </a:solidFill>
              </a:rPr>
              <a:t>tab</a:t>
            </a:r>
            <a:r>
              <a:rPr lang="en-US" altLang="zh-TW" b="1" dirty="0">
                <a:solidFill>
                  <a:srgbClr val="C00000"/>
                </a:solidFill>
              </a:rPr>
              <a:t>.</a:t>
            </a:r>
            <a:endParaRPr lang="zh-TW" altLang="en-US" b="1" dirty="0">
              <a:solidFill>
                <a:srgbClr val="C00000"/>
              </a:solidFill>
            </a:endParaRPr>
          </a:p>
        </p:txBody>
      </p:sp>
      <p:pic>
        <p:nvPicPr>
          <p:cNvPr id="12" name="圖片 11"/>
          <p:cNvPicPr>
            <a:picLocks noChangeAspect="1"/>
          </p:cNvPicPr>
          <p:nvPr/>
        </p:nvPicPr>
        <p:blipFill rotWithShape="1">
          <a:blip r:embed="rId6"/>
          <a:srcRect l="2658" r="2205" b="4498"/>
          <a:stretch/>
        </p:blipFill>
        <p:spPr>
          <a:xfrm>
            <a:off x="971600" y="1982744"/>
            <a:ext cx="6019244" cy="3971945"/>
          </a:xfrm>
          <a:prstGeom prst="rect">
            <a:avLst/>
          </a:prstGeom>
        </p:spPr>
      </p:pic>
      <p:pic>
        <p:nvPicPr>
          <p:cNvPr id="13" name="圖片 12"/>
          <p:cNvPicPr>
            <a:picLocks noChangeAspect="1"/>
          </p:cNvPicPr>
          <p:nvPr/>
        </p:nvPicPr>
        <p:blipFill>
          <a:blip r:embed="rId7"/>
          <a:stretch>
            <a:fillRect/>
          </a:stretch>
        </p:blipFill>
        <p:spPr>
          <a:xfrm>
            <a:off x="107504" y="1700808"/>
            <a:ext cx="8548973" cy="4268251"/>
          </a:xfrm>
          <a:prstGeom prst="rect">
            <a:avLst/>
          </a:prstGeom>
        </p:spPr>
      </p:pic>
      <p:sp>
        <p:nvSpPr>
          <p:cNvPr id="14" name="文字方塊 13"/>
          <p:cNvSpPr txBox="1"/>
          <p:nvPr/>
        </p:nvSpPr>
        <p:spPr>
          <a:xfrm>
            <a:off x="6228184" y="6358582"/>
            <a:ext cx="2732377" cy="369332"/>
          </a:xfrm>
          <a:prstGeom prst="rect">
            <a:avLst/>
          </a:prstGeom>
          <a:noFill/>
        </p:spPr>
        <p:txBody>
          <a:bodyPr wrap="square" rtlCol="0">
            <a:spAutoFit/>
          </a:bodyPr>
          <a:lstStyle/>
          <a:p>
            <a:r>
              <a:rPr lang="zh-TW" altLang="en-US" b="1" dirty="0">
                <a:solidFill>
                  <a:srgbClr val="C00000"/>
                </a:solidFill>
              </a:rPr>
              <a:t>市</a:t>
            </a:r>
            <a:r>
              <a:rPr lang="zh-TW" altLang="en-US" b="1" dirty="0" smtClean="0">
                <a:solidFill>
                  <a:srgbClr val="C00000"/>
                </a:solidFill>
              </a:rPr>
              <a:t>售價</a:t>
            </a:r>
            <a:r>
              <a:rPr lang="zh-TW" altLang="en-US" b="1" dirty="0">
                <a:solidFill>
                  <a:srgbClr val="C00000"/>
                </a:solidFill>
              </a:rPr>
              <a:t> </a:t>
            </a:r>
            <a:r>
              <a:rPr lang="en-US" altLang="zh-TW" b="1" dirty="0" smtClean="0">
                <a:solidFill>
                  <a:srgbClr val="C00000"/>
                </a:solidFill>
              </a:rPr>
              <a:t>NT.145</a:t>
            </a:r>
            <a:r>
              <a:rPr lang="zh-TW" altLang="en-US" b="1" dirty="0" smtClean="0">
                <a:solidFill>
                  <a:srgbClr val="C00000"/>
                </a:solidFill>
              </a:rPr>
              <a:t> </a:t>
            </a:r>
            <a:r>
              <a:rPr lang="en-US" altLang="zh-TW" b="1" dirty="0" smtClean="0">
                <a:solidFill>
                  <a:srgbClr val="C00000"/>
                </a:solidFill>
              </a:rPr>
              <a:t>/</a:t>
            </a:r>
            <a:r>
              <a:rPr lang="zh-TW" altLang="en-US" b="1" dirty="0" smtClean="0">
                <a:solidFill>
                  <a:srgbClr val="C00000"/>
                </a:solidFill>
              </a:rPr>
              <a:t> </a:t>
            </a:r>
            <a:r>
              <a:rPr lang="en-US" altLang="zh-TW" b="1" dirty="0" smtClean="0">
                <a:solidFill>
                  <a:srgbClr val="C00000"/>
                </a:solidFill>
              </a:rPr>
              <a:t>10</a:t>
            </a:r>
            <a:r>
              <a:rPr lang="zh-TW" altLang="en-US" b="1" dirty="0" smtClean="0">
                <a:solidFill>
                  <a:srgbClr val="C00000"/>
                </a:solidFill>
              </a:rPr>
              <a:t> </a:t>
            </a:r>
            <a:r>
              <a:rPr lang="en-US" altLang="zh-TW" b="1" dirty="0" smtClean="0">
                <a:solidFill>
                  <a:srgbClr val="C00000"/>
                </a:solidFill>
              </a:rPr>
              <a:t>tab</a:t>
            </a:r>
            <a:r>
              <a:rPr lang="en-US" altLang="zh-TW" b="1" dirty="0">
                <a:solidFill>
                  <a:srgbClr val="C00000"/>
                </a:solidFill>
              </a:rPr>
              <a:t>.</a:t>
            </a:r>
            <a:endParaRPr lang="zh-TW" altLang="en-US" b="1" dirty="0">
              <a:solidFill>
                <a:srgbClr val="C00000"/>
              </a:solidFill>
            </a:endParaRPr>
          </a:p>
        </p:txBody>
      </p:sp>
    </p:spTree>
    <p:extLst>
      <p:ext uri="{BB962C8B-B14F-4D97-AF65-F5344CB8AC3E}">
        <p14:creationId xmlns:p14="http://schemas.microsoft.com/office/powerpoint/2010/main" val="79706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 decel="100000"/>
                                        <p:tgtEl>
                                          <p:spTgt spid="5"/>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5"/>
                                        </p:tgtEl>
                                        <p:attrNameLst>
                                          <p:attrName>ppt_y</p:attrName>
                                        </p:attrNameLst>
                                      </p:cBhvr>
                                      <p:tavLst>
                                        <p:tav tm="0">
                                          <p:val>
                                            <p:strVal val="ppt_y"/>
                                          </p:val>
                                        </p:tav>
                                        <p:tav tm="100000">
                                          <p:val>
                                            <p:strVal val="ppt_y+1"/>
                                          </p:val>
                                        </p:tav>
                                      </p:tavLst>
                                    </p:anim>
                                    <p:set>
                                      <p:cBhvr>
                                        <p:cTn id="10" dur="1" fill="hold">
                                          <p:stCondLst>
                                            <p:cond delay="999"/>
                                          </p:stCondLst>
                                        </p:cTn>
                                        <p:tgtEl>
                                          <p:spTgt spid="5"/>
                                        </p:tgtEl>
                                        <p:attrNameLst>
                                          <p:attrName>style.visibility</p:attrName>
                                        </p:attrNameLst>
                                      </p:cBhvr>
                                      <p:to>
                                        <p:strVal val="hidden"/>
                                      </p:to>
                                    </p:set>
                                  </p:childTnLst>
                                </p:cTn>
                              </p:par>
                              <p:par>
                                <p:cTn id="11" presetID="37" presetClass="exit" presetSubtype="0" fill="hold" nodeType="withEffect">
                                  <p:stCondLst>
                                    <p:cond delay="0"/>
                                  </p:stCondLst>
                                  <p:childTnLst>
                                    <p:animEffect transition="out" filter="fade">
                                      <p:cBhvr>
                                        <p:cTn id="12" dur="1000"/>
                                        <p:tgtEl>
                                          <p:spTgt spid="6"/>
                                        </p:tgtEl>
                                      </p:cBhvr>
                                    </p:animEffect>
                                    <p:anim calcmode="lin" valueType="num">
                                      <p:cBhvr>
                                        <p:cTn id="13" dur="1000"/>
                                        <p:tgtEl>
                                          <p:spTgt spid="6"/>
                                        </p:tgtEl>
                                        <p:attrNameLst>
                                          <p:attrName>ppt_x</p:attrName>
                                        </p:attrNameLst>
                                      </p:cBhvr>
                                      <p:tavLst>
                                        <p:tav tm="0">
                                          <p:val>
                                            <p:strVal val="ppt_x"/>
                                          </p:val>
                                        </p:tav>
                                        <p:tav tm="100000">
                                          <p:val>
                                            <p:strVal val="ppt_x"/>
                                          </p:val>
                                        </p:tav>
                                      </p:tavLst>
                                    </p:anim>
                                    <p:anim calcmode="lin" valueType="num">
                                      <p:cBhvr>
                                        <p:cTn id="14" dur="100" decel="100000"/>
                                        <p:tgtEl>
                                          <p:spTgt spid="6"/>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8"/>
                                        </p:tgtEl>
                                        <p:attrNameLst>
                                          <p:attrName>ppt_w</p:attrName>
                                        </p:attrNameLst>
                                      </p:cBhvr>
                                      <p:tavLst>
                                        <p:tav tm="0">
                                          <p:val>
                                            <p:strVal val="ppt_w"/>
                                          </p:val>
                                        </p:tav>
                                        <p:tav tm="100000">
                                          <p:val>
                                            <p:fltVal val="0"/>
                                          </p:val>
                                        </p:tav>
                                      </p:tavLst>
                                    </p:anim>
                                    <p:anim calcmode="lin" valueType="num">
                                      <p:cBhvr>
                                        <p:cTn id="37" dur="1000"/>
                                        <p:tgtEl>
                                          <p:spTgt spid="8"/>
                                        </p:tgtEl>
                                        <p:attrNameLst>
                                          <p:attrName>ppt_h</p:attrName>
                                        </p:attrNameLst>
                                      </p:cBhvr>
                                      <p:tavLst>
                                        <p:tav tm="0">
                                          <p:val>
                                            <p:strVal val="ppt_h"/>
                                          </p:val>
                                        </p:tav>
                                        <p:tav tm="100000">
                                          <p:val>
                                            <p:fltVal val="0"/>
                                          </p:val>
                                        </p:tav>
                                      </p:tavLst>
                                    </p:anim>
                                    <p:anim calcmode="lin" valueType="num">
                                      <p:cBhvr>
                                        <p:cTn id="38" dur="1000"/>
                                        <p:tgtEl>
                                          <p:spTgt spid="8"/>
                                        </p:tgtEl>
                                        <p:attrNameLst>
                                          <p:attrName>style.rotation</p:attrName>
                                        </p:attrNameLst>
                                      </p:cBhvr>
                                      <p:tavLst>
                                        <p:tav tm="0">
                                          <p:val>
                                            <p:fltVal val="0"/>
                                          </p:val>
                                        </p:tav>
                                        <p:tav tm="100000">
                                          <p:val>
                                            <p:fltVal val="90"/>
                                          </p:val>
                                        </p:tav>
                                      </p:tavLst>
                                    </p:anim>
                                    <p:animEffect transition="out" filter="fade">
                                      <p:cBhvr>
                                        <p:cTn id="39" dur="1000"/>
                                        <p:tgtEl>
                                          <p:spTgt spid="8"/>
                                        </p:tgtEl>
                                      </p:cBhvr>
                                    </p:animEffect>
                                    <p:set>
                                      <p:cBhvr>
                                        <p:cTn id="40" dur="1" fill="hold">
                                          <p:stCondLst>
                                            <p:cond delay="999"/>
                                          </p:stCondLst>
                                        </p:cTn>
                                        <p:tgtEl>
                                          <p:spTgt spid="8"/>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10"/>
                                        </p:tgtEl>
                                        <p:attrNameLst>
                                          <p:attrName>ppt_w</p:attrName>
                                        </p:attrNameLst>
                                      </p:cBhvr>
                                      <p:tavLst>
                                        <p:tav tm="0">
                                          <p:val>
                                            <p:strVal val="ppt_w"/>
                                          </p:val>
                                        </p:tav>
                                        <p:tav tm="100000">
                                          <p:val>
                                            <p:fltVal val="0"/>
                                          </p:val>
                                        </p:tav>
                                      </p:tavLst>
                                    </p:anim>
                                    <p:anim calcmode="lin" valueType="num">
                                      <p:cBhvr>
                                        <p:cTn id="43" dur="1000"/>
                                        <p:tgtEl>
                                          <p:spTgt spid="10"/>
                                        </p:tgtEl>
                                        <p:attrNameLst>
                                          <p:attrName>ppt_h</p:attrName>
                                        </p:attrNameLst>
                                      </p:cBhvr>
                                      <p:tavLst>
                                        <p:tav tm="0">
                                          <p:val>
                                            <p:strVal val="ppt_h"/>
                                          </p:val>
                                        </p:tav>
                                        <p:tav tm="100000">
                                          <p:val>
                                            <p:fltVal val="0"/>
                                          </p:val>
                                        </p:tav>
                                      </p:tavLst>
                                    </p:anim>
                                    <p:anim calcmode="lin" valueType="num">
                                      <p:cBhvr>
                                        <p:cTn id="44" dur="1000"/>
                                        <p:tgtEl>
                                          <p:spTgt spid="10"/>
                                        </p:tgtEl>
                                        <p:attrNameLst>
                                          <p:attrName>style.rotation</p:attrName>
                                        </p:attrNameLst>
                                      </p:cBhvr>
                                      <p:tavLst>
                                        <p:tav tm="0">
                                          <p:val>
                                            <p:fltVal val="0"/>
                                          </p:val>
                                        </p:tav>
                                        <p:tav tm="100000">
                                          <p:val>
                                            <p:fltVal val="90"/>
                                          </p:val>
                                        </p:tav>
                                      </p:tavLst>
                                    </p:anim>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par>
                                <p:cTn id="47" presetID="26" presetClass="exit" presetSubtype="0" fill="hold" grpId="1" nodeType="withEffect">
                                  <p:stCondLst>
                                    <p:cond delay="0"/>
                                  </p:stCondLst>
                                  <p:childTnLst>
                                    <p:animEffect transition="out" filter="wipe(down)">
                                      <p:cBhvr>
                                        <p:cTn id="48" dur="180" accel="50000">
                                          <p:stCondLst>
                                            <p:cond delay="1820"/>
                                          </p:stCondLst>
                                        </p:cTn>
                                        <p:tgtEl>
                                          <p:spTgt spid="11"/>
                                        </p:tgtEl>
                                      </p:cBhvr>
                                    </p:animEffect>
                                    <p:anim calcmode="lin" valueType="num">
                                      <p:cBhvr>
                                        <p:cTn id="49"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50"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51"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2"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3"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4"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5"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6" dur="26">
                                          <p:stCondLst>
                                            <p:cond delay="620"/>
                                          </p:stCondLst>
                                        </p:cTn>
                                        <p:tgtEl>
                                          <p:spTgt spid="11"/>
                                        </p:tgtEl>
                                      </p:cBhvr>
                                      <p:to x="100000" y="60000"/>
                                    </p:animScale>
                                    <p:animScale>
                                      <p:cBhvr>
                                        <p:cTn id="57" dur="166" decel="50000">
                                          <p:stCondLst>
                                            <p:cond delay="64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set>
                                      <p:cBhvr>
                                        <p:cTn id="64" dur="1" fill="hold">
                                          <p:stCondLst>
                                            <p:cond delay="1999"/>
                                          </p:stCondLst>
                                        </p:cTn>
                                        <p:tgtEl>
                                          <p:spTgt spid="11"/>
                                        </p:tgtEl>
                                        <p:attrNameLst>
                                          <p:attrName>style.visibility</p:attrName>
                                        </p:attrNameLst>
                                      </p:cBhvr>
                                      <p:to>
                                        <p:strVal val="hidden"/>
                                      </p:to>
                                    </p:set>
                                  </p:childTnLst>
                                </p:cTn>
                              </p:par>
                              <p:par>
                                <p:cTn id="65" presetID="21" presetClass="entr" presetSubtype="1"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heel(1)">
                                      <p:cBhvr>
                                        <p:cTn id="67" dur="500"/>
                                        <p:tgtEl>
                                          <p:spTgt spid="12"/>
                                        </p:tgtEl>
                                      </p:cBhvr>
                                    </p:animEffect>
                                  </p:childTnLst>
                                </p:cTn>
                              </p:par>
                              <p:par>
                                <p:cTn id="68" presetID="2" presetClass="entr" presetSubtype="4"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childTnLst>
                          </p:cTn>
                        </p:par>
                        <p:par>
                          <p:cTn id="77" fill="hold">
                            <p:stCondLst>
                              <p:cond delay="500"/>
                            </p:stCondLst>
                            <p:childTnLst>
                              <p:par>
                                <p:cTn id="78" presetID="10" presetClass="exit" presetSubtype="0" fill="hold" grpId="1" nodeType="after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par>
                          <p:cTn id="81" fill="hold">
                            <p:stCondLst>
                              <p:cond delay="1000"/>
                            </p:stCondLst>
                            <p:childTnLst>
                              <p:par>
                                <p:cTn id="82" presetID="1"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學名藥是什麼</a:t>
            </a:r>
            <a:r>
              <a:rPr lang="zh-TW" altLang="en-US" dirty="0" smtClean="0">
                <a:latin typeface="新細明體" panose="02020500000000000000" pitchFamily="18" charset="-120"/>
                <a:ea typeface="新細明體" panose="02020500000000000000" pitchFamily="18" charset="-120"/>
              </a:rPr>
              <a:t>？</a:t>
            </a:r>
            <a:endParaRPr lang="zh-TW" altLang="en-US" dirty="0"/>
          </a:p>
        </p:txBody>
      </p:sp>
      <p:sp>
        <p:nvSpPr>
          <p:cNvPr id="3" name="內容版面配置區 2"/>
          <p:cNvSpPr>
            <a:spLocks noGrp="1"/>
          </p:cNvSpPr>
          <p:nvPr>
            <p:ph idx="1"/>
          </p:nvPr>
        </p:nvSpPr>
        <p:spPr>
          <a:xfrm>
            <a:off x="457200" y="1600201"/>
            <a:ext cx="8229600" cy="1036711"/>
          </a:xfrm>
        </p:spPr>
        <p:txBody>
          <a:bodyPr>
            <a:normAutofit fontScale="92500"/>
          </a:bodyPr>
          <a:lstStyle/>
          <a:p>
            <a:r>
              <a:rPr lang="zh-TW" altLang="en-US" sz="2000" dirty="0"/>
              <a:t>依據藥品查驗登記審查準則第</a:t>
            </a:r>
            <a:r>
              <a:rPr lang="en-US" altLang="zh-TW" sz="2000" dirty="0"/>
              <a:t>4</a:t>
            </a:r>
            <a:r>
              <a:rPr lang="zh-TW" altLang="en-US" sz="2000" dirty="0"/>
              <a:t>條第</a:t>
            </a:r>
            <a:r>
              <a:rPr lang="en-US" altLang="zh-TW" sz="2000" dirty="0"/>
              <a:t>1</a:t>
            </a:r>
            <a:r>
              <a:rPr lang="zh-TW" altLang="en-US" sz="2000" dirty="0"/>
              <a:t>項第</a:t>
            </a:r>
            <a:r>
              <a:rPr lang="en-US" altLang="zh-TW" sz="2000" dirty="0"/>
              <a:t>2</a:t>
            </a:r>
            <a:r>
              <a:rPr lang="zh-TW" altLang="en-US" sz="2000" dirty="0"/>
              <a:t>款之定義，學名藥係指與國內已核准之藥品具同成分、同劑型、同劑量、同療效之製劑。意謂學名藥與原廠藥具有相同之有效成分、劑型、劑量及</a:t>
            </a:r>
            <a:r>
              <a:rPr lang="zh-TW" altLang="en-US" sz="2000" dirty="0" smtClean="0"/>
              <a:t>療效 </a:t>
            </a:r>
            <a:r>
              <a:rPr lang="en-US" altLang="zh-TW" sz="2000" dirty="0" smtClean="0"/>
              <a:t>(</a:t>
            </a:r>
            <a:r>
              <a:rPr lang="zh-TW" altLang="en-US" sz="2000" dirty="0" smtClean="0"/>
              <a:t>生體相等性 </a:t>
            </a:r>
            <a:r>
              <a:rPr lang="en-US" altLang="zh-TW" sz="2000" dirty="0" smtClean="0"/>
              <a:t>BA/BE)</a:t>
            </a:r>
            <a:r>
              <a:rPr lang="zh-TW" altLang="en-US" sz="2000" dirty="0" smtClean="0"/>
              <a:t>。</a:t>
            </a:r>
            <a:endParaRPr lang="zh-TW" altLang="en-US" sz="2000" dirty="0"/>
          </a:p>
        </p:txBody>
      </p:sp>
      <p:grpSp>
        <p:nvGrpSpPr>
          <p:cNvPr id="9" name="群組 8"/>
          <p:cNvGrpSpPr/>
          <p:nvPr/>
        </p:nvGrpSpPr>
        <p:grpSpPr>
          <a:xfrm>
            <a:off x="128122" y="2455143"/>
            <a:ext cx="8887756" cy="2486025"/>
            <a:chOff x="179512" y="3340219"/>
            <a:chExt cx="8887756" cy="2486025"/>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40219"/>
              <a:ext cx="1838325" cy="2486025"/>
            </a:xfrm>
            <a:prstGeom prst="rect">
              <a:avLst/>
            </a:prstGeom>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21537" t="12380" r="7522" b="8696"/>
            <a:stretch/>
          </p:blipFill>
          <p:spPr>
            <a:xfrm>
              <a:off x="3060519" y="3518634"/>
              <a:ext cx="2546686" cy="2129196"/>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8833" t="19333" r="6337" b="8667"/>
            <a:stretch/>
          </p:blipFill>
          <p:spPr>
            <a:xfrm>
              <a:off x="6404389" y="3544422"/>
              <a:ext cx="2662879" cy="2114640"/>
            </a:xfrm>
            <a:prstGeom prst="rect">
              <a:avLst/>
            </a:prstGeom>
          </p:spPr>
        </p:pic>
        <p:sp>
          <p:nvSpPr>
            <p:cNvPr id="7" name="文字方塊 6"/>
            <p:cNvSpPr txBox="1"/>
            <p:nvPr/>
          </p:nvSpPr>
          <p:spPr>
            <a:xfrm>
              <a:off x="2263335" y="4005064"/>
              <a:ext cx="504056" cy="1015663"/>
            </a:xfrm>
            <a:prstGeom prst="rect">
              <a:avLst/>
            </a:prstGeom>
            <a:noFill/>
          </p:spPr>
          <p:txBody>
            <a:bodyPr wrap="square" rtlCol="0">
              <a:spAutoFit/>
            </a:bodyPr>
            <a:lstStyle/>
            <a:p>
              <a:r>
                <a:rPr lang="en-US" altLang="zh-TW" sz="6000" b="1" dirty="0" smtClean="0">
                  <a:solidFill>
                    <a:srgbClr val="FF0000"/>
                  </a:solidFill>
                </a:rPr>
                <a:t>=</a:t>
              </a:r>
              <a:endParaRPr lang="zh-TW" altLang="en-US" sz="6000" b="1" dirty="0">
                <a:solidFill>
                  <a:srgbClr val="FF0000"/>
                </a:solidFill>
              </a:endParaRPr>
            </a:p>
          </p:txBody>
        </p:sp>
        <p:sp>
          <p:nvSpPr>
            <p:cNvPr id="8" name="文字方塊 7"/>
            <p:cNvSpPr txBox="1"/>
            <p:nvPr/>
          </p:nvSpPr>
          <p:spPr>
            <a:xfrm>
              <a:off x="5724128" y="4005064"/>
              <a:ext cx="504056" cy="1015663"/>
            </a:xfrm>
            <a:prstGeom prst="rect">
              <a:avLst/>
            </a:prstGeom>
            <a:noFill/>
          </p:spPr>
          <p:txBody>
            <a:bodyPr wrap="square" rtlCol="0">
              <a:spAutoFit/>
            </a:bodyPr>
            <a:lstStyle/>
            <a:p>
              <a:r>
                <a:rPr lang="en-US" altLang="zh-TW" sz="6000" b="1" dirty="0" smtClean="0">
                  <a:solidFill>
                    <a:srgbClr val="FF0000"/>
                  </a:solidFill>
                </a:rPr>
                <a:t>=</a:t>
              </a:r>
              <a:endParaRPr lang="zh-TW" altLang="en-US" sz="6000" b="1" dirty="0">
                <a:solidFill>
                  <a:srgbClr val="FF0000"/>
                </a:solidFill>
              </a:endParaRPr>
            </a:p>
          </p:txBody>
        </p:sp>
      </p:grpSp>
      <p:sp>
        <p:nvSpPr>
          <p:cNvPr id="11" name="矩形 10"/>
          <p:cNvSpPr/>
          <p:nvPr/>
        </p:nvSpPr>
        <p:spPr>
          <a:xfrm>
            <a:off x="2309208" y="4939103"/>
            <a:ext cx="553357" cy="923330"/>
          </a:xfrm>
          <a:prstGeom prst="rect">
            <a:avLst/>
          </a:prstGeom>
        </p:spPr>
        <p:txBody>
          <a:bodyPr wrap="none">
            <a:spAutoFit/>
          </a:bodyPr>
          <a:lstStyle/>
          <a:p>
            <a:r>
              <a:rPr lang="en-US" altLang="zh-TW" sz="5400" b="1" dirty="0">
                <a:solidFill>
                  <a:srgbClr val="FF0000"/>
                </a:solidFill>
              </a:rPr>
              <a:t>&gt;</a:t>
            </a:r>
            <a:endParaRPr lang="zh-TW" altLang="en-US" sz="5400" b="1" dirty="0">
              <a:solidFill>
                <a:srgbClr val="FF0000"/>
              </a:solidFill>
            </a:endParaRPr>
          </a:p>
        </p:txBody>
      </p:sp>
      <p:sp>
        <p:nvSpPr>
          <p:cNvPr id="12" name="矩形 11"/>
          <p:cNvSpPr/>
          <p:nvPr/>
        </p:nvSpPr>
        <p:spPr>
          <a:xfrm>
            <a:off x="5713136" y="4966929"/>
            <a:ext cx="553357" cy="923330"/>
          </a:xfrm>
          <a:prstGeom prst="rect">
            <a:avLst/>
          </a:prstGeom>
        </p:spPr>
        <p:txBody>
          <a:bodyPr wrap="none">
            <a:spAutoFit/>
          </a:bodyPr>
          <a:lstStyle/>
          <a:p>
            <a:r>
              <a:rPr lang="en-US" altLang="zh-TW" sz="5400" b="1" dirty="0">
                <a:solidFill>
                  <a:srgbClr val="FF0000"/>
                </a:solidFill>
              </a:rPr>
              <a:t>&gt;</a:t>
            </a:r>
            <a:endParaRPr lang="zh-TW" altLang="en-US" sz="5400" b="1" dirty="0">
              <a:solidFill>
                <a:srgbClr val="FF0000"/>
              </a:solidFill>
            </a:endParaRPr>
          </a:p>
        </p:txBody>
      </p:sp>
      <p:sp>
        <p:nvSpPr>
          <p:cNvPr id="13" name="文字方塊 12"/>
          <p:cNvSpPr txBox="1"/>
          <p:nvPr/>
        </p:nvSpPr>
        <p:spPr>
          <a:xfrm>
            <a:off x="682072" y="5861697"/>
            <a:ext cx="7200800" cy="1323439"/>
          </a:xfrm>
          <a:prstGeom prst="rect">
            <a:avLst/>
          </a:prstGeom>
          <a:noFill/>
        </p:spPr>
        <p:txBody>
          <a:bodyPr wrap="square" rtlCol="0">
            <a:spAutoFit/>
          </a:bodyPr>
          <a:lstStyle/>
          <a:p>
            <a:r>
              <a:rPr lang="zh-TW" altLang="en-US" sz="4000" dirty="0" smtClean="0">
                <a:solidFill>
                  <a:srgbClr val="FF0000"/>
                </a:solidFill>
              </a:rPr>
              <a:t>咁真正</a:t>
            </a:r>
            <a:r>
              <a:rPr lang="en-US" altLang="zh-TW" sz="4000" dirty="0" smtClean="0">
                <a:solidFill>
                  <a:srgbClr val="FF0000"/>
                </a:solidFill>
              </a:rPr>
              <a:t>”</a:t>
            </a:r>
            <a:r>
              <a:rPr lang="zh-TW" altLang="en-US" sz="4000" dirty="0" smtClean="0">
                <a:solidFill>
                  <a:srgbClr val="FF0000"/>
                </a:solidFill>
              </a:rPr>
              <a:t>同款不同師傅</a:t>
            </a:r>
            <a:r>
              <a:rPr lang="en-US" altLang="zh-TW" sz="4000" dirty="0" smtClean="0">
                <a:solidFill>
                  <a:srgbClr val="FF0000"/>
                </a:solidFill>
              </a:rPr>
              <a:t>”</a:t>
            </a:r>
            <a:r>
              <a:rPr lang="zh-TW" altLang="en-US" sz="4000" dirty="0" smtClean="0">
                <a:solidFill>
                  <a:srgbClr val="FF0000"/>
                </a:solidFill>
                <a:latin typeface="新細明體" panose="02020500000000000000" pitchFamily="18" charset="-120"/>
                <a:ea typeface="新細明體" panose="02020500000000000000" pitchFamily="18" charset="-120"/>
              </a:rPr>
              <a:t>？？</a:t>
            </a:r>
            <a:endParaRPr lang="en-US" altLang="zh-TW" sz="4000" dirty="0" smtClean="0">
              <a:solidFill>
                <a:srgbClr val="FF0000"/>
              </a:solidFill>
              <a:latin typeface="新細明體" panose="02020500000000000000" pitchFamily="18" charset="-120"/>
              <a:ea typeface="新細明體" panose="02020500000000000000" pitchFamily="18" charset="-120"/>
            </a:endParaRPr>
          </a:p>
          <a:p>
            <a:endParaRPr lang="zh-TW" altLang="en-US" sz="4000" dirty="0">
              <a:solidFill>
                <a:srgbClr val="FF0000"/>
              </a:solidFill>
            </a:endParaRPr>
          </a:p>
        </p:txBody>
      </p:sp>
      <p:pic>
        <p:nvPicPr>
          <p:cNvPr id="14" name="圖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9575" y="5030916"/>
            <a:ext cx="1421824" cy="676021"/>
          </a:xfrm>
          <a:prstGeom prst="rect">
            <a:avLst/>
          </a:prstGeom>
        </p:spPr>
      </p:pic>
      <p:pic>
        <p:nvPicPr>
          <p:cNvPr id="15" name="圖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9010" y="5245272"/>
            <a:ext cx="1421824" cy="676021"/>
          </a:xfrm>
          <a:prstGeom prst="rect">
            <a:avLst/>
          </a:prstGeom>
        </p:spPr>
      </p:pic>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917" y="5166339"/>
            <a:ext cx="1421824" cy="676021"/>
          </a:xfrm>
          <a:prstGeom prst="rect">
            <a:avLst/>
          </a:prstGeom>
        </p:spPr>
      </p:pic>
      <p:pic>
        <p:nvPicPr>
          <p:cNvPr id="17" name="圖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985" y="5125014"/>
            <a:ext cx="1514040" cy="752258"/>
          </a:xfrm>
          <a:prstGeom prst="rect">
            <a:avLst/>
          </a:prstGeom>
        </p:spPr>
      </p:pic>
      <p:sp>
        <p:nvSpPr>
          <p:cNvPr id="10" name="矩形 9"/>
          <p:cNvSpPr/>
          <p:nvPr/>
        </p:nvSpPr>
        <p:spPr>
          <a:xfrm>
            <a:off x="182390" y="4142971"/>
            <a:ext cx="2193229" cy="523220"/>
          </a:xfrm>
          <a:prstGeom prst="rect">
            <a:avLst/>
          </a:prstGeom>
        </p:spPr>
        <p:txBody>
          <a:bodyPr wrap="none">
            <a:spAutoFit/>
          </a:bodyPr>
          <a:lstStyle/>
          <a:p>
            <a:r>
              <a:rPr lang="en-US" altLang="zh-TW" sz="2800" b="1" dirty="0">
                <a:solidFill>
                  <a:srgbClr val="FF0000"/>
                </a:solidFill>
                <a:latin typeface="新細明體" panose="02020500000000000000" pitchFamily="18" charset="-120"/>
              </a:rPr>
              <a:t>Patent Expired</a:t>
            </a:r>
            <a:endParaRPr lang="zh-TW" altLang="en-US" sz="2800" b="1" dirty="0"/>
          </a:p>
        </p:txBody>
      </p:sp>
      <p:sp>
        <p:nvSpPr>
          <p:cNvPr id="18" name="文字方塊 17"/>
          <p:cNvSpPr txBox="1"/>
          <p:nvPr/>
        </p:nvSpPr>
        <p:spPr>
          <a:xfrm>
            <a:off x="8378400" y="4908076"/>
            <a:ext cx="738664" cy="1350412"/>
          </a:xfrm>
          <a:prstGeom prst="rect">
            <a:avLst/>
          </a:prstGeom>
          <a:noFill/>
        </p:spPr>
        <p:txBody>
          <a:bodyPr vert="eaVert" wrap="square" rtlCol="0">
            <a:spAutoFit/>
          </a:bodyPr>
          <a:lstStyle/>
          <a:p>
            <a:r>
              <a:rPr lang="zh-TW" altLang="en-US" dirty="0" smtClean="0"/>
              <a:t>價格競爭大</a:t>
            </a:r>
            <a:endParaRPr lang="en-US" altLang="zh-TW" dirty="0" smtClean="0"/>
          </a:p>
          <a:p>
            <a:r>
              <a:rPr lang="zh-TW" altLang="en-US" dirty="0" smtClean="0"/>
              <a:t>毛利低</a:t>
            </a:r>
            <a:endParaRPr lang="zh-TW" altLang="en-US" dirty="0"/>
          </a:p>
        </p:txBody>
      </p:sp>
    </p:spTree>
    <p:extLst>
      <p:ext uri="{BB962C8B-B14F-4D97-AF65-F5344CB8AC3E}">
        <p14:creationId xmlns:p14="http://schemas.microsoft.com/office/powerpoint/2010/main" val="1458985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蝦米 吃藥也</a:t>
            </a:r>
            <a:r>
              <a:rPr lang="zh-TW" altLang="en-US" dirty="0"/>
              <a:t>要</a:t>
            </a:r>
            <a:r>
              <a:rPr lang="zh-TW" altLang="en-US" dirty="0" smtClean="0"/>
              <a:t>分級</a:t>
            </a:r>
            <a:r>
              <a:rPr lang="zh-TW" altLang="en-US" dirty="0" smtClean="0">
                <a:latin typeface="新細明體" panose="02020500000000000000" pitchFamily="18" charset="-120"/>
                <a:ea typeface="新細明體" panose="02020500000000000000" pitchFamily="18" charset="-120"/>
              </a:rPr>
              <a:t>？</a:t>
            </a:r>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t="19708" b="8352"/>
          <a:stretch/>
        </p:blipFill>
        <p:spPr>
          <a:xfrm>
            <a:off x="573893" y="2348880"/>
            <a:ext cx="7620000" cy="4104456"/>
          </a:xfrm>
          <a:prstGeom prst="rect">
            <a:avLst/>
          </a:prstGeom>
        </p:spPr>
      </p:pic>
      <p:sp>
        <p:nvSpPr>
          <p:cNvPr id="5" name="文字方塊 4"/>
          <p:cNvSpPr txBox="1"/>
          <p:nvPr/>
        </p:nvSpPr>
        <p:spPr>
          <a:xfrm>
            <a:off x="611560" y="1691516"/>
            <a:ext cx="4968552" cy="369332"/>
          </a:xfrm>
          <a:prstGeom prst="rect">
            <a:avLst/>
          </a:prstGeom>
          <a:noFill/>
        </p:spPr>
        <p:txBody>
          <a:bodyPr wrap="square" rtlCol="0">
            <a:spAutoFit/>
          </a:bodyPr>
          <a:lstStyle/>
          <a:p>
            <a:r>
              <a:rPr lang="zh-TW" altLang="en-US" dirty="0" smtClean="0"/>
              <a:t>根據我國藥事法之規定</a:t>
            </a:r>
            <a:r>
              <a:rPr lang="zh-TW" altLang="en-US" dirty="0" smtClean="0">
                <a:latin typeface="新細明體" panose="02020500000000000000" pitchFamily="18" charset="-120"/>
                <a:ea typeface="新細明體" panose="02020500000000000000" pitchFamily="18" charset="-120"/>
              </a:rPr>
              <a:t>，藥品共分為以下三類：</a:t>
            </a:r>
            <a:endParaRPr lang="zh-TW" altLang="en-US" dirty="0"/>
          </a:p>
        </p:txBody>
      </p:sp>
      <p:sp>
        <p:nvSpPr>
          <p:cNvPr id="6" name="矩形 5"/>
          <p:cNvSpPr/>
          <p:nvPr/>
        </p:nvSpPr>
        <p:spPr>
          <a:xfrm>
            <a:off x="2235875" y="2564904"/>
            <a:ext cx="2031325" cy="369332"/>
          </a:xfrm>
          <a:prstGeom prst="rect">
            <a:avLst/>
          </a:prstGeom>
        </p:spPr>
        <p:txBody>
          <a:bodyPr wrap="none">
            <a:spAutoFit/>
          </a:bodyPr>
          <a:lstStyle/>
          <a:p>
            <a:r>
              <a:rPr lang="zh-TW" altLang="en-US" b="1" dirty="0" smtClean="0">
                <a:solidFill>
                  <a:srgbClr val="FF0000"/>
                </a:solidFill>
                <a:latin typeface="新細明體" panose="02020500000000000000" pitchFamily="18" charset="-120"/>
              </a:rPr>
              <a:t>又分甲</a:t>
            </a:r>
            <a:r>
              <a:rPr lang="zh-TW" altLang="en-US" b="1" dirty="0" smtClean="0">
                <a:solidFill>
                  <a:srgbClr val="FF0000"/>
                </a:solidFill>
                <a:latin typeface="新細明體" panose="02020500000000000000" pitchFamily="18" charset="-120"/>
                <a:ea typeface="新細明體" panose="02020500000000000000" pitchFamily="18" charset="-120"/>
              </a:rPr>
              <a:t>、</a:t>
            </a:r>
            <a:r>
              <a:rPr lang="zh-TW" altLang="en-US" b="1" dirty="0" smtClean="0">
                <a:solidFill>
                  <a:srgbClr val="FF0000"/>
                </a:solidFill>
                <a:latin typeface="新細明體" panose="02020500000000000000" pitchFamily="18" charset="-120"/>
              </a:rPr>
              <a:t>乙類成藥</a:t>
            </a:r>
            <a:endParaRPr lang="zh-TW" altLang="en-US" b="1" dirty="0">
              <a:solidFill>
                <a:srgbClr val="FF0000"/>
              </a:solidFill>
            </a:endParaRPr>
          </a:p>
        </p:txBody>
      </p:sp>
      <p:sp>
        <p:nvSpPr>
          <p:cNvPr id="7" name="矩形 6"/>
          <p:cNvSpPr/>
          <p:nvPr/>
        </p:nvSpPr>
        <p:spPr>
          <a:xfrm>
            <a:off x="5709027" y="5733256"/>
            <a:ext cx="2031325" cy="923330"/>
          </a:xfrm>
          <a:prstGeom prst="rect">
            <a:avLst/>
          </a:prstGeom>
        </p:spPr>
        <p:txBody>
          <a:bodyPr wrap="none">
            <a:spAutoFit/>
          </a:bodyPr>
          <a:lstStyle/>
          <a:p>
            <a:pPr algn="ctr"/>
            <a:r>
              <a:rPr lang="zh-TW" altLang="en-US" b="1" dirty="0" smtClean="0">
                <a:solidFill>
                  <a:srgbClr val="FF0000"/>
                </a:solidFill>
                <a:latin typeface="新細明體" panose="02020500000000000000" pitchFamily="18" charset="-120"/>
              </a:rPr>
              <a:t>無碼限制級</a:t>
            </a:r>
            <a:endParaRPr lang="en-US" altLang="zh-TW" b="1" dirty="0">
              <a:solidFill>
                <a:srgbClr val="FF0000"/>
              </a:solidFill>
              <a:latin typeface="新細明體" panose="02020500000000000000" pitchFamily="18" charset="-120"/>
            </a:endParaRPr>
          </a:p>
          <a:p>
            <a:pPr algn="ctr"/>
            <a:r>
              <a:rPr lang="zh-TW" altLang="en-US" b="1" dirty="0" smtClean="0">
                <a:solidFill>
                  <a:srgbClr val="FF0000"/>
                </a:solidFill>
                <a:latin typeface="新細明體" panose="02020500000000000000" pitchFamily="18" charset="-120"/>
              </a:rPr>
              <a:t>管制藥品管理分級</a:t>
            </a:r>
            <a:endParaRPr lang="en-US" altLang="zh-TW" b="1" dirty="0" smtClean="0">
              <a:solidFill>
                <a:srgbClr val="FF0000"/>
              </a:solidFill>
              <a:latin typeface="新細明體" panose="02020500000000000000" pitchFamily="18" charset="-120"/>
            </a:endParaRPr>
          </a:p>
          <a:p>
            <a:endParaRPr lang="zh-TW" altLang="en-US" b="1" dirty="0">
              <a:solidFill>
                <a:srgbClr val="FF0000"/>
              </a:solidFill>
            </a:endParaRPr>
          </a:p>
        </p:txBody>
      </p:sp>
      <p:sp>
        <p:nvSpPr>
          <p:cNvPr id="8" name="矩形 7"/>
          <p:cNvSpPr/>
          <p:nvPr/>
        </p:nvSpPr>
        <p:spPr>
          <a:xfrm>
            <a:off x="3483647" y="3875915"/>
            <a:ext cx="1800493" cy="369332"/>
          </a:xfrm>
          <a:prstGeom prst="rect">
            <a:avLst/>
          </a:prstGeom>
        </p:spPr>
        <p:txBody>
          <a:bodyPr wrap="none">
            <a:spAutoFit/>
          </a:bodyPr>
          <a:lstStyle/>
          <a:p>
            <a:r>
              <a:rPr lang="zh-TW" altLang="en-US" b="1" dirty="0" smtClean="0">
                <a:solidFill>
                  <a:srgbClr val="FF0000"/>
                </a:solidFill>
                <a:latin typeface="新細明體" panose="02020500000000000000" pitchFamily="18" charset="-120"/>
              </a:rPr>
              <a:t>取得通路也不同</a:t>
            </a:r>
            <a:endParaRPr lang="zh-TW" altLang="en-US" b="1" dirty="0">
              <a:solidFill>
                <a:srgbClr val="FF0000"/>
              </a:solidFill>
            </a:endParaRPr>
          </a:p>
        </p:txBody>
      </p:sp>
    </p:spTree>
    <p:extLst>
      <p:ext uri="{BB962C8B-B14F-4D97-AF65-F5344CB8AC3E}">
        <p14:creationId xmlns:p14="http://schemas.microsoft.com/office/powerpoint/2010/main" val="1349661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藥吃</a:t>
            </a:r>
            <a:r>
              <a:rPr lang="en-US" altLang="zh-TW" dirty="0" smtClean="0">
                <a:latin typeface="微軟正黑體" panose="020B0604030504040204" pitchFamily="34" charset="-120"/>
                <a:ea typeface="微軟正黑體" panose="020B0604030504040204" pitchFamily="34" charset="-120"/>
              </a:rPr>
              <a:t>｢</a:t>
            </a:r>
            <a:r>
              <a:rPr lang="zh-TW" altLang="en-US" dirty="0"/>
              <a:t>壞</a:t>
            </a:r>
            <a:r>
              <a:rPr lang="en-US" altLang="zh-TW" dirty="0" smtClean="0">
                <a:latin typeface="微軟正黑體" panose="020B0604030504040204" pitchFamily="34" charset="-120"/>
                <a:ea typeface="微軟正黑體" panose="020B0604030504040204" pitchFamily="34" charset="-120"/>
              </a:rPr>
              <a:t>｣</a:t>
            </a:r>
            <a:r>
              <a:rPr lang="zh-TW" altLang="en-US" dirty="0" smtClean="0"/>
              <a:t>了！ 怎麼辦</a:t>
            </a:r>
            <a:r>
              <a:rPr lang="zh-TW" altLang="en-US" dirty="0" smtClean="0">
                <a:latin typeface="新細明體" panose="02020500000000000000" pitchFamily="18" charset="-120"/>
                <a:ea typeface="新細明體" panose="02020500000000000000" pitchFamily="18" charset="-120"/>
              </a:rPr>
              <a:t>？</a:t>
            </a:r>
            <a:endParaRPr lang="zh-TW" altLang="en-US" dirty="0"/>
          </a:p>
        </p:txBody>
      </p:sp>
      <p:sp>
        <p:nvSpPr>
          <p:cNvPr id="3" name="內容版面配置區 2"/>
          <p:cNvSpPr>
            <a:spLocks noGrp="1"/>
          </p:cNvSpPr>
          <p:nvPr>
            <p:ph idx="1"/>
          </p:nvPr>
        </p:nvSpPr>
        <p:spPr>
          <a:xfrm>
            <a:off x="179512" y="1916832"/>
            <a:ext cx="8640960" cy="3456384"/>
          </a:xfrm>
        </p:spPr>
        <p:txBody>
          <a:bodyPr>
            <a:normAutofit/>
          </a:bodyPr>
          <a:lstStyle/>
          <a:p>
            <a:r>
              <a:rPr lang="zh-TW" altLang="en-US" sz="3000" dirty="0" smtClean="0">
                <a:latin typeface="標楷體" panose="03000509000000000000" pitchFamily="65" charset="-120"/>
                <a:ea typeface="標楷體" panose="03000509000000000000" pitchFamily="65" charset="-120"/>
              </a:rPr>
              <a:t>對於</a:t>
            </a:r>
            <a:r>
              <a:rPr lang="zh-TW" altLang="en-US" sz="3000" dirty="0">
                <a:latin typeface="標楷體" panose="03000509000000000000" pitchFamily="65" charset="-120"/>
                <a:ea typeface="標楷體" panose="03000509000000000000" pitchFamily="65" charset="-120"/>
              </a:rPr>
              <a:t>「疹、破、痛、紅、腫、燒」</a:t>
            </a:r>
            <a:r>
              <a:rPr lang="zh-TW" altLang="en-US" sz="3000" dirty="0" smtClean="0">
                <a:latin typeface="標楷體" panose="03000509000000000000" pitchFamily="65" charset="-120"/>
                <a:ea typeface="標楷體" panose="03000509000000000000" pitchFamily="65" charset="-120"/>
              </a:rPr>
              <a:t>等</a:t>
            </a:r>
            <a:r>
              <a:rPr lang="zh-TW" altLang="en-US" sz="3000" dirty="0">
                <a:latin typeface="標楷體" panose="03000509000000000000" pitchFamily="65" charset="-120"/>
                <a:ea typeface="標楷體" panose="03000509000000000000" pitchFamily="65" charset="-120"/>
              </a:rPr>
              <a:t>六</a:t>
            </a:r>
            <a:r>
              <a:rPr lang="zh-TW" altLang="en-US" sz="3000" dirty="0" smtClean="0">
                <a:latin typeface="標楷體" panose="03000509000000000000" pitchFamily="65" charset="-120"/>
                <a:ea typeface="標楷體" panose="03000509000000000000" pitchFamily="65" charset="-120"/>
              </a:rPr>
              <a:t>大</a:t>
            </a:r>
            <a:r>
              <a:rPr lang="zh-TW" altLang="en-US" sz="3000" dirty="0">
                <a:latin typeface="標楷體" panose="03000509000000000000" pitchFamily="65" charset="-120"/>
                <a:ea typeface="標楷體" panose="03000509000000000000" pitchFamily="65" charset="-120"/>
              </a:rPr>
              <a:t>藥物過敏初期</a:t>
            </a:r>
            <a:r>
              <a:rPr lang="zh-TW" altLang="en-US" sz="3000" dirty="0" smtClean="0">
                <a:latin typeface="標楷體" panose="03000509000000000000" pitchFamily="65" charset="-120"/>
                <a:ea typeface="標楷體" panose="03000509000000000000" pitchFamily="65" charset="-120"/>
              </a:rPr>
              <a:t>症狀需有</a:t>
            </a:r>
            <a:r>
              <a:rPr lang="zh-TW" altLang="en-US" sz="3000" dirty="0">
                <a:latin typeface="標楷體" panose="03000509000000000000" pitchFamily="65" charset="-120"/>
                <a:ea typeface="標楷體" panose="03000509000000000000" pitchFamily="65" charset="-120"/>
              </a:rPr>
              <a:t>警覺性</a:t>
            </a:r>
            <a:endParaRPr lang="en-US" altLang="zh-TW" sz="3000" dirty="0" smtClean="0">
              <a:latin typeface="標楷體" panose="03000509000000000000" pitchFamily="65" charset="-120"/>
              <a:ea typeface="標楷體" panose="03000509000000000000" pitchFamily="65" charset="-120"/>
            </a:endParaRPr>
          </a:p>
          <a:p>
            <a:r>
              <a:rPr lang="zh-TW" altLang="en-US" sz="3000" dirty="0" smtClean="0">
                <a:latin typeface="標楷體" panose="03000509000000000000" pitchFamily="65" charset="-120"/>
                <a:ea typeface="標楷體" panose="03000509000000000000" pitchFamily="65" charset="-120"/>
              </a:rPr>
              <a:t>發生嚴重不良反應，應立即通報取得藥物之醫療院所或藥局醫療專業人員並尋求專業治療照護</a:t>
            </a:r>
            <a:endParaRPr lang="en-US" altLang="zh-TW" sz="3000" dirty="0" smtClean="0">
              <a:latin typeface="標楷體" panose="03000509000000000000" pitchFamily="65" charset="-120"/>
              <a:ea typeface="標楷體" panose="03000509000000000000" pitchFamily="65" charset="-120"/>
            </a:endParaRPr>
          </a:p>
          <a:p>
            <a:r>
              <a:rPr lang="zh-TW" altLang="en-US" sz="3000" dirty="0">
                <a:latin typeface="標楷體" panose="03000509000000000000" pitchFamily="65" charset="-120"/>
                <a:ea typeface="標楷體" panose="03000509000000000000" pitchFamily="65" charset="-120"/>
              </a:rPr>
              <a:t>在</a:t>
            </a:r>
            <a:r>
              <a:rPr lang="zh-TW" altLang="en-US" sz="3000" dirty="0" smtClean="0">
                <a:latin typeface="標楷體" panose="03000509000000000000" pitchFamily="65" charset="-120"/>
                <a:ea typeface="標楷體" panose="03000509000000000000" pitchFamily="65" charset="-120"/>
              </a:rPr>
              <a:t>「</a:t>
            </a:r>
            <a:r>
              <a:rPr lang="zh-TW" altLang="en-US" sz="3000" dirty="0">
                <a:latin typeface="標楷體" panose="03000509000000000000" pitchFamily="65" charset="-120"/>
                <a:ea typeface="標楷體" panose="03000509000000000000" pitchFamily="65" charset="-120"/>
              </a:rPr>
              <a:t>正當使用合法藥物</a:t>
            </a:r>
            <a:r>
              <a:rPr lang="zh-TW" altLang="en-US" sz="3000" dirty="0" smtClean="0">
                <a:latin typeface="標楷體" panose="03000509000000000000" pitchFamily="65" charset="-120"/>
                <a:ea typeface="標楷體" panose="03000509000000000000" pitchFamily="65" charset="-120"/>
              </a:rPr>
              <a:t>」的狀況下，</a:t>
            </a:r>
            <a:r>
              <a:rPr lang="zh-TW" altLang="en-US" sz="3000" dirty="0">
                <a:latin typeface="標楷體" panose="03000509000000000000" pitchFamily="65" charset="-120"/>
                <a:ea typeface="標楷體" panose="03000509000000000000" pitchFamily="65" charset="-120"/>
              </a:rPr>
              <a:t>若</a:t>
            </a:r>
            <a:r>
              <a:rPr lang="zh-TW" altLang="en-US" sz="3000" dirty="0" smtClean="0">
                <a:latin typeface="標楷體" panose="03000509000000000000" pitchFamily="65" charset="-120"/>
                <a:ea typeface="標楷體" panose="03000509000000000000" pitchFamily="65" charset="-120"/>
              </a:rPr>
              <a:t>發生</a:t>
            </a:r>
            <a:r>
              <a:rPr lang="zh-TW" altLang="en-US" sz="3000" dirty="0">
                <a:latin typeface="標楷體" panose="03000509000000000000" pitchFamily="65" charset="-120"/>
                <a:ea typeface="標楷體" panose="03000509000000000000" pitchFamily="65" charset="-120"/>
              </a:rPr>
              <a:t>嚴重</a:t>
            </a:r>
            <a:r>
              <a:rPr lang="zh-TW" altLang="en-US" sz="3000" dirty="0" smtClean="0">
                <a:latin typeface="標楷體" panose="03000509000000000000" pitchFamily="65" charset="-120"/>
                <a:ea typeface="標楷體" panose="03000509000000000000" pitchFamily="65" charset="-120"/>
              </a:rPr>
              <a:t>副作用導致嚴重</a:t>
            </a:r>
            <a:r>
              <a:rPr lang="zh-TW" altLang="en-US" sz="3000" dirty="0">
                <a:latin typeface="標楷體" panose="03000509000000000000" pitchFamily="65" charset="-120"/>
                <a:ea typeface="標楷體" panose="03000509000000000000" pitchFamily="65" charset="-120"/>
              </a:rPr>
              <a:t>疾病、障礙或</a:t>
            </a:r>
            <a:r>
              <a:rPr lang="zh-TW" altLang="en-US" sz="3000" dirty="0" smtClean="0">
                <a:latin typeface="標楷體" panose="03000509000000000000" pitchFamily="65" charset="-120"/>
                <a:ea typeface="標楷體" panose="03000509000000000000" pitchFamily="65" charset="-120"/>
              </a:rPr>
              <a:t>死亡等，可在三年內向財團法人藥害救濟基金會申請救濟</a:t>
            </a:r>
            <a:endParaRPr lang="en-US" altLang="zh-TW" sz="3000" dirty="0" smtClean="0">
              <a:latin typeface="標楷體" panose="03000509000000000000" pitchFamily="65" charset="-120"/>
              <a:ea typeface="標楷體" panose="03000509000000000000" pitchFamily="65" charset="-120"/>
            </a:endParaRPr>
          </a:p>
          <a:p>
            <a:pPr marL="0" indent="0">
              <a:buNone/>
            </a:pPr>
            <a:endParaRPr lang="en-US" altLang="zh-TW" dirty="0" smtClean="0">
              <a:latin typeface="新細明體" panose="02020500000000000000" pitchFamily="18" charset="-120"/>
              <a:ea typeface="新細明體" panose="02020500000000000000" pitchFamily="18" charset="-120"/>
            </a:endParaRPr>
          </a:p>
          <a:p>
            <a:endParaRPr lang="en-US" altLang="zh-TW" dirty="0" smtClean="0">
              <a:latin typeface="新細明體" panose="02020500000000000000" pitchFamily="18" charset="-120"/>
              <a:ea typeface="新細明體" panose="02020500000000000000" pitchFamily="18" charset="-120"/>
            </a:endParaRPr>
          </a:p>
          <a:p>
            <a:endParaRPr lang="en-US" altLang="zh-TW" dirty="0" smtClean="0"/>
          </a:p>
          <a:p>
            <a:endParaRPr lang="en-US" altLang="zh-TW" dirty="0" smtClean="0">
              <a:latin typeface="新細明體" panose="02020500000000000000" pitchFamily="18" charset="-120"/>
              <a:ea typeface="新細明體" panose="02020500000000000000" pitchFamily="18" charset="-120"/>
            </a:endParaRPr>
          </a:p>
          <a:p>
            <a:endParaRPr lang="en-US" altLang="zh-TW" dirty="0" smtClean="0"/>
          </a:p>
          <a:p>
            <a:endParaRPr lang="zh-TW" altLang="en-US" dirty="0"/>
          </a:p>
        </p:txBody>
      </p:sp>
      <p:pic>
        <p:nvPicPr>
          <p:cNvPr id="4" name="圖片 3"/>
          <p:cNvPicPr>
            <a:picLocks noChangeAspect="1"/>
          </p:cNvPicPr>
          <p:nvPr/>
        </p:nvPicPr>
        <p:blipFill>
          <a:blip r:embed="rId2"/>
          <a:stretch>
            <a:fillRect/>
          </a:stretch>
        </p:blipFill>
        <p:spPr>
          <a:xfrm>
            <a:off x="539552" y="1700808"/>
            <a:ext cx="8147248" cy="5031830"/>
          </a:xfrm>
          <a:prstGeom prst="rect">
            <a:avLst/>
          </a:prstGeom>
        </p:spPr>
      </p:pic>
    </p:spTree>
    <p:extLst>
      <p:ext uri="{BB962C8B-B14F-4D97-AF65-F5344CB8AC3E}">
        <p14:creationId xmlns:p14="http://schemas.microsoft.com/office/powerpoint/2010/main" val="1866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3">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3">
                                            <p:txEl>
                                              <p:pRg st="0" end="0"/>
                                            </p:txEl>
                                          </p:spTgt>
                                        </p:tgtEl>
                                      </p:cBhvr>
                                    </p:animEffect>
                                    <p:set>
                                      <p:cBhvr>
                                        <p:cTn id="8" dur="1" fill="hold">
                                          <p:stCondLst>
                                            <p:cond delay="499"/>
                                          </p:stCondLst>
                                        </p:cTn>
                                        <p:tgtEl>
                                          <p:spTgt spid="3">
                                            <p:txEl>
                                              <p:pRg st="0" end="0"/>
                                            </p:txEl>
                                          </p:spTgt>
                                        </p:tgtEl>
                                        <p:attrNameLst>
                                          <p:attrName>style.visibility</p:attrName>
                                        </p:attrNameLst>
                                      </p:cBhvr>
                                      <p:to>
                                        <p:strVal val="hidden"/>
                                      </p:to>
                                    </p:set>
                                  </p:childTnLst>
                                </p:cTn>
                              </p:par>
                              <p:par>
                                <p:cTn id="9" presetID="12" presetClass="exit" presetSubtype="4" fill="hold" nodeType="withEffect">
                                  <p:stCondLst>
                                    <p:cond delay="0"/>
                                  </p:stCondLst>
                                  <p:childTnLst>
                                    <p:anim calcmode="lin" valueType="num">
                                      <p:cBhvr additive="base">
                                        <p:cTn id="10" dur="500"/>
                                        <p:tgtEl>
                                          <p:spTgt spid="3">
                                            <p:txEl>
                                              <p:pRg st="1" end="1"/>
                                            </p:txEl>
                                          </p:spTgt>
                                        </p:tgtEl>
                                        <p:attrNameLst>
                                          <p:attrName>ppt_y</p:attrName>
                                        </p:attrNameLst>
                                      </p:cBhvr>
                                      <p:tavLst>
                                        <p:tav tm="0">
                                          <p:val>
                                            <p:strVal val="#ppt_y"/>
                                          </p:val>
                                        </p:tav>
                                        <p:tav tm="100000">
                                          <p:val>
                                            <p:strVal val="#ppt_y+#ppt_h*1.125000"/>
                                          </p:val>
                                        </p:tav>
                                      </p:tavLst>
                                    </p:anim>
                                    <p:animEffect transition="out" filter="wipe(down)">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par>
                                <p:cTn id="13" presetID="12" presetClass="exit" presetSubtype="4" fill="hold" nodeType="withEffect">
                                  <p:stCondLst>
                                    <p:cond delay="0"/>
                                  </p:stCondLst>
                                  <p:childTnLst>
                                    <p:anim calcmode="lin" valueType="num">
                                      <p:cBhvr additive="base">
                                        <p:cTn id="14" dur="500"/>
                                        <p:tgtEl>
                                          <p:spTgt spid="3">
                                            <p:txEl>
                                              <p:pRg st="2" end="2"/>
                                            </p:txEl>
                                          </p:spTgt>
                                        </p:tgtEl>
                                        <p:attrNameLst>
                                          <p:attrName>ppt_y</p:attrName>
                                        </p:attrNameLst>
                                      </p:cBhvr>
                                      <p:tavLst>
                                        <p:tav tm="0">
                                          <p:val>
                                            <p:strVal val="#ppt_y"/>
                                          </p:val>
                                        </p:tav>
                                        <p:tav tm="100000">
                                          <p:val>
                                            <p:strVal val="#ppt_y+#ppt_h*1.125000"/>
                                          </p:val>
                                        </p:tav>
                                      </p:tavLst>
                                    </p:anim>
                                    <p:animEffect transition="out" filter="wipe(down)">
                                      <p:cBhvr>
                                        <p:cTn id="15" dur="500"/>
                                        <p:tgtEl>
                                          <p:spTgt spid="3">
                                            <p:txEl>
                                              <p:pRg st="2" end="2"/>
                                            </p:txEl>
                                          </p:spTgt>
                                        </p:tgtEl>
                                      </p:cBhvr>
                                    </p:animEffect>
                                    <p:set>
                                      <p:cBhvr>
                                        <p:cTn id="16" dur="1" fill="hold">
                                          <p:stCondLst>
                                            <p:cond delay="499"/>
                                          </p:stCondLst>
                                        </p:cTn>
                                        <p:tgtEl>
                                          <p:spTgt spid="3">
                                            <p:txEl>
                                              <p:pRg st="2" end="2"/>
                                            </p:txEl>
                                          </p:spTgt>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4869160"/>
            <a:ext cx="8229600" cy="1111664"/>
          </a:xfrm>
        </p:spPr>
        <p:txBody>
          <a:bodyPr/>
          <a:lstStyle/>
          <a:p>
            <a:r>
              <a:rPr lang="zh-TW" altLang="en-US" b="1" dirty="0">
                <a:solidFill>
                  <a:srgbClr val="FF0000"/>
                </a:solidFill>
              </a:rPr>
              <a:t>有病看醫師 用藥問藥師</a:t>
            </a: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430" y="476672"/>
            <a:ext cx="3810000" cy="4076700"/>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518585"/>
            <a:ext cx="3171825" cy="3724275"/>
          </a:xfrm>
          <a:prstGeom prst="rect">
            <a:avLst/>
          </a:prstGeom>
        </p:spPr>
      </p:pic>
    </p:spTree>
    <p:extLst>
      <p:ext uri="{BB962C8B-B14F-4D97-AF65-F5344CB8AC3E}">
        <p14:creationId xmlns:p14="http://schemas.microsoft.com/office/powerpoint/2010/main" val="2417208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9552" y="3140968"/>
            <a:ext cx="8229600" cy="1111664"/>
          </a:xfrm>
        </p:spPr>
        <p:txBody>
          <a:bodyPr/>
          <a:lstStyle/>
          <a:p>
            <a:r>
              <a:rPr lang="zh-TW" altLang="en-US" b="1" dirty="0" smtClean="0">
                <a:solidFill>
                  <a:srgbClr val="FF0000"/>
                </a:solidFill>
                <a:effectLst>
                  <a:outerShdw blurRad="38100" dist="38100" dir="2700000" algn="tl">
                    <a:srgbClr val="000000">
                      <a:alpha val="43137"/>
                    </a:srgbClr>
                  </a:outerShdw>
                </a:effectLst>
              </a:rPr>
              <a:t>健保對</a:t>
            </a:r>
            <a:r>
              <a:rPr lang="zh-TW" altLang="en-US" b="1" dirty="0" smtClean="0">
                <a:solidFill>
                  <a:srgbClr val="FF0000"/>
                </a:solidFill>
                <a:effectLst>
                  <a:outerShdw blurRad="38100" dist="38100" dir="2700000" algn="tl">
                    <a:srgbClr val="000000">
                      <a:alpha val="43137"/>
                    </a:srgbClr>
                  </a:outerShdw>
                </a:effectLst>
              </a:rPr>
              <a:t>醫</a:t>
            </a:r>
            <a:r>
              <a:rPr lang="zh-TW" altLang="en-US" b="1" dirty="0" smtClean="0">
                <a:solidFill>
                  <a:srgbClr val="FF0000"/>
                </a:solidFill>
                <a:effectLst>
                  <a:outerShdw blurRad="38100" dist="38100" dir="2700000" algn="tl">
                    <a:srgbClr val="000000">
                      <a:alpha val="43137"/>
                    </a:srgbClr>
                  </a:outerShdw>
                </a:effectLst>
              </a:rPr>
              <a:t>藥產</a:t>
            </a:r>
            <a:r>
              <a:rPr lang="zh-TW" altLang="en-US" b="1" dirty="0">
                <a:solidFill>
                  <a:srgbClr val="FF0000"/>
                </a:solidFill>
                <a:effectLst>
                  <a:outerShdw blurRad="38100" dist="38100" dir="2700000" algn="tl">
                    <a:srgbClr val="000000">
                      <a:alpha val="43137"/>
                    </a:srgbClr>
                  </a:outerShdw>
                </a:effectLst>
              </a:rPr>
              <a:t>業</a:t>
            </a:r>
            <a:r>
              <a:rPr lang="zh-TW" altLang="en-US" b="1" dirty="0" smtClean="0">
                <a:solidFill>
                  <a:srgbClr val="FF0000"/>
                </a:solidFill>
                <a:effectLst>
                  <a:outerShdw blurRad="38100" dist="38100" dir="2700000" algn="tl">
                    <a:srgbClr val="000000">
                      <a:alpha val="43137"/>
                    </a:srgbClr>
                  </a:outerShdw>
                </a:effectLst>
              </a:rPr>
              <a:t>的</a:t>
            </a:r>
            <a:r>
              <a:rPr lang="zh-TW" altLang="en-US" b="1" dirty="0" smtClean="0">
                <a:solidFill>
                  <a:srgbClr val="FF0000"/>
                </a:solidFill>
                <a:effectLst>
                  <a:outerShdw blurRad="38100" dist="38100" dir="2700000" algn="tl">
                    <a:srgbClr val="000000">
                      <a:alpha val="43137"/>
                    </a:srgbClr>
                  </a:outerShdw>
                </a:effectLst>
              </a:rPr>
              <a:t>衝</a:t>
            </a:r>
            <a:r>
              <a:rPr lang="zh-TW" altLang="en-US" b="1" dirty="0">
                <a:solidFill>
                  <a:srgbClr val="FF0000"/>
                </a:solidFill>
                <a:effectLst>
                  <a:outerShdw blurRad="38100" dist="38100" dir="2700000" algn="tl">
                    <a:srgbClr val="000000">
                      <a:alpha val="43137"/>
                    </a:srgbClr>
                  </a:outerShdw>
                </a:effectLst>
              </a:rPr>
              <a:t>擊</a:t>
            </a:r>
          </a:p>
        </p:txBody>
      </p:sp>
    </p:spTree>
    <p:extLst>
      <p:ext uri="{BB962C8B-B14F-4D97-AF65-F5344CB8AC3E}">
        <p14:creationId xmlns:p14="http://schemas.microsoft.com/office/powerpoint/2010/main" val="3632966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67744" y="332656"/>
            <a:ext cx="5832648" cy="1015663"/>
          </a:xfrm>
          <a:prstGeom prst="rect">
            <a:avLst/>
          </a:prstGeom>
        </p:spPr>
        <p:txBody>
          <a:bodyPr wrap="square">
            <a:spAutoFit/>
          </a:bodyPr>
          <a:lstStyle/>
          <a:p>
            <a:r>
              <a:rPr lang="zh-TW" altLang="zh-TW" sz="6000" dirty="0">
                <a:solidFill>
                  <a:srgbClr val="FF0000"/>
                </a:solidFill>
                <a:cs typeface="新細明體" panose="02020500000000000000" pitchFamily="18" charset="-120"/>
              </a:rPr>
              <a:t>健保制度的錯誤</a:t>
            </a:r>
            <a:endParaRPr lang="zh-TW" altLang="en-US" dirty="0"/>
          </a:p>
        </p:txBody>
      </p:sp>
      <p:graphicFrame>
        <p:nvGraphicFramePr>
          <p:cNvPr id="3" name="表格 2"/>
          <p:cNvGraphicFramePr>
            <a:graphicFrameLocks noGrp="1"/>
          </p:cNvGraphicFramePr>
          <p:nvPr>
            <p:extLst>
              <p:ext uri="{D42A27DB-BD31-4B8C-83A1-F6EECF244321}">
                <p14:modId xmlns:p14="http://schemas.microsoft.com/office/powerpoint/2010/main" val="3088475536"/>
              </p:ext>
            </p:extLst>
          </p:nvPr>
        </p:nvGraphicFramePr>
        <p:xfrm>
          <a:off x="683568" y="1744821"/>
          <a:ext cx="7920879" cy="4306595"/>
        </p:xfrm>
        <a:graphic>
          <a:graphicData uri="http://schemas.openxmlformats.org/drawingml/2006/table">
            <a:tbl>
              <a:tblPr firstRow="1" firstCol="1" bandRow="1"/>
              <a:tblGrid>
                <a:gridCol w="3584478"/>
                <a:gridCol w="751923"/>
                <a:gridCol w="3584478"/>
              </a:tblGrid>
              <a:tr h="2188235">
                <a:tc>
                  <a:txBody>
                    <a:bodyPr/>
                    <a:lstStyle/>
                    <a:p>
                      <a:pPr algn="just">
                        <a:lnSpc>
                          <a:spcPct val="107000"/>
                        </a:lnSpc>
                        <a:spcAft>
                          <a:spcPts val="0"/>
                        </a:spcAft>
                      </a:pPr>
                      <a:r>
                        <a:rPr lang="zh-TW" sz="5600" kern="100">
                          <a:solidFill>
                            <a:srgbClr val="FFFFFF"/>
                          </a:solidFill>
                          <a:effectLst/>
                          <a:latin typeface="Calibri" panose="020F0502020204030204" pitchFamily="34" charset="0"/>
                          <a:ea typeface="新細明體" panose="02020500000000000000" pitchFamily="18" charset="-120"/>
                          <a:cs typeface="新細明體" panose="02020500000000000000" pitchFamily="18" charset="-120"/>
                        </a:rPr>
                        <a:t>錯誤模式</a:t>
                      </a:r>
                      <a:endParaRPr lang="zh-TW" sz="11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40995" marR="3403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zh-TW" sz="11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40995" marR="34036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35" algn="just">
                        <a:lnSpc>
                          <a:spcPct val="107000"/>
                        </a:lnSpc>
                        <a:spcAft>
                          <a:spcPts val="0"/>
                        </a:spcAft>
                      </a:pPr>
                      <a:r>
                        <a:rPr lang="zh-TW" sz="5600" kern="100">
                          <a:solidFill>
                            <a:srgbClr val="FFFFFF"/>
                          </a:solidFill>
                          <a:effectLst/>
                          <a:latin typeface="Calibri" panose="020F0502020204030204" pitchFamily="34" charset="0"/>
                          <a:ea typeface="新細明體" panose="02020500000000000000" pitchFamily="18" charset="-120"/>
                          <a:cs typeface="新細明體" panose="02020500000000000000" pitchFamily="18" charset="-120"/>
                        </a:rPr>
                        <a:t>破壞分級</a:t>
                      </a:r>
                      <a:endParaRPr lang="zh-TW" sz="11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40995" marR="3403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30A0"/>
                    </a:solidFill>
                  </a:tcPr>
                </a:tc>
              </a:tr>
              <a:tr h="2118360">
                <a:tc>
                  <a:txBody>
                    <a:bodyPr/>
                    <a:lstStyle/>
                    <a:p>
                      <a:pPr algn="ctr">
                        <a:lnSpc>
                          <a:spcPct val="107000"/>
                        </a:lnSpc>
                        <a:spcAft>
                          <a:spcPts val="0"/>
                        </a:spcAft>
                      </a:pPr>
                      <a:r>
                        <a:rPr lang="zh-TW" sz="5600" kern="100">
                          <a:solidFill>
                            <a:srgbClr val="FFFFFF"/>
                          </a:solidFill>
                          <a:effectLst/>
                          <a:latin typeface="Calibri" panose="020F0502020204030204" pitchFamily="34" charset="0"/>
                          <a:ea typeface="新細明體" panose="02020500000000000000" pitchFamily="18" charset="-120"/>
                          <a:cs typeface="新細明體" panose="02020500000000000000" pitchFamily="18" charset="-120"/>
                        </a:rPr>
                        <a:t>保險變福利</a:t>
                      </a:r>
                      <a:endParaRPr lang="zh-TW" sz="11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40995" marR="3403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nSpc>
                          <a:spcPct val="107000"/>
                        </a:lnSpc>
                        <a:spcAft>
                          <a:spcPts val="800"/>
                        </a:spcAft>
                      </a:pPr>
                      <a:r>
                        <a:rPr lang="en-US" sz="1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zh-TW" sz="1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40995" marR="34036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35" algn="just">
                        <a:lnSpc>
                          <a:spcPct val="107000"/>
                        </a:lnSpc>
                        <a:spcAft>
                          <a:spcPts val="0"/>
                        </a:spcAft>
                      </a:pPr>
                      <a:r>
                        <a:rPr lang="zh-TW" sz="5600" kern="100" dirty="0">
                          <a:solidFill>
                            <a:srgbClr val="FFFFFF"/>
                          </a:solidFill>
                          <a:effectLst/>
                          <a:latin typeface="Calibri" panose="020F0502020204030204" pitchFamily="34" charset="0"/>
                          <a:ea typeface="新細明體" panose="02020500000000000000" pitchFamily="18" charset="-120"/>
                          <a:cs typeface="新細明體" panose="02020500000000000000" pitchFamily="18" charset="-120"/>
                        </a:rPr>
                        <a:t>不節流</a:t>
                      </a:r>
                      <a:endParaRPr lang="zh-TW" sz="1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40995" marR="3403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50FF9"/>
                    </a:solidFill>
                  </a:tcPr>
                </a:tc>
              </a:tr>
            </a:tbl>
          </a:graphicData>
        </a:graphic>
      </p:graphicFrame>
    </p:spTree>
    <p:extLst>
      <p:ext uri="{BB962C8B-B14F-4D97-AF65-F5344CB8AC3E}">
        <p14:creationId xmlns:p14="http://schemas.microsoft.com/office/powerpoint/2010/main" val="2201916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078"/>
          <p:cNvGrpSpPr/>
          <p:nvPr/>
        </p:nvGrpSpPr>
        <p:grpSpPr>
          <a:xfrm>
            <a:off x="301677" y="332656"/>
            <a:ext cx="9526907" cy="5913120"/>
            <a:chOff x="0" y="0"/>
            <a:chExt cx="9527230" cy="5913120"/>
          </a:xfrm>
        </p:grpSpPr>
        <p:sp>
          <p:nvSpPr>
            <p:cNvPr id="4" name="Shape 3638"/>
            <p:cNvSpPr/>
            <p:nvPr/>
          </p:nvSpPr>
          <p:spPr>
            <a:xfrm>
              <a:off x="0" y="1010412"/>
              <a:ext cx="2967228" cy="2968752"/>
            </a:xfrm>
            <a:custGeom>
              <a:avLst/>
              <a:gdLst/>
              <a:ahLst/>
              <a:cxnLst/>
              <a:rect l="0" t="0" r="0" b="0"/>
              <a:pathLst>
                <a:path w="2967228" h="2968752">
                  <a:moveTo>
                    <a:pt x="1928749" y="0"/>
                  </a:moveTo>
                  <a:lnTo>
                    <a:pt x="2967228" y="1484376"/>
                  </a:lnTo>
                  <a:lnTo>
                    <a:pt x="1928749" y="2968752"/>
                  </a:lnTo>
                  <a:lnTo>
                    <a:pt x="1928749" y="2226564"/>
                  </a:lnTo>
                  <a:lnTo>
                    <a:pt x="0" y="2226564"/>
                  </a:lnTo>
                  <a:lnTo>
                    <a:pt x="0" y="742188"/>
                  </a:lnTo>
                  <a:lnTo>
                    <a:pt x="1928749" y="742188"/>
                  </a:lnTo>
                  <a:lnTo>
                    <a:pt x="1928749" y="0"/>
                  </a:lnTo>
                  <a:close/>
                </a:path>
              </a:pathLst>
            </a:custGeom>
            <a:solidFill>
              <a:srgbClr val="00B050"/>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 name="Shape 3640"/>
            <p:cNvSpPr/>
            <p:nvPr/>
          </p:nvSpPr>
          <p:spPr>
            <a:xfrm>
              <a:off x="0" y="1010412"/>
              <a:ext cx="2967228" cy="2968752"/>
            </a:xfrm>
            <a:custGeom>
              <a:avLst/>
              <a:gdLst/>
              <a:ahLst/>
              <a:cxnLst/>
              <a:rect l="0" t="0" r="0" b="0"/>
              <a:pathLst>
                <a:path w="2967228" h="2968752">
                  <a:moveTo>
                    <a:pt x="1928749" y="2968752"/>
                  </a:moveTo>
                  <a:lnTo>
                    <a:pt x="1928749" y="2226564"/>
                  </a:lnTo>
                  <a:lnTo>
                    <a:pt x="0" y="2226564"/>
                  </a:lnTo>
                  <a:lnTo>
                    <a:pt x="0" y="742188"/>
                  </a:lnTo>
                  <a:lnTo>
                    <a:pt x="1928749" y="742188"/>
                  </a:lnTo>
                  <a:lnTo>
                    <a:pt x="1928749" y="0"/>
                  </a:lnTo>
                  <a:lnTo>
                    <a:pt x="2967228" y="1484376"/>
                  </a:lnTo>
                  <a:close/>
                </a:path>
              </a:pathLst>
            </a:custGeom>
            <a:noFill/>
            <a:ln w="12192" cap="flat" cmpd="sng" algn="ctr">
              <a:solidFill>
                <a:srgbClr val="FFFFFF"/>
              </a:solidFill>
              <a:prstDash val="solid"/>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 name="Rectangle 3641"/>
            <p:cNvSpPr/>
            <p:nvPr/>
          </p:nvSpPr>
          <p:spPr>
            <a:xfrm>
              <a:off x="537667" y="2150897"/>
              <a:ext cx="1824633" cy="1024802"/>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zh-TW" altLang="en-US" sz="5400" b="0" i="0" u="none" strike="noStrike" kern="100" cap="none" spc="0" normalizeH="0" baseline="0" noProof="0">
                  <a:ln>
                    <a:noFill/>
                  </a:ln>
                  <a:solidFill>
                    <a:srgbClr val="FFFFFF"/>
                  </a:solidFill>
                  <a:effectLst/>
                  <a:uLnTx/>
                  <a:uFillTx/>
                  <a:latin typeface="Calibri" panose="020F0502020204030204" pitchFamily="34" charset="0"/>
                  <a:ea typeface="微軟正黑體" panose="020B0604030504040204" pitchFamily="34" charset="-120"/>
                  <a:cs typeface="微軟正黑體" panose="020B0604030504040204" pitchFamily="34" charset="-120"/>
                </a:rPr>
                <a:t>保險</a:t>
              </a:r>
              <a:endParaRPr kumimoji="0" lang="zh-TW" altLang="en-US" sz="11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Shape 3643"/>
            <p:cNvSpPr/>
            <p:nvPr/>
          </p:nvSpPr>
          <p:spPr>
            <a:xfrm>
              <a:off x="3127248" y="978408"/>
              <a:ext cx="2967228" cy="2967228"/>
            </a:xfrm>
            <a:custGeom>
              <a:avLst/>
              <a:gdLst/>
              <a:ahLst/>
              <a:cxnLst/>
              <a:rect l="0" t="0" r="0" b="0"/>
              <a:pathLst>
                <a:path w="2967228" h="2967228">
                  <a:moveTo>
                    <a:pt x="1038479" y="0"/>
                  </a:moveTo>
                  <a:lnTo>
                    <a:pt x="1038479" y="741807"/>
                  </a:lnTo>
                  <a:lnTo>
                    <a:pt x="2967228" y="741807"/>
                  </a:lnTo>
                  <a:lnTo>
                    <a:pt x="2967228" y="2225421"/>
                  </a:lnTo>
                  <a:lnTo>
                    <a:pt x="1038479" y="2225421"/>
                  </a:lnTo>
                  <a:lnTo>
                    <a:pt x="1038479" y="2967228"/>
                  </a:lnTo>
                  <a:lnTo>
                    <a:pt x="0" y="1483614"/>
                  </a:lnTo>
                  <a:lnTo>
                    <a:pt x="1038479" y="0"/>
                  </a:lnTo>
                  <a:close/>
                </a:path>
              </a:pathLst>
            </a:custGeom>
            <a:solidFill>
              <a:srgbClr val="C00000"/>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8" name="Shape 3645"/>
            <p:cNvSpPr/>
            <p:nvPr/>
          </p:nvSpPr>
          <p:spPr>
            <a:xfrm>
              <a:off x="3127248" y="978408"/>
              <a:ext cx="2967228" cy="2967228"/>
            </a:xfrm>
            <a:custGeom>
              <a:avLst/>
              <a:gdLst/>
              <a:ahLst/>
              <a:cxnLst/>
              <a:rect l="0" t="0" r="0" b="0"/>
              <a:pathLst>
                <a:path w="2967228" h="2967228">
                  <a:moveTo>
                    <a:pt x="1038479" y="0"/>
                  </a:moveTo>
                  <a:lnTo>
                    <a:pt x="1038479" y="741807"/>
                  </a:lnTo>
                  <a:lnTo>
                    <a:pt x="2967228" y="741807"/>
                  </a:lnTo>
                  <a:lnTo>
                    <a:pt x="2967228" y="2225421"/>
                  </a:lnTo>
                  <a:lnTo>
                    <a:pt x="1038479" y="2225421"/>
                  </a:lnTo>
                  <a:lnTo>
                    <a:pt x="1038479" y="2967228"/>
                  </a:lnTo>
                  <a:lnTo>
                    <a:pt x="0" y="1483614"/>
                  </a:lnTo>
                  <a:close/>
                </a:path>
              </a:pathLst>
            </a:custGeom>
            <a:noFill/>
            <a:ln w="12192" cap="flat" cmpd="sng" algn="ctr">
              <a:solidFill>
                <a:srgbClr val="FFFFFF"/>
              </a:solidFill>
              <a:prstDash val="solid"/>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9" name="Rectangle 3646"/>
            <p:cNvSpPr/>
            <p:nvPr/>
          </p:nvSpPr>
          <p:spPr>
            <a:xfrm>
              <a:off x="4185539" y="2118269"/>
              <a:ext cx="1824228" cy="1024347"/>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zh-TW" altLang="en-US" sz="5400" b="0" i="0" u="none" strike="noStrike" kern="100" cap="none" spc="0" normalizeH="0" baseline="0" noProof="0">
                  <a:ln>
                    <a:noFill/>
                  </a:ln>
                  <a:solidFill>
                    <a:srgbClr val="FFFFFF"/>
                  </a:solidFill>
                  <a:effectLst/>
                  <a:uLnTx/>
                  <a:uFillTx/>
                  <a:latin typeface="Calibri" panose="020F0502020204030204" pitchFamily="34" charset="0"/>
                  <a:ea typeface="微軟正黑體" panose="020B0604030504040204" pitchFamily="34" charset="-120"/>
                  <a:cs typeface="微軟正黑體" panose="020B0604030504040204" pitchFamily="34" charset="-120"/>
                </a:rPr>
                <a:t>福利</a:t>
              </a:r>
              <a:endParaRPr kumimoji="0" lang="zh-TW" altLang="en-US" sz="11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3648"/>
            <p:cNvPicPr/>
            <p:nvPr/>
          </p:nvPicPr>
          <p:blipFill>
            <a:blip r:embed="rId2"/>
            <a:stretch>
              <a:fillRect/>
            </a:stretch>
          </p:blipFill>
          <p:spPr>
            <a:xfrm>
              <a:off x="21336" y="3942588"/>
              <a:ext cx="2627376" cy="615696"/>
            </a:xfrm>
            <a:prstGeom prst="rect">
              <a:avLst/>
            </a:prstGeom>
          </p:spPr>
        </p:pic>
        <p:pic>
          <p:nvPicPr>
            <p:cNvPr id="11" name="Picture 3650"/>
            <p:cNvPicPr/>
            <p:nvPr/>
          </p:nvPicPr>
          <p:blipFill>
            <a:blip r:embed="rId3"/>
            <a:stretch>
              <a:fillRect/>
            </a:stretch>
          </p:blipFill>
          <p:spPr>
            <a:xfrm>
              <a:off x="3599688" y="5291328"/>
              <a:ext cx="2673096" cy="621792"/>
            </a:xfrm>
            <a:prstGeom prst="rect">
              <a:avLst/>
            </a:prstGeom>
          </p:spPr>
        </p:pic>
        <p:sp>
          <p:nvSpPr>
            <p:cNvPr id="12" name="Shape 3651"/>
            <p:cNvSpPr/>
            <p:nvPr/>
          </p:nvSpPr>
          <p:spPr>
            <a:xfrm>
              <a:off x="4335780" y="4782312"/>
              <a:ext cx="864108" cy="371856"/>
            </a:xfrm>
            <a:custGeom>
              <a:avLst/>
              <a:gdLst/>
              <a:ahLst/>
              <a:cxnLst/>
              <a:rect l="0" t="0" r="0" b="0"/>
              <a:pathLst>
                <a:path w="864108" h="371856">
                  <a:moveTo>
                    <a:pt x="216027" y="0"/>
                  </a:moveTo>
                  <a:lnTo>
                    <a:pt x="648081" y="0"/>
                  </a:lnTo>
                  <a:lnTo>
                    <a:pt x="648081" y="185928"/>
                  </a:lnTo>
                  <a:lnTo>
                    <a:pt x="864108" y="185928"/>
                  </a:lnTo>
                  <a:lnTo>
                    <a:pt x="432054" y="371856"/>
                  </a:lnTo>
                  <a:lnTo>
                    <a:pt x="0" y="185928"/>
                  </a:lnTo>
                  <a:lnTo>
                    <a:pt x="216027" y="185928"/>
                  </a:lnTo>
                  <a:lnTo>
                    <a:pt x="216027" y="0"/>
                  </a:lnTo>
                  <a:close/>
                </a:path>
              </a:pathLst>
            </a:custGeom>
            <a:solidFill>
              <a:srgbClr val="FF0000"/>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3" name="Shape 3652"/>
            <p:cNvSpPr/>
            <p:nvPr/>
          </p:nvSpPr>
          <p:spPr>
            <a:xfrm>
              <a:off x="4335780" y="4782312"/>
              <a:ext cx="864108" cy="371856"/>
            </a:xfrm>
            <a:custGeom>
              <a:avLst/>
              <a:gdLst/>
              <a:ahLst/>
              <a:cxnLst/>
              <a:rect l="0" t="0" r="0" b="0"/>
              <a:pathLst>
                <a:path w="864108" h="371856">
                  <a:moveTo>
                    <a:pt x="0" y="185928"/>
                  </a:moveTo>
                  <a:lnTo>
                    <a:pt x="216027" y="185928"/>
                  </a:lnTo>
                  <a:lnTo>
                    <a:pt x="216027" y="0"/>
                  </a:lnTo>
                  <a:lnTo>
                    <a:pt x="648081" y="0"/>
                  </a:lnTo>
                  <a:lnTo>
                    <a:pt x="648081" y="185928"/>
                  </a:lnTo>
                  <a:lnTo>
                    <a:pt x="864108" y="185928"/>
                  </a:lnTo>
                  <a:lnTo>
                    <a:pt x="432054" y="371856"/>
                  </a:lnTo>
                  <a:close/>
                </a:path>
              </a:pathLst>
            </a:custGeom>
            <a:noFill/>
            <a:ln w="12192" cap="flat" cmpd="sng" algn="ctr">
              <a:solidFill>
                <a:srgbClr val="FF0000"/>
              </a:solidFill>
              <a:prstDash val="solid"/>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pic>
          <p:nvPicPr>
            <p:cNvPr id="14" name="Picture 3654"/>
            <p:cNvPicPr/>
            <p:nvPr/>
          </p:nvPicPr>
          <p:blipFill>
            <a:blip r:embed="rId4"/>
            <a:stretch>
              <a:fillRect/>
            </a:stretch>
          </p:blipFill>
          <p:spPr>
            <a:xfrm>
              <a:off x="3757425" y="3947160"/>
              <a:ext cx="2662428" cy="615696"/>
            </a:xfrm>
            <a:prstGeom prst="rect">
              <a:avLst/>
            </a:prstGeom>
          </p:spPr>
        </p:pic>
        <p:pic>
          <p:nvPicPr>
            <p:cNvPr id="15" name="Picture 3658"/>
            <p:cNvPicPr/>
            <p:nvPr/>
          </p:nvPicPr>
          <p:blipFill>
            <a:blip r:embed="rId5"/>
            <a:stretch>
              <a:fillRect/>
            </a:stretch>
          </p:blipFill>
          <p:spPr>
            <a:xfrm>
              <a:off x="12192" y="5291328"/>
              <a:ext cx="2662428" cy="618744"/>
            </a:xfrm>
            <a:prstGeom prst="rect">
              <a:avLst/>
            </a:prstGeom>
          </p:spPr>
        </p:pic>
        <p:sp>
          <p:nvSpPr>
            <p:cNvPr id="16" name="Shape 3659"/>
            <p:cNvSpPr/>
            <p:nvPr/>
          </p:nvSpPr>
          <p:spPr>
            <a:xfrm>
              <a:off x="752856" y="4782312"/>
              <a:ext cx="864108" cy="371856"/>
            </a:xfrm>
            <a:custGeom>
              <a:avLst/>
              <a:gdLst/>
              <a:ahLst/>
              <a:cxnLst/>
              <a:rect l="0" t="0" r="0" b="0"/>
              <a:pathLst>
                <a:path w="864108" h="371856">
                  <a:moveTo>
                    <a:pt x="216027" y="0"/>
                  </a:moveTo>
                  <a:lnTo>
                    <a:pt x="648081" y="0"/>
                  </a:lnTo>
                  <a:lnTo>
                    <a:pt x="648081" y="185928"/>
                  </a:lnTo>
                  <a:lnTo>
                    <a:pt x="864108" y="185928"/>
                  </a:lnTo>
                  <a:lnTo>
                    <a:pt x="432054" y="371856"/>
                  </a:lnTo>
                  <a:lnTo>
                    <a:pt x="0" y="185928"/>
                  </a:lnTo>
                  <a:lnTo>
                    <a:pt x="216027" y="185928"/>
                  </a:lnTo>
                  <a:lnTo>
                    <a:pt x="216027" y="0"/>
                  </a:lnTo>
                  <a:close/>
                </a:path>
              </a:pathLst>
            </a:custGeom>
            <a:solidFill>
              <a:srgbClr val="00B050"/>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7" name="Shape 3660"/>
            <p:cNvSpPr/>
            <p:nvPr/>
          </p:nvSpPr>
          <p:spPr>
            <a:xfrm>
              <a:off x="752856" y="4782312"/>
              <a:ext cx="864108" cy="371856"/>
            </a:xfrm>
            <a:custGeom>
              <a:avLst/>
              <a:gdLst/>
              <a:ahLst/>
              <a:cxnLst/>
              <a:rect l="0" t="0" r="0" b="0"/>
              <a:pathLst>
                <a:path w="864108" h="371856">
                  <a:moveTo>
                    <a:pt x="0" y="185928"/>
                  </a:moveTo>
                  <a:lnTo>
                    <a:pt x="216027" y="185928"/>
                  </a:lnTo>
                  <a:lnTo>
                    <a:pt x="216027" y="0"/>
                  </a:lnTo>
                  <a:lnTo>
                    <a:pt x="648081" y="0"/>
                  </a:lnTo>
                  <a:lnTo>
                    <a:pt x="648081" y="185928"/>
                  </a:lnTo>
                  <a:lnTo>
                    <a:pt x="864108" y="185928"/>
                  </a:lnTo>
                  <a:lnTo>
                    <a:pt x="432054" y="371856"/>
                  </a:lnTo>
                  <a:close/>
                </a:path>
              </a:pathLst>
            </a:custGeom>
            <a:noFill/>
            <a:ln w="12192" cap="flat" cmpd="sng" algn="ctr">
              <a:solidFill>
                <a:srgbClr val="41719C"/>
              </a:solidFill>
              <a:prstDash val="solid"/>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8" name="Shape 26039"/>
            <p:cNvSpPr/>
            <p:nvPr/>
          </p:nvSpPr>
          <p:spPr>
            <a:xfrm>
              <a:off x="4512564" y="0"/>
              <a:ext cx="4117848" cy="1242060"/>
            </a:xfrm>
            <a:custGeom>
              <a:avLst/>
              <a:gdLst/>
              <a:ahLst/>
              <a:cxnLst/>
              <a:rect l="0" t="0" r="0" b="0"/>
              <a:pathLst>
                <a:path w="4117848" h="1242060">
                  <a:moveTo>
                    <a:pt x="0" y="0"/>
                  </a:moveTo>
                  <a:lnTo>
                    <a:pt x="4117848" y="0"/>
                  </a:lnTo>
                  <a:lnTo>
                    <a:pt x="4117848" y="1242060"/>
                  </a:lnTo>
                  <a:lnTo>
                    <a:pt x="0" y="1242060"/>
                  </a:lnTo>
                  <a:lnTo>
                    <a:pt x="0" y="0"/>
                  </a:lnTo>
                </a:path>
              </a:pathLst>
            </a:custGeom>
            <a:solidFill>
              <a:srgbClr val="002060"/>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9" name="Rectangle 3664"/>
            <p:cNvSpPr/>
            <p:nvPr/>
          </p:nvSpPr>
          <p:spPr>
            <a:xfrm>
              <a:off x="4792345" y="250380"/>
              <a:ext cx="4734885" cy="946978"/>
            </a:xfrm>
            <a:prstGeom prst="rect">
              <a:avLst/>
            </a:prstGeom>
            <a:ln>
              <a:noFill/>
            </a:ln>
          </p:spPr>
          <p:txBody>
            <a:bodyPr vert="horz" lIns="0" tIns="0" rIns="0" bIns="0" rtlCol="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zh-TW" altLang="en-US" sz="5600" b="0" i="0" u="none" strike="noStrike" kern="100" cap="none" spc="0" normalizeH="0" baseline="0" noProof="0">
                  <a:ln>
                    <a:noFill/>
                  </a:ln>
                  <a:solidFill>
                    <a:srgbClr val="FFFFFF"/>
                  </a:solidFill>
                  <a:effectLst/>
                  <a:uLnTx/>
                  <a:uFillTx/>
                  <a:latin typeface="Calibri" panose="020F0502020204030204" pitchFamily="34" charset="0"/>
                  <a:ea typeface="新細明體" panose="02020500000000000000" pitchFamily="18" charset="-120"/>
                  <a:cs typeface="新細明體" panose="02020500000000000000" pitchFamily="18" charset="-120"/>
                </a:rPr>
                <a:t>保險變福利</a:t>
              </a:r>
              <a:endParaRPr kumimoji="0" lang="zh-TW" altLang="en-US" sz="11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77884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2132"/>
          <p:cNvGrpSpPr/>
          <p:nvPr/>
        </p:nvGrpSpPr>
        <p:grpSpPr>
          <a:xfrm>
            <a:off x="0" y="548680"/>
            <a:ext cx="9144000" cy="5616624"/>
            <a:chOff x="0" y="0"/>
            <a:chExt cx="9144000" cy="4076700"/>
          </a:xfrm>
        </p:grpSpPr>
        <p:pic>
          <p:nvPicPr>
            <p:cNvPr id="4" name="Picture 3740"/>
            <p:cNvPicPr/>
            <p:nvPr/>
          </p:nvPicPr>
          <p:blipFill>
            <a:blip r:embed="rId2"/>
            <a:stretch>
              <a:fillRect/>
            </a:stretch>
          </p:blipFill>
          <p:spPr>
            <a:xfrm>
              <a:off x="1342644" y="0"/>
              <a:ext cx="6458713" cy="775716"/>
            </a:xfrm>
            <a:prstGeom prst="rect">
              <a:avLst/>
            </a:prstGeom>
          </p:spPr>
        </p:pic>
        <p:pic>
          <p:nvPicPr>
            <p:cNvPr id="5" name="Picture 3742"/>
            <p:cNvPicPr/>
            <p:nvPr/>
          </p:nvPicPr>
          <p:blipFill>
            <a:blip r:embed="rId3"/>
            <a:stretch>
              <a:fillRect/>
            </a:stretch>
          </p:blipFill>
          <p:spPr>
            <a:xfrm>
              <a:off x="0" y="775715"/>
              <a:ext cx="9144000" cy="3300985"/>
            </a:xfrm>
            <a:prstGeom prst="rect">
              <a:avLst/>
            </a:prstGeom>
          </p:spPr>
        </p:pic>
      </p:grpSp>
      <p:sp>
        <p:nvSpPr>
          <p:cNvPr id="7" name="文字方塊 6"/>
          <p:cNvSpPr txBox="1"/>
          <p:nvPr/>
        </p:nvSpPr>
        <p:spPr>
          <a:xfrm>
            <a:off x="8351912" y="974182"/>
            <a:ext cx="756592" cy="646331"/>
          </a:xfrm>
          <a:prstGeom prst="rect">
            <a:avLst/>
          </a:prstGeom>
          <a:noFill/>
        </p:spPr>
        <p:txBody>
          <a:bodyPr wrap="square" rtlCol="0">
            <a:spAutoFit/>
          </a:bodyPr>
          <a:lstStyle/>
          <a:p>
            <a:r>
              <a:rPr lang="zh-TW" altLang="en-US" b="1" dirty="0" smtClean="0">
                <a:solidFill>
                  <a:srgbClr val="FF0000"/>
                </a:solidFill>
              </a:rPr>
              <a:t>成</a:t>
            </a:r>
            <a:r>
              <a:rPr lang="zh-TW" altLang="en-US" b="1" dirty="0">
                <a:solidFill>
                  <a:srgbClr val="FF0000"/>
                </a:solidFill>
              </a:rPr>
              <a:t>長</a:t>
            </a:r>
            <a:r>
              <a:rPr lang="en-US" altLang="zh-TW" b="1" dirty="0" smtClean="0">
                <a:solidFill>
                  <a:srgbClr val="FF0000"/>
                </a:solidFill>
              </a:rPr>
              <a:t>3.5</a:t>
            </a:r>
            <a:r>
              <a:rPr lang="zh-TW" altLang="en-US" b="1" dirty="0" smtClean="0">
                <a:solidFill>
                  <a:srgbClr val="FF0000"/>
                </a:solidFill>
              </a:rPr>
              <a:t>倍</a:t>
            </a:r>
            <a:endParaRPr lang="zh-TW" altLang="en-US" b="1" dirty="0">
              <a:solidFill>
                <a:srgbClr val="FF0000"/>
              </a:solidFill>
            </a:endParaRPr>
          </a:p>
        </p:txBody>
      </p:sp>
      <p:cxnSp>
        <p:nvCxnSpPr>
          <p:cNvPr id="9" name="直線單箭頭接點 8"/>
          <p:cNvCxnSpPr/>
          <p:nvPr/>
        </p:nvCxnSpPr>
        <p:spPr>
          <a:xfrm flipV="1">
            <a:off x="683568" y="6021288"/>
            <a:ext cx="0" cy="3600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直線單箭頭接點 9"/>
          <p:cNvCxnSpPr/>
          <p:nvPr/>
        </p:nvCxnSpPr>
        <p:spPr>
          <a:xfrm flipV="1">
            <a:off x="8676456" y="6093296"/>
            <a:ext cx="0" cy="3600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文字方塊 10"/>
          <p:cNvSpPr txBox="1"/>
          <p:nvPr/>
        </p:nvSpPr>
        <p:spPr>
          <a:xfrm>
            <a:off x="179512" y="6453336"/>
            <a:ext cx="1296144" cy="307777"/>
          </a:xfrm>
          <a:prstGeom prst="rect">
            <a:avLst/>
          </a:prstGeom>
          <a:noFill/>
        </p:spPr>
        <p:txBody>
          <a:bodyPr wrap="square" rtlCol="0">
            <a:spAutoFit/>
          </a:bodyPr>
          <a:lstStyle/>
          <a:p>
            <a:pPr algn="ctr"/>
            <a:r>
              <a:rPr lang="en-US" altLang="zh-TW" sz="1400" dirty="0" smtClean="0">
                <a:solidFill>
                  <a:srgbClr val="FF0000"/>
                </a:solidFill>
              </a:rPr>
              <a:t>2,136</a:t>
            </a:r>
            <a:r>
              <a:rPr lang="zh-TW" altLang="en-US" sz="1400" dirty="0" smtClean="0">
                <a:solidFill>
                  <a:srgbClr val="FF0000"/>
                </a:solidFill>
              </a:rPr>
              <a:t>萬人</a:t>
            </a:r>
            <a:endParaRPr lang="zh-TW" altLang="en-US" sz="1400" dirty="0">
              <a:solidFill>
                <a:srgbClr val="FF0000"/>
              </a:solidFill>
            </a:endParaRPr>
          </a:p>
        </p:txBody>
      </p:sp>
      <p:sp>
        <p:nvSpPr>
          <p:cNvPr id="12" name="文字方塊 11"/>
          <p:cNvSpPr txBox="1"/>
          <p:nvPr/>
        </p:nvSpPr>
        <p:spPr>
          <a:xfrm>
            <a:off x="8028384" y="6453336"/>
            <a:ext cx="1296144" cy="307777"/>
          </a:xfrm>
          <a:prstGeom prst="rect">
            <a:avLst/>
          </a:prstGeom>
          <a:noFill/>
        </p:spPr>
        <p:txBody>
          <a:bodyPr wrap="square" rtlCol="0">
            <a:spAutoFit/>
          </a:bodyPr>
          <a:lstStyle/>
          <a:p>
            <a:pPr algn="ctr"/>
            <a:r>
              <a:rPr lang="en-US" altLang="zh-TW" sz="1400" dirty="0" smtClean="0">
                <a:solidFill>
                  <a:srgbClr val="FF0000"/>
                </a:solidFill>
              </a:rPr>
              <a:t>2,343</a:t>
            </a:r>
            <a:r>
              <a:rPr lang="zh-TW" altLang="en-US" sz="1400" dirty="0" smtClean="0">
                <a:solidFill>
                  <a:srgbClr val="FF0000"/>
                </a:solidFill>
              </a:rPr>
              <a:t>萬人</a:t>
            </a:r>
            <a:endParaRPr lang="zh-TW" altLang="en-US" sz="1400" dirty="0">
              <a:solidFill>
                <a:srgbClr val="FF0000"/>
              </a:solidFill>
            </a:endParaRPr>
          </a:p>
        </p:txBody>
      </p:sp>
    </p:spTree>
    <p:extLst>
      <p:ext uri="{BB962C8B-B14F-4D97-AF65-F5344CB8AC3E}">
        <p14:creationId xmlns:p14="http://schemas.microsoft.com/office/powerpoint/2010/main" val="390716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683568" y="1700808"/>
            <a:ext cx="6534472" cy="4555286"/>
          </a:xfrm>
          <a:prstGeom prst="rect">
            <a:avLst/>
          </a:prstGeom>
        </p:spPr>
        <p:txBody>
          <a:bodyPr wrap="square">
            <a:spAutoFit/>
          </a:bodyPr>
          <a:lstStyle/>
          <a:p>
            <a:pPr indent="-6350">
              <a:lnSpc>
                <a:spcPct val="107000"/>
              </a:lnSpc>
              <a:spcAft>
                <a:spcPts val="1725"/>
              </a:spcAft>
            </a:pPr>
            <a:r>
              <a:rPr lang="zh-TW" altLang="zh-TW" sz="3600" kern="100" dirty="0">
                <a:solidFill>
                  <a:srgbClr val="000000"/>
                </a:solidFill>
                <a:latin typeface="Calibri" panose="020F0502020204030204" pitchFamily="34" charset="0"/>
                <a:ea typeface="微軟正黑體" panose="020B0604030504040204" pitchFamily="34" charset="-120"/>
                <a:cs typeface="微軟正黑體" panose="020B0604030504040204" pitchFamily="34" charset="-120"/>
              </a:rPr>
              <a:t>監察委員黃煌雄的調查</a:t>
            </a:r>
            <a:r>
              <a:rPr lang="en-US" altLang="zh-TW" sz="3600" kern="100" dirty="0" smtClean="0">
                <a:solidFill>
                  <a:srgbClr val="000000"/>
                </a:solidFill>
                <a:latin typeface="Calibri" panose="020F0502020204030204" pitchFamily="34" charset="0"/>
                <a:ea typeface="微軟正黑體" panose="020B0604030504040204" pitchFamily="34" charset="-120"/>
                <a:cs typeface="微軟正黑體" panose="020B0604030504040204" pitchFamily="34" charset="-120"/>
              </a:rPr>
              <a:t>…</a:t>
            </a:r>
            <a:endParaRPr lang="en-US" altLang="zh-TW" sz="3200" kern="100" dirty="0">
              <a:solidFill>
                <a:srgbClr val="000000"/>
              </a:solidFill>
              <a:latin typeface="Arial" panose="020B0604020202020204" pitchFamily="34" charset="0"/>
              <a:ea typeface="Arial" panose="020B0604020202020204" pitchFamily="34" charset="0"/>
              <a:cs typeface="Calibri" panose="020F0502020204030204" pitchFamily="34" charset="0"/>
            </a:endParaRPr>
          </a:p>
          <a:p>
            <a:pPr indent="-6350">
              <a:lnSpc>
                <a:spcPct val="107000"/>
              </a:lnSpc>
              <a:spcAft>
                <a:spcPts val="15"/>
              </a:spcAft>
            </a:pPr>
            <a:r>
              <a:rPr lang="en-US" altLang="zh-TW" sz="3200" kern="100" dirty="0" smtClean="0">
                <a:solidFill>
                  <a:srgbClr val="000000"/>
                </a:solidFill>
                <a:latin typeface="Arial" panose="020B0604020202020204" pitchFamily="34" charset="0"/>
                <a:ea typeface="Arial" panose="020B0604020202020204" pitchFamily="34" charset="0"/>
                <a:cs typeface="Calibri" panose="020F0502020204030204" pitchFamily="34" charset="0"/>
              </a:rPr>
              <a:t>•</a:t>
            </a:r>
            <a:r>
              <a:rPr lang="zh-TW" altLang="zh-TW" sz="3200" kern="100" dirty="0">
                <a:solidFill>
                  <a:srgbClr val="000000"/>
                </a:solidFill>
                <a:latin typeface="Calibri" panose="020F0502020204030204" pitchFamily="34" charset="0"/>
                <a:cs typeface="新細明體" panose="02020500000000000000" pitchFamily="18" charset="-120"/>
              </a:rPr>
              <a:t>自認不浪費</a:t>
            </a:r>
            <a:r>
              <a:rPr lang="en-US" altLang="zh-TW" sz="3200" kern="100" dirty="0">
                <a:solidFill>
                  <a:srgbClr val="000000"/>
                </a:solidFill>
                <a:latin typeface="Calibri" panose="020F0502020204030204" pitchFamily="34" charset="0"/>
                <a:ea typeface="Calibri" panose="020F0502020204030204" pitchFamily="34" charset="0"/>
                <a:cs typeface="Calibri" panose="020F0502020204030204" pitchFamily="34" charset="0"/>
              </a:rPr>
              <a:t>80%</a:t>
            </a:r>
            <a:r>
              <a:rPr lang="zh-TW" altLang="zh-TW" sz="3200" kern="100" dirty="0">
                <a:solidFill>
                  <a:srgbClr val="000000"/>
                </a:solidFill>
                <a:latin typeface="Calibri" panose="020F0502020204030204" pitchFamily="34" charset="0"/>
                <a:cs typeface="新細明體" panose="02020500000000000000" pitchFamily="18" charset="-120"/>
              </a:rPr>
              <a:t>，別人浪費 </a:t>
            </a:r>
            <a:r>
              <a:rPr lang="en-US" altLang="zh-TW" sz="3200" kern="100" dirty="0">
                <a:solidFill>
                  <a:srgbClr val="000000"/>
                </a:solidFill>
                <a:latin typeface="Calibri" panose="020F0502020204030204" pitchFamily="34" charset="0"/>
                <a:ea typeface="Calibri" panose="020F0502020204030204" pitchFamily="34" charset="0"/>
                <a:cs typeface="Calibri" panose="020F0502020204030204" pitchFamily="34" charset="0"/>
              </a:rPr>
              <a:t>67.5%</a:t>
            </a:r>
            <a:endParaRPr lang="zh-TW" altLang="zh-TW"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28600" indent="-228600">
              <a:lnSpc>
                <a:spcPct val="102000"/>
              </a:lnSpc>
              <a:spcAft>
                <a:spcPts val="125"/>
              </a:spcAft>
            </a:pPr>
            <a:r>
              <a:rPr lang="en-US" altLang="zh-TW" sz="3200" kern="100" dirty="0">
                <a:solidFill>
                  <a:srgbClr val="FF0000"/>
                </a:solidFill>
                <a:latin typeface="Arial" panose="020B0604020202020204" pitchFamily="34" charset="0"/>
                <a:ea typeface="Arial" panose="020B0604020202020204" pitchFamily="34" charset="0"/>
                <a:cs typeface="Calibri" panose="020F0502020204030204" pitchFamily="34" charset="0"/>
              </a:rPr>
              <a:t>•</a:t>
            </a:r>
            <a:r>
              <a:rPr lang="zh-TW" altLang="zh-TW" sz="3200" kern="100" dirty="0">
                <a:solidFill>
                  <a:srgbClr val="FF0000"/>
                </a:solidFill>
                <a:latin typeface="Calibri" panose="020F0502020204030204" pitchFamily="34" charset="0"/>
                <a:cs typeface="新細明體" panose="02020500000000000000" pitchFamily="18" charset="-120"/>
              </a:rPr>
              <a:t>「在同一段時間內，於不同醫療院所看病重複領相同的藥」</a:t>
            </a:r>
            <a:r>
              <a:rPr lang="en-US" altLang="zh-TW" sz="3200" kern="100" dirty="0">
                <a:solidFill>
                  <a:srgbClr val="FF0000"/>
                </a:solidFill>
                <a:latin typeface="Calibri" panose="020F0502020204030204" pitchFamily="34" charset="0"/>
                <a:ea typeface="Calibri" panose="020F0502020204030204" pitchFamily="34" charset="0"/>
                <a:cs typeface="Calibri" panose="020F0502020204030204" pitchFamily="34" charset="0"/>
              </a:rPr>
              <a:t>19.9%</a:t>
            </a:r>
            <a:endParaRPr lang="zh-TW" altLang="zh-TW"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US" altLang="zh-TW" sz="3200" kern="100" dirty="0">
                <a:solidFill>
                  <a:srgbClr val="002060"/>
                </a:solidFill>
                <a:latin typeface="Arial" panose="020B0604020202020204" pitchFamily="34" charset="0"/>
                <a:ea typeface="Arial" panose="020B0604020202020204" pitchFamily="34" charset="0"/>
                <a:cs typeface="Calibri" panose="020F0502020204030204" pitchFamily="34" charset="0"/>
              </a:rPr>
              <a:t>•</a:t>
            </a:r>
            <a:r>
              <a:rPr lang="zh-TW" altLang="zh-TW" sz="3200" kern="100" dirty="0">
                <a:solidFill>
                  <a:srgbClr val="002060"/>
                </a:solidFill>
                <a:latin typeface="Calibri" panose="020F0502020204030204" pitchFamily="34" charset="0"/>
                <a:cs typeface="新細明體" panose="02020500000000000000" pitchFamily="18" charset="-120"/>
              </a:rPr>
              <a:t>「喜歡看病拿藥囤積藥品」</a:t>
            </a:r>
            <a:r>
              <a:rPr lang="en-US" altLang="zh-TW" sz="3200" kern="100" dirty="0">
                <a:solidFill>
                  <a:srgbClr val="002060"/>
                </a:solidFill>
                <a:latin typeface="Calibri" panose="020F0502020204030204" pitchFamily="34" charset="0"/>
                <a:ea typeface="Calibri" panose="020F0502020204030204" pitchFamily="34" charset="0"/>
                <a:cs typeface="Calibri" panose="020F0502020204030204" pitchFamily="34" charset="0"/>
              </a:rPr>
              <a:t>19.6%</a:t>
            </a:r>
            <a:endParaRPr lang="zh-TW" altLang="zh-TW"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US" altLang="zh-TW" sz="3200" kern="100" dirty="0">
                <a:solidFill>
                  <a:srgbClr val="00B050"/>
                </a:solidFill>
                <a:latin typeface="Arial" panose="020B0604020202020204" pitchFamily="34" charset="0"/>
                <a:ea typeface="Arial" panose="020B0604020202020204" pitchFamily="34" charset="0"/>
                <a:cs typeface="Calibri" panose="020F0502020204030204" pitchFamily="34" charset="0"/>
              </a:rPr>
              <a:t>•</a:t>
            </a:r>
            <a:r>
              <a:rPr lang="zh-TW" altLang="zh-TW" sz="3200" kern="100" dirty="0">
                <a:solidFill>
                  <a:srgbClr val="00B050"/>
                </a:solidFill>
                <a:latin typeface="Calibri" panose="020F0502020204030204" pitchFamily="34" charset="0"/>
                <a:cs typeface="新細明體" panose="02020500000000000000" pitchFamily="18" charset="-120"/>
              </a:rPr>
              <a:t>「繳了健保費，要去看醫生才會覺得划算」</a:t>
            </a:r>
            <a:endParaRPr lang="zh-TW" altLang="zh-TW"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28600">
              <a:lnSpc>
                <a:spcPct val="107000"/>
              </a:lnSpc>
              <a:spcAft>
                <a:spcPts val="0"/>
              </a:spcAft>
            </a:pPr>
            <a:r>
              <a:rPr lang="en-US" altLang="zh-TW" sz="3200" kern="100" dirty="0">
                <a:solidFill>
                  <a:srgbClr val="00B050"/>
                </a:solidFill>
                <a:latin typeface="Calibri" panose="020F0502020204030204" pitchFamily="34" charset="0"/>
                <a:ea typeface="Calibri" panose="020F0502020204030204" pitchFamily="34" charset="0"/>
                <a:cs typeface="Calibri" panose="020F0502020204030204" pitchFamily="34" charset="0"/>
              </a:rPr>
              <a:t>18.8%</a:t>
            </a:r>
            <a:r>
              <a:rPr lang="zh-TW" altLang="zh-TW" sz="3200" kern="100" dirty="0">
                <a:solidFill>
                  <a:srgbClr val="00B050"/>
                </a:solidFill>
                <a:latin typeface="Calibri" panose="020F0502020204030204" pitchFamily="34" charset="0"/>
                <a:cs typeface="新細明體" panose="02020500000000000000" pitchFamily="18" charset="-120"/>
              </a:rPr>
              <a:t>。</a:t>
            </a:r>
            <a:endParaRPr lang="zh-TW" altLang="zh-TW" sz="1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66" y="1106065"/>
            <a:ext cx="7737133" cy="5150029"/>
          </a:xfrm>
          <a:prstGeom prst="rect">
            <a:avLst/>
          </a:prstGeom>
        </p:spPr>
      </p:pic>
    </p:spTree>
    <p:extLst>
      <p:ext uri="{BB962C8B-B14F-4D97-AF65-F5344CB8AC3E}">
        <p14:creationId xmlns:p14="http://schemas.microsoft.com/office/powerpoint/2010/main" val="30770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500"/>
                                        <p:tgtEl>
                                          <p:spTgt spid="4"/>
                                        </p:tgtEl>
                                      </p:cBhvr>
                                    </p:animEffect>
                                    <p:anim calcmode="lin" valueType="num">
                                      <p:cBhvr>
                                        <p:cTn id="7" dur="500"/>
                                        <p:tgtEl>
                                          <p:spTgt spid="4"/>
                                        </p:tgtEl>
                                        <p:attrNameLst>
                                          <p:attrName>ppt_x</p:attrName>
                                        </p:attrNameLst>
                                      </p:cBhvr>
                                      <p:tavLst>
                                        <p:tav tm="0">
                                          <p:val>
                                            <p:strVal val="ppt_x"/>
                                          </p:val>
                                        </p:tav>
                                        <p:tav tm="100000">
                                          <p:val>
                                            <p:strVal val="ppt_x"/>
                                          </p:val>
                                        </p:tav>
                                      </p:tavLst>
                                    </p:anim>
                                    <p:anim calcmode="lin" valueType="num">
                                      <p:cBhvr>
                                        <p:cTn id="8" dur="50" decel="100000"/>
                                        <p:tgtEl>
                                          <p:spTgt spid="4"/>
                                        </p:tgtEl>
                                        <p:attrNameLst>
                                          <p:attrName>ppt_y</p:attrName>
                                        </p:attrNameLst>
                                      </p:cBhvr>
                                      <p:tavLst>
                                        <p:tav tm="0">
                                          <p:val>
                                            <p:strVal val="ppt_y"/>
                                          </p:val>
                                        </p:tav>
                                        <p:tav tm="100000">
                                          <p:val>
                                            <p:strVal val="ppt_y-.03"/>
                                          </p:val>
                                        </p:tav>
                                      </p:tavLst>
                                    </p:anim>
                                    <p:anim calcmode="lin" valueType="num">
                                      <p:cBhvr>
                                        <p:cTn id="9" dur="450" accel="100000">
                                          <p:stCondLst>
                                            <p:cond delay="50"/>
                                          </p:stCondLst>
                                        </p:cTn>
                                        <p:tgtEl>
                                          <p:spTgt spid="4"/>
                                        </p:tgtEl>
                                        <p:attrNameLst>
                                          <p:attrName>ppt_y</p:attrName>
                                        </p:attrNameLst>
                                      </p:cBhvr>
                                      <p:tavLst>
                                        <p:tav tm="0">
                                          <p:val>
                                            <p:strVal val="ppt_y"/>
                                          </p:val>
                                        </p:tav>
                                        <p:tav tm="100000">
                                          <p:val>
                                            <p:strVal val="ppt_y+1"/>
                                          </p:val>
                                        </p:tav>
                                      </p:tavLst>
                                    </p:anim>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藥</a:t>
            </a:r>
            <a:r>
              <a:rPr lang="zh-TW" altLang="en-US" dirty="0"/>
              <a:t>的</a:t>
            </a:r>
            <a:r>
              <a:rPr lang="zh-TW" altLang="en-US" dirty="0" smtClean="0"/>
              <a:t>起源與演進</a:t>
            </a:r>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205" y="1536072"/>
            <a:ext cx="3810000" cy="2552700"/>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6" y="1500104"/>
            <a:ext cx="3842238" cy="4577987"/>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408" y="4191552"/>
            <a:ext cx="2060161" cy="2677164"/>
          </a:xfrm>
          <a:prstGeom prst="rect">
            <a:avLst/>
          </a:prstGeom>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848" y="1731933"/>
            <a:ext cx="4797152" cy="4797152"/>
          </a:xfrm>
          <a:prstGeom prst="rect">
            <a:avLst/>
          </a:prstGeom>
        </p:spPr>
      </p:pic>
      <p:pic>
        <p:nvPicPr>
          <p:cNvPr id="4" name="內容版面配置區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994967" y="1667438"/>
            <a:ext cx="3456384" cy="2444127"/>
          </a:xfrm>
        </p:spPr>
      </p:pic>
      <p:pic>
        <p:nvPicPr>
          <p:cNvPr id="3" name="圖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001" y="4389389"/>
            <a:ext cx="3846576" cy="2139696"/>
          </a:xfrm>
          <a:prstGeom prst="rect">
            <a:avLst/>
          </a:prstGeom>
        </p:spPr>
      </p:pic>
      <p:pic>
        <p:nvPicPr>
          <p:cNvPr id="11" name="圖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8222" y="4457834"/>
            <a:ext cx="2794000" cy="2095500"/>
          </a:xfrm>
          <a:prstGeom prst="rect">
            <a:avLst/>
          </a:prstGeom>
        </p:spPr>
      </p:pic>
    </p:spTree>
    <p:extLst>
      <p:ext uri="{BB962C8B-B14F-4D97-AF65-F5344CB8AC3E}">
        <p14:creationId xmlns:p14="http://schemas.microsoft.com/office/powerpoint/2010/main" val="415619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 decel="100000"/>
                                        <p:tgtEl>
                                          <p:spTgt spid="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4"/>
                                        </p:tgtEl>
                                        <p:attrNameLst>
                                          <p:attrName>ppt_y</p:attrName>
                                        </p:attrNameLst>
                                      </p:cBhvr>
                                      <p:tavLst>
                                        <p:tav tm="0">
                                          <p:val>
                                            <p:strVal val="ppt_y"/>
                                          </p:val>
                                        </p:tav>
                                        <p:tav tm="100000">
                                          <p:val>
                                            <p:strVal val="ppt_y+1"/>
                                          </p:val>
                                        </p:tav>
                                      </p:tavLst>
                                    </p:anim>
                                    <p:set>
                                      <p:cBhvr>
                                        <p:cTn id="10" dur="1" fill="hold">
                                          <p:stCondLst>
                                            <p:cond delay="999"/>
                                          </p:stCondLst>
                                        </p:cTn>
                                        <p:tgtEl>
                                          <p:spTgt spid="4"/>
                                        </p:tgtEl>
                                        <p:attrNameLst>
                                          <p:attrName>style.visibility</p:attrName>
                                        </p:attrNameLst>
                                      </p:cBhvr>
                                      <p:to>
                                        <p:strVal val="hidden"/>
                                      </p:to>
                                    </p:set>
                                  </p:childTnLst>
                                </p:cTn>
                              </p:par>
                              <p:par>
                                <p:cTn id="11" presetID="37" presetClass="exit" presetSubtype="0" fill="hold" nodeType="withEffect">
                                  <p:stCondLst>
                                    <p:cond delay="0"/>
                                  </p:stCondLst>
                                  <p:childTnLst>
                                    <p:animEffect transition="out" filter="fade">
                                      <p:cBhvr>
                                        <p:cTn id="12" dur="1000"/>
                                        <p:tgtEl>
                                          <p:spTgt spid="3"/>
                                        </p:tgtEl>
                                      </p:cBhvr>
                                    </p:animEffect>
                                    <p:anim calcmode="lin" valueType="num">
                                      <p:cBhvr>
                                        <p:cTn id="13" dur="1000"/>
                                        <p:tgtEl>
                                          <p:spTgt spid="3"/>
                                        </p:tgtEl>
                                        <p:attrNameLst>
                                          <p:attrName>ppt_x</p:attrName>
                                        </p:attrNameLst>
                                      </p:cBhvr>
                                      <p:tavLst>
                                        <p:tav tm="0">
                                          <p:val>
                                            <p:strVal val="ppt_x"/>
                                          </p:val>
                                        </p:tav>
                                        <p:tav tm="100000">
                                          <p:val>
                                            <p:strVal val="ppt_x"/>
                                          </p:val>
                                        </p:tav>
                                      </p:tavLst>
                                    </p:anim>
                                    <p:anim calcmode="lin" valueType="num">
                                      <p:cBhvr>
                                        <p:cTn id="14" dur="100" decel="100000"/>
                                        <p:tgtEl>
                                          <p:spTgt spid="3"/>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par>
                                <p:cTn id="17" presetID="37" presetClass="exit" presetSubtype="0" fill="hold" nodeType="withEffect">
                                  <p:stCondLst>
                                    <p:cond delay="0"/>
                                  </p:stCondLst>
                                  <p:childTnLst>
                                    <p:animEffect transition="out" filter="fade">
                                      <p:cBhvr>
                                        <p:cTn id="18" dur="1000"/>
                                        <p:tgtEl>
                                          <p:spTgt spid="11"/>
                                        </p:tgtEl>
                                      </p:cBhvr>
                                    </p:animEffect>
                                    <p:anim calcmode="lin" valueType="num">
                                      <p:cBhvr>
                                        <p:cTn id="19" dur="1000"/>
                                        <p:tgtEl>
                                          <p:spTgt spid="11"/>
                                        </p:tgtEl>
                                        <p:attrNameLst>
                                          <p:attrName>ppt_x</p:attrName>
                                        </p:attrNameLst>
                                      </p:cBhvr>
                                      <p:tavLst>
                                        <p:tav tm="0">
                                          <p:val>
                                            <p:strVal val="ppt_x"/>
                                          </p:val>
                                        </p:tav>
                                        <p:tav tm="100000">
                                          <p:val>
                                            <p:strVal val="ppt_x"/>
                                          </p:val>
                                        </p:tav>
                                      </p:tavLst>
                                    </p:anim>
                                    <p:anim calcmode="lin" valueType="num">
                                      <p:cBhvr>
                                        <p:cTn id="20" dur="100" decel="100000"/>
                                        <p:tgtEl>
                                          <p:spTgt spid="11"/>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11"/>
                                        </p:tgtEl>
                                        <p:attrNameLst>
                                          <p:attrName>ppt_y</p:attrName>
                                        </p:attrNameLst>
                                      </p:cBhvr>
                                      <p:tavLst>
                                        <p:tav tm="0">
                                          <p:val>
                                            <p:strVal val="ppt_y"/>
                                          </p:val>
                                        </p:tav>
                                        <p:tav tm="100000">
                                          <p:val>
                                            <p:strVal val="ppt_y+1"/>
                                          </p:val>
                                        </p:tav>
                                      </p:tavLst>
                                    </p:anim>
                                    <p:set>
                                      <p:cBhvr>
                                        <p:cTn id="22" dur="1" fill="hold">
                                          <p:stCondLst>
                                            <p:cond delay="999"/>
                                          </p:stCondLst>
                                        </p:cTn>
                                        <p:tgtEl>
                                          <p:spTgt spid="11"/>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
                                        </p:tgtEl>
                                        <p:attrNameLst>
                                          <p:attrName>ppt_x</p:attrName>
                                        </p:attrNameLst>
                                      </p:cBhvr>
                                      <p:tavLst>
                                        <p:tav tm="0">
                                          <p:val>
                                            <p:strVal val="ppt_x"/>
                                          </p:val>
                                        </p:tav>
                                        <p:tav tm="100000">
                                          <p:val>
                                            <p:strVal val="ppt_x"/>
                                          </p:val>
                                        </p:tav>
                                      </p:tavLst>
                                    </p:anim>
                                    <p:anim calcmode="lin" valueType="num">
                                      <p:cBhvr additive="base">
                                        <p:cTn id="41" dur="500"/>
                                        <p:tgtEl>
                                          <p:spTgt spid="5"/>
                                        </p:tgtEl>
                                        <p:attrNameLst>
                                          <p:attrName>ppt_y</p:attrName>
                                        </p:attrNameLst>
                                      </p:cBhvr>
                                      <p:tavLst>
                                        <p:tav tm="0">
                                          <p:val>
                                            <p:strVal val="ppt_y"/>
                                          </p:val>
                                        </p:tav>
                                        <p:tav tm="100000">
                                          <p:val>
                                            <p:strVal val="1+ppt_h/2"/>
                                          </p:val>
                                        </p:tav>
                                      </p:tavLst>
                                    </p:anim>
                                    <p:set>
                                      <p:cBhvr>
                                        <p:cTn id="42" dur="1" fill="hold">
                                          <p:stCondLst>
                                            <p:cond delay="499"/>
                                          </p:stCondLst>
                                        </p:cTn>
                                        <p:tgtEl>
                                          <p:spTgt spid="5"/>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6"/>
                                        </p:tgtEl>
                                        <p:attrNameLst>
                                          <p:attrName>ppt_x</p:attrName>
                                        </p:attrNameLst>
                                      </p:cBhvr>
                                      <p:tavLst>
                                        <p:tav tm="0">
                                          <p:val>
                                            <p:strVal val="ppt_x"/>
                                          </p:val>
                                        </p:tav>
                                        <p:tav tm="100000">
                                          <p:val>
                                            <p:strVal val="ppt_x"/>
                                          </p:val>
                                        </p:tav>
                                      </p:tavLst>
                                    </p:anim>
                                    <p:anim calcmode="lin" valueType="num">
                                      <p:cBhvr additive="base">
                                        <p:cTn id="45" dur="500"/>
                                        <p:tgtEl>
                                          <p:spTgt spid="6"/>
                                        </p:tgtEl>
                                        <p:attrNameLst>
                                          <p:attrName>ppt_y</p:attrName>
                                        </p:attrNameLst>
                                      </p:cBhvr>
                                      <p:tavLst>
                                        <p:tav tm="0">
                                          <p:val>
                                            <p:strVal val="ppt_y"/>
                                          </p:val>
                                        </p:tav>
                                        <p:tav tm="100000">
                                          <p:val>
                                            <p:strVal val="1+ppt_h/2"/>
                                          </p:val>
                                        </p:tav>
                                      </p:tavLst>
                                    </p:anim>
                                    <p:set>
                                      <p:cBhvr>
                                        <p:cTn id="46" dur="1" fill="hold">
                                          <p:stCondLst>
                                            <p:cond delay="499"/>
                                          </p:stCondLst>
                                        </p:cTn>
                                        <p:tgtEl>
                                          <p:spTgt spid="6"/>
                                        </p:tgtEl>
                                        <p:attrNameLst>
                                          <p:attrName>style.visibility</p:attrName>
                                        </p:attrNameLst>
                                      </p:cBhvr>
                                      <p:to>
                                        <p:strVal val="hidden"/>
                                      </p:to>
                                    </p:set>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10" fill="hold"/>
                                        <p:tgtEl>
                                          <p:spTgt spid="10"/>
                                        </p:tgtEl>
                                        <p:attrNameLst>
                                          <p:attrName>ppt_x</p:attrName>
                                        </p:attrNameLst>
                                      </p:cBhvr>
                                      <p:tavLst>
                                        <p:tav tm="0">
                                          <p:val>
                                            <p:strVal val="#ppt_x"/>
                                          </p:val>
                                        </p:tav>
                                        <p:tav tm="100000">
                                          <p:val>
                                            <p:strVal val="#ppt_x"/>
                                          </p:val>
                                        </p:tav>
                                      </p:tavLst>
                                    </p:anim>
                                    <p:anim calcmode="lin" valueType="num">
                                      <p:cBhvr additive="base">
                                        <p:cTn id="51" dur="1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醫院愈來愈難經營！</a:t>
            </a:r>
            <a:endParaRPr lang="zh-TW" altLang="en-US" dirty="0"/>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7073" t="13230" r="2928" b="16842"/>
          <a:stretch/>
        </p:blipFill>
        <p:spPr>
          <a:xfrm>
            <a:off x="179512" y="1988840"/>
            <a:ext cx="3970171" cy="4032448"/>
          </a:xfrm>
          <a:prstGeom prst="rect">
            <a:avLst/>
          </a:prstGeom>
        </p:spPr>
      </p:pic>
      <p:sp>
        <p:nvSpPr>
          <p:cNvPr id="6" name="文字方塊 5"/>
          <p:cNvSpPr txBox="1"/>
          <p:nvPr/>
        </p:nvSpPr>
        <p:spPr>
          <a:xfrm>
            <a:off x="4582027" y="1988840"/>
            <a:ext cx="4392488" cy="4832092"/>
          </a:xfrm>
          <a:prstGeom prst="rect">
            <a:avLst/>
          </a:prstGeom>
          <a:noFill/>
        </p:spPr>
        <p:txBody>
          <a:bodyPr wrap="square" rtlCol="0">
            <a:spAutoFit/>
          </a:bodyPr>
          <a:lstStyle/>
          <a:p>
            <a:pPr marL="342900" indent="-342900">
              <a:buFont typeface="+mj-lt"/>
              <a:buAutoNum type="arabicPeriod"/>
            </a:pPr>
            <a:r>
              <a:rPr lang="zh-TW" altLang="en-US" sz="2800" dirty="0" smtClean="0"/>
              <a:t>醫院美食街</a:t>
            </a:r>
            <a:r>
              <a:rPr lang="zh-TW" altLang="en-US" sz="2800" dirty="0" smtClean="0">
                <a:latin typeface="新細明體" panose="02020500000000000000" pitchFamily="18" charset="-120"/>
                <a:ea typeface="新細明體" panose="02020500000000000000" pitchFamily="18" charset="-120"/>
              </a:rPr>
              <a:t>、</a:t>
            </a:r>
            <a:r>
              <a:rPr lang="zh-TW" altLang="en-US" sz="2800" dirty="0" smtClean="0"/>
              <a:t>商場 </a:t>
            </a:r>
            <a:r>
              <a:rPr lang="zh-TW" altLang="en-US" sz="2800" dirty="0" smtClean="0">
                <a:latin typeface="新細明體" panose="02020500000000000000" pitchFamily="18" charset="-120"/>
                <a:ea typeface="新細明體" panose="02020500000000000000" pitchFamily="18" charset="-120"/>
              </a:rPr>
              <a:t>、</a:t>
            </a:r>
            <a:r>
              <a:rPr lang="zh-TW" altLang="en-US" sz="2800" dirty="0" smtClean="0"/>
              <a:t>停車場比本業賺錢</a:t>
            </a:r>
            <a:endParaRPr lang="en-US" altLang="zh-TW" sz="2800" dirty="0" smtClean="0"/>
          </a:p>
          <a:p>
            <a:pPr marL="342900" indent="-342900">
              <a:buFont typeface="+mj-lt"/>
              <a:buAutoNum type="arabicPeriod"/>
            </a:pPr>
            <a:r>
              <a:rPr lang="zh-TW" altLang="en-US" sz="2800" dirty="0"/>
              <a:t>以</a:t>
            </a:r>
            <a:r>
              <a:rPr lang="zh-TW" altLang="en-US" sz="2800" dirty="0" smtClean="0"/>
              <a:t>藥價差補貼虧損</a:t>
            </a:r>
            <a:endParaRPr lang="en-US" altLang="zh-TW" sz="2800" dirty="0" smtClean="0"/>
          </a:p>
          <a:p>
            <a:pPr marL="342900" indent="-342900">
              <a:buFont typeface="+mj-lt"/>
              <a:buAutoNum type="arabicPeriod"/>
            </a:pPr>
            <a:r>
              <a:rPr lang="zh-TW" altLang="en-US" sz="2800" dirty="0" smtClean="0"/>
              <a:t>壓低醫</a:t>
            </a:r>
            <a:r>
              <a:rPr lang="zh-TW" altLang="en-US" sz="2800" dirty="0"/>
              <a:t>護</a:t>
            </a:r>
            <a:r>
              <a:rPr lang="zh-TW" altLang="en-US" sz="2800" dirty="0" smtClean="0"/>
              <a:t>待遇</a:t>
            </a:r>
            <a:r>
              <a:rPr lang="zh-TW" altLang="en-US" sz="2800" dirty="0" smtClean="0">
                <a:latin typeface="新細明體" panose="02020500000000000000" pitchFamily="18" charset="-120"/>
                <a:ea typeface="新細明體" panose="02020500000000000000" pitchFamily="18" charset="-120"/>
              </a:rPr>
              <a:t>，形同</a:t>
            </a:r>
            <a:r>
              <a:rPr lang="zh-TW" altLang="en-US" sz="2800" dirty="0" smtClean="0"/>
              <a:t>血汗醫院</a:t>
            </a:r>
            <a:endParaRPr lang="en-US" altLang="zh-TW" sz="2800" dirty="0" smtClean="0"/>
          </a:p>
          <a:p>
            <a:pPr marL="342900" indent="-342900">
              <a:buFont typeface="+mj-lt"/>
              <a:buAutoNum type="arabicPeriod"/>
            </a:pPr>
            <a:r>
              <a:rPr lang="zh-TW" altLang="en-US" sz="2800" dirty="0" smtClean="0"/>
              <a:t>多開藥</a:t>
            </a:r>
            <a:r>
              <a:rPr lang="zh-TW" altLang="en-US" sz="2800" dirty="0">
                <a:latin typeface="新細明體" panose="02020500000000000000" pitchFamily="18" charset="-120"/>
                <a:ea typeface="新細明體" panose="02020500000000000000" pitchFamily="18" charset="-120"/>
              </a:rPr>
              <a:t>、</a:t>
            </a:r>
            <a:r>
              <a:rPr lang="zh-TW" altLang="en-US" sz="2800" dirty="0" smtClean="0"/>
              <a:t>做檢查</a:t>
            </a:r>
            <a:r>
              <a:rPr lang="zh-TW" altLang="en-US" sz="2800" dirty="0">
                <a:latin typeface="新細明體" panose="02020500000000000000" pitchFamily="18" charset="-120"/>
                <a:ea typeface="新細明體" panose="02020500000000000000" pitchFamily="18" charset="-120"/>
              </a:rPr>
              <a:t>，</a:t>
            </a:r>
            <a:r>
              <a:rPr lang="zh-TW" altLang="en-US" sz="2800" dirty="0" smtClean="0"/>
              <a:t>形同醫療資源浪費</a:t>
            </a:r>
            <a:r>
              <a:rPr lang="zh-TW" altLang="en-US" sz="2800" dirty="0" smtClean="0">
                <a:latin typeface="新細明體" panose="02020500000000000000" pitchFamily="18" charset="-120"/>
                <a:ea typeface="新細明體" panose="02020500000000000000" pitchFamily="18" charset="-120"/>
              </a:rPr>
              <a:t>，</a:t>
            </a:r>
            <a:r>
              <a:rPr lang="zh-TW" altLang="en-US" sz="2800" dirty="0" smtClean="0"/>
              <a:t>導致惡性循環</a:t>
            </a:r>
            <a:endParaRPr lang="en-US" altLang="zh-TW" sz="2800" dirty="0" smtClean="0"/>
          </a:p>
          <a:p>
            <a:pPr marL="342900" indent="-342900">
              <a:buFont typeface="+mj-lt"/>
              <a:buAutoNum type="arabicPeriod"/>
            </a:pPr>
            <a:r>
              <a:rPr lang="zh-TW" altLang="en-US" sz="2800" dirty="0" smtClean="0"/>
              <a:t>詐領健保費層出不窮</a:t>
            </a:r>
            <a:endParaRPr lang="en-US" altLang="zh-TW" sz="2800" dirty="0" smtClean="0"/>
          </a:p>
          <a:p>
            <a:pPr marL="342900" indent="-342900">
              <a:buFont typeface="+mj-lt"/>
              <a:buAutoNum type="arabicPeriod"/>
            </a:pPr>
            <a:r>
              <a:rPr lang="zh-TW" altLang="en-US" sz="2800" dirty="0" smtClean="0"/>
              <a:t>醫院倒閉</a:t>
            </a:r>
            <a:r>
              <a:rPr lang="zh-TW" altLang="en-US" sz="2800" dirty="0"/>
              <a:t>潮</a:t>
            </a:r>
            <a:endParaRPr lang="en-US" altLang="zh-TW" sz="2800" dirty="0" smtClean="0"/>
          </a:p>
          <a:p>
            <a:endParaRPr lang="zh-TW" altLang="en-US" sz="2800" dirty="0"/>
          </a:p>
        </p:txBody>
      </p:sp>
    </p:spTree>
    <p:extLst>
      <p:ext uri="{BB962C8B-B14F-4D97-AF65-F5344CB8AC3E}">
        <p14:creationId xmlns:p14="http://schemas.microsoft.com/office/powerpoint/2010/main" val="3159218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474" y="175085"/>
            <a:ext cx="3960440" cy="2749859"/>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658" y="147770"/>
            <a:ext cx="4048125" cy="2777174"/>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55" y="4223158"/>
            <a:ext cx="4320480" cy="2430270"/>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2083" y="4002421"/>
            <a:ext cx="3921789" cy="2641603"/>
          </a:xfrm>
          <a:prstGeom prst="rect">
            <a:avLst/>
          </a:prstGeom>
        </p:spPr>
      </p:pic>
      <p:sp>
        <p:nvSpPr>
          <p:cNvPr id="9" name="文字方塊 8"/>
          <p:cNvSpPr txBox="1"/>
          <p:nvPr/>
        </p:nvSpPr>
        <p:spPr>
          <a:xfrm>
            <a:off x="1187624" y="3284984"/>
            <a:ext cx="6552728" cy="707886"/>
          </a:xfrm>
          <a:prstGeom prst="rect">
            <a:avLst/>
          </a:prstGeom>
          <a:noFill/>
        </p:spPr>
        <p:txBody>
          <a:bodyPr wrap="square" rtlCol="0">
            <a:spAutoFit/>
          </a:bodyPr>
          <a:lstStyle/>
          <a:p>
            <a:pPr algn="ctr"/>
            <a:r>
              <a:rPr lang="zh-TW" altLang="en-US" sz="4000" b="1" dirty="0" smtClean="0">
                <a:solidFill>
                  <a:srgbClr val="FF0000"/>
                </a:solidFill>
                <a:latin typeface="標楷體" panose="03000509000000000000" pitchFamily="65" charset="-120"/>
                <a:ea typeface="標楷體" panose="03000509000000000000" pitchFamily="65" charset="-120"/>
                <a:cs typeface="Aharoni" panose="02010803020104030203" pitchFamily="2" charset="-79"/>
              </a:rPr>
              <a:t>未來將是醫療崩解的世代</a:t>
            </a:r>
            <a:r>
              <a:rPr lang="en-US" altLang="zh-TW" sz="4000" b="1" dirty="0" smtClean="0">
                <a:solidFill>
                  <a:srgbClr val="FF0000"/>
                </a:solidFill>
                <a:latin typeface="新細明體" panose="02020500000000000000" pitchFamily="18" charset="-120"/>
                <a:ea typeface="新細明體" panose="02020500000000000000" pitchFamily="18" charset="-120"/>
                <a:cs typeface="Aharoni" panose="02010803020104030203" pitchFamily="2" charset="-79"/>
              </a:rPr>
              <a:t>?!</a:t>
            </a:r>
            <a:endParaRPr lang="zh-TW" altLang="en-US" sz="4000" b="1" dirty="0">
              <a:solidFill>
                <a:srgbClr val="FF0000"/>
              </a:solidFill>
              <a:latin typeface="標楷體" panose="03000509000000000000" pitchFamily="65" charset="-120"/>
              <a:ea typeface="標楷體" panose="03000509000000000000" pitchFamily="65" charset="-120"/>
              <a:cs typeface="Aharoni" panose="02010803020104030203" pitchFamily="2" charset="-79"/>
            </a:endParaRPr>
          </a:p>
        </p:txBody>
      </p:sp>
    </p:spTree>
    <p:extLst>
      <p:ext uri="{BB962C8B-B14F-4D97-AF65-F5344CB8AC3E}">
        <p14:creationId xmlns:p14="http://schemas.microsoft.com/office/powerpoint/2010/main" val="2899740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內容版面配置區 2"/>
          <p:cNvSpPr txBox="1">
            <a:spLocks/>
          </p:cNvSpPr>
          <p:nvPr/>
        </p:nvSpPr>
        <p:spPr>
          <a:xfrm>
            <a:off x="3148000" y="1796415"/>
            <a:ext cx="2304256" cy="67516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0"/>
              </a:spcBef>
              <a:spcAft>
                <a:spcPts val="800"/>
              </a:spcAft>
              <a:buClr>
                <a:schemeClr val="accent1"/>
              </a:buClr>
              <a:buSzPct val="100000"/>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buFont typeface="Arial" pitchFamily="34" charset="0"/>
              <a:buNone/>
            </a:pPr>
            <a:r>
              <a:rPr lang="zh-TW" altLang="en-US" sz="3200" b="1" dirty="0" smtClean="0">
                <a:solidFill>
                  <a:srgbClr val="C00000"/>
                </a:solidFill>
              </a:rPr>
              <a:t>藥價一直砍</a:t>
            </a:r>
            <a:endParaRPr lang="en-US" altLang="zh-TW" sz="3200" b="1" dirty="0" smtClean="0">
              <a:solidFill>
                <a:srgbClr val="C00000"/>
              </a:solidFill>
            </a:endParaRPr>
          </a:p>
          <a:p>
            <a:endParaRPr lang="en-US" altLang="zh-TW" dirty="0" smtClean="0"/>
          </a:p>
          <a:p>
            <a:endParaRPr lang="zh-TW" altLang="en-US" dirty="0"/>
          </a:p>
        </p:txBody>
      </p:sp>
      <p:sp>
        <p:nvSpPr>
          <p:cNvPr id="2" name="標題 1"/>
          <p:cNvSpPr>
            <a:spLocks noGrp="1"/>
          </p:cNvSpPr>
          <p:nvPr>
            <p:ph type="title"/>
          </p:nvPr>
        </p:nvSpPr>
        <p:spPr/>
        <p:txBody>
          <a:bodyPr/>
          <a:lstStyle/>
          <a:p>
            <a:r>
              <a:rPr lang="en-US" altLang="zh-TW" dirty="0" smtClean="0"/>
              <a:t>“</a:t>
            </a:r>
            <a:r>
              <a:rPr lang="zh-TW" altLang="en-US" dirty="0" smtClean="0"/>
              <a:t>藥價黑洞</a:t>
            </a:r>
            <a:r>
              <a:rPr lang="en-US" altLang="zh-TW" dirty="0" smtClean="0"/>
              <a:t>”</a:t>
            </a:r>
            <a:r>
              <a:rPr lang="zh-TW" altLang="en-US" dirty="0" smtClean="0"/>
              <a:t>愈補愈大洞！</a:t>
            </a:r>
            <a:endParaRPr lang="zh-TW" altLang="en-US" dirty="0"/>
          </a:p>
        </p:txBody>
      </p:sp>
      <p:grpSp>
        <p:nvGrpSpPr>
          <p:cNvPr id="5" name="群組 4"/>
          <p:cNvGrpSpPr/>
          <p:nvPr/>
        </p:nvGrpSpPr>
        <p:grpSpPr>
          <a:xfrm>
            <a:off x="323528" y="2010839"/>
            <a:ext cx="7940377" cy="4641061"/>
            <a:chOff x="323528" y="2010839"/>
            <a:chExt cx="7940377" cy="4641061"/>
          </a:xfrm>
        </p:grpSpPr>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34442" t="7476" r="35437" b="4641"/>
            <a:stretch/>
          </p:blipFill>
          <p:spPr>
            <a:xfrm rot="10800000">
              <a:off x="1547663" y="2276872"/>
              <a:ext cx="1224136" cy="2232248"/>
            </a:xfrm>
            <a:prstGeom prst="rect">
              <a:avLst/>
            </a:prstGeom>
          </p:spPr>
        </p:pic>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38249" t="2778" r="34751" b="-1"/>
            <a:stretch/>
          </p:blipFill>
          <p:spPr>
            <a:xfrm>
              <a:off x="5508104" y="2010839"/>
              <a:ext cx="864096" cy="2520280"/>
            </a:xfrm>
            <a:prstGeom prst="rect">
              <a:avLst/>
            </a:prstGeom>
          </p:spPr>
        </p:pic>
        <p:sp>
          <p:nvSpPr>
            <p:cNvPr id="8" name="矩形 7"/>
            <p:cNvSpPr/>
            <p:nvPr/>
          </p:nvSpPr>
          <p:spPr>
            <a:xfrm>
              <a:off x="3613378" y="2996952"/>
              <a:ext cx="1116000" cy="1044000"/>
            </a:xfrm>
            <a:prstGeom prst="rect">
              <a:avLst/>
            </a:prstGeom>
          </p:spPr>
          <p:txBody>
            <a:bodyPr wrap="square">
              <a:spAutoFit/>
              <a:scene3d>
                <a:camera prst="orthographicFront"/>
                <a:lightRig rig="threePt" dir="t"/>
              </a:scene3d>
              <a:sp3d extrusionH="57150">
                <a:bevelT w="38100" h="38100"/>
              </a:sp3d>
            </a:bodyPr>
            <a:lstStyle/>
            <a:p>
              <a:r>
                <a:rPr lang="zh-TW" altLang="en-US" sz="4000" b="1" dirty="0">
                  <a:ln w="22225">
                    <a:solidFill>
                      <a:schemeClr val="accent2"/>
                    </a:solidFill>
                    <a:prstDash val="solid"/>
                  </a:ln>
                  <a:solidFill>
                    <a:schemeClr val="accent2">
                      <a:lumMod val="40000"/>
                      <a:lumOff val="60000"/>
                    </a:schemeClr>
                  </a:solidFill>
                </a:rPr>
                <a:t>＜</a:t>
              </a:r>
              <a:r>
                <a:rPr lang="zh-TW" altLang="en-US" sz="2220" b="1" dirty="0">
                  <a:ln w="22225">
                    <a:solidFill>
                      <a:schemeClr val="accent2"/>
                    </a:solidFill>
                    <a:prstDash val="solid"/>
                  </a:ln>
                  <a:solidFill>
                    <a:schemeClr val="accent2">
                      <a:lumMod val="40000"/>
                      <a:lumOff val="60000"/>
                    </a:schemeClr>
                  </a:solidFill>
                </a:rPr>
                <a:t> </a:t>
              </a:r>
            </a:p>
          </p:txBody>
        </p:sp>
        <p:sp>
          <p:nvSpPr>
            <p:cNvPr id="9" name="文字方塊 8"/>
            <p:cNvSpPr txBox="1"/>
            <p:nvPr/>
          </p:nvSpPr>
          <p:spPr>
            <a:xfrm>
              <a:off x="323528" y="3270979"/>
              <a:ext cx="1512168" cy="646331"/>
            </a:xfrm>
            <a:prstGeom prst="rect">
              <a:avLst/>
            </a:prstGeom>
            <a:noFill/>
          </p:spPr>
          <p:txBody>
            <a:bodyPr wrap="square" rtlCol="0">
              <a:spAutoFit/>
            </a:bodyPr>
            <a:lstStyle/>
            <a:p>
              <a:r>
                <a:rPr lang="zh-TW" altLang="en-US" dirty="0"/>
                <a:t>健</a:t>
              </a:r>
              <a:r>
                <a:rPr lang="zh-TW" altLang="en-US" dirty="0" smtClean="0"/>
                <a:t>保給付價</a:t>
              </a:r>
              <a:r>
                <a:rPr lang="en-US" altLang="zh-TW" dirty="0" smtClean="0"/>
                <a:t>NT. 23.5</a:t>
              </a:r>
              <a:endParaRPr lang="zh-TW" altLang="en-US" dirty="0"/>
            </a:p>
          </p:txBody>
        </p:sp>
        <p:sp>
          <p:nvSpPr>
            <p:cNvPr id="10" name="文字方塊 9"/>
            <p:cNvSpPr txBox="1"/>
            <p:nvPr/>
          </p:nvSpPr>
          <p:spPr>
            <a:xfrm>
              <a:off x="6751737" y="3195786"/>
              <a:ext cx="1512168" cy="646331"/>
            </a:xfrm>
            <a:prstGeom prst="rect">
              <a:avLst/>
            </a:prstGeom>
            <a:noFill/>
          </p:spPr>
          <p:txBody>
            <a:bodyPr wrap="square" rtlCol="0">
              <a:spAutoFit/>
            </a:bodyPr>
            <a:lstStyle/>
            <a:p>
              <a:r>
                <a:rPr lang="zh-TW" altLang="en-US" dirty="0" smtClean="0"/>
                <a:t>超商零售價</a:t>
              </a:r>
              <a:r>
                <a:rPr lang="en-US" altLang="zh-TW" dirty="0" smtClean="0"/>
                <a:t>NT. 25</a:t>
              </a:r>
              <a:endParaRPr lang="zh-TW" altLang="en-US" dirty="0"/>
            </a:p>
          </p:txBody>
        </p:sp>
        <p:sp>
          <p:nvSpPr>
            <p:cNvPr id="11" name="矩形 10"/>
            <p:cNvSpPr/>
            <p:nvPr/>
          </p:nvSpPr>
          <p:spPr>
            <a:xfrm>
              <a:off x="3613378" y="5157192"/>
              <a:ext cx="1116000" cy="1044000"/>
            </a:xfrm>
            <a:prstGeom prst="rect">
              <a:avLst/>
            </a:prstGeom>
          </p:spPr>
          <p:txBody>
            <a:bodyPr wrap="square">
              <a:spAutoFit/>
              <a:scene3d>
                <a:camera prst="orthographicFront"/>
                <a:lightRig rig="threePt" dir="t"/>
              </a:scene3d>
              <a:sp3d extrusionH="57150">
                <a:bevelT w="38100" h="38100"/>
              </a:sp3d>
            </a:bodyPr>
            <a:lstStyle/>
            <a:p>
              <a:r>
                <a:rPr lang="zh-TW" altLang="en-US" sz="4000" b="1" dirty="0">
                  <a:ln w="22225">
                    <a:solidFill>
                      <a:schemeClr val="accent2"/>
                    </a:solidFill>
                    <a:prstDash val="solid"/>
                  </a:ln>
                  <a:solidFill>
                    <a:schemeClr val="accent2">
                      <a:lumMod val="40000"/>
                      <a:lumOff val="60000"/>
                    </a:schemeClr>
                  </a:solidFill>
                </a:rPr>
                <a:t>＜</a:t>
              </a:r>
              <a:r>
                <a:rPr lang="zh-TW" altLang="en-US" sz="2220" b="1" dirty="0">
                  <a:ln w="22225">
                    <a:solidFill>
                      <a:schemeClr val="accent2"/>
                    </a:solidFill>
                    <a:prstDash val="solid"/>
                  </a:ln>
                  <a:solidFill>
                    <a:schemeClr val="accent2">
                      <a:lumMod val="40000"/>
                      <a:lumOff val="60000"/>
                    </a:schemeClr>
                  </a:solidFill>
                </a:rPr>
                <a:t> </a:t>
              </a:r>
            </a:p>
          </p:txBody>
        </p:sp>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t="30807" b="30189"/>
            <a:stretch/>
          </p:blipFill>
          <p:spPr>
            <a:xfrm>
              <a:off x="5292306" y="4941168"/>
              <a:ext cx="2237814" cy="864096"/>
            </a:xfrm>
            <a:prstGeom prst="rect">
              <a:avLst/>
            </a:prstGeom>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386" y="4781612"/>
              <a:ext cx="2847975" cy="1600200"/>
            </a:xfrm>
            <a:prstGeom prst="rect">
              <a:avLst/>
            </a:prstGeom>
          </p:spPr>
        </p:pic>
        <p:sp>
          <p:nvSpPr>
            <p:cNvPr id="14" name="文字方塊 13"/>
            <p:cNvSpPr txBox="1"/>
            <p:nvPr/>
          </p:nvSpPr>
          <p:spPr>
            <a:xfrm>
              <a:off x="2571029" y="6005569"/>
              <a:ext cx="1512168" cy="646331"/>
            </a:xfrm>
            <a:prstGeom prst="rect">
              <a:avLst/>
            </a:prstGeom>
            <a:noFill/>
          </p:spPr>
          <p:txBody>
            <a:bodyPr wrap="square" rtlCol="0">
              <a:spAutoFit/>
            </a:bodyPr>
            <a:lstStyle/>
            <a:p>
              <a:r>
                <a:rPr lang="zh-TW" altLang="en-US" dirty="0"/>
                <a:t>健</a:t>
              </a:r>
              <a:r>
                <a:rPr lang="zh-TW" altLang="en-US" dirty="0" smtClean="0"/>
                <a:t>保給付價</a:t>
              </a:r>
              <a:r>
                <a:rPr lang="en-US" altLang="zh-TW" dirty="0" smtClean="0"/>
                <a:t>NT. 0.2/tab</a:t>
              </a:r>
              <a:endParaRPr lang="zh-TW" altLang="en-US" dirty="0"/>
            </a:p>
          </p:txBody>
        </p:sp>
        <p:sp>
          <p:nvSpPr>
            <p:cNvPr id="15" name="文字方塊 14"/>
            <p:cNvSpPr txBox="1"/>
            <p:nvPr/>
          </p:nvSpPr>
          <p:spPr>
            <a:xfrm>
              <a:off x="5890202" y="5950150"/>
              <a:ext cx="1512168" cy="646331"/>
            </a:xfrm>
            <a:prstGeom prst="rect">
              <a:avLst/>
            </a:prstGeom>
            <a:noFill/>
          </p:spPr>
          <p:txBody>
            <a:bodyPr wrap="square" rtlCol="0">
              <a:spAutoFit/>
            </a:bodyPr>
            <a:lstStyle/>
            <a:p>
              <a:r>
                <a:rPr lang="zh-TW" altLang="en-US" dirty="0" smtClean="0"/>
                <a:t>超商零售價</a:t>
              </a:r>
              <a:r>
                <a:rPr lang="en-US" altLang="zh-TW" dirty="0" smtClean="0"/>
                <a:t>NT. 2.7/</a:t>
              </a:r>
              <a:r>
                <a:rPr lang="zh-TW" altLang="en-US" dirty="0" smtClean="0"/>
                <a:t>顆</a:t>
              </a:r>
              <a:endParaRPr lang="zh-TW" altLang="en-US" dirty="0"/>
            </a:p>
          </p:txBody>
        </p:sp>
      </p:grpSp>
      <p:pic>
        <p:nvPicPr>
          <p:cNvPr id="3" name="圖片 2"/>
          <p:cNvPicPr>
            <a:picLocks noChangeAspect="1"/>
          </p:cNvPicPr>
          <p:nvPr/>
        </p:nvPicPr>
        <p:blipFill rotWithShape="1">
          <a:blip r:embed="rId6">
            <a:extLst>
              <a:ext uri="{28A0092B-C50C-407E-A947-70E740481C1C}">
                <a14:useLocalDpi xmlns:a14="http://schemas.microsoft.com/office/drawing/2010/main" val="0"/>
              </a:ext>
            </a:extLst>
          </a:blip>
          <a:srcRect l="-788" t="4200" r="3053" b="14627"/>
          <a:stretch/>
        </p:blipFill>
        <p:spPr>
          <a:xfrm>
            <a:off x="35496" y="1412776"/>
            <a:ext cx="8928992" cy="5566812"/>
          </a:xfrm>
          <a:prstGeom prst="rect">
            <a:avLst/>
          </a:prstGeom>
        </p:spPr>
      </p:pic>
      <p:pic>
        <p:nvPicPr>
          <p:cNvPr id="4" name="內容版面配置區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457400"/>
            <a:ext cx="9108504" cy="5400600"/>
          </a:xfrm>
        </p:spPr>
      </p:pic>
    </p:spTree>
    <p:extLst>
      <p:ext uri="{BB962C8B-B14F-4D97-AF65-F5344CB8AC3E}">
        <p14:creationId xmlns:p14="http://schemas.microsoft.com/office/powerpoint/2010/main" val="152885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 decel="100000"/>
                                        <p:tgtEl>
                                          <p:spTgt spid="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4"/>
                                        </p:tgtEl>
                                        <p:attrNameLst>
                                          <p:attrName>ppt_y</p:attrName>
                                        </p:attrNameLst>
                                      </p:cBhvr>
                                      <p:tavLst>
                                        <p:tav tm="0">
                                          <p:val>
                                            <p:strVal val="ppt_y"/>
                                          </p:val>
                                        </p:tav>
                                        <p:tav tm="100000">
                                          <p:val>
                                            <p:strVal val="ppt_y+1"/>
                                          </p:val>
                                        </p:tav>
                                      </p:tavLst>
                                    </p:anim>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2" presetClass="exit" presetSubtype="4" fill="hold" nodeType="clickEffect">
                                  <p:stCondLst>
                                    <p:cond delay="0"/>
                                  </p:stCondLst>
                                  <p:childTnLst>
                                    <p:anim calcmode="lin" valueType="num">
                                      <p:cBhvr additive="base">
                                        <p:cTn id="14" dur="500"/>
                                        <p:tgtEl>
                                          <p:spTgt spid="3"/>
                                        </p:tgtEl>
                                        <p:attrNameLst>
                                          <p:attrName>ppt_y</p:attrName>
                                        </p:attrNameLst>
                                      </p:cBhvr>
                                      <p:tavLst>
                                        <p:tav tm="0">
                                          <p:val>
                                            <p:strVal val="#ppt_y"/>
                                          </p:val>
                                        </p:tav>
                                        <p:tav tm="100000">
                                          <p:val>
                                            <p:strVal val="#ppt_y+#ppt_h*1.125000"/>
                                          </p:val>
                                        </p:tav>
                                      </p:tavLst>
                                    </p:anim>
                                    <p:animEffect transition="out" filter="wipe(down)">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23528" y="1484784"/>
            <a:ext cx="8712968" cy="3384376"/>
          </a:xfrm>
        </p:spPr>
        <p:txBody>
          <a:bodyPr>
            <a:normAutofit/>
          </a:bodyPr>
          <a:lstStyle/>
          <a:p>
            <a:r>
              <a:rPr lang="zh-TW" altLang="en-US" sz="6600" b="1" dirty="0" smtClean="0">
                <a:solidFill>
                  <a:srgbClr val="FF0000"/>
                </a:solidFill>
              </a:rPr>
              <a:t>產業概況</a:t>
            </a:r>
            <a:r>
              <a:rPr lang="en-US" altLang="zh-TW" sz="6600" b="1" dirty="0" smtClean="0">
                <a:solidFill>
                  <a:srgbClr val="FF0000"/>
                </a:solidFill>
              </a:rPr>
              <a:t/>
            </a:r>
            <a:br>
              <a:rPr lang="en-US" altLang="zh-TW" sz="6600" b="1" dirty="0" smtClean="0">
                <a:solidFill>
                  <a:srgbClr val="FF0000"/>
                </a:solidFill>
              </a:rPr>
            </a:br>
            <a:r>
              <a:rPr lang="zh-TW" altLang="en-US" sz="6600" b="1" dirty="0" smtClean="0">
                <a:solidFill>
                  <a:srgbClr val="FF0000"/>
                </a:solidFill>
              </a:rPr>
              <a:t>台灣生技製藥業的明</a:t>
            </a:r>
            <a:r>
              <a:rPr lang="zh-TW" altLang="en-US" sz="6600" b="1" dirty="0">
                <a:solidFill>
                  <a:srgbClr val="FF0000"/>
                </a:solidFill>
              </a:rPr>
              <a:t>天</a:t>
            </a:r>
          </a:p>
        </p:txBody>
      </p:sp>
    </p:spTree>
    <p:extLst>
      <p:ext uri="{BB962C8B-B14F-4D97-AF65-F5344CB8AC3E}">
        <p14:creationId xmlns:p14="http://schemas.microsoft.com/office/powerpoint/2010/main" val="462991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我國製藥產業結</a:t>
            </a:r>
            <a:r>
              <a:rPr lang="zh-TW" altLang="en-US" dirty="0"/>
              <a:t>構</a:t>
            </a: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t="35300" b="9050"/>
          <a:stretch/>
        </p:blipFill>
        <p:spPr>
          <a:xfrm>
            <a:off x="384963" y="1556792"/>
            <a:ext cx="8337797" cy="5128044"/>
          </a:xfrm>
          <a:prstGeom prst="rect">
            <a:avLst/>
          </a:prstGeom>
        </p:spPr>
      </p:pic>
      <p:sp>
        <p:nvSpPr>
          <p:cNvPr id="6" name="橢圓 5"/>
          <p:cNvSpPr/>
          <p:nvPr/>
        </p:nvSpPr>
        <p:spPr>
          <a:xfrm>
            <a:off x="4211960" y="3861048"/>
            <a:ext cx="3672408" cy="63029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內容版面配置區 3"/>
          <p:cNvPicPr>
            <a:picLocks noChangeAspect="1"/>
          </p:cNvPicPr>
          <p:nvPr/>
        </p:nvPicPr>
        <p:blipFill rotWithShape="1">
          <a:blip r:embed="rId3" cstate="print">
            <a:extLst>
              <a:ext uri="{28A0092B-C50C-407E-A947-70E740481C1C}">
                <a14:useLocalDpi xmlns:a14="http://schemas.microsoft.com/office/drawing/2010/main" val="0"/>
              </a:ext>
            </a:extLst>
          </a:blip>
          <a:srcRect l="4412"/>
          <a:stretch/>
        </p:blipFill>
        <p:spPr>
          <a:xfrm rot="16200000">
            <a:off x="1908488" y="45408"/>
            <a:ext cx="5316450" cy="8363502"/>
          </a:xfrm>
          <a:prstGeom prst="rect">
            <a:avLst/>
          </a:prstGeom>
        </p:spPr>
      </p:pic>
      <p:sp>
        <p:nvSpPr>
          <p:cNvPr id="3" name="橢圓 2"/>
          <p:cNvSpPr/>
          <p:nvPr/>
        </p:nvSpPr>
        <p:spPr>
          <a:xfrm>
            <a:off x="384962" y="1988840"/>
            <a:ext cx="2973245" cy="288032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8857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台灣西藥製劑市場分析</a:t>
            </a:r>
            <a:endParaRPr lang="zh-TW" altLang="en-US" dirty="0"/>
          </a:p>
        </p:txBody>
      </p:sp>
      <p:pic>
        <p:nvPicPr>
          <p:cNvPr id="4" name="內容版面配置區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179"/>
          <a:stretch/>
        </p:blipFill>
        <p:spPr>
          <a:xfrm rot="16200000">
            <a:off x="2159732" y="-73732"/>
            <a:ext cx="4824535" cy="8229600"/>
          </a:xfrm>
        </p:spPr>
      </p:pic>
      <p:pic>
        <p:nvPicPr>
          <p:cNvPr id="5" name="內容版面配置區 3"/>
          <p:cNvPicPr>
            <a:picLocks noChangeAspect="1"/>
          </p:cNvPicPr>
          <p:nvPr/>
        </p:nvPicPr>
        <p:blipFill rotWithShape="1">
          <a:blip r:embed="rId3" cstate="print">
            <a:extLst>
              <a:ext uri="{28A0092B-C50C-407E-A947-70E740481C1C}">
                <a14:useLocalDpi xmlns:a14="http://schemas.microsoft.com/office/drawing/2010/main" val="0"/>
              </a:ext>
            </a:extLst>
          </a:blip>
          <a:srcRect r="1147"/>
          <a:stretch/>
        </p:blipFill>
        <p:spPr>
          <a:xfrm rot="16200000">
            <a:off x="1979711" y="-99391"/>
            <a:ext cx="5112568" cy="8568949"/>
          </a:xfrm>
          <a:prstGeom prst="rect">
            <a:avLst/>
          </a:prstGeom>
        </p:spPr>
      </p:pic>
    </p:spTree>
    <p:extLst>
      <p:ext uri="{BB962C8B-B14F-4D97-AF65-F5344CB8AC3E}">
        <p14:creationId xmlns:p14="http://schemas.microsoft.com/office/powerpoint/2010/main" val="20094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產業</a:t>
            </a:r>
            <a:r>
              <a:rPr lang="zh-TW" altLang="en-US" dirty="0"/>
              <a:t> </a:t>
            </a:r>
            <a:r>
              <a:rPr lang="en-US" altLang="zh-TW" dirty="0" smtClean="0"/>
              <a:t>SWOT</a:t>
            </a:r>
            <a:r>
              <a:rPr lang="zh-TW" altLang="en-US" dirty="0"/>
              <a:t> </a:t>
            </a:r>
            <a:r>
              <a:rPr lang="zh-TW" altLang="en-US" dirty="0" smtClean="0"/>
              <a:t>分</a:t>
            </a:r>
            <a:r>
              <a:rPr lang="zh-TW" altLang="en-US" dirty="0"/>
              <a:t>析</a:t>
            </a:r>
          </a:p>
        </p:txBody>
      </p:sp>
      <p:graphicFrame>
        <p:nvGraphicFramePr>
          <p:cNvPr id="3" name="表格 2"/>
          <p:cNvGraphicFramePr>
            <a:graphicFrameLocks noGrp="1"/>
          </p:cNvGraphicFramePr>
          <p:nvPr>
            <p:extLst>
              <p:ext uri="{D42A27DB-BD31-4B8C-83A1-F6EECF244321}">
                <p14:modId xmlns:p14="http://schemas.microsoft.com/office/powerpoint/2010/main" val="1806325784"/>
              </p:ext>
            </p:extLst>
          </p:nvPr>
        </p:nvGraphicFramePr>
        <p:xfrm>
          <a:off x="251520" y="1528652"/>
          <a:ext cx="8640960" cy="5212716"/>
        </p:xfrm>
        <a:graphic>
          <a:graphicData uri="http://schemas.openxmlformats.org/drawingml/2006/table">
            <a:tbl>
              <a:tblPr firstRow="1" bandRow="1">
                <a:tableStyleId>{5C22544A-7EE6-4342-B048-85BDC9FD1C3A}</a:tableStyleId>
              </a:tblPr>
              <a:tblGrid>
                <a:gridCol w="4320480"/>
                <a:gridCol w="4320480"/>
              </a:tblGrid>
              <a:tr h="288032">
                <a:tc>
                  <a:txBody>
                    <a:bodyPr/>
                    <a:lstStyle/>
                    <a:p>
                      <a:pPr algn="ctr"/>
                      <a:r>
                        <a:rPr lang="en-US" altLang="zh-TW" dirty="0" smtClean="0"/>
                        <a:t>Strength </a:t>
                      </a:r>
                      <a:r>
                        <a:rPr lang="zh-TW" altLang="en-US" dirty="0" smtClean="0"/>
                        <a:t>優勢</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white"/>
                          </a:solidFill>
                          <a:effectLst/>
                          <a:uLnTx/>
                          <a:uFillTx/>
                          <a:latin typeface="+mn-lt"/>
                          <a:ea typeface="+mn-ea"/>
                          <a:cs typeface="+mn-cs"/>
                        </a:rPr>
                        <a:t>Opportunity </a:t>
                      </a:r>
                      <a:r>
                        <a:rPr kumimoji="0" lang="zh-TW" altLang="en-US" sz="1800" b="1" i="0" u="none" strike="noStrike" kern="1200" cap="none" spc="0" normalizeH="0" baseline="0" noProof="0" dirty="0" smtClean="0">
                          <a:ln>
                            <a:noFill/>
                          </a:ln>
                          <a:solidFill>
                            <a:prstClr val="white"/>
                          </a:solidFill>
                          <a:effectLst/>
                          <a:uLnTx/>
                          <a:uFillTx/>
                          <a:latin typeface="+mn-lt"/>
                          <a:ea typeface="+mn-ea"/>
                          <a:cs typeface="+mn-cs"/>
                        </a:rPr>
                        <a:t>機會</a:t>
                      </a:r>
                    </a:p>
                  </a:txBody>
                  <a:tcPr/>
                </a:tc>
              </a:tr>
              <a:tr h="1290424">
                <a:tc>
                  <a:txBody>
                    <a:bodyPr/>
                    <a:lstStyle/>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醫療服務品質高</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產業較不受景氣影響</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新藥附加價值高，回收期長</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實施</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PIC/S</a:t>
                      </a: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GMP</a:t>
                      </a: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後製藥品質提升</a:t>
                      </a:r>
                      <a:endPar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a:tc>
                <a:tc>
                  <a:txBody>
                    <a:bodyPr/>
                    <a:lstStyle/>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政府對生技新藥產業的支持</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人口高齡化，市場潛力大</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全球學名藥需求提升</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藥品委外代工之趨勢日增</a:t>
                      </a:r>
                      <a:endPar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a:tc>
              </a:tr>
              <a:tr h="3688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white"/>
                          </a:solidFill>
                          <a:effectLst/>
                          <a:uLnTx/>
                          <a:uFillTx/>
                          <a:latin typeface="+mn-lt"/>
                          <a:ea typeface="+mn-ea"/>
                          <a:cs typeface="+mn-cs"/>
                        </a:rPr>
                        <a:t>Weakness </a:t>
                      </a:r>
                      <a:r>
                        <a:rPr kumimoji="0" lang="zh-TW" altLang="en-US" sz="1800" b="1" i="0" u="none" strike="noStrike" kern="1200" cap="none" spc="0" normalizeH="0" baseline="0" noProof="0" dirty="0" smtClean="0">
                          <a:ln>
                            <a:noFill/>
                          </a:ln>
                          <a:solidFill>
                            <a:prstClr val="white"/>
                          </a:solidFill>
                          <a:effectLst/>
                          <a:uLnTx/>
                          <a:uFillTx/>
                          <a:latin typeface="+mn-lt"/>
                          <a:ea typeface="+mn-ea"/>
                          <a:cs typeface="+mn-cs"/>
                        </a:rPr>
                        <a:t>劣勢</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white"/>
                          </a:solidFill>
                          <a:effectLst/>
                          <a:uLnTx/>
                          <a:uFillTx/>
                          <a:latin typeface="+mn-lt"/>
                          <a:ea typeface="+mn-ea"/>
                          <a:cs typeface="+mn-cs"/>
                        </a:rPr>
                        <a:t>Threat </a:t>
                      </a:r>
                      <a:r>
                        <a:rPr kumimoji="0" lang="zh-TW" altLang="en-US" sz="1800" b="1" i="0" u="none" strike="noStrike" kern="1200" cap="none" spc="0" normalizeH="0" baseline="0" noProof="0" dirty="0" smtClean="0">
                          <a:ln>
                            <a:noFill/>
                          </a:ln>
                          <a:solidFill>
                            <a:prstClr val="white"/>
                          </a:solidFill>
                          <a:effectLst/>
                          <a:uLnTx/>
                          <a:uFillTx/>
                          <a:latin typeface="+mn-lt"/>
                          <a:ea typeface="+mn-ea"/>
                          <a:cs typeface="+mn-cs"/>
                        </a:rPr>
                        <a:t>威脅</a:t>
                      </a:r>
                    </a:p>
                  </a:txBody>
                  <a:tcPr>
                    <a:solidFill>
                      <a:schemeClr val="accent1"/>
                    </a:solidFill>
                  </a:tcPr>
                </a:tc>
              </a:tr>
              <a:tr h="3187714">
                <a:tc>
                  <a:txBody>
                    <a:bodyPr/>
                    <a:lstStyle/>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上中下游產業欠缺整合</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廠商規模小，研發創新能力不足，欠缺新藥開發能力</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國產藥品少量多樣，設備利用率低，難以達到經濟規模，單位成本高</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廠商家數多，產品同質性高，價格競爭，毛利率偏低</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實施</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PIC/S</a:t>
                      </a: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GMP</a:t>
                      </a: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後成本提高</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廠商對國際市場資訊與醫藥法規掌握能力不足</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藥品國際貿易及行銷人才不足</a:t>
                      </a:r>
                      <a:endPar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a:tc>
                <a:tc>
                  <a:txBody>
                    <a:bodyPr/>
                    <a:lstStyle/>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台灣市場規模小</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健保藥價給付低不利市場成長</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健保藥價調降不利於學名藥市場</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病人習慣到大醫院就醫</a:t>
                      </a:r>
                      <a:r>
                        <a:rPr lang="zh-TW" altLang="en-US" dirty="0" smtClean="0">
                          <a:latin typeface="新細明體" panose="02020500000000000000" pitchFamily="18" charset="-120"/>
                          <a:ea typeface="新細明體" panose="02020500000000000000" pitchFamily="18" charset="-120"/>
                          <a:cs typeface="Arial Unicode MS" panose="020B0604020202020204" pitchFamily="34" charset="-120"/>
                        </a:rPr>
                        <a:t>，</a:t>
                      </a: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國產學名藥市占率低</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indent="-342900">
                        <a:buFont typeface="+mj-lt"/>
                        <a:buAutoNum type="arabicPeriod"/>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加入</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WTO</a:t>
                      </a: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後藥品免關稅，進口藥品市占率提高</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藥政法規有利於外商；加入</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PIC/S</a:t>
                      </a: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後，外國藥品更容易進入我國市場</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醫師偏好使用原廠藥品</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rPr>
                        <a:t>先進國家專利技術保護周密</a:t>
                      </a:r>
                      <a:endPar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txBody>
                  <a:tcPr/>
                </a:tc>
              </a:tr>
            </a:tbl>
          </a:graphicData>
        </a:graphic>
      </p:graphicFrame>
    </p:spTree>
    <p:extLst>
      <p:ext uri="{BB962C8B-B14F-4D97-AF65-F5344CB8AC3E}">
        <p14:creationId xmlns:p14="http://schemas.microsoft.com/office/powerpoint/2010/main" val="2858391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台灣人的錢比較好賺</a:t>
            </a:r>
            <a:r>
              <a:rPr lang="en-US" altLang="zh-TW" dirty="0">
                <a:latin typeface="新細明體" panose="02020500000000000000" pitchFamily="18" charset="-120"/>
                <a:ea typeface="新細明體" panose="02020500000000000000" pitchFamily="18" charset="-120"/>
              </a:rPr>
              <a:t>？</a:t>
            </a:r>
            <a:endParaRPr lang="zh-TW" altLang="en-US" dirty="0"/>
          </a:p>
        </p:txBody>
      </p:sp>
      <p:pic>
        <p:nvPicPr>
          <p:cNvPr id="4" name="內容版面配置區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91"/>
          <a:stretch/>
        </p:blipFill>
        <p:spPr>
          <a:xfrm>
            <a:off x="48054" y="1483474"/>
            <a:ext cx="6540170" cy="3889742"/>
          </a:xfrm>
        </p:spPr>
      </p:pic>
      <p:pic>
        <p:nvPicPr>
          <p:cNvPr id="5" name="Picture 3768"/>
          <p:cNvPicPr/>
          <p:nvPr/>
        </p:nvPicPr>
        <p:blipFill>
          <a:blip r:embed="rId3"/>
          <a:stretch>
            <a:fillRect/>
          </a:stretch>
        </p:blipFill>
        <p:spPr>
          <a:xfrm>
            <a:off x="2843808" y="5302518"/>
            <a:ext cx="6192688" cy="1510858"/>
          </a:xfrm>
          <a:prstGeom prst="rect">
            <a:avLst/>
          </a:prstGeom>
        </p:spPr>
      </p:pic>
    </p:spTree>
    <p:extLst>
      <p:ext uri="{BB962C8B-B14F-4D97-AF65-F5344CB8AC3E}">
        <p14:creationId xmlns:p14="http://schemas.microsoft.com/office/powerpoint/2010/main" val="241162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台灣藥廠該何去何從</a:t>
            </a:r>
            <a:r>
              <a:rPr lang="zh-TW" altLang="en-US" dirty="0" smtClean="0">
                <a:latin typeface="新細明體" panose="02020500000000000000" pitchFamily="18" charset="-120"/>
                <a:ea typeface="新細明體" panose="02020500000000000000" pitchFamily="18" charset="-120"/>
              </a:rPr>
              <a:t>？</a:t>
            </a:r>
            <a:endParaRPr lang="zh-TW" altLang="en-US" dirty="0"/>
          </a:p>
        </p:txBody>
      </p:sp>
      <p:sp>
        <p:nvSpPr>
          <p:cNvPr id="3" name="文字方塊 2"/>
          <p:cNvSpPr txBox="1"/>
          <p:nvPr/>
        </p:nvSpPr>
        <p:spPr>
          <a:xfrm>
            <a:off x="457200" y="2204864"/>
            <a:ext cx="7643192" cy="3416320"/>
          </a:xfrm>
          <a:prstGeom prst="rect">
            <a:avLst/>
          </a:prstGeom>
          <a:noFill/>
        </p:spPr>
        <p:txBody>
          <a:bodyPr wrap="square" rtlCol="0">
            <a:spAutoFit/>
          </a:bodyPr>
          <a:lstStyle/>
          <a:p>
            <a:pPr marL="342900" indent="-342900">
              <a:buFont typeface="+mj-lt"/>
              <a:buAutoNum type="arabicPeriod"/>
            </a:pPr>
            <a:r>
              <a:rPr lang="zh-TW" altLang="en-US" sz="2400" dirty="0" smtClean="0">
                <a:latin typeface="Times New Roman" panose="02020603050405020304" pitchFamily="18" charset="0"/>
                <a:ea typeface="標楷體" panose="03000509000000000000" pitchFamily="65" charset="-120"/>
              </a:rPr>
              <a:t>關廠歇業、轉手（從</a:t>
            </a:r>
            <a:r>
              <a:rPr lang="en-US" altLang="zh-TW" sz="2400" dirty="0" smtClean="0">
                <a:latin typeface="Times New Roman" panose="02020603050405020304" pitchFamily="18" charset="0"/>
                <a:ea typeface="標楷體" panose="03000509000000000000" pitchFamily="65" charset="-120"/>
              </a:rPr>
              <a:t>GMP</a:t>
            </a:r>
            <a:r>
              <a:rPr lang="zh-TW" altLang="en-US" sz="2400" dirty="0" smtClean="0">
                <a:latin typeface="Times New Roman" panose="02020603050405020304" pitchFamily="18" charset="0"/>
                <a:ea typeface="標楷體" panose="03000509000000000000" pitchFamily="65" charset="-120"/>
              </a:rPr>
              <a:t>、</a:t>
            </a:r>
            <a:r>
              <a:rPr lang="en-US" altLang="zh-TW" sz="2400" dirty="0" smtClean="0">
                <a:latin typeface="Times New Roman" panose="02020603050405020304" pitchFamily="18" charset="0"/>
                <a:ea typeface="標楷體" panose="03000509000000000000" pitchFamily="65" charset="-120"/>
              </a:rPr>
              <a:t>cGMP</a:t>
            </a:r>
            <a:r>
              <a:rPr lang="zh-TW" altLang="en-US" sz="2400" dirty="0" smtClean="0">
                <a:latin typeface="Times New Roman" panose="02020603050405020304" pitchFamily="18" charset="0"/>
                <a:ea typeface="標楷體" panose="03000509000000000000" pitchFamily="65" charset="-120"/>
              </a:rPr>
              <a:t>到 </a:t>
            </a:r>
            <a:r>
              <a:rPr lang="en-US" altLang="zh-TW" sz="2400" dirty="0" smtClean="0">
                <a:latin typeface="Times New Roman" panose="02020603050405020304" pitchFamily="18" charset="0"/>
                <a:ea typeface="標楷體" panose="03000509000000000000" pitchFamily="65" charset="-120"/>
              </a:rPr>
              <a:t>PIC/s</a:t>
            </a:r>
            <a:r>
              <a:rPr lang="zh-TW" altLang="en-US" sz="2400" dirty="0" smtClean="0">
                <a:latin typeface="Times New Roman" panose="02020603050405020304" pitchFamily="18" charset="0"/>
                <a:ea typeface="標楷體" panose="03000509000000000000" pitchFamily="65" charset="-120"/>
              </a:rPr>
              <a:t> </a:t>
            </a:r>
            <a:r>
              <a:rPr lang="en-US" altLang="zh-TW" sz="2400" dirty="0" smtClean="0">
                <a:latin typeface="Times New Roman" panose="02020603050405020304" pitchFamily="18" charset="0"/>
                <a:ea typeface="標楷體" panose="03000509000000000000" pitchFamily="65" charset="-120"/>
              </a:rPr>
              <a:t>GMP</a:t>
            </a:r>
            <a:r>
              <a:rPr lang="zh-TW" altLang="en-US" sz="2400" dirty="0" smtClean="0">
                <a:latin typeface="Times New Roman" panose="02020603050405020304" pitchFamily="18" charset="0"/>
                <a:ea typeface="標楷體" panose="03000509000000000000" pitchFamily="65" charset="-120"/>
              </a:rPr>
              <a:t>）</a:t>
            </a:r>
            <a:endParaRPr lang="en-US" altLang="zh-TW" sz="2400" dirty="0">
              <a:latin typeface="Times New Roman" panose="02020603050405020304" pitchFamily="18" charset="0"/>
              <a:ea typeface="標楷體" panose="03000509000000000000" pitchFamily="65" charset="-120"/>
            </a:endParaRPr>
          </a:p>
          <a:p>
            <a:pPr marL="342900" indent="-342900">
              <a:buFont typeface="+mj-lt"/>
              <a:buAutoNum type="arabicPeriod"/>
            </a:pPr>
            <a:r>
              <a:rPr lang="zh-TW" altLang="en-US" sz="2400" dirty="0" smtClean="0">
                <a:latin typeface="Times New Roman" panose="02020603050405020304" pitchFamily="18" charset="0"/>
                <a:ea typeface="標楷體" panose="03000509000000000000" pitchFamily="65" charset="-120"/>
              </a:rPr>
              <a:t>轉型生產保健食品、醫美保養品、人用清潔品等</a:t>
            </a:r>
            <a:endParaRPr lang="en-US" altLang="zh-TW" sz="2400" dirty="0" smtClean="0">
              <a:latin typeface="Times New Roman" panose="02020603050405020304" pitchFamily="18" charset="0"/>
              <a:ea typeface="標楷體" panose="03000509000000000000" pitchFamily="65" charset="-120"/>
            </a:endParaRPr>
          </a:p>
          <a:p>
            <a:pPr marL="342900" indent="-342900">
              <a:buFont typeface="+mj-lt"/>
              <a:buAutoNum type="arabicPeriod"/>
            </a:pPr>
            <a:r>
              <a:rPr lang="zh-TW" altLang="en-US" sz="2400" dirty="0" smtClean="0">
                <a:latin typeface="Times New Roman" panose="02020603050405020304" pitchFamily="18" charset="0"/>
                <a:ea typeface="標楷體" panose="03000509000000000000" pitchFamily="65" charset="-120"/>
              </a:rPr>
              <a:t>外銷（東南亞、中南美）</a:t>
            </a:r>
            <a:endParaRPr lang="en-US" altLang="zh-TW" sz="2400" dirty="0" smtClean="0">
              <a:latin typeface="Times New Roman" panose="02020603050405020304" pitchFamily="18" charset="0"/>
              <a:ea typeface="標楷體" panose="03000509000000000000" pitchFamily="65" charset="-120"/>
            </a:endParaRPr>
          </a:p>
          <a:p>
            <a:pPr marL="342900" indent="-342900">
              <a:buFont typeface="+mj-lt"/>
              <a:buAutoNum type="arabicPeriod"/>
            </a:pPr>
            <a:r>
              <a:rPr lang="zh-TW" altLang="en-US" sz="2400" dirty="0" smtClean="0">
                <a:latin typeface="Times New Roman" panose="02020603050405020304" pitchFamily="18" charset="0"/>
                <a:ea typeface="標楷體" panose="03000509000000000000" pitchFamily="65" charset="-120"/>
              </a:rPr>
              <a:t>取得國際認證（</a:t>
            </a:r>
            <a:r>
              <a:rPr lang="en-US" altLang="zh-TW" sz="2400" dirty="0" smtClean="0">
                <a:latin typeface="Times New Roman" panose="02020603050405020304" pitchFamily="18" charset="0"/>
                <a:ea typeface="標楷體" panose="03000509000000000000" pitchFamily="65" charset="-120"/>
              </a:rPr>
              <a:t>FDA</a:t>
            </a:r>
            <a:r>
              <a:rPr lang="zh-TW" altLang="en-US" sz="2400" dirty="0" smtClean="0">
                <a:latin typeface="Times New Roman" panose="02020603050405020304" pitchFamily="18" charset="0"/>
                <a:ea typeface="標楷體" panose="03000509000000000000" pitchFamily="65" charset="-120"/>
              </a:rPr>
              <a:t>、厚生勞働省</a:t>
            </a:r>
            <a:r>
              <a:rPr lang="en-US" altLang="zh-TW" sz="2400" dirty="0" smtClean="0">
                <a:latin typeface="Times New Roman" panose="02020603050405020304" pitchFamily="18" charset="0"/>
                <a:ea typeface="標楷體" panose="03000509000000000000" pitchFamily="65" charset="-120"/>
              </a:rPr>
              <a:t>...</a:t>
            </a:r>
            <a:r>
              <a:rPr lang="zh-TW" altLang="en-US" sz="2400" dirty="0" smtClean="0">
                <a:latin typeface="Times New Roman" panose="02020603050405020304" pitchFamily="18" charset="0"/>
                <a:ea typeface="標楷體" panose="03000509000000000000" pitchFamily="65" charset="-120"/>
              </a:rPr>
              <a:t>）爭取國際代工機會或開發歐美日等學名藥外銷市場</a:t>
            </a:r>
            <a:endParaRPr lang="en-US" altLang="zh-TW" sz="2400" dirty="0" smtClean="0">
              <a:latin typeface="Times New Roman" panose="02020603050405020304" pitchFamily="18" charset="0"/>
              <a:ea typeface="標楷體" panose="03000509000000000000" pitchFamily="65" charset="-120"/>
            </a:endParaRPr>
          </a:p>
          <a:p>
            <a:pPr marL="342900" indent="-342900">
              <a:buFont typeface="+mj-lt"/>
              <a:buAutoNum type="arabicPeriod"/>
            </a:pPr>
            <a:r>
              <a:rPr lang="zh-TW" altLang="en-US" sz="2400" dirty="0" smtClean="0">
                <a:latin typeface="Times New Roman" panose="02020603050405020304" pitchFamily="18" charset="0"/>
                <a:ea typeface="標楷體" panose="03000509000000000000" pitchFamily="65" charset="-120"/>
              </a:rPr>
              <a:t>第二類新藥開發（新劑型 </a:t>
            </a:r>
            <a:r>
              <a:rPr lang="en-US" altLang="zh-TW" sz="2400" dirty="0" smtClean="0">
                <a:latin typeface="Times New Roman" panose="02020603050405020304" pitchFamily="18" charset="0"/>
                <a:ea typeface="標楷體" panose="03000509000000000000" pitchFamily="65" charset="-120"/>
              </a:rPr>
              <a:t>ex.</a:t>
            </a:r>
            <a:r>
              <a:rPr lang="zh-TW" altLang="en-US" sz="2400" dirty="0" smtClean="0">
                <a:latin typeface="Times New Roman" panose="02020603050405020304" pitchFamily="18" charset="0"/>
                <a:ea typeface="標楷體" panose="03000509000000000000" pitchFamily="65" charset="-120"/>
              </a:rPr>
              <a:t>長效緩釋、新複方、新適應症等）</a:t>
            </a:r>
            <a:endParaRPr lang="en-US" altLang="zh-TW" sz="2400" dirty="0">
              <a:latin typeface="Times New Roman" panose="02020603050405020304" pitchFamily="18" charset="0"/>
              <a:ea typeface="標楷體" panose="03000509000000000000" pitchFamily="65" charset="-120"/>
            </a:endParaRPr>
          </a:p>
          <a:p>
            <a:pPr marL="342900" indent="-342900">
              <a:buFont typeface="+mj-lt"/>
              <a:buAutoNum type="arabicPeriod"/>
            </a:pPr>
            <a:r>
              <a:rPr lang="zh-TW" altLang="en-US" sz="2400" dirty="0" smtClean="0">
                <a:latin typeface="Times New Roman" panose="02020603050405020304" pitchFamily="18" charset="0"/>
                <a:ea typeface="標楷體" panose="03000509000000000000" pitchFamily="65" charset="-120"/>
              </a:rPr>
              <a:t>大分子生物相似藥的開</a:t>
            </a:r>
            <a:r>
              <a:rPr lang="zh-TW" altLang="en-US" sz="2400" dirty="0">
                <a:latin typeface="Times New Roman" panose="02020603050405020304" pitchFamily="18" charset="0"/>
                <a:ea typeface="標楷體" panose="03000509000000000000" pitchFamily="65" charset="-120"/>
              </a:rPr>
              <a:t>發</a:t>
            </a:r>
            <a:r>
              <a:rPr lang="zh-TW" altLang="en-US" sz="2400" dirty="0" smtClean="0">
                <a:latin typeface="Times New Roman" panose="02020603050405020304" pitchFamily="18" charset="0"/>
                <a:ea typeface="標楷體" panose="03000509000000000000" pitchFamily="65" charset="-120"/>
              </a:rPr>
              <a:t>（</a:t>
            </a:r>
            <a:r>
              <a:rPr lang="en-US" altLang="zh-TW" sz="2400" dirty="0" smtClean="0">
                <a:latin typeface="Times New Roman" panose="02020603050405020304" pitchFamily="18" charset="0"/>
                <a:ea typeface="標楷體" panose="03000509000000000000" pitchFamily="65" charset="-120"/>
              </a:rPr>
              <a:t>Biosimilar</a:t>
            </a:r>
            <a:r>
              <a:rPr lang="zh-TW" altLang="en-US" sz="2400" dirty="0" smtClean="0">
                <a:latin typeface="Times New Roman" panose="02020603050405020304" pitchFamily="18" charset="0"/>
                <a:ea typeface="標楷體" panose="03000509000000000000" pitchFamily="65" charset="-120"/>
              </a:rPr>
              <a:t>）</a:t>
            </a:r>
            <a:endParaRPr lang="en-US" altLang="zh-TW" sz="2400" dirty="0" smtClean="0">
              <a:latin typeface="Times New Roman" panose="02020603050405020304" pitchFamily="18" charset="0"/>
              <a:ea typeface="標楷體" panose="03000509000000000000" pitchFamily="65" charset="-120"/>
            </a:endParaRPr>
          </a:p>
          <a:p>
            <a:pPr marL="342900" indent="-342900">
              <a:buFont typeface="+mj-lt"/>
              <a:buAutoNum type="arabicPeriod"/>
            </a:pPr>
            <a:r>
              <a:rPr lang="zh-TW" altLang="en-US" sz="2400" dirty="0" smtClean="0">
                <a:latin typeface="Times New Roman" panose="02020603050405020304" pitchFamily="18" charset="0"/>
                <a:ea typeface="標楷體" panose="03000509000000000000" pitchFamily="65" charset="-120"/>
              </a:rPr>
              <a:t>新成分新藥開發，階段</a:t>
            </a:r>
            <a:r>
              <a:rPr lang="zh-TW" altLang="en-US" sz="2400" dirty="0">
                <a:latin typeface="Times New Roman" panose="02020603050405020304" pitchFamily="18" charset="0"/>
                <a:ea typeface="標楷體" panose="03000509000000000000" pitchFamily="65" charset="-120"/>
              </a:rPr>
              <a:t>性</a:t>
            </a:r>
            <a:r>
              <a:rPr lang="zh-TW" altLang="en-US" sz="2400" dirty="0" smtClean="0">
                <a:latin typeface="Times New Roman" panose="02020603050405020304" pitchFamily="18" charset="0"/>
                <a:ea typeface="標楷體" panose="03000509000000000000" pitchFamily="65" charset="-120"/>
              </a:rPr>
              <a:t>授權金、</a:t>
            </a:r>
            <a:r>
              <a:rPr lang="zh-TW" altLang="en-US" sz="2400" dirty="0">
                <a:latin typeface="Times New Roman" panose="02020603050405020304" pitchFamily="18" charset="0"/>
                <a:ea typeface="標楷體" panose="03000509000000000000" pitchFamily="65" charset="-120"/>
              </a:rPr>
              <a:t>權利</a:t>
            </a:r>
            <a:r>
              <a:rPr lang="zh-TW" altLang="en-US" sz="2400" dirty="0" smtClean="0">
                <a:latin typeface="Times New Roman" panose="02020603050405020304" pitchFamily="18" charset="0"/>
                <a:ea typeface="標楷體" panose="03000509000000000000" pitchFamily="65" charset="-120"/>
              </a:rPr>
              <a:t>金收</a:t>
            </a:r>
            <a:r>
              <a:rPr lang="zh-TW" altLang="en-US" sz="2400" dirty="0">
                <a:latin typeface="Times New Roman" panose="02020603050405020304" pitchFamily="18" charset="0"/>
                <a:ea typeface="標楷體" panose="03000509000000000000" pitchFamily="65" charset="-120"/>
              </a:rPr>
              <a:t>入</a:t>
            </a:r>
            <a:endParaRPr lang="zh-TW" altLang="en-US" dirty="0">
              <a:latin typeface="Times New Roman" panose="02020603050405020304" pitchFamily="18" charset="0"/>
              <a:ea typeface="標楷體" panose="03000509000000000000" pitchFamily="65" charset="-120"/>
            </a:endParaRPr>
          </a:p>
        </p:txBody>
      </p:sp>
      <p:sp>
        <p:nvSpPr>
          <p:cNvPr id="4" name="文字方塊 3"/>
          <p:cNvSpPr txBox="1"/>
          <p:nvPr/>
        </p:nvSpPr>
        <p:spPr>
          <a:xfrm>
            <a:off x="8316416" y="4643844"/>
            <a:ext cx="504056" cy="646331"/>
          </a:xfrm>
          <a:prstGeom prst="rect">
            <a:avLst/>
          </a:prstGeom>
          <a:noFill/>
        </p:spPr>
        <p:txBody>
          <a:bodyPr wrap="square" rtlCol="0">
            <a:spAutoFit/>
          </a:bodyPr>
          <a:lstStyle/>
          <a:p>
            <a:r>
              <a:rPr lang="zh-TW" altLang="en-US" sz="3600" dirty="0">
                <a:solidFill>
                  <a:srgbClr val="FF0000"/>
                </a:solidFill>
              </a:rPr>
              <a:t>難</a:t>
            </a:r>
            <a:endParaRPr lang="en-US" altLang="zh-TW" sz="3600" dirty="0" smtClean="0">
              <a:solidFill>
                <a:srgbClr val="FF0000"/>
              </a:solidFill>
            </a:endParaRPr>
          </a:p>
        </p:txBody>
      </p:sp>
      <p:sp>
        <p:nvSpPr>
          <p:cNvPr id="5" name="向下箭號 4"/>
          <p:cNvSpPr/>
          <p:nvPr/>
        </p:nvSpPr>
        <p:spPr>
          <a:xfrm>
            <a:off x="8460432" y="3529830"/>
            <a:ext cx="298376" cy="763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8316416" y="2444696"/>
            <a:ext cx="504056" cy="646331"/>
          </a:xfrm>
          <a:prstGeom prst="rect">
            <a:avLst/>
          </a:prstGeom>
          <a:noFill/>
        </p:spPr>
        <p:txBody>
          <a:bodyPr wrap="square" rtlCol="0">
            <a:spAutoFit/>
          </a:bodyPr>
          <a:lstStyle/>
          <a:p>
            <a:r>
              <a:rPr lang="zh-TW" altLang="en-US" sz="3600" b="1" dirty="0" smtClean="0">
                <a:solidFill>
                  <a:srgbClr val="FF0000"/>
                </a:solidFill>
              </a:rPr>
              <a:t>易</a:t>
            </a:r>
            <a:endParaRPr lang="en-US" altLang="zh-TW" sz="3600" b="1" dirty="0" smtClean="0">
              <a:solidFill>
                <a:srgbClr val="FF0000"/>
              </a:solidFill>
            </a:endParaRPr>
          </a:p>
        </p:txBody>
      </p:sp>
    </p:spTree>
    <p:extLst>
      <p:ext uri="{BB962C8B-B14F-4D97-AF65-F5344CB8AC3E}">
        <p14:creationId xmlns:p14="http://schemas.microsoft.com/office/powerpoint/2010/main" val="1991088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開發新藥是</a:t>
            </a:r>
            <a:r>
              <a:rPr lang="zh-TW" altLang="en-US" dirty="0" smtClean="0"/>
              <a:t>機會</a:t>
            </a:r>
            <a:r>
              <a:rPr lang="zh-TW" altLang="en-US" dirty="0" smtClean="0">
                <a:latin typeface="新細明體" panose="02020500000000000000" pitchFamily="18" charset="-120"/>
                <a:ea typeface="新細明體" panose="02020500000000000000" pitchFamily="18" charset="-120"/>
              </a:rPr>
              <a:t>？風險？</a:t>
            </a:r>
            <a:endParaRPr lang="zh-TW" altLang="en-US" dirty="0"/>
          </a:p>
        </p:txBody>
      </p:sp>
      <p:pic>
        <p:nvPicPr>
          <p:cNvPr id="6" name="內容版面配置區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6851" b="2778"/>
          <a:stretch/>
        </p:blipFill>
        <p:spPr>
          <a:xfrm rot="16200000">
            <a:off x="2439948" y="-351420"/>
            <a:ext cx="3553040" cy="7560839"/>
          </a:xfrm>
        </p:spPr>
      </p:pic>
      <p:sp>
        <p:nvSpPr>
          <p:cNvPr id="7" name="文字方塊 6"/>
          <p:cNvSpPr txBox="1"/>
          <p:nvPr/>
        </p:nvSpPr>
        <p:spPr>
          <a:xfrm>
            <a:off x="4788024" y="5563455"/>
            <a:ext cx="3678429" cy="1200329"/>
          </a:xfrm>
          <a:prstGeom prst="rect">
            <a:avLst/>
          </a:prstGeom>
          <a:noFill/>
        </p:spPr>
        <p:txBody>
          <a:bodyPr wrap="square" rtlCol="0">
            <a:spAutoFit/>
          </a:bodyPr>
          <a:lstStyle/>
          <a:p>
            <a:pPr marL="285750" indent="-285750">
              <a:buFont typeface="Arial" panose="020B0604020202020204" pitchFamily="34" charset="0"/>
              <a:buChar char="•"/>
            </a:pPr>
            <a:r>
              <a:rPr lang="zh-TW" altLang="en-US" dirty="0" smtClean="0"/>
              <a:t>平均藥物開發成功率約萬分之一</a:t>
            </a:r>
            <a:endParaRPr lang="en-US" altLang="zh-TW" dirty="0" smtClean="0"/>
          </a:p>
          <a:p>
            <a:pPr marL="285750" indent="-285750">
              <a:buFont typeface="Arial" panose="020B0604020202020204" pitchFamily="34" charset="0"/>
              <a:buChar char="•"/>
            </a:pPr>
            <a:r>
              <a:rPr lang="zh-TW" altLang="en-US" dirty="0" smtClean="0"/>
              <a:t>開發時間平均</a:t>
            </a:r>
            <a:r>
              <a:rPr lang="en-US" altLang="zh-TW" dirty="0" smtClean="0"/>
              <a:t>18~25</a:t>
            </a:r>
            <a:r>
              <a:rPr lang="zh-TW" altLang="en-US" dirty="0" smtClean="0"/>
              <a:t>年</a:t>
            </a:r>
            <a:endParaRPr lang="en-US" altLang="zh-TW" dirty="0" smtClean="0"/>
          </a:p>
          <a:p>
            <a:pPr marL="285750" indent="-285750">
              <a:buFont typeface="Arial" panose="020B0604020202020204" pitchFamily="34" charset="0"/>
              <a:buChar char="•"/>
            </a:pPr>
            <a:r>
              <a:rPr lang="zh-TW" altLang="en-US" dirty="0" smtClean="0"/>
              <a:t>平均研發經費</a:t>
            </a:r>
            <a:r>
              <a:rPr lang="en-US" altLang="zh-TW" dirty="0" smtClean="0"/>
              <a:t>12~15</a:t>
            </a:r>
            <a:r>
              <a:rPr lang="zh-TW" altLang="en-US" dirty="0" smtClean="0"/>
              <a:t>億美</a:t>
            </a:r>
            <a:r>
              <a:rPr lang="zh-TW" altLang="en-US" dirty="0"/>
              <a:t>元</a:t>
            </a:r>
            <a:endParaRPr lang="en-US" altLang="zh-TW" dirty="0" smtClean="0"/>
          </a:p>
          <a:p>
            <a:pPr marL="285750" indent="-285750">
              <a:buFont typeface="Arial" panose="020B0604020202020204" pitchFamily="34" charset="0"/>
              <a:buChar char="•"/>
            </a:pPr>
            <a:endParaRPr lang="zh-TW" altLang="en-US" dirty="0"/>
          </a:p>
        </p:txBody>
      </p:sp>
      <p:sp>
        <p:nvSpPr>
          <p:cNvPr id="8" name="矩形 7"/>
          <p:cNvSpPr/>
          <p:nvPr/>
        </p:nvSpPr>
        <p:spPr>
          <a:xfrm>
            <a:off x="425657" y="5744298"/>
            <a:ext cx="4572000" cy="646331"/>
          </a:xfrm>
          <a:prstGeom prst="rect">
            <a:avLst/>
          </a:prstGeom>
        </p:spPr>
        <p:txBody>
          <a:bodyPr>
            <a:spAutoFit/>
          </a:bodyPr>
          <a:lstStyle/>
          <a:p>
            <a:pPr marL="285750" indent="-285750">
              <a:buFont typeface="Wingdings" panose="05000000000000000000" pitchFamily="2" charset="2"/>
              <a:buChar char="ü"/>
            </a:pPr>
            <a:r>
              <a:rPr lang="zh-TW" altLang="en-US" dirty="0" smtClean="0"/>
              <a:t>技術與法規門檻</a:t>
            </a:r>
            <a:r>
              <a:rPr lang="zh-TW" altLang="en-US" dirty="0"/>
              <a:t>高</a:t>
            </a:r>
          </a:p>
          <a:p>
            <a:pPr marL="285750" indent="-285750">
              <a:buFont typeface="Wingdings" panose="05000000000000000000" pitchFamily="2" charset="2"/>
              <a:buChar char="ü"/>
            </a:pPr>
            <a:r>
              <a:rPr lang="zh-TW" altLang="en-US" dirty="0" smtClean="0"/>
              <a:t>產品市場大</a:t>
            </a:r>
            <a:r>
              <a:rPr lang="zh-TW" altLang="en-US" dirty="0" smtClean="0">
                <a:latin typeface="新細明體" panose="02020500000000000000" pitchFamily="18" charset="-120"/>
                <a:ea typeface="新細明體" panose="02020500000000000000" pitchFamily="18" charset="-120"/>
              </a:rPr>
              <a:t>、週期長、獲利高</a:t>
            </a:r>
            <a:endParaRPr lang="zh-TW" altLang="en-US" dirty="0"/>
          </a:p>
        </p:txBody>
      </p:sp>
    </p:spTree>
    <p:extLst>
      <p:ext uri="{BB962C8B-B14F-4D97-AF65-F5344CB8AC3E}">
        <p14:creationId xmlns:p14="http://schemas.microsoft.com/office/powerpoint/2010/main" val="2039100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藥品的（法律）定義</a:t>
            </a:r>
            <a:endParaRPr lang="zh-TW" altLang="en-US" dirty="0"/>
          </a:p>
        </p:txBody>
      </p:sp>
      <p:sp>
        <p:nvSpPr>
          <p:cNvPr id="3" name="內容版面配置區 2"/>
          <p:cNvSpPr>
            <a:spLocks noGrp="1"/>
          </p:cNvSpPr>
          <p:nvPr>
            <p:ph idx="1"/>
          </p:nvPr>
        </p:nvSpPr>
        <p:spPr>
          <a:xfrm>
            <a:off x="0" y="1600200"/>
            <a:ext cx="8892480" cy="4525963"/>
          </a:xfrm>
        </p:spPr>
        <p:txBody>
          <a:bodyPr>
            <a:normAutofit lnSpcReduction="10000"/>
          </a:bodyPr>
          <a:lstStyle/>
          <a:p>
            <a:r>
              <a:rPr lang="en-US" altLang="zh-TW" dirty="0" smtClean="0">
                <a:latin typeface="標楷體" panose="03000509000000000000" pitchFamily="65" charset="-120"/>
                <a:ea typeface="標楷體" panose="03000509000000000000" pitchFamily="65" charset="-120"/>
              </a:rPr>
              <a:t>WHO</a:t>
            </a:r>
            <a:r>
              <a:rPr lang="zh-TW" altLang="en-US" dirty="0" smtClean="0">
                <a:latin typeface="標楷體" panose="03000509000000000000" pitchFamily="65" charset="-120"/>
                <a:ea typeface="標楷體" panose="03000509000000000000" pitchFamily="65" charset="-120"/>
              </a:rPr>
              <a:t>：凡是</a:t>
            </a:r>
            <a:r>
              <a:rPr lang="zh-TW" altLang="en-US" dirty="0">
                <a:latin typeface="標楷體" panose="03000509000000000000" pitchFamily="65" charset="-120"/>
                <a:ea typeface="標楷體" panose="03000509000000000000" pitchFamily="65" charset="-120"/>
              </a:rPr>
              <a:t>能夠</a:t>
            </a:r>
            <a:r>
              <a:rPr lang="zh-TW" altLang="en-US" dirty="0">
                <a:solidFill>
                  <a:srgbClr val="FF0000"/>
                </a:solidFill>
                <a:latin typeface="標楷體" panose="03000509000000000000" pitchFamily="65" charset="-120"/>
                <a:ea typeface="標楷體" panose="03000509000000000000" pitchFamily="65" charset="-120"/>
              </a:rPr>
              <a:t>預防、減輕或消除</a:t>
            </a:r>
            <a:r>
              <a:rPr lang="zh-TW" altLang="en-US" dirty="0">
                <a:latin typeface="標楷體" panose="03000509000000000000" pitchFamily="65" charset="-120"/>
                <a:ea typeface="標楷體" panose="03000509000000000000" pitchFamily="65" charset="-120"/>
              </a:rPr>
              <a:t>病狀之發作，以恢復正常</a:t>
            </a:r>
            <a:r>
              <a:rPr lang="zh-TW" altLang="en-US" dirty="0">
                <a:solidFill>
                  <a:srgbClr val="00B050"/>
                </a:solidFill>
                <a:latin typeface="標楷體" panose="03000509000000000000" pitchFamily="65" charset="-120"/>
                <a:ea typeface="標楷體" panose="03000509000000000000" pitchFamily="65" charset="-120"/>
              </a:rPr>
              <a:t>生理機能</a:t>
            </a:r>
            <a:r>
              <a:rPr lang="zh-TW" altLang="en-US" dirty="0">
                <a:latin typeface="標楷體" panose="03000509000000000000" pitchFamily="65" charset="-120"/>
                <a:ea typeface="標楷體" panose="03000509000000000000" pitchFamily="65" charset="-120"/>
              </a:rPr>
              <a:t>或增強體內某種機能，或用以協助病狀之</a:t>
            </a:r>
            <a:r>
              <a:rPr lang="zh-TW" altLang="en-US" dirty="0">
                <a:solidFill>
                  <a:srgbClr val="FF0000"/>
                </a:solidFill>
                <a:latin typeface="標楷體" panose="03000509000000000000" pitchFamily="65" charset="-120"/>
                <a:ea typeface="標楷體" panose="03000509000000000000" pitchFamily="65" charset="-120"/>
              </a:rPr>
              <a:t>診斷</a:t>
            </a:r>
            <a:r>
              <a:rPr lang="zh-TW" altLang="en-US" dirty="0">
                <a:latin typeface="標楷體" panose="03000509000000000000" pitchFamily="65" charset="-120"/>
                <a:ea typeface="標楷體" panose="03000509000000000000" pitchFamily="65" charset="-120"/>
              </a:rPr>
              <a:t>之物質</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CN" altLang="en-US" dirty="0" smtClean="0">
                <a:latin typeface="標楷體" panose="03000509000000000000" pitchFamily="65" charset="-120"/>
                <a:ea typeface="標楷體" panose="03000509000000000000" pitchFamily="65" charset="-120"/>
              </a:rPr>
              <a:t>中</a:t>
            </a:r>
            <a:r>
              <a:rPr lang="zh-TW" altLang="en-US" dirty="0" smtClean="0">
                <a:latin typeface="標楷體" panose="03000509000000000000" pitchFamily="65" charset="-120"/>
                <a:ea typeface="標楷體" panose="03000509000000000000" pitchFamily="65" charset="-120"/>
              </a:rPr>
              <a:t>國</a:t>
            </a:r>
            <a:r>
              <a:rPr lang="zh-TW" altLang="en-US" dirty="0">
                <a:latin typeface="標楷體" panose="03000509000000000000" pitchFamily="65" charset="-120"/>
                <a:ea typeface="標楷體" panose="03000509000000000000" pitchFamily="65" charset="-120"/>
              </a:rPr>
              <a:t>藥</a:t>
            </a:r>
            <a:r>
              <a:rPr lang="zh-CN" altLang="en-US" dirty="0" smtClean="0">
                <a:latin typeface="標楷體" panose="03000509000000000000" pitchFamily="65" charset="-120"/>
                <a:ea typeface="標楷體" panose="03000509000000000000" pitchFamily="65" charset="-120"/>
              </a:rPr>
              <a:t>品</a:t>
            </a:r>
            <a:r>
              <a:rPr lang="zh-CN" altLang="en-US" dirty="0">
                <a:latin typeface="標楷體" panose="03000509000000000000" pitchFamily="65" charset="-120"/>
                <a:ea typeface="標楷體" panose="03000509000000000000" pitchFamily="65" charset="-120"/>
              </a:rPr>
              <a:t>管理</a:t>
            </a:r>
            <a:r>
              <a:rPr lang="zh-CN" altLang="en-US" dirty="0" smtClean="0">
                <a:latin typeface="標楷體" panose="03000509000000000000" pitchFamily="65" charset="-120"/>
                <a:ea typeface="標楷體" panose="03000509000000000000" pitchFamily="65" charset="-120"/>
              </a:rPr>
              <a:t>法第一百零二</a:t>
            </a:r>
            <a:r>
              <a:rPr lang="zh-TW" altLang="en-US" dirty="0" smtClean="0">
                <a:latin typeface="標楷體" panose="03000509000000000000" pitchFamily="65" charset="-120"/>
                <a:ea typeface="標楷體" panose="03000509000000000000" pitchFamily="65" charset="-120"/>
              </a:rPr>
              <a:t>條關於</a:t>
            </a:r>
            <a:r>
              <a:rPr lang="zh-TW" altLang="en-US" dirty="0">
                <a:latin typeface="標楷體" panose="03000509000000000000" pitchFamily="65" charset="-120"/>
                <a:ea typeface="標楷體" panose="03000509000000000000" pitchFamily="65" charset="-120"/>
              </a:rPr>
              <a:t>藥</a:t>
            </a:r>
            <a:r>
              <a:rPr lang="zh-CN" altLang="en-US" dirty="0" smtClean="0">
                <a:latin typeface="標楷體" panose="03000509000000000000" pitchFamily="65" charset="-120"/>
                <a:ea typeface="標楷體" panose="03000509000000000000" pitchFamily="65" charset="-120"/>
              </a:rPr>
              <a:t>品</a:t>
            </a:r>
            <a:r>
              <a:rPr lang="zh-CN" altLang="en-US" dirty="0">
                <a:latin typeface="標楷體" panose="03000509000000000000" pitchFamily="65" charset="-120"/>
                <a:ea typeface="標楷體" panose="03000509000000000000" pitchFamily="65" charset="-120"/>
              </a:rPr>
              <a:t>的</a:t>
            </a:r>
            <a:r>
              <a:rPr lang="zh-CN" altLang="en-US" dirty="0" smtClean="0">
                <a:latin typeface="標楷體" panose="03000509000000000000" pitchFamily="65" charset="-120"/>
                <a:ea typeface="標楷體" panose="03000509000000000000" pitchFamily="65" charset="-120"/>
              </a:rPr>
              <a:t>定</a:t>
            </a:r>
            <a:r>
              <a:rPr lang="zh-TW" altLang="en-US" dirty="0" smtClean="0">
                <a:latin typeface="標楷體" panose="03000509000000000000" pitchFamily="65" charset="-120"/>
                <a:ea typeface="標楷體" panose="03000509000000000000" pitchFamily="65" charset="-120"/>
              </a:rPr>
              <a:t>義</a:t>
            </a:r>
            <a:r>
              <a:rPr lang="zh-CN" altLang="en-US" dirty="0" smtClean="0">
                <a:latin typeface="標楷體" panose="03000509000000000000" pitchFamily="65" charset="-120"/>
                <a:ea typeface="標楷體" panose="03000509000000000000" pitchFamily="65" charset="-120"/>
              </a:rPr>
              <a:t>：是</a:t>
            </a:r>
            <a:r>
              <a:rPr lang="zh-CN" altLang="en-US" dirty="0">
                <a:latin typeface="標楷體" panose="03000509000000000000" pitchFamily="65" charset="-120"/>
                <a:ea typeface="標楷體" panose="03000509000000000000" pitchFamily="65" charset="-120"/>
              </a:rPr>
              <a:t>指</a:t>
            </a:r>
            <a:r>
              <a:rPr lang="zh-CN" altLang="en-US" dirty="0" smtClean="0">
                <a:latin typeface="標楷體" panose="03000509000000000000" pitchFamily="65" charset="-120"/>
                <a:ea typeface="標楷體" panose="03000509000000000000" pitchFamily="65" charset="-120"/>
              </a:rPr>
              <a:t>用</a:t>
            </a:r>
            <a:r>
              <a:rPr lang="zh-TW" altLang="en-US" dirty="0" smtClean="0">
                <a:latin typeface="標楷體" panose="03000509000000000000" pitchFamily="65" charset="-120"/>
                <a:ea typeface="標楷體" panose="03000509000000000000" pitchFamily="65" charset="-120"/>
              </a:rPr>
              <a:t>於</a:t>
            </a:r>
            <a:r>
              <a:rPr lang="zh-TW" altLang="en-US" dirty="0" smtClean="0">
                <a:solidFill>
                  <a:srgbClr val="FF0000"/>
                </a:solidFill>
                <a:latin typeface="標楷體" panose="03000509000000000000" pitchFamily="65" charset="-120"/>
                <a:ea typeface="標楷體" panose="03000509000000000000" pitchFamily="65" charset="-120"/>
              </a:rPr>
              <a:t>預</a:t>
            </a:r>
            <a:r>
              <a:rPr lang="zh-CN" altLang="en-US" dirty="0" smtClean="0">
                <a:solidFill>
                  <a:srgbClr val="FF0000"/>
                </a:solidFill>
                <a:latin typeface="標楷體" panose="03000509000000000000" pitchFamily="65" charset="-120"/>
                <a:ea typeface="標楷體" panose="03000509000000000000" pitchFamily="65" charset="-120"/>
              </a:rPr>
              <a:t>防</a:t>
            </a:r>
            <a:r>
              <a:rPr lang="zh-CN" altLang="en-US" dirty="0">
                <a:solidFill>
                  <a:srgbClr val="FF0000"/>
                </a:solidFill>
                <a:latin typeface="標楷體" panose="03000509000000000000" pitchFamily="65" charset="-120"/>
                <a:ea typeface="標楷體" panose="03000509000000000000" pitchFamily="65" charset="-120"/>
              </a:rPr>
              <a:t>、</a:t>
            </a:r>
            <a:r>
              <a:rPr lang="zh-CN" altLang="en-US" dirty="0" smtClean="0">
                <a:solidFill>
                  <a:srgbClr val="FF0000"/>
                </a:solidFill>
                <a:latin typeface="標楷體" panose="03000509000000000000" pitchFamily="65" charset="-120"/>
                <a:ea typeface="標楷體" panose="03000509000000000000" pitchFamily="65" charset="-120"/>
              </a:rPr>
              <a:t>治</a:t>
            </a:r>
            <a:r>
              <a:rPr lang="zh-TW" altLang="en-US" dirty="0" smtClean="0">
                <a:solidFill>
                  <a:srgbClr val="FF0000"/>
                </a:solidFill>
                <a:latin typeface="標楷體" panose="03000509000000000000" pitchFamily="65" charset="-120"/>
                <a:ea typeface="標楷體" panose="03000509000000000000" pitchFamily="65" charset="-120"/>
              </a:rPr>
              <a:t>療</a:t>
            </a:r>
            <a:r>
              <a:rPr lang="zh-CN" altLang="en-US"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診斷</a:t>
            </a:r>
            <a:r>
              <a:rPr lang="zh-CN" altLang="en-US" dirty="0" smtClean="0">
                <a:latin typeface="標楷體" panose="03000509000000000000" pitchFamily="65" charset="-120"/>
                <a:ea typeface="標楷體" panose="03000509000000000000" pitchFamily="65" charset="-120"/>
              </a:rPr>
              <a:t>人</a:t>
            </a:r>
            <a:r>
              <a:rPr lang="zh-CN" altLang="en-US" dirty="0">
                <a:latin typeface="標楷體" panose="03000509000000000000" pitchFamily="65" charset="-120"/>
                <a:ea typeface="標楷體" panose="03000509000000000000" pitchFamily="65" charset="-120"/>
              </a:rPr>
              <a:t>的疾病，有</a:t>
            </a:r>
            <a:r>
              <a:rPr lang="zh-CN" altLang="en-US" dirty="0" smtClean="0">
                <a:latin typeface="標楷體" panose="03000509000000000000" pitchFamily="65" charset="-120"/>
                <a:ea typeface="標楷體" panose="03000509000000000000" pitchFamily="65" charset="-120"/>
              </a:rPr>
              <a:t>目的地</a:t>
            </a:r>
            <a:r>
              <a:rPr lang="zh-TW" altLang="en-US" dirty="0">
                <a:latin typeface="標楷體" panose="03000509000000000000" pitchFamily="65" charset="-120"/>
                <a:ea typeface="標楷體" panose="03000509000000000000" pitchFamily="65" charset="-120"/>
              </a:rPr>
              <a:t>調節</a:t>
            </a:r>
            <a:r>
              <a:rPr lang="zh-CN" altLang="en-US" dirty="0" smtClean="0">
                <a:latin typeface="標楷體" panose="03000509000000000000" pitchFamily="65" charset="-120"/>
                <a:ea typeface="標楷體" panose="03000509000000000000" pitchFamily="65" charset="-120"/>
              </a:rPr>
              <a:t>人</a:t>
            </a:r>
            <a:r>
              <a:rPr lang="zh-CN" altLang="en-US" dirty="0">
                <a:latin typeface="標楷體" panose="03000509000000000000" pitchFamily="65" charset="-120"/>
                <a:ea typeface="標楷體" panose="03000509000000000000" pitchFamily="65" charset="-120"/>
              </a:rPr>
              <a:t>的</a:t>
            </a:r>
            <a:r>
              <a:rPr lang="zh-CN" altLang="en-US" dirty="0" smtClean="0">
                <a:solidFill>
                  <a:srgbClr val="00B050"/>
                </a:solidFill>
                <a:latin typeface="標楷體" panose="03000509000000000000" pitchFamily="65" charset="-120"/>
                <a:ea typeface="標楷體" panose="03000509000000000000" pitchFamily="65" charset="-120"/>
              </a:rPr>
              <a:t>生理</a:t>
            </a:r>
            <a:r>
              <a:rPr lang="zh-TW" altLang="en-US" dirty="0" smtClean="0">
                <a:solidFill>
                  <a:srgbClr val="00B050"/>
                </a:solidFill>
                <a:latin typeface="標楷體" panose="03000509000000000000" pitchFamily="65" charset="-120"/>
                <a:ea typeface="標楷體" panose="03000509000000000000" pitchFamily="65" charset="-120"/>
              </a:rPr>
              <a:t>機</a:t>
            </a:r>
            <a:r>
              <a:rPr lang="zh-CN" altLang="en-US" dirty="0" smtClean="0">
                <a:solidFill>
                  <a:srgbClr val="00B050"/>
                </a:solidFill>
                <a:latin typeface="標楷體" panose="03000509000000000000" pitchFamily="65" charset="-120"/>
                <a:ea typeface="標楷體" panose="03000509000000000000" pitchFamily="65" charset="-120"/>
              </a:rPr>
              <a:t>能</a:t>
            </a:r>
            <a:r>
              <a:rPr lang="zh-TW" altLang="en-US" dirty="0" smtClean="0">
                <a:latin typeface="標楷體" panose="03000509000000000000" pitchFamily="65" charset="-120"/>
                <a:ea typeface="標楷體" panose="03000509000000000000" pitchFamily="65" charset="-120"/>
              </a:rPr>
              <a:t>並規</a:t>
            </a:r>
            <a:r>
              <a:rPr lang="zh-CN" altLang="en-US" dirty="0" smtClean="0">
                <a:latin typeface="標楷體" panose="03000509000000000000" pitchFamily="65" charset="-120"/>
                <a:ea typeface="標楷體" panose="03000509000000000000" pitchFamily="65" charset="-120"/>
              </a:rPr>
              <a:t>定有</a:t>
            </a:r>
            <a:r>
              <a:rPr lang="zh-TW" altLang="en-US" dirty="0">
                <a:latin typeface="標楷體" panose="03000509000000000000" pitchFamily="65" charset="-120"/>
                <a:ea typeface="標楷體" panose="03000509000000000000" pitchFamily="65" charset="-120"/>
              </a:rPr>
              <a:t>適應</a:t>
            </a:r>
            <a:r>
              <a:rPr lang="zh-CN" altLang="en-US" dirty="0" smtClean="0">
                <a:latin typeface="標楷體" panose="03000509000000000000" pitchFamily="65" charset="-120"/>
                <a:ea typeface="標楷體" panose="03000509000000000000" pitchFamily="65" charset="-120"/>
              </a:rPr>
              <a:t>症</a:t>
            </a:r>
            <a:r>
              <a:rPr lang="zh-CN" altLang="en-US" dirty="0">
                <a:latin typeface="標楷體" panose="03000509000000000000" pitchFamily="65" charset="-120"/>
                <a:ea typeface="標楷體" panose="03000509000000000000" pitchFamily="65" charset="-120"/>
              </a:rPr>
              <a:t>或者功能主治、用法和用量的</a:t>
            </a:r>
            <a:r>
              <a:rPr lang="zh-CN" altLang="en-US" dirty="0" smtClean="0">
                <a:latin typeface="標楷體" panose="03000509000000000000" pitchFamily="65" charset="-120"/>
                <a:ea typeface="標楷體" panose="03000509000000000000" pitchFamily="65" charset="-120"/>
              </a:rPr>
              <a:t>物</a:t>
            </a:r>
            <a:r>
              <a:rPr lang="zh-TW" altLang="en-US" dirty="0" smtClean="0">
                <a:latin typeface="標楷體" panose="03000509000000000000" pitchFamily="65" charset="-120"/>
                <a:ea typeface="標楷體" panose="03000509000000000000" pitchFamily="65" charset="-120"/>
              </a:rPr>
              <a:t>質</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我國藥事法第六條</a:t>
            </a:r>
            <a:r>
              <a:rPr lang="zh-TW" altLang="en-US" dirty="0">
                <a:latin typeface="標楷體" panose="03000509000000000000" pitchFamily="65" charset="-120"/>
                <a:ea typeface="標楷體" panose="03000509000000000000" pitchFamily="65" charset="-120"/>
              </a:rPr>
              <a:t>：本法所稱藥品，係指左列各款之一之原料藥及製劑： </a:t>
            </a:r>
          </a:p>
          <a:p>
            <a:pPr marL="898525" indent="-457200">
              <a:buFont typeface="+mj-lt"/>
              <a:buAutoNum type="arabicPeriod"/>
            </a:pPr>
            <a:r>
              <a:rPr lang="zh-TW" altLang="en-US" sz="2200" dirty="0" smtClean="0">
                <a:latin typeface="標楷體" panose="03000509000000000000" pitchFamily="65" charset="-120"/>
                <a:ea typeface="標楷體" panose="03000509000000000000" pitchFamily="65" charset="-120"/>
              </a:rPr>
              <a:t>載</a:t>
            </a:r>
            <a:r>
              <a:rPr lang="zh-TW" altLang="en-US" sz="2200" dirty="0">
                <a:latin typeface="標楷體" panose="03000509000000000000" pitchFamily="65" charset="-120"/>
                <a:ea typeface="標楷體" panose="03000509000000000000" pitchFamily="65" charset="-120"/>
              </a:rPr>
              <a:t>於中華藥典或經中央衛生主管機關認定之其他各國藥典、公定之國家處方集，或各該補充典籍之藥品。 </a:t>
            </a:r>
          </a:p>
          <a:p>
            <a:pPr marL="898525" indent="-457200">
              <a:buFont typeface="+mj-lt"/>
              <a:buAutoNum type="arabicPeriod"/>
            </a:pPr>
            <a:r>
              <a:rPr lang="zh-TW" altLang="en-US" sz="2200" dirty="0" smtClean="0">
                <a:latin typeface="標楷體" panose="03000509000000000000" pitchFamily="65" charset="-120"/>
                <a:ea typeface="標楷體" panose="03000509000000000000" pitchFamily="65" charset="-120"/>
              </a:rPr>
              <a:t>未</a:t>
            </a:r>
            <a:r>
              <a:rPr lang="zh-TW" altLang="en-US" sz="2200" dirty="0">
                <a:latin typeface="標楷體" panose="03000509000000000000" pitchFamily="65" charset="-120"/>
                <a:ea typeface="標楷體" panose="03000509000000000000" pitchFamily="65" charset="-120"/>
              </a:rPr>
              <a:t>載於前款，但使用於</a:t>
            </a:r>
            <a:r>
              <a:rPr lang="zh-TW" altLang="en-US" sz="2200" dirty="0">
                <a:solidFill>
                  <a:srgbClr val="FF0000"/>
                </a:solidFill>
                <a:latin typeface="標楷體" panose="03000509000000000000" pitchFamily="65" charset="-120"/>
                <a:ea typeface="標楷體" panose="03000509000000000000" pitchFamily="65" charset="-120"/>
              </a:rPr>
              <a:t>診斷、治療、減輕或預防</a:t>
            </a:r>
            <a:r>
              <a:rPr lang="zh-TW" altLang="en-US" sz="2200" dirty="0">
                <a:latin typeface="標楷體" panose="03000509000000000000" pitchFamily="65" charset="-120"/>
                <a:ea typeface="標楷體" panose="03000509000000000000" pitchFamily="65" charset="-120"/>
              </a:rPr>
              <a:t>人類疾病之藥品。 </a:t>
            </a:r>
          </a:p>
          <a:p>
            <a:pPr marL="898525" indent="-457200">
              <a:buFont typeface="+mj-lt"/>
              <a:buAutoNum type="arabicPeriod"/>
            </a:pPr>
            <a:r>
              <a:rPr lang="zh-TW" altLang="en-US" sz="2200" dirty="0" smtClean="0">
                <a:latin typeface="標楷體" panose="03000509000000000000" pitchFamily="65" charset="-120"/>
                <a:ea typeface="標楷體" panose="03000509000000000000" pitchFamily="65" charset="-120"/>
              </a:rPr>
              <a:t>其他</a:t>
            </a:r>
            <a:r>
              <a:rPr lang="zh-TW" altLang="en-US" sz="2200" dirty="0">
                <a:latin typeface="標楷體" panose="03000509000000000000" pitchFamily="65" charset="-120"/>
                <a:ea typeface="標楷體" panose="03000509000000000000" pitchFamily="65" charset="-120"/>
              </a:rPr>
              <a:t>足以影響人類身體結構及</a:t>
            </a:r>
            <a:r>
              <a:rPr lang="zh-TW" altLang="en-US" sz="2200" dirty="0">
                <a:solidFill>
                  <a:srgbClr val="00B050"/>
                </a:solidFill>
                <a:latin typeface="標楷體" panose="03000509000000000000" pitchFamily="65" charset="-120"/>
                <a:ea typeface="標楷體" panose="03000509000000000000" pitchFamily="65" charset="-120"/>
              </a:rPr>
              <a:t>生理機能</a:t>
            </a:r>
            <a:r>
              <a:rPr lang="zh-TW" altLang="en-US" sz="2200" dirty="0">
                <a:latin typeface="標楷體" panose="03000509000000000000" pitchFamily="65" charset="-120"/>
                <a:ea typeface="標楷體" panose="03000509000000000000" pitchFamily="65" charset="-120"/>
              </a:rPr>
              <a:t>之藥品。 </a:t>
            </a:r>
          </a:p>
          <a:p>
            <a:pPr marL="898525" indent="-457200">
              <a:buFont typeface="+mj-lt"/>
              <a:buAutoNum type="arabicPeriod"/>
            </a:pPr>
            <a:r>
              <a:rPr lang="zh-TW" altLang="en-US" sz="2200" dirty="0" smtClean="0">
                <a:latin typeface="標楷體" panose="03000509000000000000" pitchFamily="65" charset="-120"/>
                <a:ea typeface="標楷體" panose="03000509000000000000" pitchFamily="65" charset="-120"/>
              </a:rPr>
              <a:t>用以</a:t>
            </a:r>
            <a:r>
              <a:rPr lang="zh-TW" altLang="en-US" sz="2200" dirty="0">
                <a:latin typeface="標楷體" panose="03000509000000000000" pitchFamily="65" charset="-120"/>
                <a:ea typeface="標楷體" panose="03000509000000000000" pitchFamily="65" charset="-120"/>
              </a:rPr>
              <a:t>配製前三款所列之藥品。</a:t>
            </a:r>
            <a:endParaRPr lang="en-US" altLang="zh-CN" sz="2200" dirty="0" smtClean="0">
              <a:latin typeface="標楷體" panose="03000509000000000000" pitchFamily="65" charset="-120"/>
              <a:ea typeface="標楷體" panose="03000509000000000000" pitchFamily="65" charset="-120"/>
            </a:endParaRPr>
          </a:p>
          <a:p>
            <a:endParaRPr lang="en-US" altLang="zh-TW" dirty="0" smtClean="0"/>
          </a:p>
          <a:p>
            <a:endParaRPr lang="zh-TW" altLang="en-US" dirty="0"/>
          </a:p>
        </p:txBody>
      </p:sp>
    </p:spTree>
    <p:extLst>
      <p:ext uri="{BB962C8B-B14F-4D97-AF65-F5344CB8AC3E}">
        <p14:creationId xmlns:p14="http://schemas.microsoft.com/office/powerpoint/2010/main" val="2442517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26579"/>
            <a:ext cx="8229600" cy="3922701"/>
          </a:xfrm>
          <a:prstGeom prst="rect">
            <a:avLst/>
          </a:prstGeom>
        </p:spPr>
      </p:pic>
      <p:sp>
        <p:nvSpPr>
          <p:cNvPr id="12290" name="標題 1"/>
          <p:cNvSpPr>
            <a:spLocks noGrp="1"/>
          </p:cNvSpPr>
          <p:nvPr>
            <p:ph type="title"/>
          </p:nvPr>
        </p:nvSpPr>
        <p:spPr>
          <a:xfrm>
            <a:off x="1166936" y="182880"/>
            <a:ext cx="7869560" cy="1111664"/>
          </a:xfrm>
        </p:spPr>
        <p:txBody>
          <a:bodyPr/>
          <a:lstStyle/>
          <a:p>
            <a:pPr eaLnBrk="1" hangingPunct="1"/>
            <a:r>
              <a:rPr lang="en-US" altLang="zh-TW" b="1" dirty="0" smtClean="0">
                <a:latin typeface="Arial" panose="020B0604020202020204" pitchFamily="34" charset="0"/>
                <a:cs typeface="Arial" panose="020B0604020202020204" pitchFamily="34" charset="0"/>
              </a:rPr>
              <a:t>NO</a:t>
            </a:r>
            <a:r>
              <a:rPr lang="zh-TW" altLang="en-US" b="1" dirty="0" smtClean="0">
                <a:latin typeface="Arial" panose="020B0604020202020204" pitchFamily="34" charset="0"/>
                <a:cs typeface="Arial" panose="020B0604020202020204" pitchFamily="34" charset="0"/>
              </a:rPr>
              <a:t> </a:t>
            </a:r>
            <a:r>
              <a:rPr lang="en-US" altLang="zh-TW" b="1" dirty="0" smtClean="0">
                <a:latin typeface="Arial" panose="020B0604020202020204" pitchFamily="34" charset="0"/>
                <a:cs typeface="Arial" panose="020B0604020202020204" pitchFamily="34" charset="0"/>
              </a:rPr>
              <a:t>PIC/S</a:t>
            </a:r>
            <a:r>
              <a:rPr lang="zh-TW" altLang="en-US" b="1" dirty="0" smtClean="0">
                <a:latin typeface="Arial" panose="020B0604020202020204" pitchFamily="34" charset="0"/>
                <a:cs typeface="Arial" panose="020B0604020202020204" pitchFamily="34" charset="0"/>
              </a:rPr>
              <a:t> </a:t>
            </a:r>
            <a:r>
              <a:rPr lang="en-US" altLang="zh-TW" b="1" dirty="0" smtClean="0">
                <a:latin typeface="Arial" panose="020B0604020202020204" pitchFamily="34" charset="0"/>
                <a:cs typeface="Arial" panose="020B0604020202020204" pitchFamily="34" charset="0"/>
              </a:rPr>
              <a:t>NO</a:t>
            </a:r>
            <a:r>
              <a:rPr lang="zh-TW" altLang="en-US" b="1" dirty="0" smtClean="0">
                <a:latin typeface="Arial" panose="020B0604020202020204" pitchFamily="34" charset="0"/>
                <a:cs typeface="Arial" panose="020B0604020202020204" pitchFamily="34" charset="0"/>
              </a:rPr>
              <a:t> </a:t>
            </a:r>
            <a:r>
              <a:rPr lang="en-US" altLang="zh-TW" b="1" dirty="0" smtClean="0">
                <a:latin typeface="Arial" panose="020B0604020202020204" pitchFamily="34" charset="0"/>
                <a:cs typeface="Arial" panose="020B0604020202020204" pitchFamily="34" charset="0"/>
              </a:rPr>
              <a:t>GOOD</a:t>
            </a:r>
            <a:r>
              <a:rPr lang="zh-TW" altLang="en-US" b="1" dirty="0" smtClean="0">
                <a:latin typeface="Arial" panose="020B0604020202020204" pitchFamily="34" charset="0"/>
                <a:cs typeface="Arial" panose="020B0604020202020204" pitchFamily="34" charset="0"/>
              </a:rPr>
              <a:t> </a:t>
            </a:r>
            <a:r>
              <a:rPr lang="en-US" altLang="zh-TW" b="1" dirty="0" smtClean="0">
                <a:latin typeface="Arial" panose="020B0604020202020204" pitchFamily="34" charset="0"/>
                <a:cs typeface="Arial" panose="020B0604020202020204" pitchFamily="34" charset="0"/>
              </a:rPr>
              <a:t>?!</a:t>
            </a:r>
            <a:endParaRPr lang="zh-TW" altLang="en-US" b="1" dirty="0" smtClean="0">
              <a:latin typeface="Arial" panose="020B0604020202020204" pitchFamily="34" charset="0"/>
              <a:cs typeface="Arial" panose="020B0604020202020204" pitchFamily="34" charset="0"/>
            </a:endParaRPr>
          </a:p>
        </p:txBody>
      </p:sp>
      <p:sp>
        <p:nvSpPr>
          <p:cNvPr id="12291" name="內容版面配置區 2"/>
          <p:cNvSpPr>
            <a:spLocks noGrp="1"/>
          </p:cNvSpPr>
          <p:nvPr>
            <p:ph idx="1"/>
          </p:nvPr>
        </p:nvSpPr>
        <p:spPr/>
        <p:txBody>
          <a:bodyPr/>
          <a:lstStyle/>
          <a:p>
            <a:pPr marL="0" algn="ctr" eaLnBrk="1" hangingPunct="1">
              <a:buFont typeface="Arial" panose="020B0604020202020204" pitchFamily="34" charset="0"/>
              <a:buNone/>
            </a:pPr>
            <a:r>
              <a:rPr lang="zh-TW" altLang="en-US" sz="2400" b="1" dirty="0" smtClean="0">
                <a:latin typeface="標楷體" panose="03000509000000000000" pitchFamily="65" charset="-120"/>
                <a:ea typeface="標楷體" panose="03000509000000000000" pitchFamily="65" charset="-120"/>
              </a:rPr>
              <a:t>品</a:t>
            </a:r>
            <a:r>
              <a:rPr lang="zh-TW" altLang="en-US" b="1" dirty="0">
                <a:latin typeface="標楷體" panose="03000509000000000000" pitchFamily="65" charset="-120"/>
                <a:ea typeface="標楷體" panose="03000509000000000000" pitchFamily="65" charset="-120"/>
              </a:rPr>
              <a:t>質</a:t>
            </a:r>
            <a:r>
              <a:rPr lang="zh-TW" altLang="en-US" sz="2400" b="1" dirty="0" smtClean="0">
                <a:latin typeface="標楷體" panose="03000509000000000000" pitchFamily="65" charset="-120"/>
                <a:ea typeface="標楷體" panose="03000509000000000000" pitchFamily="65" charset="-120"/>
              </a:rPr>
              <a:t>系統</a:t>
            </a:r>
          </a:p>
        </p:txBody>
      </p:sp>
      <p:grpSp>
        <p:nvGrpSpPr>
          <p:cNvPr id="10" name="群組 9"/>
          <p:cNvGrpSpPr/>
          <p:nvPr/>
        </p:nvGrpSpPr>
        <p:grpSpPr>
          <a:xfrm>
            <a:off x="721780" y="2020828"/>
            <a:ext cx="7745486" cy="3705225"/>
            <a:chOff x="642938" y="1600200"/>
            <a:chExt cx="7745486" cy="3705225"/>
          </a:xfrm>
        </p:grpSpPr>
        <p:sp>
          <p:nvSpPr>
            <p:cNvPr id="2" name="圓角矩形 1"/>
            <p:cNvSpPr/>
            <p:nvPr/>
          </p:nvSpPr>
          <p:spPr>
            <a:xfrm>
              <a:off x="642938" y="1600200"/>
              <a:ext cx="7745486" cy="361785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2857500" y="2071688"/>
              <a:ext cx="1571625" cy="5000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製程</a:t>
              </a:r>
            </a:p>
          </p:txBody>
        </p:sp>
        <p:sp>
          <p:nvSpPr>
            <p:cNvPr id="6" name="矩形 5"/>
            <p:cNvSpPr/>
            <p:nvPr/>
          </p:nvSpPr>
          <p:spPr>
            <a:xfrm>
              <a:off x="1285875" y="2071688"/>
              <a:ext cx="1571625" cy="5000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原料</a:t>
              </a:r>
            </a:p>
          </p:txBody>
        </p:sp>
        <p:sp>
          <p:nvSpPr>
            <p:cNvPr id="7" name="矩形 6"/>
            <p:cNvSpPr/>
            <p:nvPr/>
          </p:nvSpPr>
          <p:spPr>
            <a:xfrm>
              <a:off x="4429125" y="2071688"/>
              <a:ext cx="1571625" cy="5000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確效</a:t>
              </a:r>
            </a:p>
          </p:txBody>
        </p:sp>
        <p:sp>
          <p:nvSpPr>
            <p:cNvPr id="21" name="矩形 20"/>
            <p:cNvSpPr/>
            <p:nvPr/>
          </p:nvSpPr>
          <p:spPr>
            <a:xfrm>
              <a:off x="1173635" y="3286696"/>
              <a:ext cx="1811262" cy="143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GMP/DMF</a:t>
              </a:r>
              <a:endParaRPr lang="en-US" altLang="zh-TW" sz="20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gn="ctr" fontAlgn="auto">
                <a:spcBef>
                  <a:spcPts val="0"/>
                </a:spcBef>
                <a:spcAft>
                  <a:spcPts val="0"/>
                </a:spcAft>
                <a:defRPr/>
              </a:pPr>
              <a:r>
                <a:rPr lang="en-US" altLang="zh-TW"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API</a:t>
              </a:r>
              <a:r>
                <a:rPr lang="zh-TW" altLang="en-US"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全檢</a:t>
              </a:r>
              <a:endParaRPr lang="en-US" altLang="zh-TW"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gn="ctr" fontAlgn="auto">
                <a:spcBef>
                  <a:spcPts val="0"/>
                </a:spcBef>
                <a:spcAft>
                  <a:spcPts val="0"/>
                </a:spcAft>
                <a:defRPr/>
              </a:pPr>
              <a:r>
                <a:rPr lang="zh-TW" altLang="en-US"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進料</a:t>
              </a:r>
              <a:r>
                <a:rPr lang="zh-TW" altLang="en-US" sz="2000" b="1" dirty="0">
                  <a:solidFill>
                    <a:schemeClr val="tx1"/>
                  </a:solidFill>
                  <a:latin typeface="Arial" panose="020B0604020202020204" pitchFamily="34" charset="0"/>
                  <a:ea typeface="標楷體" panose="03000509000000000000" pitchFamily="65" charset="-120"/>
                  <a:cs typeface="Arial" panose="020B0604020202020204" pitchFamily="34" charset="0"/>
                </a:rPr>
                <a:t>管制</a:t>
              </a:r>
              <a:endParaRPr lang="en-US" altLang="zh-TW"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gn="ctr" fontAlgn="auto">
                <a:spcBef>
                  <a:spcPts val="0"/>
                </a:spcBef>
                <a:spcAft>
                  <a:spcPts val="0"/>
                </a:spcAft>
                <a:defRPr/>
              </a:pPr>
              <a:r>
                <a:rPr lang="zh-TW" altLang="en-US"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供應商稽核</a:t>
              </a:r>
              <a:endParaRPr lang="en-US" altLang="zh-TW"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gn="ctr" fontAlgn="auto">
                <a:spcBef>
                  <a:spcPts val="0"/>
                </a:spcBef>
                <a:spcAft>
                  <a:spcPts val="0"/>
                </a:spcAft>
                <a:defRPr/>
              </a:pPr>
              <a:r>
                <a:rPr kumimoji="0" lang="zh-TW" altLang="en-US" sz="20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原料上傳登錄</a:t>
              </a:r>
              <a:endParaRPr kumimoji="0" lang="zh-TW" altLang="en-US" sz="20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23" name="矩形 22"/>
            <p:cNvSpPr/>
            <p:nvPr/>
          </p:nvSpPr>
          <p:spPr>
            <a:xfrm>
              <a:off x="3071813" y="3143250"/>
              <a:ext cx="1214437" cy="64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b="1" dirty="0">
                <a:solidFill>
                  <a:schemeClr val="tx1"/>
                </a:solidFill>
              </a:endParaRPr>
            </a:p>
          </p:txBody>
        </p:sp>
        <p:sp>
          <p:nvSpPr>
            <p:cNvPr id="24" name="矩形 23"/>
            <p:cNvSpPr/>
            <p:nvPr/>
          </p:nvSpPr>
          <p:spPr>
            <a:xfrm>
              <a:off x="5796136" y="3217540"/>
              <a:ext cx="2232248" cy="2083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sz="2000" b="1" dirty="0" smtClean="0">
                  <a:solidFill>
                    <a:schemeClr val="tx1"/>
                  </a:solidFill>
                  <a:latin typeface="Arial" panose="020B0604020202020204" pitchFamily="34" charset="0"/>
                  <a:ea typeface="標楷體" pitchFamily="65" charset="-120"/>
                  <a:cs typeface="Arial" panose="020B0604020202020204" pitchFamily="34" charset="0"/>
                </a:rPr>
                <a:t>QC</a:t>
              </a:r>
              <a:r>
                <a:rPr kumimoji="0" lang="zh-TW" altLang="en-US" sz="2000" b="1" dirty="0" smtClean="0">
                  <a:solidFill>
                    <a:schemeClr val="tx1"/>
                  </a:solidFill>
                  <a:latin typeface="Arial" panose="020B0604020202020204" pitchFamily="34" charset="0"/>
                  <a:ea typeface="標楷體" pitchFamily="65" charset="-120"/>
                  <a:cs typeface="Arial" panose="020B0604020202020204" pitchFamily="34" charset="0"/>
                </a:rPr>
                <a:t>檢驗</a:t>
              </a:r>
              <a:endParaRPr kumimoji="0" lang="en-US" altLang="zh-TW" sz="2000" b="1" dirty="0" smtClean="0">
                <a:solidFill>
                  <a:schemeClr val="tx1"/>
                </a:solidFill>
                <a:latin typeface="Arial" panose="020B0604020202020204" pitchFamily="34" charset="0"/>
                <a:ea typeface="標楷體" pitchFamily="65" charset="-120"/>
                <a:cs typeface="Arial" panose="020B0604020202020204" pitchFamily="34" charset="0"/>
              </a:endParaRPr>
            </a:p>
            <a:p>
              <a:pPr algn="ctr" fontAlgn="auto">
                <a:spcBef>
                  <a:spcPts val="0"/>
                </a:spcBef>
                <a:spcAft>
                  <a:spcPts val="0"/>
                </a:spcAft>
                <a:defRPr/>
              </a:pPr>
              <a:r>
                <a:rPr kumimoji="0" lang="zh-TW" altLang="en-US" sz="2000" b="1" dirty="0" smtClean="0">
                  <a:solidFill>
                    <a:schemeClr val="tx1"/>
                  </a:solidFill>
                  <a:latin typeface="標楷體" pitchFamily="65" charset="-120"/>
                  <a:ea typeface="標楷體" pitchFamily="65" charset="-120"/>
                </a:rPr>
                <a:t>純水系統</a:t>
              </a:r>
              <a:endParaRPr kumimoji="0"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r>
                <a:rPr lang="zh-TW" altLang="en-US" sz="2000" b="1" dirty="0" smtClean="0">
                  <a:solidFill>
                    <a:schemeClr val="tx1"/>
                  </a:solidFill>
                  <a:latin typeface="標楷體" pitchFamily="65" charset="-120"/>
                  <a:ea typeface="標楷體" pitchFamily="65" charset="-120"/>
                </a:rPr>
                <a:t>空調系統</a:t>
              </a:r>
              <a:endParaRPr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r>
                <a:rPr lang="zh-TW" altLang="en-US" sz="2000" b="1" dirty="0" smtClean="0">
                  <a:solidFill>
                    <a:schemeClr val="tx1"/>
                  </a:solidFill>
                  <a:latin typeface="標楷體" pitchFamily="65" charset="-120"/>
                  <a:ea typeface="標楷體" pitchFamily="65" charset="-120"/>
                </a:rPr>
                <a:t>空壓系</a:t>
              </a:r>
              <a:r>
                <a:rPr lang="zh-TW" altLang="en-US" sz="2000" b="1" dirty="0">
                  <a:solidFill>
                    <a:schemeClr val="tx1"/>
                  </a:solidFill>
                  <a:latin typeface="標楷體" pitchFamily="65" charset="-120"/>
                  <a:ea typeface="標楷體" pitchFamily="65" charset="-120"/>
                </a:rPr>
                <a:t>統</a:t>
              </a:r>
              <a:endParaRPr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r>
                <a:rPr lang="zh-TW" altLang="en-US" sz="2000" b="1" dirty="0" smtClean="0">
                  <a:solidFill>
                    <a:schemeClr val="tx1"/>
                  </a:solidFill>
                  <a:latin typeface="標楷體" pitchFamily="65" charset="-120"/>
                  <a:ea typeface="標楷體" pitchFamily="65" charset="-120"/>
                </a:rPr>
                <a:t>交叉污染防治</a:t>
              </a:r>
              <a:endParaRPr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r>
                <a:rPr lang="zh-TW" altLang="en-US" sz="2000" b="1" dirty="0" smtClean="0">
                  <a:solidFill>
                    <a:schemeClr val="tx1"/>
                  </a:solidFill>
                  <a:latin typeface="標楷體" pitchFamily="65" charset="-120"/>
                  <a:ea typeface="標楷體" pitchFamily="65" charset="-120"/>
                </a:rPr>
                <a:t>長期持續性安定</a:t>
              </a:r>
              <a:r>
                <a:rPr lang="zh-TW" altLang="en-US" sz="2000" b="1" dirty="0">
                  <a:solidFill>
                    <a:schemeClr val="tx1"/>
                  </a:solidFill>
                  <a:latin typeface="標楷體" pitchFamily="65" charset="-120"/>
                  <a:ea typeface="標楷體" pitchFamily="65" charset="-120"/>
                </a:rPr>
                <a:t>性</a:t>
              </a:r>
              <a:endParaRPr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endParaRPr kumimoji="0" lang="zh-TW" altLang="en-US" sz="2000" b="1" dirty="0">
                <a:solidFill>
                  <a:schemeClr val="tx1"/>
                </a:solidFill>
                <a:latin typeface="標楷體" pitchFamily="65" charset="-120"/>
                <a:ea typeface="標楷體" pitchFamily="65" charset="-120"/>
              </a:endParaRPr>
            </a:p>
          </p:txBody>
        </p:sp>
        <p:sp>
          <p:nvSpPr>
            <p:cNvPr id="25" name="五邊形 24"/>
            <p:cNvSpPr/>
            <p:nvPr/>
          </p:nvSpPr>
          <p:spPr>
            <a:xfrm>
              <a:off x="6000750" y="2071688"/>
              <a:ext cx="1643063" cy="500062"/>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監測</a:t>
              </a:r>
            </a:p>
          </p:txBody>
        </p:sp>
        <p:sp>
          <p:nvSpPr>
            <p:cNvPr id="26" name="向上箭號 25"/>
            <p:cNvSpPr/>
            <p:nvPr/>
          </p:nvSpPr>
          <p:spPr>
            <a:xfrm flipH="1">
              <a:off x="2071688" y="2643188"/>
              <a:ext cx="46037"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 name="向上箭號 26"/>
            <p:cNvSpPr/>
            <p:nvPr/>
          </p:nvSpPr>
          <p:spPr>
            <a:xfrm flipH="1">
              <a:off x="6715125" y="2643188"/>
              <a:ext cx="46038"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 name="向上箭號 27"/>
            <p:cNvSpPr/>
            <p:nvPr/>
          </p:nvSpPr>
          <p:spPr>
            <a:xfrm flipH="1">
              <a:off x="5214938" y="2643188"/>
              <a:ext cx="46037"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 name="向上箭號 28"/>
            <p:cNvSpPr/>
            <p:nvPr/>
          </p:nvSpPr>
          <p:spPr>
            <a:xfrm flipH="1">
              <a:off x="3643313" y="2643188"/>
              <a:ext cx="46037"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pic>
          <p:nvPicPr>
            <p:cNvPr id="12308" name="Picture 25" descr="http://sheng.phy.nknu.edu.tw/shengwjs08/line-5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50006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p:cNvSpPr/>
            <p:nvPr/>
          </p:nvSpPr>
          <p:spPr>
            <a:xfrm>
              <a:off x="4211960" y="3142680"/>
              <a:ext cx="2016224" cy="1582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TW" altLang="en-US" sz="2000" b="1" dirty="0" smtClean="0">
                  <a:solidFill>
                    <a:schemeClr val="tx1"/>
                  </a:solidFill>
                  <a:latin typeface="標楷體" pitchFamily="65" charset="-120"/>
                  <a:ea typeface="標楷體" pitchFamily="65" charset="-120"/>
                </a:rPr>
                <a:t>製程確</a:t>
              </a:r>
              <a:r>
                <a:rPr lang="zh-TW" altLang="en-US" sz="2000" b="1" dirty="0">
                  <a:solidFill>
                    <a:schemeClr val="tx1"/>
                  </a:solidFill>
                  <a:latin typeface="標楷體" pitchFamily="65" charset="-120"/>
                  <a:ea typeface="標楷體" pitchFamily="65" charset="-120"/>
                </a:rPr>
                <a:t>效</a:t>
              </a:r>
              <a:endParaRPr kumimoji="0"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r>
                <a:rPr lang="zh-TW" altLang="en-US" sz="2000" b="1" dirty="0" smtClean="0">
                  <a:solidFill>
                    <a:schemeClr val="tx1"/>
                  </a:solidFill>
                  <a:latin typeface="標楷體" pitchFamily="65" charset="-120"/>
                  <a:ea typeface="標楷體" pitchFamily="65" charset="-120"/>
                </a:rPr>
                <a:t>分析確</a:t>
              </a:r>
              <a:r>
                <a:rPr lang="zh-TW" altLang="en-US" sz="2000" b="1" dirty="0">
                  <a:solidFill>
                    <a:schemeClr val="tx1"/>
                  </a:solidFill>
                  <a:latin typeface="標楷體" pitchFamily="65" charset="-120"/>
                  <a:ea typeface="標楷體" pitchFamily="65" charset="-120"/>
                </a:rPr>
                <a:t>效</a:t>
              </a:r>
              <a:endParaRPr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r>
                <a:rPr lang="zh-TW" altLang="en-US" sz="2000" b="1" dirty="0" smtClean="0">
                  <a:solidFill>
                    <a:schemeClr val="tx1"/>
                  </a:solidFill>
                  <a:latin typeface="標楷體" pitchFamily="65" charset="-120"/>
                  <a:ea typeface="標楷體" pitchFamily="65" charset="-120"/>
                </a:rPr>
                <a:t>清潔確效</a:t>
              </a:r>
              <a:endParaRPr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r>
                <a:rPr lang="zh-TW" altLang="en-US" sz="2000" b="1" dirty="0" smtClean="0">
                  <a:solidFill>
                    <a:schemeClr val="tx1"/>
                  </a:solidFill>
                  <a:latin typeface="標楷體" pitchFamily="65" charset="-120"/>
                  <a:ea typeface="標楷體" pitchFamily="65" charset="-120"/>
                </a:rPr>
                <a:t>設備驗</a:t>
              </a:r>
              <a:r>
                <a:rPr lang="zh-TW" altLang="en-US" sz="2000" b="1" dirty="0">
                  <a:solidFill>
                    <a:schemeClr val="tx1"/>
                  </a:solidFill>
                  <a:latin typeface="標楷體" pitchFamily="65" charset="-120"/>
                  <a:ea typeface="標楷體" pitchFamily="65" charset="-120"/>
                </a:rPr>
                <a:t>證</a:t>
              </a:r>
              <a:endParaRPr lang="en-US" altLang="zh-TW" sz="2000" b="1" dirty="0" smtClean="0">
                <a:solidFill>
                  <a:schemeClr val="tx1"/>
                </a:solidFill>
                <a:latin typeface="標楷體" pitchFamily="65" charset="-120"/>
                <a:ea typeface="標楷體" pitchFamily="65" charset="-120"/>
              </a:endParaRPr>
            </a:p>
            <a:p>
              <a:pPr algn="ctr" fontAlgn="auto">
                <a:spcBef>
                  <a:spcPts val="0"/>
                </a:spcBef>
                <a:spcAft>
                  <a:spcPts val="0"/>
                </a:spcAft>
                <a:defRPr/>
              </a:pPr>
              <a:endParaRPr kumimoji="0" lang="zh-TW" altLang="en-US" sz="2000" b="1" dirty="0">
                <a:solidFill>
                  <a:schemeClr val="tx1"/>
                </a:solidFill>
                <a:latin typeface="標楷體" pitchFamily="65" charset="-120"/>
                <a:ea typeface="標楷體" pitchFamily="65" charset="-120"/>
              </a:endParaRPr>
            </a:p>
          </p:txBody>
        </p:sp>
        <p:sp>
          <p:nvSpPr>
            <p:cNvPr id="32" name="矩形 31"/>
            <p:cNvSpPr/>
            <p:nvPr/>
          </p:nvSpPr>
          <p:spPr>
            <a:xfrm>
              <a:off x="2627784" y="3214688"/>
              <a:ext cx="2016224" cy="1582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TW" altLang="en-US" sz="2000" b="1" dirty="0" smtClean="0">
                  <a:solidFill>
                    <a:schemeClr val="tx1"/>
                  </a:solidFill>
                  <a:latin typeface="Arial" panose="020B0604020202020204" pitchFamily="34" charset="0"/>
                  <a:ea typeface="標楷體" pitchFamily="65" charset="-120"/>
                  <a:cs typeface="Arial" panose="020B0604020202020204" pitchFamily="34" charset="0"/>
                </a:rPr>
                <a:t>製造</a:t>
              </a:r>
              <a:r>
                <a:rPr lang="en-US" altLang="zh-TW" sz="2000" b="1" dirty="0" smtClean="0">
                  <a:solidFill>
                    <a:schemeClr val="tx1"/>
                  </a:solidFill>
                  <a:latin typeface="Arial" panose="020B0604020202020204" pitchFamily="34" charset="0"/>
                  <a:ea typeface="標楷體" pitchFamily="65" charset="-120"/>
                  <a:cs typeface="Arial" panose="020B0604020202020204" pitchFamily="34" charset="0"/>
                </a:rPr>
                <a:t>SO</a:t>
              </a:r>
              <a:r>
                <a:rPr lang="en-US" altLang="zh-TW" sz="2000" b="1" dirty="0">
                  <a:solidFill>
                    <a:schemeClr val="tx1"/>
                  </a:solidFill>
                  <a:latin typeface="Arial" panose="020B0604020202020204" pitchFamily="34" charset="0"/>
                  <a:ea typeface="標楷體" pitchFamily="65" charset="-120"/>
                  <a:cs typeface="Arial" panose="020B0604020202020204" pitchFamily="34" charset="0"/>
                </a:rPr>
                <a:t>P</a:t>
              </a:r>
              <a:endParaRPr kumimoji="0" lang="en-US" altLang="zh-TW" sz="2000" b="1" dirty="0" smtClean="0">
                <a:solidFill>
                  <a:schemeClr val="tx1"/>
                </a:solidFill>
                <a:latin typeface="Arial" panose="020B0604020202020204" pitchFamily="34" charset="0"/>
                <a:ea typeface="標楷體" pitchFamily="65" charset="-120"/>
                <a:cs typeface="Arial" panose="020B0604020202020204" pitchFamily="34" charset="0"/>
              </a:endParaRPr>
            </a:p>
            <a:p>
              <a:pPr algn="ctr" fontAlgn="auto">
                <a:spcBef>
                  <a:spcPts val="0"/>
                </a:spcBef>
                <a:spcAft>
                  <a:spcPts val="0"/>
                </a:spcAft>
                <a:defRPr/>
              </a:pPr>
              <a:r>
                <a:rPr lang="zh-TW" altLang="en-US" sz="2000" b="1" dirty="0" smtClean="0">
                  <a:solidFill>
                    <a:schemeClr val="tx1"/>
                  </a:solidFill>
                  <a:latin typeface="Arial" panose="020B0604020202020204" pitchFamily="34" charset="0"/>
                  <a:ea typeface="標楷體" pitchFamily="65" charset="-120"/>
                  <a:cs typeface="Arial" panose="020B0604020202020204" pitchFamily="34" charset="0"/>
                </a:rPr>
                <a:t>批次紀</a:t>
              </a:r>
              <a:r>
                <a:rPr lang="zh-TW" altLang="en-US" sz="2000" b="1" dirty="0">
                  <a:solidFill>
                    <a:schemeClr val="tx1"/>
                  </a:solidFill>
                  <a:latin typeface="Arial" panose="020B0604020202020204" pitchFamily="34" charset="0"/>
                  <a:ea typeface="標楷體" pitchFamily="65" charset="-120"/>
                  <a:cs typeface="Arial" panose="020B0604020202020204" pitchFamily="34" charset="0"/>
                </a:rPr>
                <a:t>錄</a:t>
              </a:r>
              <a:endParaRPr lang="en-US" altLang="zh-TW" sz="2000" b="1" dirty="0" smtClean="0">
                <a:solidFill>
                  <a:schemeClr val="tx1"/>
                </a:solidFill>
                <a:latin typeface="Arial" panose="020B0604020202020204" pitchFamily="34" charset="0"/>
                <a:ea typeface="標楷體" pitchFamily="65" charset="-120"/>
                <a:cs typeface="Arial" panose="020B0604020202020204" pitchFamily="34" charset="0"/>
              </a:endParaRPr>
            </a:p>
            <a:p>
              <a:pPr algn="ctr" fontAlgn="auto">
                <a:spcBef>
                  <a:spcPts val="0"/>
                </a:spcBef>
                <a:spcAft>
                  <a:spcPts val="0"/>
                </a:spcAft>
                <a:defRPr/>
              </a:pPr>
              <a:r>
                <a:rPr lang="zh-TW" altLang="en-US" sz="2000" b="1" dirty="0" smtClean="0">
                  <a:solidFill>
                    <a:schemeClr val="tx1"/>
                  </a:solidFill>
                  <a:latin typeface="Arial" panose="020B0604020202020204" pitchFamily="34" charset="0"/>
                  <a:ea typeface="標楷體" pitchFamily="65" charset="-120"/>
                  <a:cs typeface="Arial" panose="020B0604020202020204" pitchFamily="34" charset="0"/>
                </a:rPr>
                <a:t>製程</a:t>
              </a:r>
              <a:r>
                <a:rPr lang="zh-TW" altLang="en-US" sz="2000" b="1" dirty="0">
                  <a:solidFill>
                    <a:schemeClr val="tx1"/>
                  </a:solidFill>
                  <a:latin typeface="Arial" panose="020B0604020202020204" pitchFamily="34" charset="0"/>
                  <a:ea typeface="標楷體" pitchFamily="65" charset="-120"/>
                  <a:cs typeface="Arial" panose="020B0604020202020204" pitchFamily="34" charset="0"/>
                </a:rPr>
                <a:t>中</a:t>
              </a:r>
              <a:r>
                <a:rPr lang="zh-TW" altLang="en-US" sz="2000" b="1" dirty="0" smtClean="0">
                  <a:solidFill>
                    <a:schemeClr val="tx1"/>
                  </a:solidFill>
                  <a:latin typeface="Arial" panose="020B0604020202020204" pitchFamily="34" charset="0"/>
                  <a:ea typeface="標楷體" pitchFamily="65" charset="-120"/>
                  <a:cs typeface="Arial" panose="020B0604020202020204" pitchFamily="34" charset="0"/>
                </a:rPr>
                <a:t>管制</a:t>
              </a:r>
              <a:endParaRPr lang="en-US" altLang="zh-TW" sz="2000" b="1" dirty="0" smtClean="0">
                <a:solidFill>
                  <a:schemeClr val="tx1"/>
                </a:solidFill>
                <a:latin typeface="Arial" panose="020B0604020202020204" pitchFamily="34" charset="0"/>
                <a:ea typeface="標楷體" pitchFamily="65" charset="-120"/>
                <a:cs typeface="Arial" panose="020B0604020202020204" pitchFamily="34" charset="0"/>
              </a:endParaRPr>
            </a:p>
            <a:p>
              <a:pPr algn="ctr" fontAlgn="auto">
                <a:spcBef>
                  <a:spcPts val="0"/>
                </a:spcBef>
                <a:spcAft>
                  <a:spcPts val="0"/>
                </a:spcAft>
                <a:defRPr/>
              </a:pPr>
              <a:r>
                <a:rPr lang="en-US" altLang="zh-TW" sz="2000" b="1" dirty="0" smtClean="0">
                  <a:solidFill>
                    <a:schemeClr val="tx1"/>
                  </a:solidFill>
                  <a:latin typeface="Arial" panose="020B0604020202020204" pitchFamily="34" charset="0"/>
                  <a:ea typeface="標楷體" pitchFamily="65" charset="-120"/>
                  <a:cs typeface="Arial" panose="020B0604020202020204" pitchFamily="34" charset="0"/>
                </a:rPr>
                <a:t>IPQC</a:t>
              </a:r>
            </a:p>
            <a:p>
              <a:pPr algn="ctr" fontAlgn="auto">
                <a:spcBef>
                  <a:spcPts val="0"/>
                </a:spcBef>
                <a:spcAft>
                  <a:spcPts val="0"/>
                </a:spcAft>
                <a:defRPr/>
              </a:pPr>
              <a:endParaRPr kumimoji="0" lang="zh-TW" altLang="en-US" sz="2000" b="1" dirty="0">
                <a:solidFill>
                  <a:schemeClr val="tx1"/>
                </a:solidFill>
                <a:latin typeface="標楷體" pitchFamily="65" charset="-120"/>
                <a:ea typeface="標楷體" pitchFamily="65" charset="-120"/>
              </a:endParaRPr>
            </a:p>
          </p:txBody>
        </p:sp>
      </p:grpSp>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5" y="224763"/>
            <a:ext cx="1233487" cy="992968"/>
          </a:xfrm>
          <a:prstGeom prst="rect">
            <a:avLst/>
          </a:prstGeom>
        </p:spPr>
      </p:pic>
      <p:grpSp>
        <p:nvGrpSpPr>
          <p:cNvPr id="8" name="群組 7"/>
          <p:cNvGrpSpPr/>
          <p:nvPr/>
        </p:nvGrpSpPr>
        <p:grpSpPr>
          <a:xfrm>
            <a:off x="2984897" y="5688855"/>
            <a:ext cx="3193802" cy="1052513"/>
            <a:chOff x="3250406" y="5305425"/>
            <a:chExt cx="3193802" cy="1052513"/>
          </a:xfrm>
        </p:grpSpPr>
        <p:sp>
          <p:nvSpPr>
            <p:cNvPr id="3" name="向上箭號圖說文字 2"/>
            <p:cNvSpPr/>
            <p:nvPr/>
          </p:nvSpPr>
          <p:spPr>
            <a:xfrm>
              <a:off x="3250406" y="5305425"/>
              <a:ext cx="2977778" cy="1052513"/>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 name="文字方塊 3"/>
            <p:cNvSpPr txBox="1"/>
            <p:nvPr/>
          </p:nvSpPr>
          <p:spPr>
            <a:xfrm>
              <a:off x="3275856" y="5813425"/>
              <a:ext cx="3168352" cy="400110"/>
            </a:xfrm>
            <a:prstGeom prst="rect">
              <a:avLst/>
            </a:prstGeom>
            <a:noFill/>
          </p:spPr>
          <p:txBody>
            <a:bodyPr wrap="square" rtlCol="0">
              <a:spAutoFit/>
            </a:bodyPr>
            <a:lstStyle/>
            <a:p>
              <a:r>
                <a:rPr lang="zh-TW" altLang="en-US" sz="2000" b="1" dirty="0">
                  <a:solidFill>
                    <a:srgbClr val="C00000"/>
                  </a:solidFill>
                  <a:latin typeface="標楷體" panose="03000509000000000000" pitchFamily="65" charset="-120"/>
                  <a:ea typeface="標楷體" panose="03000509000000000000" pitchFamily="65" charset="-120"/>
                </a:rPr>
                <a:t>食</a:t>
              </a:r>
              <a:r>
                <a:rPr lang="zh-TW" altLang="en-US" sz="2000" b="1" dirty="0" smtClean="0">
                  <a:solidFill>
                    <a:srgbClr val="C00000"/>
                  </a:solidFill>
                  <a:latin typeface="標楷體" panose="03000509000000000000" pitchFamily="65" charset="-120"/>
                  <a:ea typeface="標楷體" panose="03000509000000000000" pitchFamily="65" charset="-120"/>
                </a:rPr>
                <a:t>藥署不定期機動性查核</a:t>
              </a:r>
              <a:endParaRPr lang="zh-TW" altLang="en-US" sz="2000" b="1" dirty="0">
                <a:solidFill>
                  <a:srgbClr val="C0000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096837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xit" presetSubtype="0" accel="100000" fill="hold" nodeType="clickEffect">
                                  <p:stCondLst>
                                    <p:cond delay="0"/>
                                  </p:stCondLst>
                                  <p:childTnLst>
                                    <p:anim calcmode="lin" valueType="num">
                                      <p:cBhvr>
                                        <p:cTn id="12" dur="500"/>
                                        <p:tgtEl>
                                          <p:spTgt spid="10"/>
                                        </p:tgtEl>
                                        <p:attrNameLst>
                                          <p:attrName>ppt_w</p:attrName>
                                        </p:attrNameLst>
                                      </p:cBhvr>
                                      <p:tavLst>
                                        <p:tav tm="0">
                                          <p:val>
                                            <p:strVal val="ppt_w"/>
                                          </p:val>
                                        </p:tav>
                                        <p:tav tm="100000">
                                          <p:val>
                                            <p:fltVal val="0"/>
                                          </p:val>
                                        </p:tav>
                                      </p:tavLst>
                                    </p:anim>
                                    <p:anim calcmode="lin" valueType="num">
                                      <p:cBhvr>
                                        <p:cTn id="13" dur="500"/>
                                        <p:tgtEl>
                                          <p:spTgt spid="10"/>
                                        </p:tgtEl>
                                        <p:attrNameLst>
                                          <p:attrName>ppt_h</p:attrName>
                                        </p:attrNameLst>
                                      </p:cBhvr>
                                      <p:tavLst>
                                        <p:tav tm="0">
                                          <p:val>
                                            <p:strVal val="ppt_h"/>
                                          </p:val>
                                        </p:tav>
                                        <p:tav tm="100000">
                                          <p:val>
                                            <p:fltVal val="0"/>
                                          </p:val>
                                        </p:tav>
                                      </p:tavLst>
                                    </p:anim>
                                    <p:anim calcmode="lin" valueType="num">
                                      <p:cBhvr>
                                        <p:cTn id="14" dur="500"/>
                                        <p:tgtEl>
                                          <p:spTgt spid="10"/>
                                        </p:tgtEl>
                                        <p:attrNameLst>
                                          <p:attrName>style.rotation</p:attrName>
                                        </p:attrNameLst>
                                      </p:cBhvr>
                                      <p:tavLst>
                                        <p:tav tm="0">
                                          <p:val>
                                            <p:fltVal val="0"/>
                                          </p:val>
                                        </p:tav>
                                        <p:tav tm="100000">
                                          <p:val>
                                            <p:fltVal val="36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6" presetClass="entr" presetSubtype="16"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Rectangle 2"/>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365125" y="268288"/>
            <a:ext cx="8328025" cy="1304925"/>
          </a:xfrm>
          <a:ln/>
        </p:spPr>
      </p:pic>
      <p:pic>
        <p:nvPicPr>
          <p:cNvPr id="11267" name="Picture 3" descr="pp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598488"/>
            <a:ext cx="9290050" cy="7456488"/>
          </a:xfrm>
          <a:prstGeom prst="rect">
            <a:avLst/>
          </a:prstGeom>
          <a:noFill/>
          <a:ln w="381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4" descr="封面"/>
          <p:cNvPicPr>
            <a:picLocks noChangeAspect="1" noChangeArrowheads="1"/>
          </p:cNvPicPr>
          <p:nvPr/>
        </p:nvPicPr>
        <p:blipFill>
          <a:blip r:embed="rId4">
            <a:extLst>
              <a:ext uri="{28A0092B-C50C-407E-A947-70E740481C1C}">
                <a14:useLocalDpi xmlns:a14="http://schemas.microsoft.com/office/drawing/2010/main" val="0"/>
              </a:ext>
            </a:extLst>
          </a:blip>
          <a:srcRect l="5061" t="4843" r="83553" b="68355"/>
          <a:stretch>
            <a:fillRect/>
          </a:stretch>
        </p:blipFill>
        <p:spPr bwMode="auto">
          <a:xfrm>
            <a:off x="179388" y="117475"/>
            <a:ext cx="7207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Line 5"/>
          <p:cNvSpPr>
            <a:spLocks noChangeShapeType="1"/>
          </p:cNvSpPr>
          <p:nvPr/>
        </p:nvSpPr>
        <p:spPr bwMode="auto">
          <a:xfrm>
            <a:off x="1187450" y="836613"/>
            <a:ext cx="7562850" cy="1587"/>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270" name="Line 6"/>
          <p:cNvSpPr>
            <a:spLocks noChangeShapeType="1"/>
          </p:cNvSpPr>
          <p:nvPr/>
        </p:nvSpPr>
        <p:spPr bwMode="auto">
          <a:xfrm>
            <a:off x="1547813" y="908050"/>
            <a:ext cx="7561262" cy="3175"/>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271" name="Text Box 7"/>
          <p:cNvSpPr txBox="1">
            <a:spLocks noChangeArrowheads="1"/>
          </p:cNvSpPr>
          <p:nvPr/>
        </p:nvSpPr>
        <p:spPr bwMode="auto">
          <a:xfrm>
            <a:off x="1260475" y="3933825"/>
            <a:ext cx="309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b="1">
              <a:ea typeface="微軟正黑體" panose="020B0604030504040204" pitchFamily="34" charset="-120"/>
            </a:endParaRPr>
          </a:p>
        </p:txBody>
      </p:sp>
      <p:sp>
        <p:nvSpPr>
          <p:cNvPr id="11272" name="Text Box 9"/>
          <p:cNvSpPr txBox="1">
            <a:spLocks noChangeArrowheads="1"/>
          </p:cNvSpPr>
          <p:nvPr/>
        </p:nvSpPr>
        <p:spPr bwMode="auto">
          <a:xfrm>
            <a:off x="1476375" y="333375"/>
            <a:ext cx="6264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endParaRPr lang="zh-TW" altLang="en-US" sz="3200"/>
          </a:p>
        </p:txBody>
      </p:sp>
      <p:sp>
        <p:nvSpPr>
          <p:cNvPr id="11273" name="Line 10"/>
          <p:cNvSpPr>
            <a:spLocks noChangeShapeType="1"/>
          </p:cNvSpPr>
          <p:nvPr/>
        </p:nvSpPr>
        <p:spPr bwMode="auto">
          <a:xfrm>
            <a:off x="8820150" y="909638"/>
            <a:ext cx="361950" cy="217487"/>
          </a:xfrm>
          <a:prstGeom prst="line">
            <a:avLst/>
          </a:prstGeom>
          <a:noFill/>
          <a:ln w="76200" cmpd="tri">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274" name="Text Box 11"/>
          <p:cNvSpPr txBox="1">
            <a:spLocks noChangeArrowheads="1"/>
          </p:cNvSpPr>
          <p:nvPr/>
        </p:nvSpPr>
        <p:spPr bwMode="auto">
          <a:xfrm>
            <a:off x="1116013" y="333375"/>
            <a:ext cx="75612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200" b="1" dirty="0" smtClean="0">
                <a:ea typeface="標楷體" panose="03000509000000000000" pitchFamily="65" charset="-120"/>
              </a:rPr>
              <a:t>廠房</a:t>
            </a:r>
            <a:r>
              <a:rPr lang="zh-TW" altLang="en-US" sz="3200" b="1" dirty="0">
                <a:ea typeface="標楷體" panose="03000509000000000000" pitchFamily="65" charset="-120"/>
              </a:rPr>
              <a:t>支援系統</a:t>
            </a:r>
            <a:r>
              <a:rPr lang="en-US" altLang="zh-TW" sz="3200" b="1" dirty="0">
                <a:ea typeface="標楷體" panose="03000509000000000000" pitchFamily="65" charset="-120"/>
              </a:rPr>
              <a:t>-</a:t>
            </a:r>
            <a:r>
              <a:rPr lang="zh-TW" altLang="en-US" sz="3200" b="1" dirty="0">
                <a:ea typeface="標楷體" panose="03000509000000000000" pitchFamily="65" charset="-120"/>
              </a:rPr>
              <a:t>空調系統(1)</a:t>
            </a:r>
            <a:endParaRPr lang="zh-TW" altLang="en-US" sz="3000" b="1" dirty="0">
              <a:ea typeface="微軟正黑體" panose="020B0604030504040204" pitchFamily="34" charset="-120"/>
            </a:endParaRPr>
          </a:p>
        </p:txBody>
      </p:sp>
      <p:sp>
        <p:nvSpPr>
          <p:cNvPr id="11275" name="Rectangle 12"/>
          <p:cNvSpPr>
            <a:spLocks noChangeArrowheads="1"/>
          </p:cNvSpPr>
          <p:nvPr/>
        </p:nvSpPr>
        <p:spPr bwMode="auto">
          <a:xfrm>
            <a:off x="7235825" y="46038"/>
            <a:ext cx="18716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a:solidFill>
                  <a:srgbClr val="1D4B1C"/>
                </a:solidFill>
                <a:latin typeface="Segoe Print" panose="02000600000000000000" pitchFamily="2" charset="0"/>
              </a:rPr>
              <a:t>For a Better Quality!</a:t>
            </a:r>
          </a:p>
        </p:txBody>
      </p:sp>
      <p:sp>
        <p:nvSpPr>
          <p:cNvPr id="11276" name="Rectangle 3"/>
          <p:cNvSpPr txBox="1">
            <a:spLocks noChangeArrowheads="1"/>
          </p:cNvSpPr>
          <p:nvPr/>
        </p:nvSpPr>
        <p:spPr bwMode="auto">
          <a:xfrm>
            <a:off x="755650" y="1125538"/>
            <a:ext cx="83883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lnSpc>
                <a:spcPct val="6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一、製造區空調系統設備：</a:t>
            </a:r>
          </a:p>
          <a:p>
            <a:pPr eaLnBrk="1" hangingPunct="1">
              <a:lnSpc>
                <a:spcPct val="6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  新鮮空氣由外氣風管及製藥場所各作業室之回風口</a:t>
            </a:r>
            <a:r>
              <a:rPr lang="zh-TW" altLang="en-US" sz="1600" b="1">
                <a:latin typeface="標楷體" panose="03000509000000000000" pitchFamily="65" charset="-120"/>
                <a:ea typeface="標楷體" panose="03000509000000000000" pitchFamily="65" charset="-120"/>
                <a:sym typeface="Wingdings 3" panose="05040102010807070707" pitchFamily="18" charset="2"/>
              </a:rPr>
              <a:t></a:t>
            </a:r>
            <a:r>
              <a:rPr lang="zh-TW" altLang="en-US" sz="1600">
                <a:latin typeface="標楷體" panose="03000509000000000000" pitchFamily="65" charset="-120"/>
                <a:ea typeface="標楷體" panose="03000509000000000000" pitchFamily="65" charset="-120"/>
                <a:sym typeface="Wingdings 3" panose="05040102010807070707" pitchFamily="18" charset="2"/>
              </a:rPr>
              <a:t>由</a:t>
            </a:r>
            <a:r>
              <a:rPr lang="zh-TW" altLang="en-US">
                <a:latin typeface="標楷體" panose="03000509000000000000" pitchFamily="65" charset="-120"/>
                <a:ea typeface="標楷體" panose="03000509000000000000" pitchFamily="65" charset="-120"/>
              </a:rPr>
              <a:t>風管送至空調箱</a:t>
            </a:r>
            <a:r>
              <a:rPr lang="zh-TW" altLang="en-US" sz="1600">
                <a:latin typeface="標楷體" panose="03000509000000000000" pitchFamily="65" charset="-120"/>
                <a:ea typeface="標楷體" panose="03000509000000000000" pitchFamily="65" charset="-120"/>
                <a:sym typeface="Wingdings 3" panose="05040102010807070707" pitchFamily="18" charset="2"/>
              </a:rPr>
              <a:t></a:t>
            </a:r>
            <a:r>
              <a:rPr lang="zh-TW" altLang="en-US">
                <a:latin typeface="標楷體" panose="03000509000000000000" pitchFamily="65" charset="-120"/>
                <a:ea typeface="標楷體" panose="03000509000000000000" pitchFamily="65" charset="-120"/>
              </a:rPr>
              <a:t>初濾網</a:t>
            </a:r>
            <a:endParaRPr lang="en-US" altLang="zh-TW">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  </a:t>
            </a:r>
            <a:r>
              <a:rPr lang="en-US" altLang="zh-TW">
                <a:latin typeface="標楷體" panose="03000509000000000000" pitchFamily="65" charset="-120"/>
                <a:ea typeface="標楷體" panose="03000509000000000000" pitchFamily="65" charset="-120"/>
              </a:rPr>
              <a:t>(30%)</a:t>
            </a:r>
            <a:r>
              <a:rPr lang="zh-TW" altLang="en-US" b="1">
                <a:latin typeface="標楷體" panose="03000509000000000000" pitchFamily="65" charset="-120"/>
                <a:ea typeface="標楷體" panose="03000509000000000000" pitchFamily="65" charset="-120"/>
                <a:sym typeface="Wingdings 3" panose="05040102010807070707" pitchFamily="18" charset="2"/>
              </a:rPr>
              <a:t> </a:t>
            </a:r>
            <a:r>
              <a:rPr lang="zh-TW" altLang="en-US">
                <a:latin typeface="標楷體" panose="03000509000000000000" pitchFamily="65" charset="-120"/>
                <a:ea typeface="標楷體" panose="03000509000000000000" pitchFamily="65" charset="-120"/>
              </a:rPr>
              <a:t>中效率過濾網</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袋式濾網</a:t>
            </a:r>
            <a:r>
              <a:rPr lang="en-US" altLang="zh-TW">
                <a:latin typeface="標楷體" panose="03000509000000000000" pitchFamily="65" charset="-120"/>
                <a:ea typeface="標楷體" panose="03000509000000000000" pitchFamily="65" charset="-120"/>
              </a:rPr>
              <a:t>85%)</a:t>
            </a:r>
            <a:r>
              <a:rPr lang="zh-TW" altLang="en-US" b="1">
                <a:latin typeface="標楷體" panose="03000509000000000000" pitchFamily="65" charset="-120"/>
                <a:ea typeface="標楷體" panose="03000509000000000000" pitchFamily="65" charset="-120"/>
                <a:sym typeface="Wingdings 3" panose="05040102010807070707" pitchFamily="18" charset="2"/>
              </a:rPr>
              <a:t> </a:t>
            </a:r>
            <a:r>
              <a:rPr lang="zh-TW" altLang="en-US">
                <a:latin typeface="標楷體" panose="03000509000000000000" pitchFamily="65" charset="-120"/>
                <a:ea typeface="標楷體" panose="03000509000000000000" pitchFamily="65" charset="-120"/>
              </a:rPr>
              <a:t>高效率空氣過濾器</a:t>
            </a:r>
            <a:r>
              <a:rPr lang="en-US" altLang="zh-TW">
                <a:latin typeface="標楷體" panose="03000509000000000000" pitchFamily="65" charset="-120"/>
                <a:ea typeface="標楷體" panose="03000509000000000000" pitchFamily="65" charset="-120"/>
              </a:rPr>
              <a:t>(HEPA</a:t>
            </a:r>
            <a:r>
              <a:rPr lang="zh-TW" altLang="en-US">
                <a:latin typeface="標楷體" panose="03000509000000000000" pitchFamily="65" charset="-120"/>
                <a:ea typeface="標楷體" panose="03000509000000000000" pitchFamily="65" charset="-120"/>
              </a:rPr>
              <a:t>過濾器</a:t>
            </a:r>
            <a:r>
              <a:rPr lang="en-US" altLang="zh-TW">
                <a:latin typeface="標楷體" panose="03000509000000000000" pitchFamily="65" charset="-120"/>
                <a:ea typeface="標楷體" panose="03000509000000000000" pitchFamily="65" charset="-120"/>
              </a:rPr>
              <a:t>99.99%)</a:t>
            </a:r>
          </a:p>
          <a:p>
            <a:pPr eaLnBrk="1" hangingPunct="1">
              <a:lnSpc>
                <a:spcPct val="6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  </a:t>
            </a:r>
            <a:r>
              <a:rPr lang="zh-TW" altLang="en-US" sz="1600">
                <a:latin typeface="標楷體" panose="03000509000000000000" pitchFamily="65" charset="-120"/>
                <a:ea typeface="標楷體" panose="03000509000000000000" pitchFamily="65" charset="-120"/>
                <a:sym typeface="Wingdings 3" panose="05040102010807070707" pitchFamily="18" charset="2"/>
              </a:rPr>
              <a:t></a:t>
            </a:r>
            <a:r>
              <a:rPr lang="zh-TW" altLang="en-US">
                <a:latin typeface="標楷體" panose="03000509000000000000" pitchFamily="65" charset="-120"/>
                <a:ea typeface="標楷體" panose="03000509000000000000" pitchFamily="65" charset="-120"/>
              </a:rPr>
              <a:t>由冰水機送來之冰水冷卻降溫及調降濕度後</a:t>
            </a:r>
            <a:r>
              <a:rPr lang="zh-TW" altLang="en-US" sz="1600">
                <a:latin typeface="標楷體" panose="03000509000000000000" pitchFamily="65" charset="-120"/>
                <a:ea typeface="標楷體" panose="03000509000000000000" pitchFamily="65" charset="-120"/>
                <a:sym typeface="Wingdings 3" panose="05040102010807070707" pitchFamily="18" charset="2"/>
              </a:rPr>
              <a:t></a:t>
            </a:r>
            <a:r>
              <a:rPr lang="zh-TW" altLang="en-US">
                <a:latin typeface="標楷體" panose="03000509000000000000" pitchFamily="65" charset="-120"/>
                <a:ea typeface="標楷體" panose="03000509000000000000" pitchFamily="65" charset="-120"/>
              </a:rPr>
              <a:t>以加熱器將空氣加溫至</a:t>
            </a:r>
            <a:r>
              <a:rPr lang="en-US" altLang="zh-TW">
                <a:latin typeface="標楷體" panose="03000509000000000000" pitchFamily="65" charset="-120"/>
                <a:ea typeface="標楷體" panose="03000509000000000000" pitchFamily="65" charset="-120"/>
              </a:rPr>
              <a:t>D</a:t>
            </a:r>
            <a:r>
              <a:rPr lang="zh-TW" altLang="en-US">
                <a:latin typeface="標楷體" panose="03000509000000000000" pitchFamily="65" charset="-120"/>
                <a:ea typeface="標楷體" panose="03000509000000000000" pitchFamily="65" charset="-120"/>
              </a:rPr>
              <a:t>級作業</a:t>
            </a:r>
            <a:endParaRPr lang="en-US" altLang="zh-TW">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  業區所規範溫度</a:t>
            </a:r>
            <a:r>
              <a:rPr lang="zh-TW" altLang="en-US" sz="1600">
                <a:latin typeface="標楷體" panose="03000509000000000000" pitchFamily="65" charset="-120"/>
                <a:ea typeface="標楷體" panose="03000509000000000000" pitchFamily="65" charset="-120"/>
                <a:sym typeface="Wingdings 3" panose="05040102010807070707" pitchFamily="18" charset="2"/>
              </a:rPr>
              <a:t></a:t>
            </a:r>
            <a:r>
              <a:rPr lang="zh-TW" altLang="en-US">
                <a:latin typeface="標楷體" panose="03000509000000000000" pitchFamily="65" charset="-120"/>
                <a:ea typeface="標楷體" panose="03000509000000000000" pitchFamily="65" charset="-120"/>
              </a:rPr>
              <a:t>由空調箱之出風口用風管送達各生產作業區</a:t>
            </a:r>
            <a:r>
              <a:rPr lang="zh-TW" altLang="en-US" sz="1600">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生產作業區環境</a:t>
            </a:r>
            <a:endParaRPr lang="en-US" altLang="zh-TW">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  清淨度需符合</a:t>
            </a:r>
            <a:r>
              <a:rPr lang="en-US" altLang="zh-TW">
                <a:latin typeface="標楷體" panose="03000509000000000000" pitchFamily="65" charset="-120"/>
                <a:ea typeface="標楷體" panose="03000509000000000000" pitchFamily="65" charset="-120"/>
              </a:rPr>
              <a:t>D</a:t>
            </a:r>
            <a:r>
              <a:rPr lang="zh-TW" altLang="en-US">
                <a:latin typeface="標楷體" panose="03000509000000000000" pitchFamily="65" charset="-120"/>
                <a:ea typeface="標楷體" panose="03000509000000000000" pitchFamily="65" charset="-120"/>
              </a:rPr>
              <a:t>級作業區管制規範，才能執行生產製造。</a:t>
            </a:r>
            <a:endParaRPr lang="en-US" altLang="zh-TW">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r>
              <a:rPr lang="en-US" altLang="zh-TW">
                <a:latin typeface="Times New Roman" panose="02020603050405020304" pitchFamily="18" charset="0"/>
                <a:ea typeface="標楷體" panose="03000509000000000000" pitchFamily="65" charset="-120"/>
              </a:rPr>
              <a:t>1.</a:t>
            </a:r>
            <a:r>
              <a:rPr lang="zh-TW" altLang="en-US">
                <a:latin typeface="Times New Roman" panose="02020603050405020304" pitchFamily="18" charset="0"/>
                <a:ea typeface="標楷體" panose="03000509000000000000" pitchFamily="65" charset="-120"/>
              </a:rPr>
              <a:t> </a:t>
            </a:r>
            <a:r>
              <a:rPr lang="en-US" altLang="zh-TW">
                <a:latin typeface="標楷體" panose="03000509000000000000" pitchFamily="65" charset="-120"/>
                <a:ea typeface="標楷體" panose="03000509000000000000" pitchFamily="65" charset="-120"/>
              </a:rPr>
              <a:t>D</a:t>
            </a:r>
            <a:r>
              <a:rPr lang="zh-TW" altLang="en-US">
                <a:latin typeface="標楷體" panose="03000509000000000000" pitchFamily="65" charset="-120"/>
                <a:ea typeface="標楷體" panose="03000509000000000000" pitchFamily="65" charset="-120"/>
              </a:rPr>
              <a:t>級作業區管制規範</a:t>
            </a:r>
            <a:r>
              <a:rPr lang="en-US" altLang="zh-TW">
                <a:latin typeface="標楷體" panose="03000509000000000000" pitchFamily="65" charset="-120"/>
                <a:ea typeface="標楷體" panose="03000509000000000000" pitchFamily="65" charset="-120"/>
              </a:rPr>
              <a:t>:</a:t>
            </a:r>
          </a:p>
          <a:p>
            <a:pPr eaLnBrk="1" hangingPunct="1">
              <a:lnSpc>
                <a:spcPct val="60000"/>
              </a:lnSpc>
              <a:spcBef>
                <a:spcPct val="20000"/>
              </a:spcBef>
              <a:spcAft>
                <a:spcPct val="40000"/>
              </a:spcAft>
              <a:buClr>
                <a:schemeClr val="accent1"/>
              </a:buClr>
              <a:buSzPct val="70000"/>
            </a:pPr>
            <a:endParaRPr lang="en-US" altLang="zh-TW">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    </a:t>
            </a:r>
            <a:endParaRPr lang="en-US" altLang="zh-TW">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endParaRPr lang="en-US" altLang="zh-TW" sz="1100" b="1">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endParaRPr lang="en-US" altLang="zh-TW" sz="1100" b="1">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endParaRPr lang="en-US" altLang="zh-TW" sz="1100" b="1">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endParaRPr lang="en-US" altLang="zh-TW" sz="1100" b="1">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endParaRPr lang="en-US" altLang="zh-TW" sz="1100">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endParaRPr lang="en-US" altLang="zh-TW" sz="1100">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r>
              <a:rPr lang="zh-TW" altLang="en-US" sz="1100">
                <a:latin typeface="標楷體" panose="03000509000000000000" pitchFamily="65" charset="-120"/>
                <a:ea typeface="標楷體" panose="03000509000000000000" pitchFamily="65" charset="-120"/>
              </a:rPr>
              <a:t>   </a:t>
            </a:r>
            <a:endParaRPr lang="en-US" altLang="zh-TW" sz="1100">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r>
              <a:rPr lang="zh-TW" altLang="en-US" sz="1100">
                <a:latin typeface="標楷體" panose="03000509000000000000" pitchFamily="65" charset="-120"/>
                <a:ea typeface="標楷體" panose="03000509000000000000" pitchFamily="65" charset="-120"/>
              </a:rPr>
              <a:t>   </a:t>
            </a:r>
            <a:endParaRPr lang="en-US" altLang="zh-TW" sz="1100">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endParaRPr lang="en-US" altLang="zh-TW" sz="1100" b="1">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endParaRPr lang="en-US" altLang="zh-TW" sz="1100" b="1">
              <a:latin typeface="標楷體" panose="03000509000000000000" pitchFamily="65" charset="-120"/>
              <a:ea typeface="標楷體" panose="03000509000000000000" pitchFamily="65" charset="-120"/>
            </a:endParaRPr>
          </a:p>
          <a:p>
            <a:pPr eaLnBrk="1" hangingPunct="1">
              <a:lnSpc>
                <a:spcPct val="60000"/>
              </a:lnSpc>
              <a:spcBef>
                <a:spcPct val="20000"/>
              </a:spcBef>
              <a:spcAft>
                <a:spcPct val="40000"/>
              </a:spcAft>
              <a:buClr>
                <a:schemeClr val="accent1"/>
              </a:buClr>
              <a:buSzPct val="70000"/>
            </a:pPr>
            <a:r>
              <a:rPr lang="en-US" altLang="zh-TW" sz="1100" b="1">
                <a:latin typeface="標楷體" panose="03000509000000000000" pitchFamily="65" charset="-120"/>
                <a:ea typeface="標楷體" panose="03000509000000000000" pitchFamily="65" charset="-120"/>
              </a:rPr>
              <a:t>  </a:t>
            </a:r>
          </a:p>
        </p:txBody>
      </p:sp>
      <p:graphicFrame>
        <p:nvGraphicFramePr>
          <p:cNvPr id="11277" name="Group 13"/>
          <p:cNvGraphicFramePr>
            <a:graphicFrameLocks noGrp="1"/>
          </p:cNvGraphicFramePr>
          <p:nvPr/>
        </p:nvGraphicFramePr>
        <p:xfrm>
          <a:off x="900113" y="3644900"/>
          <a:ext cx="8243887" cy="1476690"/>
        </p:xfrm>
        <a:graphic>
          <a:graphicData uri="http://schemas.openxmlformats.org/drawingml/2006/table">
            <a:tbl>
              <a:tblPr/>
              <a:tblGrid>
                <a:gridCol w="903287"/>
                <a:gridCol w="1905000"/>
                <a:gridCol w="719138"/>
                <a:gridCol w="2197100"/>
                <a:gridCol w="2519362"/>
              </a:tblGrid>
              <a:tr h="708025">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zh-TW" sz="1400" b="1"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空氣 </a:t>
                      </a:r>
                      <a:endParaRPr kumimoji="0" lang="zh-TW"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zh-TW" sz="1400" b="1"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換氣數 </a:t>
                      </a:r>
                      <a:endParaRPr kumimoji="0" lang="zh-TW" altLang="zh-TW" sz="1400" b="0" i="0" u="none" strike="noStrike" cap="none" normalizeH="0" baseline="0" smtClean="0">
                        <a:ln>
                          <a:noFill/>
                        </a:ln>
                        <a:solidFill>
                          <a:schemeClr val="tx2"/>
                        </a:solidFill>
                        <a:effectLst/>
                        <a:latin typeface="Calibri" panose="020F0502020204030204" pitchFamily="34" charset="0"/>
                        <a:ea typeface="標楷體" panose="03000509000000000000" pitchFamily="65" charset="-120"/>
                      </a:endParaRPr>
                    </a:p>
                  </a:txBody>
                  <a:tcPr marL="68260" marR="68260" marT="34130" marB="3413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0A22E"/>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zh-TW" sz="1400" b="1"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作業室壓差 </a:t>
                      </a:r>
                      <a:endParaRPr kumimoji="0" lang="zh-TW" altLang="zh-TW" sz="1400" b="0" i="0" u="none" strike="noStrike" cap="none" normalizeH="0" baseline="0" smtClean="0">
                        <a:ln>
                          <a:noFill/>
                        </a:ln>
                        <a:solidFill>
                          <a:schemeClr val="tx2"/>
                        </a:solidFill>
                        <a:effectLst/>
                        <a:latin typeface="Calibri" panose="020F0502020204030204" pitchFamily="34" charset="0"/>
                        <a:ea typeface="標楷體" panose="03000509000000000000" pitchFamily="65" charset="-120"/>
                      </a:endParaRPr>
                    </a:p>
                  </a:txBody>
                  <a:tcPr marL="68260" marR="68260" marT="34130" marB="3413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0A22E"/>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zh-TW" sz="1400" b="1"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作業室溫濕度 </a:t>
                      </a:r>
                      <a:endParaRPr kumimoji="0" lang="zh-TW"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zh-TW" altLang="zh-TW" sz="1400" b="0" i="0" u="none" strike="noStrike" cap="none" normalizeH="0" baseline="0" smtClean="0">
                        <a:ln>
                          <a:noFill/>
                        </a:ln>
                        <a:solidFill>
                          <a:schemeClr val="tx2"/>
                        </a:solidFill>
                        <a:effectLst/>
                        <a:latin typeface="Calibri" panose="020F0502020204030204" pitchFamily="34" charset="0"/>
                        <a:ea typeface="標楷體" panose="03000509000000000000" pitchFamily="65" charset="-120"/>
                      </a:endParaRPr>
                    </a:p>
                  </a:txBody>
                  <a:tcPr marL="68260" marR="68260" marT="34130" marB="3413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0A22E"/>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zh-TW" sz="1400" b="1"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空氣懸浮微粒數 </a:t>
                      </a:r>
                      <a:endParaRPr kumimoji="0" lang="zh-TW" altLang="zh-TW" sz="1400" b="0" i="0" u="none" strike="noStrike" cap="none" normalizeH="0" baseline="0" smtClean="0">
                        <a:ln>
                          <a:noFill/>
                        </a:ln>
                        <a:solidFill>
                          <a:schemeClr val="tx2"/>
                        </a:solidFill>
                        <a:effectLst/>
                        <a:latin typeface="Calibri" panose="020F0502020204030204" pitchFamily="34" charset="0"/>
                        <a:ea typeface="標楷體" panose="03000509000000000000" pitchFamily="65" charset="-120"/>
                      </a:endParaRPr>
                    </a:p>
                  </a:txBody>
                  <a:tcPr marL="68260" marR="68260" marT="34130" marB="3413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0A22E"/>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zh-TW" sz="1400" b="1"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作業室環境微生物污染測試 </a:t>
                      </a:r>
                      <a:endParaRPr kumimoji="0" lang="zh-TW" altLang="zh-TW" sz="1400" b="0" i="0" u="none" strike="noStrike" cap="none" normalizeH="0" baseline="0" smtClean="0">
                        <a:ln>
                          <a:noFill/>
                        </a:ln>
                        <a:solidFill>
                          <a:schemeClr val="tx2"/>
                        </a:solidFill>
                        <a:effectLst/>
                        <a:latin typeface="Calibri" panose="020F0502020204030204" pitchFamily="34" charset="0"/>
                        <a:ea typeface="標楷體" panose="03000509000000000000" pitchFamily="65" charset="-120"/>
                      </a:endParaRPr>
                    </a:p>
                  </a:txBody>
                  <a:tcPr marL="68260" marR="68260" marT="34130" marB="3413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0A22E"/>
                    </a:solidFill>
                  </a:tcPr>
                </a:tc>
              </a:tr>
              <a:tr h="768350">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20</a:t>
                      </a: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次</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/h </a:t>
                      </a:r>
                      <a:endParaRPr kumimoji="0" lang="zh-TW" altLang="en-US" sz="1400" b="0" i="0" u="none" strike="noStrike" cap="none" normalizeH="0" baseline="0" smtClean="0">
                        <a:ln>
                          <a:noFill/>
                        </a:ln>
                        <a:solidFill>
                          <a:schemeClr val="tx2"/>
                        </a:solidFill>
                        <a:effectLst/>
                        <a:latin typeface="Calibri" panose="020F0502020204030204" pitchFamily="34" charset="0"/>
                        <a:ea typeface="標楷體" panose="03000509000000000000" pitchFamily="65" charset="-120"/>
                      </a:endParaRPr>
                    </a:p>
                  </a:txBody>
                  <a:tcPr marL="68260" marR="68260" marT="34130" marB="3413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9E0CD"/>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a:t>
                      </a:r>
                      <a:r>
                        <a:rPr kumimoji="0" lang="en-US" altLang="zh-TW" sz="1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10 Pa(</a:t>
                      </a: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不同清淨度</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a:t>
                      </a:r>
                      <a:endParaRPr kumimoji="0" lang="zh-TW" altLang="en-US" sz="1400" b="0" i="0" u="none" strike="noStrike" cap="none" normalizeH="0" baseline="0" smtClean="0">
                        <a:ln>
                          <a:noFill/>
                        </a:ln>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a:t>
                      </a:r>
                      <a:r>
                        <a:rPr kumimoji="0" lang="en-US" altLang="zh-TW" sz="1400" b="0" i="0" u="none" strike="noStrike" cap="none" normalizeH="0" baseline="0" smtClean="0">
                          <a:ln>
                            <a:noFill/>
                          </a:ln>
                          <a:solidFill>
                            <a:schemeClr val="tx1"/>
                          </a:solidFill>
                          <a:effectLst/>
                          <a:latin typeface="標楷體" panose="03000509000000000000" pitchFamily="65" charset="-120"/>
                          <a:ea typeface="微軟正黑體" panose="020B0604030504040204" pitchFamily="34" charset="-120"/>
                        </a:rPr>
                        <a:t>5 Pa(</a:t>
                      </a: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同級區</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 </a:t>
                      </a:r>
                      <a:endParaRPr kumimoji="0" lang="zh-TW" altLang="en-US" sz="1400" b="0" i="0" u="none" strike="noStrike" cap="none" normalizeH="0" baseline="0" smtClean="0">
                        <a:ln>
                          <a:noFill/>
                        </a:ln>
                        <a:solidFill>
                          <a:schemeClr val="tx2"/>
                        </a:solidFill>
                        <a:effectLst/>
                        <a:latin typeface="Calibri" panose="020F0502020204030204" pitchFamily="34" charset="0"/>
                        <a:ea typeface="微軟正黑體" panose="020B0604030504040204" pitchFamily="34" charset="-120"/>
                        <a:cs typeface="Times New Roman" panose="02020603050405020304" pitchFamily="18" charset="0"/>
                      </a:endParaRPr>
                    </a:p>
                  </a:txBody>
                  <a:tcPr marL="68260" marR="68260" marT="34130" marB="3413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9E0CD"/>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altLang="zh-TW" sz="1400" b="0" i="0" u="none" strike="noStrike" cap="none" normalizeH="0" baseline="0" smtClean="0">
                          <a:ln>
                            <a:noFill/>
                          </a:ln>
                          <a:solidFill>
                            <a:schemeClr val="tx1"/>
                          </a:solidFill>
                          <a:effectLst/>
                          <a:latin typeface="標楷體" panose="03000509000000000000" pitchFamily="65" charset="-120"/>
                          <a:ea typeface="微軟正黑體" panose="020B0604030504040204" pitchFamily="34" charset="-120"/>
                          <a:cs typeface="Times New Roman" panose="02020603050405020304" pitchFamily="18" charset="0"/>
                        </a:rPr>
                        <a:t>23±4</a:t>
                      </a: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 </a:t>
                      </a:r>
                      <a:endParaRPr kumimoji="0" lang="zh-TW" altLang="en-US" sz="1400" b="0" i="0" u="none" strike="noStrike" cap="none" normalizeH="0" baseline="0" smtClean="0">
                        <a:ln>
                          <a:noFill/>
                        </a:ln>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60% </a:t>
                      </a:r>
                      <a:endParaRPr kumimoji="0" lang="zh-TW" altLang="en-US" sz="1400" b="0" i="0" u="none" strike="noStrike" cap="none" normalizeH="0" baseline="0" smtClean="0">
                        <a:ln>
                          <a:noFill/>
                        </a:ln>
                        <a:solidFill>
                          <a:schemeClr val="tx2"/>
                        </a:solidFill>
                        <a:effectLst/>
                        <a:latin typeface="Calibri" panose="020F0502020204030204" pitchFamily="34" charset="0"/>
                        <a:ea typeface="微軟正黑體" panose="020B0604030504040204" pitchFamily="34" charset="-120"/>
                        <a:cs typeface="Times New Roman" panose="02020603050405020304" pitchFamily="18" charset="0"/>
                      </a:endParaRPr>
                    </a:p>
                  </a:txBody>
                  <a:tcPr marL="85325" marR="85325" marT="711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9E0CD"/>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a:t>
                      </a:r>
                      <a:r>
                        <a:rPr kumimoji="0" lang="en-US" altLang="zh-TW" sz="1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0.5μm:</a:t>
                      </a: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少於</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3520000</a:t>
                      </a: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個 </a:t>
                      </a:r>
                      <a:endParaRPr kumimoji="0" lang="zh-TW" altLang="en-US" sz="1400" b="0" i="0" u="none" strike="noStrike" cap="none" normalizeH="0" baseline="0" smtClean="0">
                        <a:ln>
                          <a:noFill/>
                        </a:ln>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a:t>
                      </a:r>
                      <a:r>
                        <a:rPr kumimoji="0" lang="en-US" altLang="zh-TW" sz="1400" b="0" i="0" u="none" strike="noStrike" cap="none" normalizeH="0" baseline="0" smtClean="0">
                          <a:ln>
                            <a:noFill/>
                          </a:ln>
                          <a:solidFill>
                            <a:schemeClr val="tx1"/>
                          </a:solidFill>
                          <a:effectLst/>
                          <a:latin typeface="標楷體" panose="03000509000000000000" pitchFamily="65" charset="-120"/>
                          <a:ea typeface="微軟正黑體" panose="020B0604030504040204" pitchFamily="34" charset="-120"/>
                        </a:rPr>
                        <a:t>2.5μm:29000</a:t>
                      </a: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個 </a:t>
                      </a:r>
                      <a:endParaRPr kumimoji="0" lang="zh-TW" altLang="en-US" sz="1400" b="0" i="0" u="none" strike="noStrike" cap="none" normalizeH="0" baseline="0" smtClean="0">
                        <a:ln>
                          <a:noFill/>
                        </a:ln>
                        <a:solidFill>
                          <a:schemeClr val="tx2"/>
                        </a:solidFill>
                        <a:effectLst/>
                        <a:latin typeface="Calibri" panose="020F0502020204030204" pitchFamily="34" charset="0"/>
                        <a:ea typeface="微軟正黑體" panose="020B0604030504040204" pitchFamily="34" charset="-120"/>
                        <a:cs typeface="Times New Roman" panose="02020603050405020304" pitchFamily="18" charset="0"/>
                      </a:endParaRPr>
                    </a:p>
                  </a:txBody>
                  <a:tcPr marL="85325" marR="85325" marT="711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9E0CD"/>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落下菌</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&lt;100cfu/4hr </a:t>
                      </a:r>
                      <a:endPar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浮游菌</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&lt;100cfu/m3</a:t>
                      </a:r>
                      <a:endPar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人員設備附著菌</a:t>
                      </a:r>
                      <a:r>
                        <a:rPr kumimoji="0" lang="en-US" altLang="zh-TW" sz="1400" b="0" i="0" u="none" strike="noStrike" cap="none" normalizeH="0" baseline="0" smtClean="0">
                          <a:ln>
                            <a:noFill/>
                          </a:ln>
                          <a:solidFill>
                            <a:schemeClr val="tx1"/>
                          </a:solidFill>
                          <a:effectLst/>
                          <a:latin typeface="Calibri" panose="020F0502020204030204" pitchFamily="34" charset="0"/>
                          <a:ea typeface="標楷體" panose="03000509000000000000" pitchFamily="65" charset="-120"/>
                        </a:rPr>
                        <a:t>&lt;100cfu/plate </a:t>
                      </a:r>
                      <a:endParaRPr kumimoji="0" lang="zh-TW" altLang="en-US" sz="1400" b="0" i="0" u="none" strike="noStrike" cap="none" normalizeH="0" baseline="0" smtClean="0">
                        <a:ln>
                          <a:noFill/>
                        </a:ln>
                        <a:solidFill>
                          <a:schemeClr val="tx2"/>
                        </a:solidFill>
                        <a:effectLst/>
                        <a:latin typeface="Calibri" panose="020F0502020204030204" pitchFamily="34" charset="0"/>
                        <a:ea typeface="標楷體" panose="03000509000000000000" pitchFamily="65" charset="-120"/>
                      </a:endParaRPr>
                    </a:p>
                  </a:txBody>
                  <a:tcPr marL="85325" marR="85325" marT="711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9E0CD"/>
                    </a:solidFill>
                  </a:tcPr>
                </a:tc>
              </a:tr>
            </a:tbl>
          </a:graphicData>
        </a:graphic>
      </p:graphicFrame>
      <p:sp>
        <p:nvSpPr>
          <p:cNvPr id="11297" name="矩形 42"/>
          <p:cNvSpPr>
            <a:spLocks noChangeArrowheads="1"/>
          </p:cNvSpPr>
          <p:nvPr/>
        </p:nvSpPr>
        <p:spPr bwMode="auto">
          <a:xfrm>
            <a:off x="755650" y="5084763"/>
            <a:ext cx="8388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r>
              <a:rPr lang="en-US" altLang="zh-TW">
                <a:latin typeface="Times New Roman" panose="02020603050405020304" pitchFamily="18" charset="0"/>
                <a:ea typeface="標楷體" panose="03000509000000000000" pitchFamily="65" charset="-120"/>
              </a:rPr>
              <a:t>2.</a:t>
            </a:r>
            <a:r>
              <a:rPr lang="en-US" altLang="zh-TW">
                <a:latin typeface="標楷體" panose="03000509000000000000" pitchFamily="65" charset="-120"/>
                <a:ea typeface="標楷體" panose="03000509000000000000" pitchFamily="65" charset="-120"/>
              </a:rPr>
              <a:t>24</a:t>
            </a:r>
            <a:r>
              <a:rPr lang="zh-TW" altLang="en-US">
                <a:latin typeface="標楷體" panose="03000509000000000000" pitchFamily="65" charset="-120"/>
                <a:ea typeface="標楷體" panose="03000509000000000000" pitchFamily="65" charset="-120"/>
              </a:rPr>
              <a:t>小時溫溼度管控作業區域</a:t>
            </a:r>
            <a:r>
              <a:rPr lang="en-US" altLang="zh-TW">
                <a:latin typeface="標楷體" panose="03000509000000000000" pitchFamily="65" charset="-120"/>
                <a:ea typeface="標楷體" panose="03000509000000000000" pitchFamily="65" charset="-120"/>
              </a:rPr>
              <a:t>:</a:t>
            </a:r>
          </a:p>
          <a:p>
            <a:r>
              <a:rPr lang="zh-TW" altLang="en-US">
                <a:latin typeface="標楷體" panose="03000509000000000000" pitchFamily="65" charset="-120"/>
                <a:ea typeface="標楷體" panose="03000509000000000000" pitchFamily="65" charset="-120"/>
              </a:rPr>
              <a:t>  最終成品留樣室溫度</a:t>
            </a:r>
            <a:r>
              <a:rPr lang="en-US" altLang="zh-TW">
                <a:latin typeface="標楷體" panose="03000509000000000000" pitchFamily="65" charset="-120"/>
                <a:ea typeface="標楷體" panose="03000509000000000000" pitchFamily="65" charset="-120"/>
              </a:rPr>
              <a:t>25</a:t>
            </a:r>
            <a:r>
              <a:rPr lang="zh-TW" altLang="en-US">
                <a:latin typeface="標楷體" panose="03000509000000000000" pitchFamily="65" charset="-120"/>
                <a:ea typeface="標楷體" panose="03000509000000000000" pitchFamily="65" charset="-120"/>
              </a:rPr>
              <a:t>℃</a:t>
            </a:r>
            <a:r>
              <a:rPr lang="en-US" altLang="zh-TW">
                <a:latin typeface="標楷體" panose="03000509000000000000" pitchFamily="65" charset="-120"/>
                <a:ea typeface="標楷體" panose="03000509000000000000" pitchFamily="65" charset="-120"/>
              </a:rPr>
              <a:t>±2</a:t>
            </a:r>
            <a:r>
              <a:rPr lang="zh-TW" altLang="en-US">
                <a:latin typeface="標楷體" panose="03000509000000000000" pitchFamily="65" charset="-120"/>
                <a:ea typeface="標楷體" panose="03000509000000000000" pitchFamily="65" charset="-120"/>
              </a:rPr>
              <a:t>℃，相對濕度</a:t>
            </a:r>
            <a:r>
              <a:rPr lang="en-US" altLang="zh-TW">
                <a:latin typeface="標楷體" panose="03000509000000000000" pitchFamily="65" charset="-120"/>
                <a:ea typeface="標楷體" panose="03000509000000000000" pitchFamily="65" charset="-120"/>
              </a:rPr>
              <a:t>60±5%</a:t>
            </a:r>
          </a:p>
          <a:p>
            <a:r>
              <a:rPr lang="en-US" altLang="zh-TW">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在製品室、成品室：溫度</a:t>
            </a:r>
            <a:r>
              <a:rPr lang="en-US" altLang="zh-TW">
                <a:latin typeface="標楷體" panose="03000509000000000000" pitchFamily="65" charset="-120"/>
                <a:ea typeface="標楷體" panose="03000509000000000000" pitchFamily="65" charset="-120"/>
              </a:rPr>
              <a:t>23±4</a:t>
            </a:r>
            <a:r>
              <a:rPr lang="zh-TW" altLang="en-US">
                <a:latin typeface="標楷體" panose="03000509000000000000" pitchFamily="65" charset="-120"/>
                <a:ea typeface="標楷體" panose="03000509000000000000" pitchFamily="65" charset="-120"/>
              </a:rPr>
              <a:t>℃，相對濕度＜</a:t>
            </a:r>
            <a:r>
              <a:rPr lang="en-US" altLang="zh-TW">
                <a:latin typeface="標楷體" panose="03000509000000000000" pitchFamily="65" charset="-120"/>
                <a:ea typeface="標楷體" panose="03000509000000000000" pitchFamily="65" charset="-120"/>
              </a:rPr>
              <a:t>60%</a:t>
            </a:r>
          </a:p>
          <a:p>
            <a:endParaRPr lang="en-US" altLang="zh-TW">
              <a:latin typeface="標楷體" panose="03000509000000000000" pitchFamily="65" charset="-120"/>
              <a:ea typeface="標楷體" panose="03000509000000000000" pitchFamily="65" charset="-120"/>
            </a:endParaRPr>
          </a:p>
          <a:p>
            <a:r>
              <a:rPr lang="en-US" altLang="zh-TW">
                <a:latin typeface="標楷體" panose="03000509000000000000" pitchFamily="65" charset="-120"/>
                <a:ea typeface="標楷體" panose="03000509000000000000" pitchFamily="65" charset="-120"/>
              </a:rPr>
              <a:t>3.</a:t>
            </a:r>
            <a:r>
              <a:rPr lang="zh-TW" altLang="en-US">
                <a:latin typeface="標楷體" panose="03000509000000000000" pitchFamily="65" charset="-120"/>
                <a:ea typeface="標楷體" panose="03000509000000000000" pitchFamily="65" charset="-120"/>
              </a:rPr>
              <a:t>每日生產作業前作業室監測壓差及溫濕度，每年執行空調系統再確效及環境微</a:t>
            </a:r>
            <a:endParaRPr lang="en-US" altLang="zh-TW">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  生物檢測以確認作業環境空氣品質是否符合</a:t>
            </a:r>
            <a:r>
              <a:rPr lang="en-US" altLang="zh-TW">
                <a:latin typeface="標楷體" panose="03000509000000000000" pitchFamily="65" charset="-120"/>
                <a:ea typeface="標楷體" panose="03000509000000000000" pitchFamily="65" charset="-120"/>
              </a:rPr>
              <a:t>D</a:t>
            </a:r>
            <a:r>
              <a:rPr lang="zh-TW" altLang="en-US">
                <a:latin typeface="標楷體" panose="03000509000000000000" pitchFamily="65" charset="-120"/>
                <a:ea typeface="標楷體" panose="03000509000000000000" pitchFamily="65" charset="-120"/>
              </a:rPr>
              <a:t>級作業區管制規範。</a:t>
            </a:r>
            <a:endParaRPr lang="en-US" altLang="zh-TW">
              <a:latin typeface="標楷體" panose="03000509000000000000" pitchFamily="65" charset="-120"/>
              <a:ea typeface="標楷體" panose="03000509000000000000" pitchFamily="65" charset="-120"/>
            </a:endParaRPr>
          </a:p>
          <a:p>
            <a:endParaRPr lang="en-US" altLang="zh-TW">
              <a:latin typeface="標楷體" panose="03000509000000000000" pitchFamily="65" charset="-120"/>
              <a:ea typeface="標楷體" panose="03000509000000000000" pitchFamily="65" charset="-120"/>
            </a:endParaRPr>
          </a:p>
          <a:p>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12575558"/>
      </p:ext>
    </p:extLst>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Rectangle 2"/>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365125" y="268288"/>
            <a:ext cx="8328025" cy="1304925"/>
          </a:xfrm>
          <a:ln/>
        </p:spPr>
      </p:pic>
      <p:pic>
        <p:nvPicPr>
          <p:cNvPr id="12291" name="Picture 3" descr="pp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33338" y="44450"/>
            <a:ext cx="9285288" cy="6858000"/>
          </a:xfrm>
          <a:prstGeom prst="rect">
            <a:avLst/>
          </a:prstGeom>
          <a:noFill/>
          <a:ln w="381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4" descr="封面"/>
          <p:cNvPicPr>
            <a:picLocks noChangeAspect="1" noChangeArrowheads="1"/>
          </p:cNvPicPr>
          <p:nvPr/>
        </p:nvPicPr>
        <p:blipFill>
          <a:blip r:embed="rId4">
            <a:extLst>
              <a:ext uri="{28A0092B-C50C-407E-A947-70E740481C1C}">
                <a14:useLocalDpi xmlns:a14="http://schemas.microsoft.com/office/drawing/2010/main" val="0"/>
              </a:ext>
            </a:extLst>
          </a:blip>
          <a:srcRect l="5061" t="4843" r="83553" b="68355"/>
          <a:stretch>
            <a:fillRect/>
          </a:stretch>
        </p:blipFill>
        <p:spPr bwMode="auto">
          <a:xfrm>
            <a:off x="179388" y="117475"/>
            <a:ext cx="7207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Line 5"/>
          <p:cNvSpPr>
            <a:spLocks noChangeShapeType="1"/>
          </p:cNvSpPr>
          <p:nvPr/>
        </p:nvSpPr>
        <p:spPr bwMode="auto">
          <a:xfrm>
            <a:off x="1187450" y="836613"/>
            <a:ext cx="7562850" cy="1587"/>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294" name="Line 6"/>
          <p:cNvSpPr>
            <a:spLocks noChangeShapeType="1"/>
          </p:cNvSpPr>
          <p:nvPr/>
        </p:nvSpPr>
        <p:spPr bwMode="auto">
          <a:xfrm>
            <a:off x="1547813" y="908050"/>
            <a:ext cx="7561262" cy="3175"/>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295" name="Text Box 7"/>
          <p:cNvSpPr txBox="1">
            <a:spLocks noChangeArrowheads="1"/>
          </p:cNvSpPr>
          <p:nvPr/>
        </p:nvSpPr>
        <p:spPr bwMode="auto">
          <a:xfrm>
            <a:off x="1260475" y="3933825"/>
            <a:ext cx="309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b="1">
              <a:ea typeface="微軟正黑體" panose="020B0604030504040204" pitchFamily="34" charset="-120"/>
            </a:endParaRPr>
          </a:p>
        </p:txBody>
      </p:sp>
      <p:sp>
        <p:nvSpPr>
          <p:cNvPr id="12296" name="Text Box 9"/>
          <p:cNvSpPr txBox="1">
            <a:spLocks noChangeArrowheads="1"/>
          </p:cNvSpPr>
          <p:nvPr/>
        </p:nvSpPr>
        <p:spPr bwMode="auto">
          <a:xfrm>
            <a:off x="1476375" y="333375"/>
            <a:ext cx="6264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endParaRPr lang="zh-TW" altLang="en-US" sz="3200"/>
          </a:p>
        </p:txBody>
      </p:sp>
      <p:sp>
        <p:nvSpPr>
          <p:cNvPr id="12297" name="Line 10"/>
          <p:cNvSpPr>
            <a:spLocks noChangeShapeType="1"/>
          </p:cNvSpPr>
          <p:nvPr/>
        </p:nvSpPr>
        <p:spPr bwMode="auto">
          <a:xfrm>
            <a:off x="8820150" y="909638"/>
            <a:ext cx="361950" cy="217487"/>
          </a:xfrm>
          <a:prstGeom prst="line">
            <a:avLst/>
          </a:prstGeom>
          <a:noFill/>
          <a:ln w="76200" cmpd="tri">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298" name="Rectangle 12"/>
          <p:cNvSpPr>
            <a:spLocks noChangeArrowheads="1"/>
          </p:cNvSpPr>
          <p:nvPr/>
        </p:nvSpPr>
        <p:spPr bwMode="auto">
          <a:xfrm>
            <a:off x="7235825" y="46038"/>
            <a:ext cx="18716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a:solidFill>
                  <a:srgbClr val="1D4B1C"/>
                </a:solidFill>
                <a:latin typeface="Segoe Print" panose="02000600000000000000" pitchFamily="2" charset="0"/>
              </a:rPr>
              <a:t>For a Better Quality!</a:t>
            </a:r>
          </a:p>
        </p:txBody>
      </p:sp>
      <p:sp>
        <p:nvSpPr>
          <p:cNvPr id="12299" name="Text Box 11"/>
          <p:cNvSpPr txBox="1">
            <a:spLocks noChangeArrowheads="1"/>
          </p:cNvSpPr>
          <p:nvPr/>
        </p:nvSpPr>
        <p:spPr bwMode="auto">
          <a:xfrm>
            <a:off x="1116013" y="333375"/>
            <a:ext cx="75612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200" b="1" dirty="0" smtClean="0">
                <a:ea typeface="標楷體" panose="03000509000000000000" pitchFamily="65" charset="-120"/>
              </a:rPr>
              <a:t>廠房</a:t>
            </a:r>
            <a:r>
              <a:rPr lang="zh-TW" altLang="en-US" sz="3200" b="1" dirty="0">
                <a:ea typeface="標楷體" panose="03000509000000000000" pitchFamily="65" charset="-120"/>
              </a:rPr>
              <a:t>支援系統</a:t>
            </a:r>
            <a:r>
              <a:rPr lang="en-US" altLang="zh-TW" sz="3200" b="1" dirty="0">
                <a:ea typeface="標楷體" panose="03000509000000000000" pitchFamily="65" charset="-120"/>
              </a:rPr>
              <a:t>-</a:t>
            </a:r>
            <a:r>
              <a:rPr lang="zh-TW" altLang="en-US" sz="3200" b="1" dirty="0">
                <a:ea typeface="標楷體" panose="03000509000000000000" pitchFamily="65" charset="-120"/>
              </a:rPr>
              <a:t>水系統及相關設施(2)</a:t>
            </a:r>
            <a:endParaRPr lang="zh-TW" altLang="en-US" sz="3000" b="1" dirty="0">
              <a:ea typeface="微軟正黑體" panose="020B0604030504040204" pitchFamily="34" charset="-120"/>
            </a:endParaRPr>
          </a:p>
        </p:txBody>
      </p:sp>
      <p:sp>
        <p:nvSpPr>
          <p:cNvPr id="12300" name="矩形 12"/>
          <p:cNvSpPr>
            <a:spLocks noChangeArrowheads="1"/>
          </p:cNvSpPr>
          <p:nvPr/>
        </p:nvSpPr>
        <p:spPr bwMode="auto">
          <a:xfrm>
            <a:off x="971550" y="1268413"/>
            <a:ext cx="203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lnSpc>
                <a:spcPct val="8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二、水系統設備：</a:t>
            </a:r>
            <a:endParaRPr lang="zh-TW" altLang="en-US" sz="2000">
              <a:latin typeface="標楷體" panose="03000509000000000000" pitchFamily="65" charset="-120"/>
              <a:ea typeface="標楷體" panose="03000509000000000000" pitchFamily="65" charset="-120"/>
            </a:endParaRPr>
          </a:p>
        </p:txBody>
      </p:sp>
      <p:sp>
        <p:nvSpPr>
          <p:cNvPr id="12301" name="Rectangle 12"/>
          <p:cNvSpPr>
            <a:spLocks noChangeArrowheads="1"/>
          </p:cNvSpPr>
          <p:nvPr/>
        </p:nvSpPr>
        <p:spPr bwMode="auto">
          <a:xfrm>
            <a:off x="1258888" y="1557338"/>
            <a:ext cx="7489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r>
              <a:rPr lang="zh-TW" altLang="en-US">
                <a:latin typeface="標楷體" panose="03000509000000000000" pitchFamily="65" charset="-120"/>
                <a:ea typeface="標楷體" panose="03000509000000000000" pitchFamily="65" charset="-120"/>
              </a:rPr>
              <a:t>原水</a:t>
            </a:r>
            <a:r>
              <a:rPr lang="zh-TW" altLang="en-US">
                <a:latin typeface="標楷體" panose="03000509000000000000" pitchFamily="65" charset="-120"/>
                <a:ea typeface="標楷體" panose="03000509000000000000" pitchFamily="65" charset="-120"/>
                <a:sym typeface="Wingdings 3" panose="05040102010807070707" pitchFamily="18" charset="2"/>
              </a:rPr>
              <a:t></a:t>
            </a:r>
            <a:r>
              <a:rPr lang="zh-TW" altLang="en-US">
                <a:latin typeface="標楷體" panose="03000509000000000000" pitchFamily="65" charset="-120"/>
                <a:ea typeface="標楷體" panose="03000509000000000000" pitchFamily="65" charset="-120"/>
              </a:rPr>
              <a:t>頂樓貯水槽</a:t>
            </a:r>
            <a:r>
              <a:rPr lang="zh-TW" altLang="en-US">
                <a:latin typeface="標楷體" panose="03000509000000000000" pitchFamily="65" charset="-120"/>
                <a:ea typeface="標楷體" panose="03000509000000000000" pitchFamily="65" charset="-120"/>
                <a:sym typeface="Wingdings 3" panose="05040102010807070707" pitchFamily="18" charset="2"/>
              </a:rPr>
              <a:t></a:t>
            </a:r>
            <a:r>
              <a:rPr lang="zh-TW" altLang="en-US">
                <a:latin typeface="標楷體" panose="03000509000000000000" pitchFamily="65" charset="-120"/>
                <a:ea typeface="標楷體" panose="03000509000000000000" pitchFamily="65" charset="-120"/>
              </a:rPr>
              <a:t>自動複床砂過濾器</a:t>
            </a:r>
            <a:r>
              <a:rPr lang="zh-TW" altLang="en-US">
                <a:latin typeface="標楷體" panose="03000509000000000000" pitchFamily="65" charset="-120"/>
                <a:ea typeface="標楷體" panose="03000509000000000000" pitchFamily="65" charset="-120"/>
                <a:sym typeface="Wingdings 3" panose="05040102010807070707" pitchFamily="18" charset="2"/>
              </a:rPr>
              <a:t></a:t>
            </a:r>
            <a:r>
              <a:rPr lang="zh-TW" altLang="en-US">
                <a:latin typeface="標楷體" panose="03000509000000000000" pitchFamily="65" charset="-120"/>
                <a:ea typeface="標楷體" panose="03000509000000000000" pitchFamily="65" charset="-120"/>
              </a:rPr>
              <a:t>自動硬水軟化器</a:t>
            </a:r>
            <a:r>
              <a:rPr lang="zh-TW" altLang="en-US">
                <a:latin typeface="標楷體" panose="03000509000000000000" pitchFamily="65" charset="-120"/>
                <a:ea typeface="標楷體" panose="03000509000000000000" pitchFamily="65" charset="-120"/>
                <a:sym typeface="Wingdings 3" panose="05040102010807070707" pitchFamily="18" charset="2"/>
              </a:rPr>
              <a:t></a:t>
            </a:r>
            <a:r>
              <a:rPr lang="zh-TW" altLang="en-US">
                <a:latin typeface="標楷體" panose="03000509000000000000" pitchFamily="65" charset="-120"/>
                <a:ea typeface="標楷體" panose="03000509000000000000" pitchFamily="65" charset="-120"/>
              </a:rPr>
              <a:t>活性碳過濾器</a:t>
            </a:r>
            <a:r>
              <a:rPr lang="zh-TW" altLang="en-US">
                <a:latin typeface="標楷體" panose="03000509000000000000" pitchFamily="65" charset="-120"/>
                <a:ea typeface="標楷體" panose="03000509000000000000" pitchFamily="65" charset="-120"/>
                <a:sym typeface="Wingdings 3" panose="05040102010807070707" pitchFamily="18" charset="2"/>
              </a:rPr>
              <a:t></a:t>
            </a:r>
            <a:r>
              <a:rPr lang="en-US" altLang="zh-TW">
                <a:latin typeface="標楷體" panose="03000509000000000000" pitchFamily="65" charset="-120"/>
                <a:ea typeface="標楷體" panose="03000509000000000000" pitchFamily="65" charset="-120"/>
              </a:rPr>
              <a:t>1μm</a:t>
            </a:r>
            <a:r>
              <a:rPr lang="zh-TW" altLang="en-US">
                <a:latin typeface="標楷體" panose="03000509000000000000" pitchFamily="65" charset="-120"/>
                <a:ea typeface="標楷體" panose="03000509000000000000" pitchFamily="65" charset="-120"/>
                <a:sym typeface="Wingdings 3" panose="05040102010807070707" pitchFamily="18" charset="2"/>
              </a:rPr>
              <a:t>過濾器</a:t>
            </a:r>
            <a:r>
              <a:rPr lang="en-US" altLang="zh-TW">
                <a:latin typeface="標楷體" panose="03000509000000000000" pitchFamily="65" charset="-120"/>
                <a:ea typeface="標楷體" panose="03000509000000000000" pitchFamily="65" charset="-120"/>
              </a:rPr>
              <a:t>RO</a:t>
            </a:r>
            <a:r>
              <a:rPr lang="zh-TW" altLang="en-US">
                <a:latin typeface="標楷體" panose="03000509000000000000" pitchFamily="65" charset="-120"/>
                <a:ea typeface="標楷體" panose="03000509000000000000" pitchFamily="65" charset="-120"/>
                <a:sym typeface="Wingdings 3" panose="05040102010807070707" pitchFamily="18" charset="2"/>
              </a:rPr>
              <a:t>逆滲透淨水機</a:t>
            </a:r>
            <a:r>
              <a:rPr lang="en-US" altLang="zh-TW">
                <a:latin typeface="標楷體" panose="03000509000000000000" pitchFamily="65" charset="-120"/>
                <a:ea typeface="標楷體" panose="03000509000000000000" pitchFamily="65" charset="-120"/>
              </a:rPr>
              <a:t>R.O.</a:t>
            </a:r>
            <a:r>
              <a:rPr lang="zh-TW" altLang="en-US">
                <a:latin typeface="標楷體" panose="03000509000000000000" pitchFamily="65" charset="-120"/>
                <a:ea typeface="標楷體" panose="03000509000000000000" pitchFamily="65" charset="-120"/>
                <a:sym typeface="Wingdings 3" panose="05040102010807070707" pitchFamily="18" charset="2"/>
              </a:rPr>
              <a:t>水</a:t>
            </a:r>
            <a:r>
              <a:rPr lang="en-US" altLang="zh-TW">
                <a:latin typeface="標楷體" panose="03000509000000000000" pitchFamily="65" charset="-120"/>
                <a:ea typeface="標楷體" panose="03000509000000000000" pitchFamily="65" charset="-120"/>
              </a:rPr>
              <a:t>CEDI</a:t>
            </a:r>
            <a:r>
              <a:rPr lang="zh-TW" altLang="en-US">
                <a:latin typeface="標楷體" panose="03000509000000000000" pitchFamily="65" charset="-120"/>
                <a:ea typeface="標楷體" panose="03000509000000000000" pitchFamily="65" charset="-120"/>
                <a:sym typeface="Wingdings 3" panose="05040102010807070707" pitchFamily="18" charset="2"/>
              </a:rPr>
              <a:t>純水系統</a:t>
            </a:r>
            <a:r>
              <a:rPr lang="en-US" altLang="zh-TW">
                <a:latin typeface="標楷體" panose="03000509000000000000" pitchFamily="65" charset="-120"/>
                <a:ea typeface="標楷體" panose="03000509000000000000" pitchFamily="65" charset="-120"/>
              </a:rPr>
              <a:t>CEDI</a:t>
            </a:r>
            <a:r>
              <a:rPr lang="zh-TW" altLang="en-US">
                <a:latin typeface="標楷體" panose="03000509000000000000" pitchFamily="65" charset="-120"/>
                <a:ea typeface="標楷體" panose="03000509000000000000" pitchFamily="65" charset="-120"/>
                <a:sym typeface="Wingdings 3" panose="05040102010807070707" pitchFamily="18" charset="2"/>
              </a:rPr>
              <a:t>衛生級貯水桶</a:t>
            </a:r>
            <a:r>
              <a:rPr lang="zh-TW" altLang="en-US">
                <a:latin typeface="標楷體" panose="03000509000000000000" pitchFamily="65" charset="-120"/>
                <a:ea typeface="標楷體" panose="03000509000000000000" pitchFamily="65" charset="-120"/>
              </a:rPr>
              <a:t>純水循環系統。</a:t>
            </a:r>
            <a:endParaRPr lang="zh-TW" altLang="en-US">
              <a:latin typeface="標楷體" panose="03000509000000000000" pitchFamily="65" charset="-120"/>
              <a:ea typeface="標楷體" panose="03000509000000000000" pitchFamily="65" charset="-120"/>
              <a:sym typeface="Wingdings 3" panose="05040102010807070707" pitchFamily="18" charset="2"/>
            </a:endParaRPr>
          </a:p>
        </p:txBody>
      </p:sp>
      <p:sp>
        <p:nvSpPr>
          <p:cNvPr id="12302" name="矩形 13"/>
          <p:cNvSpPr>
            <a:spLocks noChangeArrowheads="1"/>
          </p:cNvSpPr>
          <p:nvPr/>
        </p:nvSpPr>
        <p:spPr bwMode="auto">
          <a:xfrm>
            <a:off x="971550" y="2492375"/>
            <a:ext cx="31861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lnSpc>
                <a:spcPct val="80000"/>
              </a:lnSpc>
              <a:spcBef>
                <a:spcPct val="20000"/>
              </a:spcBef>
              <a:spcAft>
                <a:spcPct val="40000"/>
              </a:spcAft>
              <a:buClr>
                <a:schemeClr val="accent1"/>
              </a:buClr>
              <a:buSzPct val="70000"/>
            </a:pPr>
            <a:r>
              <a:rPr lang="en-US" altLang="zh-TW">
                <a:latin typeface="Times New Roman" panose="02020603050405020304" pitchFamily="18" charset="0"/>
                <a:ea typeface="標楷體" panose="03000509000000000000" pitchFamily="65" charset="-120"/>
              </a:rPr>
              <a:t>1</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製造用水水質符合藥典規範</a:t>
            </a:r>
            <a:endParaRPr lang="zh-TW" altLang="en-US" sz="2000">
              <a:latin typeface="標楷體" panose="03000509000000000000" pitchFamily="65" charset="-120"/>
              <a:ea typeface="標楷體" panose="03000509000000000000" pitchFamily="65" charset="-120"/>
            </a:endParaRPr>
          </a:p>
        </p:txBody>
      </p:sp>
      <p:graphicFrame>
        <p:nvGraphicFramePr>
          <p:cNvPr id="12303" name="Group 15"/>
          <p:cNvGraphicFramePr>
            <a:graphicFrameLocks noGrp="1"/>
          </p:cNvGraphicFramePr>
          <p:nvPr/>
        </p:nvGraphicFramePr>
        <p:xfrm>
          <a:off x="1331913" y="2852738"/>
          <a:ext cx="5543550" cy="679450"/>
        </p:xfrm>
        <a:graphic>
          <a:graphicData uri="http://schemas.openxmlformats.org/drawingml/2006/table">
            <a:tbl>
              <a:tblPr/>
              <a:tblGrid>
                <a:gridCol w="1247775"/>
                <a:gridCol w="1416050"/>
                <a:gridCol w="1368425"/>
                <a:gridCol w="1511300"/>
              </a:tblGrid>
              <a:tr h="288925">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ts val="1300"/>
                        </a:lnSpc>
                        <a:spcBef>
                          <a:spcPct val="0"/>
                        </a:spcBef>
                        <a:spcAft>
                          <a:spcPct val="0"/>
                        </a:spcAft>
                        <a:buClrTx/>
                        <a:buSzPct val="100000"/>
                        <a:buFont typeface="Arial" panose="020B0604020202020204" pitchFamily="34" charset="0"/>
                        <a:buNone/>
                        <a:tabLst/>
                      </a:pPr>
                      <a:r>
                        <a:rPr kumimoji="0" lang="en-US" altLang="zh-TW" sz="1400" b="1" i="0" u="none" strike="noStrike" cap="none" normalizeH="0" baseline="0" smtClean="0">
                          <a:ln>
                            <a:noFill/>
                          </a:ln>
                          <a:solidFill>
                            <a:srgbClr val="FFFFFF"/>
                          </a:solidFill>
                          <a:effectLst/>
                          <a:latin typeface="Franklin Gothic Book" pitchFamily="2" charset="0"/>
                          <a:ea typeface="微軟正黑體" panose="020B0604030504040204" pitchFamily="34" charset="-120"/>
                        </a:rPr>
                        <a:t>pH</a:t>
                      </a:r>
                      <a:r>
                        <a:rPr kumimoji="0" lang="zh-TW" altLang="en-US" sz="1400" b="1" i="0" u="none" strike="noStrike" cap="none" normalizeH="0" baseline="0" smtClean="0">
                          <a:ln>
                            <a:noFill/>
                          </a:ln>
                          <a:solidFill>
                            <a:srgbClr val="FFFFFF"/>
                          </a:solidFill>
                          <a:effectLst/>
                          <a:latin typeface="Franklin Gothic Book" pitchFamily="2" charset="0"/>
                          <a:ea typeface="微軟正黑體" panose="020B0604030504040204" pitchFamily="34" charset="-120"/>
                        </a:rPr>
                        <a:t>值</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ts val="1300"/>
                        </a:lnSpc>
                        <a:spcBef>
                          <a:spcPct val="0"/>
                        </a:spcBef>
                        <a:spcAft>
                          <a:spcPct val="0"/>
                        </a:spcAft>
                        <a:buClrTx/>
                        <a:buSzPct val="100000"/>
                        <a:buFont typeface="Arial" panose="020B0604020202020204" pitchFamily="34" charset="0"/>
                        <a:buNone/>
                        <a:tabLst/>
                      </a:pPr>
                      <a:r>
                        <a:rPr kumimoji="0" lang="zh-TW" altLang="zh-TW" sz="1400" b="1" i="0" u="none" strike="noStrike" cap="none" normalizeH="0" baseline="0" smtClean="0">
                          <a:ln>
                            <a:noFill/>
                          </a:ln>
                          <a:solidFill>
                            <a:srgbClr val="FFFFFF"/>
                          </a:solidFill>
                          <a:effectLst/>
                          <a:latin typeface="Franklin Gothic Book" pitchFamily="2" charset="0"/>
                          <a:ea typeface="微軟正黑體" panose="020B0604030504040204" pitchFamily="34" charset="-120"/>
                        </a:rPr>
                        <a:t>導電度</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ts val="1300"/>
                        </a:lnSpc>
                        <a:spcBef>
                          <a:spcPct val="0"/>
                        </a:spcBef>
                        <a:spcAft>
                          <a:spcPct val="0"/>
                        </a:spcAft>
                        <a:buClrTx/>
                        <a:buSzPct val="100000"/>
                        <a:buFont typeface="Arial" panose="020B0604020202020204" pitchFamily="34" charset="0"/>
                        <a:buNone/>
                        <a:tabLst/>
                      </a:pPr>
                      <a:r>
                        <a:rPr kumimoji="0" lang="zh-TW" altLang="en-US" sz="1400" b="1" i="0" u="none" strike="noStrike" cap="none" normalizeH="0" baseline="0" smtClean="0">
                          <a:ln>
                            <a:noFill/>
                          </a:ln>
                          <a:solidFill>
                            <a:srgbClr val="FFFFFF"/>
                          </a:solidFill>
                          <a:effectLst/>
                          <a:latin typeface="Franklin Gothic Book" pitchFamily="2" charset="0"/>
                          <a:ea typeface="微軟正黑體" panose="020B0604030504040204" pitchFamily="34" charset="-120"/>
                        </a:rPr>
                        <a:t>總有機碳</a:t>
                      </a:r>
                      <a:r>
                        <a:rPr kumimoji="0" lang="en-US" altLang="zh-TW" sz="1400" b="1" i="0" u="none" strike="noStrike" cap="none" normalizeH="0" baseline="0" smtClean="0">
                          <a:ln>
                            <a:noFill/>
                          </a:ln>
                          <a:solidFill>
                            <a:srgbClr val="FFFFFF"/>
                          </a:solidFill>
                          <a:effectLst/>
                          <a:latin typeface="Franklin Gothic Book" pitchFamily="2" charset="0"/>
                          <a:ea typeface="微軟正黑體" panose="020B0604030504040204" pitchFamily="34" charset="-120"/>
                        </a:rPr>
                        <a:t>(TOC)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ts val="1300"/>
                        </a:lnSpc>
                        <a:spcBef>
                          <a:spcPct val="0"/>
                        </a:spcBef>
                        <a:spcAft>
                          <a:spcPct val="0"/>
                        </a:spcAft>
                        <a:buClrTx/>
                        <a:buSzPct val="100000"/>
                        <a:buFont typeface="Arial" panose="020B0604020202020204" pitchFamily="34" charset="0"/>
                        <a:buNone/>
                        <a:tabLst/>
                      </a:pPr>
                      <a:r>
                        <a:rPr kumimoji="0" lang="zh-TW" altLang="zh-TW" sz="1400" b="1" i="0" u="none" strike="noStrike" cap="none" normalizeH="0" baseline="0" smtClean="0">
                          <a:ln>
                            <a:noFill/>
                          </a:ln>
                          <a:solidFill>
                            <a:srgbClr val="FFFFFF"/>
                          </a:solidFill>
                          <a:effectLst/>
                          <a:latin typeface="Franklin Gothic Book" pitchFamily="2" charset="0"/>
                          <a:ea typeface="微軟正黑體" panose="020B0604030504040204" pitchFamily="34" charset="-120"/>
                        </a:rPr>
                        <a:t>微生物限量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0525">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altLang="zh-TW" sz="1600" b="0" i="0" u="none" strike="noStrike" cap="none" normalizeH="0" baseline="0" smtClean="0">
                          <a:ln>
                            <a:noFill/>
                          </a:ln>
                          <a:solidFill>
                            <a:srgbClr val="000000"/>
                          </a:solidFill>
                          <a:effectLst/>
                          <a:latin typeface="Franklin Gothic Book" pitchFamily="2" charset="0"/>
                          <a:ea typeface="微軟正黑體" panose="020B0604030504040204" pitchFamily="34" charset="-120"/>
                        </a:rPr>
                        <a:t>5.0 ~ 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600" b="0" i="0" u="none" strike="noStrike" cap="none" normalizeH="0" baseline="0" smtClean="0">
                          <a:ln>
                            <a:noFill/>
                          </a:ln>
                          <a:solidFill>
                            <a:srgbClr val="000000"/>
                          </a:solidFill>
                          <a:effectLst/>
                          <a:latin typeface="Franklin Gothic Book" pitchFamily="2" charset="0"/>
                          <a:ea typeface="微軟正黑體" panose="020B0604030504040204" pitchFamily="34" charset="-120"/>
                        </a:rPr>
                        <a:t>＜</a:t>
                      </a:r>
                      <a:r>
                        <a:rPr kumimoji="0" lang="en-US" altLang="zh-TW" sz="1600" b="0" i="0" u="none" strike="noStrike" cap="none" normalizeH="0" baseline="0" smtClean="0">
                          <a:ln>
                            <a:noFill/>
                          </a:ln>
                          <a:solidFill>
                            <a:srgbClr val="000000"/>
                          </a:solidFill>
                          <a:effectLst/>
                          <a:latin typeface="Franklin Gothic Book" pitchFamily="2" charset="0"/>
                          <a:ea typeface="微軟正黑體" panose="020B0604030504040204" pitchFamily="34" charset="-120"/>
                        </a:rPr>
                        <a:t>1.3µS/cm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600" b="0" i="0" u="none" strike="noStrike" cap="none" normalizeH="0" baseline="0" smtClean="0">
                          <a:ln>
                            <a:noFill/>
                          </a:ln>
                          <a:solidFill>
                            <a:srgbClr val="000000"/>
                          </a:solidFill>
                          <a:effectLst/>
                          <a:latin typeface="Franklin Gothic Book" pitchFamily="2" charset="0"/>
                          <a:ea typeface="微軟正黑體" panose="020B0604030504040204" pitchFamily="34" charset="-120"/>
                        </a:rPr>
                        <a:t>≦</a:t>
                      </a:r>
                      <a:r>
                        <a:rPr kumimoji="0" lang="en-US" altLang="zh-TW" sz="1600" b="0" i="0" u="none" strike="noStrike" cap="none" normalizeH="0" baseline="0" smtClean="0">
                          <a:ln>
                            <a:noFill/>
                          </a:ln>
                          <a:solidFill>
                            <a:srgbClr val="000000"/>
                          </a:solidFill>
                          <a:effectLst/>
                          <a:latin typeface="Franklin Gothic Book" pitchFamily="2" charset="0"/>
                          <a:ea typeface="微軟正黑體" panose="020B0604030504040204" pitchFamily="34" charset="-120"/>
                        </a:rPr>
                        <a:t>500ppb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lvl1pPr>
                        <a:spcBef>
                          <a:spcPct val="20000"/>
                        </a:spcBef>
                        <a:buClr>
                          <a:schemeClr val="accent1"/>
                        </a:buClr>
                        <a:buSzPct val="70000"/>
                        <a:buFont typeface="Wingdings 2" panose="05020102010507070707" pitchFamily="18" charset="2"/>
                        <a:defRPr sz="2800">
                          <a:solidFill>
                            <a:schemeClr val="tx2"/>
                          </a:solidFill>
                          <a:latin typeface="Franklin Gothic Book" pitchFamily="2" charset="0"/>
                          <a:ea typeface="微軟正黑體" panose="020B0604030504040204" pitchFamily="34" charset="-120"/>
                        </a:defRPr>
                      </a:lvl1pPr>
                      <a:lvl2pPr marL="742950" indent="-285750">
                        <a:spcBef>
                          <a:spcPct val="20000"/>
                        </a:spcBef>
                        <a:buClr>
                          <a:schemeClr val="accent1"/>
                        </a:buClr>
                        <a:buSzPct val="70000"/>
                        <a:buFont typeface="Wingdings 2" panose="05020102010507070707" pitchFamily="18" charset="2"/>
                        <a:defRPr sz="2400">
                          <a:solidFill>
                            <a:schemeClr val="tx2"/>
                          </a:solidFill>
                          <a:latin typeface="Franklin Gothic Book" pitchFamily="2" charset="0"/>
                          <a:ea typeface="微軟正黑體" panose="020B0604030504040204" pitchFamily="34" charset="-120"/>
                        </a:defRPr>
                      </a:lvl2pPr>
                      <a:lvl3pPr marL="1143000" indent="-228600">
                        <a:spcBef>
                          <a:spcPct val="20000"/>
                        </a:spcBef>
                        <a:buClr>
                          <a:schemeClr val="accent1"/>
                        </a:buClr>
                        <a:buSzPct val="70000"/>
                        <a:buFont typeface="Wingdings 2" panose="05020102010507070707" pitchFamily="18" charset="2"/>
                        <a:defRPr sz="2000">
                          <a:solidFill>
                            <a:schemeClr val="tx2"/>
                          </a:solidFill>
                          <a:latin typeface="Franklin Gothic Book" pitchFamily="2" charset="0"/>
                          <a:ea typeface="微軟正黑體" panose="020B0604030504040204" pitchFamily="34" charset="-120"/>
                        </a:defRPr>
                      </a:lvl3pPr>
                      <a:lvl4pPr marL="1600200" indent="-228600">
                        <a:spcBef>
                          <a:spcPct val="20000"/>
                        </a:spcBef>
                        <a:buClr>
                          <a:schemeClr val="accent1"/>
                        </a:buClr>
                        <a:buSzPct val="70000"/>
                        <a:buFont typeface="Wingdings 2" panose="05020102010507070707" pitchFamily="18" charset="2"/>
                        <a:defRPr>
                          <a:solidFill>
                            <a:schemeClr val="tx2"/>
                          </a:solidFill>
                          <a:latin typeface="Franklin Gothic Book" pitchFamily="2" charset="0"/>
                          <a:ea typeface="微軟正黑體" panose="020B0604030504040204" pitchFamily="34" charset="-120"/>
                        </a:defRPr>
                      </a:lvl4pPr>
                      <a:lvl5pPr marL="2057400" indent="-228600">
                        <a:spcBef>
                          <a:spcPct val="20000"/>
                        </a:spcBef>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defRPr sz="1600">
                          <a:solidFill>
                            <a:schemeClr val="tx2"/>
                          </a:solidFill>
                          <a:latin typeface="Franklin Gothic Book" pitchFamily="2"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zh-TW" altLang="en-US" sz="1600" b="0" i="0" u="none" strike="noStrike" cap="none" normalizeH="0" baseline="0" smtClean="0">
                          <a:ln>
                            <a:noFill/>
                          </a:ln>
                          <a:solidFill>
                            <a:srgbClr val="000000"/>
                          </a:solidFill>
                          <a:effectLst/>
                          <a:latin typeface="Franklin Gothic Book" pitchFamily="2" charset="0"/>
                          <a:ea typeface="微軟正黑體" panose="020B0604030504040204" pitchFamily="34" charset="-120"/>
                        </a:rPr>
                        <a:t>≦</a:t>
                      </a:r>
                      <a:r>
                        <a:rPr kumimoji="0" lang="en-US" altLang="zh-TW" sz="1600" b="0" i="0" u="none" strike="noStrike" cap="none" normalizeH="0" baseline="0" smtClean="0">
                          <a:ln>
                            <a:noFill/>
                          </a:ln>
                          <a:solidFill>
                            <a:srgbClr val="000000"/>
                          </a:solidFill>
                          <a:effectLst/>
                          <a:latin typeface="Franklin Gothic Book" pitchFamily="2" charset="0"/>
                          <a:ea typeface="微軟正黑體" panose="020B0604030504040204" pitchFamily="34" charset="-120"/>
                        </a:rPr>
                        <a:t>100cfu/mL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r>
            </a:tbl>
          </a:graphicData>
        </a:graphic>
      </p:graphicFrame>
      <p:sp>
        <p:nvSpPr>
          <p:cNvPr id="12320" name="矩形 15"/>
          <p:cNvSpPr>
            <a:spLocks noChangeArrowheads="1"/>
          </p:cNvSpPr>
          <p:nvPr/>
        </p:nvSpPr>
        <p:spPr bwMode="auto">
          <a:xfrm>
            <a:off x="971550" y="3789363"/>
            <a:ext cx="81724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lnSpc>
                <a:spcPct val="80000"/>
              </a:lnSpc>
              <a:spcBef>
                <a:spcPct val="20000"/>
              </a:spcBef>
              <a:spcAft>
                <a:spcPct val="40000"/>
              </a:spcAft>
              <a:buClr>
                <a:schemeClr val="accent1"/>
              </a:buClr>
              <a:buSzPct val="70000"/>
            </a:pPr>
            <a:r>
              <a:rPr lang="en-US" altLang="zh-TW">
                <a:latin typeface="Times New Roman" panose="02020603050405020304" pitchFamily="18" charset="0"/>
                <a:ea typeface="標楷體" panose="03000509000000000000" pitchFamily="65" charset="-120"/>
              </a:rPr>
              <a:t>2</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定期生產用水質監測：每周取樣水系統取樣點檢測確認。</a:t>
            </a:r>
            <a:endParaRPr lang="en-US" altLang="zh-TW">
              <a:latin typeface="標楷體" panose="03000509000000000000" pitchFamily="65" charset="-120"/>
              <a:ea typeface="標楷體" panose="03000509000000000000" pitchFamily="65" charset="-120"/>
            </a:endParaRPr>
          </a:p>
          <a:p>
            <a:pPr eaLnBrk="1" hangingPunct="1">
              <a:lnSpc>
                <a:spcPct val="80000"/>
              </a:lnSpc>
              <a:spcBef>
                <a:spcPct val="20000"/>
              </a:spcBef>
              <a:spcAft>
                <a:spcPct val="40000"/>
              </a:spcAft>
              <a:buClr>
                <a:schemeClr val="accent1"/>
              </a:buClr>
              <a:buSzPct val="70000"/>
            </a:pPr>
            <a:r>
              <a:rPr lang="zh-TW" altLang="en-US">
                <a:latin typeface="標楷體" panose="03000509000000000000" pitchFamily="65" charset="-120"/>
                <a:ea typeface="標楷體" panose="03000509000000000000" pitchFamily="65" charset="-120"/>
              </a:rPr>
              <a:t>                      每月取樣製造作業區生產用水點輪流取樣檢測確認。</a:t>
            </a:r>
          </a:p>
        </p:txBody>
      </p:sp>
      <p:sp>
        <p:nvSpPr>
          <p:cNvPr id="12321" name="矩形 12"/>
          <p:cNvSpPr>
            <a:spLocks noChangeArrowheads="1"/>
          </p:cNvSpPr>
          <p:nvPr/>
        </p:nvSpPr>
        <p:spPr bwMode="auto">
          <a:xfrm>
            <a:off x="755650" y="4437063"/>
            <a:ext cx="79930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lnSpc>
                <a:spcPts val="1300"/>
              </a:lnSpc>
              <a:spcBef>
                <a:spcPct val="20000"/>
              </a:spcBef>
              <a:spcAft>
                <a:spcPct val="40000"/>
              </a:spcAft>
              <a:buClr>
                <a:schemeClr val="accent1"/>
              </a:buClr>
              <a:buSzPct val="70000"/>
            </a:pPr>
            <a:r>
              <a:rPr lang="zh-TW" altLang="en-US" dirty="0">
                <a:latin typeface="標楷體" panose="03000509000000000000" pitchFamily="65" charset="-120"/>
                <a:ea typeface="標楷體" panose="03000509000000000000" pitchFamily="65" charset="-120"/>
              </a:rPr>
              <a:t>三、其他相關公用設施：</a:t>
            </a:r>
            <a:endParaRPr lang="en-US" altLang="zh-TW" dirty="0">
              <a:latin typeface="標楷體" panose="03000509000000000000" pitchFamily="65" charset="-120"/>
              <a:ea typeface="標楷體" panose="03000509000000000000" pitchFamily="65" charset="-120"/>
            </a:endParaRPr>
          </a:p>
          <a:p>
            <a:pPr eaLnBrk="1" hangingPunct="1">
              <a:lnSpc>
                <a:spcPts val="1300"/>
              </a:lnSpc>
              <a:spcBef>
                <a:spcPct val="20000"/>
              </a:spcBef>
              <a:spcAft>
                <a:spcPct val="40000"/>
              </a:spcAft>
              <a:buClr>
                <a:schemeClr val="accent1"/>
              </a:buClr>
              <a:buSzPct val="70000"/>
            </a:pPr>
            <a:r>
              <a:rPr lang="zh-TW" altLang="en-US" sz="2000" dirty="0">
                <a:latin typeface="標楷體" panose="03000509000000000000" pitchFamily="65" charset="-120"/>
                <a:ea typeface="標楷體" panose="03000509000000000000" pitchFamily="65" charset="-120"/>
              </a:rPr>
              <a:t> </a:t>
            </a:r>
            <a:r>
              <a:rPr lang="en-US" altLang="zh-TW" dirty="0">
                <a:latin typeface="Times New Roman" panose="02020603050405020304" pitchFamily="18" charset="0"/>
                <a:ea typeface="標楷體" panose="03000509000000000000" pitchFamily="65" charset="-120"/>
              </a:rPr>
              <a:t>1</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壓縮空氣系統</a:t>
            </a:r>
            <a:endParaRPr lang="en-US" altLang="zh-TW" dirty="0">
              <a:latin typeface="標楷體" panose="03000509000000000000" pitchFamily="65" charset="-120"/>
              <a:ea typeface="標楷體" panose="03000509000000000000" pitchFamily="65" charset="-120"/>
            </a:endParaRPr>
          </a:p>
          <a:p>
            <a:pPr eaLnBrk="1" hangingPunct="1">
              <a:lnSpc>
                <a:spcPts val="1300"/>
              </a:lnSpc>
              <a:spcBef>
                <a:spcPct val="20000"/>
              </a:spcBef>
              <a:spcAft>
                <a:spcPct val="40000"/>
              </a:spcAft>
              <a:buClr>
                <a:schemeClr val="accent1"/>
              </a:buClr>
              <a:buSzPct val="70000"/>
            </a:pPr>
            <a:r>
              <a:rPr lang="zh-TW" altLang="en-US" dirty="0">
                <a:latin typeface="標楷體" panose="03000509000000000000" pitchFamily="65" charset="-120"/>
                <a:ea typeface="標楷體" panose="03000509000000000000" pitchFamily="65" charset="-120"/>
              </a:rPr>
              <a:t>   外來空氣經過空氣壓縮機後進入儲存桶，再進入乾燥機乾燥，最後進入過</a:t>
            </a:r>
            <a:endParaRPr lang="en-US" altLang="zh-TW" dirty="0">
              <a:latin typeface="標楷體" panose="03000509000000000000" pitchFamily="65" charset="-120"/>
              <a:ea typeface="標楷體" panose="03000509000000000000" pitchFamily="65" charset="-120"/>
            </a:endParaRPr>
          </a:p>
          <a:p>
            <a:pPr eaLnBrk="1" hangingPunct="1">
              <a:lnSpc>
                <a:spcPts val="1300"/>
              </a:lnSpc>
              <a:spcBef>
                <a:spcPct val="20000"/>
              </a:spcBef>
              <a:spcAft>
                <a:spcPct val="40000"/>
              </a:spcAft>
              <a:buClr>
                <a:schemeClr val="accent1"/>
              </a:buClr>
              <a:buSzPct val="70000"/>
            </a:pPr>
            <a:r>
              <a:rPr lang="zh-TW" altLang="en-US" dirty="0">
                <a:latin typeface="標楷體" panose="03000509000000000000" pitchFamily="65" charset="-120"/>
                <a:ea typeface="標楷體" panose="03000509000000000000" pitchFamily="65" charset="-120"/>
              </a:rPr>
              <a:t>   濾器過濾後配送至各需要作業區域。各作業區域之使用點亦有過濾器過濾</a:t>
            </a:r>
            <a:endParaRPr lang="en-US" altLang="zh-TW" dirty="0">
              <a:latin typeface="標楷體" panose="03000509000000000000" pitchFamily="65" charset="-120"/>
              <a:ea typeface="標楷體" panose="03000509000000000000" pitchFamily="65" charset="-120"/>
            </a:endParaRPr>
          </a:p>
          <a:p>
            <a:pPr eaLnBrk="1" hangingPunct="1">
              <a:lnSpc>
                <a:spcPts val="1300"/>
              </a:lnSpc>
              <a:spcBef>
                <a:spcPct val="20000"/>
              </a:spcBef>
              <a:spcAft>
                <a:spcPct val="40000"/>
              </a:spcAft>
              <a:buClr>
                <a:schemeClr val="accent1"/>
              </a:buClr>
              <a:buSzPct val="70000"/>
            </a:pPr>
            <a:r>
              <a:rPr lang="zh-TW" altLang="en-US" dirty="0">
                <a:latin typeface="標楷體" panose="03000509000000000000" pitchFamily="65" charset="-120"/>
                <a:ea typeface="標楷體" panose="03000509000000000000" pitchFamily="65" charset="-120"/>
              </a:rPr>
              <a:t>   以確保空氣的潔淨度，每年執行驗證以確保製造品質。</a:t>
            </a:r>
            <a:endParaRPr lang="en-US" altLang="zh-TW" dirty="0">
              <a:latin typeface="標楷體" panose="03000509000000000000" pitchFamily="65" charset="-120"/>
              <a:ea typeface="標楷體" panose="03000509000000000000" pitchFamily="65" charset="-120"/>
            </a:endParaRPr>
          </a:p>
          <a:p>
            <a:pPr eaLnBrk="1" hangingPunct="1">
              <a:lnSpc>
                <a:spcPts val="1300"/>
              </a:lnSpc>
              <a:spcBef>
                <a:spcPct val="20000"/>
              </a:spcBef>
              <a:spcAft>
                <a:spcPct val="40000"/>
              </a:spcAft>
              <a:buClr>
                <a:schemeClr val="accent1"/>
              </a:buClr>
              <a:buSzPct val="70000"/>
            </a:pPr>
            <a:r>
              <a:rPr lang="zh-TW" altLang="en-US" dirty="0">
                <a:latin typeface="Times New Roman" panose="02020603050405020304" pitchFamily="18" charset="0"/>
                <a:ea typeface="標楷體" panose="03000509000000000000" pitchFamily="65" charset="-120"/>
              </a:rPr>
              <a:t>  </a:t>
            </a:r>
            <a:r>
              <a:rPr lang="en-US" altLang="zh-TW" dirty="0">
                <a:latin typeface="Times New Roman" panose="02020603050405020304" pitchFamily="18" charset="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中、高壓集塵設備</a:t>
            </a:r>
            <a:endParaRPr lang="en-US" altLang="zh-TW" dirty="0">
              <a:latin typeface="標楷體" panose="03000509000000000000" pitchFamily="65" charset="-120"/>
              <a:ea typeface="標楷體" panose="03000509000000000000" pitchFamily="65" charset="-120"/>
            </a:endParaRPr>
          </a:p>
          <a:p>
            <a:pPr eaLnBrk="1" hangingPunct="1">
              <a:lnSpc>
                <a:spcPts val="1300"/>
              </a:lnSpc>
              <a:spcBef>
                <a:spcPct val="20000"/>
              </a:spcBef>
              <a:spcAft>
                <a:spcPct val="40000"/>
              </a:spcAft>
              <a:buClr>
                <a:schemeClr val="accent1"/>
              </a:buClr>
              <a:buSzPct val="70000"/>
            </a:pPr>
            <a:r>
              <a:rPr lang="zh-TW" altLang="en-US" dirty="0">
                <a:latin typeface="標楷體" panose="03000509000000000000" pitchFamily="65" charset="-120"/>
                <a:ea typeface="標楷體" panose="03000509000000000000" pitchFamily="65" charset="-120"/>
              </a:rPr>
              <a:t>   將作業中粉塵散佈程度降到最低，每年執行驗證以確保作業室品質。</a:t>
            </a:r>
            <a:endParaRPr lang="en-US" altLang="zh-TW" dirty="0">
              <a:latin typeface="標楷體" panose="03000509000000000000" pitchFamily="65" charset="-120"/>
              <a:ea typeface="標楷體" panose="03000509000000000000" pitchFamily="65" charset="-120"/>
            </a:endParaRPr>
          </a:p>
          <a:p>
            <a:pPr eaLnBrk="1" hangingPunct="1">
              <a:lnSpc>
                <a:spcPct val="80000"/>
              </a:lnSpc>
              <a:spcBef>
                <a:spcPct val="20000"/>
              </a:spcBef>
              <a:spcAft>
                <a:spcPct val="40000"/>
              </a:spcAft>
              <a:buClr>
                <a:schemeClr val="accent1"/>
              </a:buClr>
              <a:buSzPct val="70000"/>
            </a:pPr>
            <a:r>
              <a:rPr lang="zh-TW" altLang="en-US" dirty="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a:p>
            <a:pPr eaLnBrk="1" hangingPunct="1">
              <a:lnSpc>
                <a:spcPct val="80000"/>
              </a:lnSpc>
              <a:spcBef>
                <a:spcPct val="20000"/>
              </a:spcBef>
              <a:spcAft>
                <a:spcPct val="40000"/>
              </a:spcAft>
              <a:buClr>
                <a:schemeClr val="accent1"/>
              </a:buClr>
              <a:buSzPct val="70000"/>
            </a:pPr>
            <a:endParaRPr lang="en-US" altLang="zh-TW" dirty="0">
              <a:latin typeface="標楷體" panose="03000509000000000000" pitchFamily="65" charset="-120"/>
              <a:ea typeface="標楷體" panose="03000509000000000000" pitchFamily="65" charset="-120"/>
            </a:endParaRPr>
          </a:p>
          <a:p>
            <a:pPr eaLnBrk="1" hangingPunct="1">
              <a:lnSpc>
                <a:spcPct val="80000"/>
              </a:lnSpc>
              <a:spcBef>
                <a:spcPct val="20000"/>
              </a:spcBef>
              <a:spcAft>
                <a:spcPct val="40000"/>
              </a:spcAft>
              <a:buClr>
                <a:schemeClr val="accent1"/>
              </a:buClr>
              <a:buSzPct val="70000"/>
            </a:pPr>
            <a:r>
              <a:rPr lang="zh-TW" altLang="en-US" dirty="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a:p>
            <a:pPr eaLnBrk="1" hangingPunct="1">
              <a:lnSpc>
                <a:spcPct val="80000"/>
              </a:lnSpc>
              <a:spcBef>
                <a:spcPct val="20000"/>
              </a:spcBef>
              <a:spcAft>
                <a:spcPct val="40000"/>
              </a:spcAft>
              <a:buClr>
                <a:schemeClr val="accent1"/>
              </a:buClr>
              <a:buSzPct val="70000"/>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01875055"/>
      </p:ext>
    </p:extLst>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Rectangle 2"/>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365125" y="268288"/>
            <a:ext cx="8328025" cy="1304925"/>
          </a:xfrm>
          <a:ln/>
        </p:spPr>
      </p:pic>
      <p:pic>
        <p:nvPicPr>
          <p:cNvPr id="13315" name="Picture 3" descr="pp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309563"/>
            <a:ext cx="9290050" cy="7165976"/>
          </a:xfrm>
          <a:prstGeom prst="rect">
            <a:avLst/>
          </a:prstGeom>
          <a:noFill/>
          <a:ln w="381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4" descr="封面"/>
          <p:cNvPicPr>
            <a:picLocks noChangeAspect="1" noChangeArrowheads="1"/>
          </p:cNvPicPr>
          <p:nvPr/>
        </p:nvPicPr>
        <p:blipFill>
          <a:blip r:embed="rId4">
            <a:extLst>
              <a:ext uri="{28A0092B-C50C-407E-A947-70E740481C1C}">
                <a14:useLocalDpi xmlns:a14="http://schemas.microsoft.com/office/drawing/2010/main" val="0"/>
              </a:ext>
            </a:extLst>
          </a:blip>
          <a:srcRect l="5061" t="4843" r="83553" b="68355"/>
          <a:stretch>
            <a:fillRect/>
          </a:stretch>
        </p:blipFill>
        <p:spPr bwMode="auto">
          <a:xfrm>
            <a:off x="179388" y="117475"/>
            <a:ext cx="7207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a:off x="1187450" y="836613"/>
            <a:ext cx="7562850" cy="1587"/>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318" name="Line 6"/>
          <p:cNvSpPr>
            <a:spLocks noChangeShapeType="1"/>
          </p:cNvSpPr>
          <p:nvPr/>
        </p:nvSpPr>
        <p:spPr bwMode="auto">
          <a:xfrm>
            <a:off x="1547813" y="908050"/>
            <a:ext cx="7561262" cy="3175"/>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319" name="Text Box 7"/>
          <p:cNvSpPr txBox="1">
            <a:spLocks noChangeArrowheads="1"/>
          </p:cNvSpPr>
          <p:nvPr/>
        </p:nvSpPr>
        <p:spPr bwMode="auto">
          <a:xfrm>
            <a:off x="1260475" y="3933825"/>
            <a:ext cx="309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b="1">
              <a:ea typeface="微軟正黑體" panose="020B0604030504040204" pitchFamily="34" charset="-120"/>
            </a:endParaRPr>
          </a:p>
        </p:txBody>
      </p:sp>
      <p:sp>
        <p:nvSpPr>
          <p:cNvPr id="13320" name="Text Box 9"/>
          <p:cNvSpPr txBox="1">
            <a:spLocks noChangeArrowheads="1"/>
          </p:cNvSpPr>
          <p:nvPr/>
        </p:nvSpPr>
        <p:spPr bwMode="auto">
          <a:xfrm>
            <a:off x="1476375" y="333375"/>
            <a:ext cx="6264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endParaRPr lang="zh-TW" altLang="en-US" sz="3200"/>
          </a:p>
        </p:txBody>
      </p:sp>
      <p:sp>
        <p:nvSpPr>
          <p:cNvPr id="13321" name="Line 10"/>
          <p:cNvSpPr>
            <a:spLocks noChangeShapeType="1"/>
          </p:cNvSpPr>
          <p:nvPr/>
        </p:nvSpPr>
        <p:spPr bwMode="auto">
          <a:xfrm>
            <a:off x="8820150" y="909638"/>
            <a:ext cx="361950" cy="217487"/>
          </a:xfrm>
          <a:prstGeom prst="line">
            <a:avLst/>
          </a:prstGeom>
          <a:noFill/>
          <a:ln w="76200" cmpd="tri">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322" name="Text Box 11"/>
          <p:cNvSpPr txBox="1">
            <a:spLocks noChangeArrowheads="1"/>
          </p:cNvSpPr>
          <p:nvPr/>
        </p:nvSpPr>
        <p:spPr bwMode="auto">
          <a:xfrm>
            <a:off x="1116013" y="333375"/>
            <a:ext cx="75612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200" b="1" dirty="0" smtClean="0">
                <a:ea typeface="標楷體" panose="03000509000000000000" pitchFamily="65" charset="-120"/>
              </a:rPr>
              <a:t>品質</a:t>
            </a:r>
            <a:r>
              <a:rPr lang="zh-TW" altLang="en-US" sz="3200" b="1" dirty="0">
                <a:ea typeface="標楷體" panose="03000509000000000000" pitchFamily="65" charset="-120"/>
              </a:rPr>
              <a:t>管理系統(1)</a:t>
            </a:r>
          </a:p>
        </p:txBody>
      </p:sp>
      <p:sp>
        <p:nvSpPr>
          <p:cNvPr id="13323" name="Rectangle 12"/>
          <p:cNvSpPr>
            <a:spLocks noChangeArrowheads="1"/>
          </p:cNvSpPr>
          <p:nvPr/>
        </p:nvSpPr>
        <p:spPr bwMode="auto">
          <a:xfrm>
            <a:off x="7235825" y="46038"/>
            <a:ext cx="18716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a:solidFill>
                  <a:srgbClr val="1D4B1C"/>
                </a:solidFill>
                <a:latin typeface="Segoe Print" panose="02000600000000000000" pitchFamily="2" charset="0"/>
              </a:rPr>
              <a:t>For a Better Quality!</a:t>
            </a:r>
          </a:p>
        </p:txBody>
      </p:sp>
      <p:sp>
        <p:nvSpPr>
          <p:cNvPr id="13324" name="矩形 14"/>
          <p:cNvSpPr>
            <a:spLocks noChangeArrowheads="1"/>
          </p:cNvSpPr>
          <p:nvPr/>
        </p:nvSpPr>
        <p:spPr bwMode="auto">
          <a:xfrm>
            <a:off x="900113" y="1054100"/>
            <a:ext cx="8208962"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r>
              <a:rPr lang="zh-TW" altLang="en-US" b="1" dirty="0">
                <a:latin typeface="標楷體" panose="03000509000000000000" pitchFamily="65" charset="-120"/>
                <a:ea typeface="標楷體" panose="03000509000000000000" pitchFamily="65" charset="-120"/>
              </a:rPr>
              <a:t>一、</a:t>
            </a:r>
            <a:r>
              <a:rPr lang="zh-TW" altLang="en-US" b="1" u="sng" dirty="0">
                <a:latin typeface="標楷體" panose="03000509000000000000" pitchFamily="65" charset="-120"/>
                <a:ea typeface="標楷體" panose="03000509000000000000" pitchFamily="65" charset="-120"/>
              </a:rPr>
              <a:t>工廠運作之品質管理系統參照TFDA製藥品質標準</a:t>
            </a:r>
            <a:r>
              <a:rPr lang="en-US" altLang="zh-TW" b="1" u="sng"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    1.</a:t>
            </a:r>
            <a:r>
              <a:rPr lang="en-US" altLang="zh-TW" dirty="0" err="1">
                <a:latin typeface="標楷體" panose="03000509000000000000" pitchFamily="65" charset="-120"/>
                <a:ea typeface="標楷體" panose="03000509000000000000" pitchFamily="65" charset="-120"/>
              </a:rPr>
              <a:t>採用</a:t>
            </a:r>
            <a:r>
              <a:rPr lang="zh-TW" altLang="en-US" dirty="0">
                <a:latin typeface="標楷體" panose="03000509000000000000" pitchFamily="65" charset="-120"/>
                <a:ea typeface="標楷體" panose="03000509000000000000" pitchFamily="65" charset="-120"/>
              </a:rPr>
              <a:t>藥品優良製造準則規範</a:t>
            </a:r>
            <a:r>
              <a:rPr lang="zh-TW" altLang="en-US" dirty="0">
                <a:latin typeface="Times New Roman" panose="02020603050405020304" pitchFamily="18" charset="0"/>
                <a:ea typeface="標楷體" panose="03000509000000000000" pitchFamily="65" charset="-120"/>
              </a:rPr>
              <a:t>、</a:t>
            </a:r>
            <a:r>
              <a:rPr lang="en-US" altLang="zh-TW" dirty="0">
                <a:latin typeface="Times New Roman" panose="02020603050405020304" pitchFamily="18" charset="0"/>
                <a:cs typeface="Times New Roman" panose="02020603050405020304" pitchFamily="18" charset="0"/>
              </a:rPr>
              <a:t> PIC/S GMP</a:t>
            </a:r>
            <a:r>
              <a:rPr lang="zh-TW" altLang="en-US" dirty="0">
                <a:latin typeface="標楷體" panose="03000509000000000000" pitchFamily="65" charset="-120"/>
                <a:ea typeface="標楷體" panose="03000509000000000000" pitchFamily="65" charset="-120"/>
              </a:rPr>
              <a:t>西藥藥品優良製造規範</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a:t>
            </a:r>
          </a:p>
          <a:p>
            <a:r>
              <a:rPr lang="zh-TW" altLang="en-US" dirty="0">
                <a:latin typeface="標楷體" panose="03000509000000000000" pitchFamily="65" charset="-120"/>
                <a:ea typeface="標楷體" panose="03000509000000000000" pitchFamily="65" charset="-120"/>
              </a:rPr>
              <a:t>      部、附則</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確保</a:t>
            </a:r>
            <a:r>
              <a:rPr lang="zh-TW" altLang="en-US" dirty="0">
                <a:latin typeface="標楷體" panose="03000509000000000000" pitchFamily="65" charset="-120"/>
                <a:ea typeface="標楷體" panose="03000509000000000000" pitchFamily="65" charset="-120"/>
              </a:rPr>
              <a:t>藥品持續穩定地生產及管制，以達到適合其所預期的</a:t>
            </a:r>
          </a:p>
          <a:p>
            <a:r>
              <a:rPr lang="zh-TW" altLang="en-US" dirty="0">
                <a:latin typeface="標楷體" panose="03000509000000000000" pitchFamily="65" charset="-120"/>
                <a:ea typeface="標楷體" panose="03000509000000000000" pitchFamily="65" charset="-120"/>
              </a:rPr>
              <a:t>      用途及如上市許可或產品規格。</a:t>
            </a: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    2.</a:t>
            </a:r>
            <a:r>
              <a:rPr lang="en-US" altLang="zh-TW" dirty="0">
                <a:latin typeface="Times New Roman" panose="02020603050405020304" pitchFamily="18" charset="0"/>
                <a:cs typeface="Times New Roman" panose="02020603050405020304" pitchFamily="18" charset="0"/>
              </a:rPr>
              <a:t>PIC/S GDP</a:t>
            </a:r>
            <a:r>
              <a:rPr lang="zh-TW" altLang="en-US" dirty="0">
                <a:latin typeface="Times New Roman" panose="02020603050405020304" pitchFamily="18" charset="0"/>
                <a:ea typeface="標楷體" panose="03000509000000000000" pitchFamily="65" charset="-120"/>
              </a:rPr>
              <a:t>藥品優良運銷規範之規範，確保藥品在儲存、 運輸與配送的</a:t>
            </a:r>
          </a:p>
          <a:p>
            <a:r>
              <a:rPr lang="zh-TW" altLang="en-US" dirty="0">
                <a:latin typeface="Times New Roman" panose="02020603050405020304" pitchFamily="18" charset="0"/>
                <a:ea typeface="標楷體" panose="03000509000000000000" pitchFamily="65" charset="-120"/>
              </a:rPr>
              <a:t>           過 程中，品質及包裝完整性得以維持，不會對藥品品質與 安全造成影響</a:t>
            </a:r>
          </a:p>
          <a:p>
            <a:r>
              <a:rPr lang="zh-TW" altLang="en-US" dirty="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a:p>
            <a:r>
              <a:rPr lang="zh-TW" altLang="en-US" b="1" dirty="0">
                <a:latin typeface="標楷體" panose="03000509000000000000" pitchFamily="65" charset="-120"/>
                <a:ea typeface="標楷體" panose="03000509000000000000" pitchFamily="65" charset="-120"/>
              </a:rPr>
              <a:t>二、</a:t>
            </a:r>
            <a:r>
              <a:rPr lang="zh-TW" altLang="en-US" b="1" u="sng" dirty="0">
                <a:latin typeface="標楷體" panose="03000509000000000000" pitchFamily="65" charset="-120"/>
                <a:ea typeface="標楷體" panose="03000509000000000000" pitchFamily="65" charset="-120"/>
              </a:rPr>
              <a:t>品質管理系統:</a:t>
            </a:r>
          </a:p>
          <a:p>
            <a:r>
              <a:rPr lang="zh-TW" altLang="en-US" dirty="0">
                <a:latin typeface="標楷體" panose="03000509000000000000" pitchFamily="65" charset="-120"/>
                <a:ea typeface="標楷體" panose="03000509000000000000" pitchFamily="65" charset="-120"/>
              </a:rPr>
              <a:t>    1.透過品管</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品保系統、優良製造準則、源頭管理、上市後管理、風險管</a:t>
            </a:r>
          </a:p>
          <a:p>
            <a:r>
              <a:rPr lang="zh-TW" altLang="en-US" dirty="0">
                <a:latin typeface="標楷體" panose="03000509000000000000" pitchFamily="65" charset="-120"/>
                <a:ea typeface="標楷體" panose="03000509000000000000" pitchFamily="65" charset="-120"/>
              </a:rPr>
              <a:t>      理以確保藥品持續、穩定地生產及管制，並達到上市許可或產品規格所</a:t>
            </a:r>
          </a:p>
          <a:p>
            <a:r>
              <a:rPr lang="zh-TW" altLang="en-US" dirty="0">
                <a:latin typeface="標楷體" panose="03000509000000000000" pitchFamily="65" charset="-120"/>
                <a:ea typeface="標楷體" panose="03000509000000000000" pitchFamily="65" charset="-120"/>
              </a:rPr>
              <a:t>      要求的品質標準，以發揮其預期的治療效果。</a:t>
            </a:r>
          </a:p>
          <a:p>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    2.從原物料投入到產品放行、銷售等之全面品質管理與品質保證系統，確</a:t>
            </a:r>
          </a:p>
          <a:p>
            <a:r>
              <a:rPr lang="zh-TW" altLang="en-US" dirty="0">
                <a:latin typeface="標楷體" panose="03000509000000000000" pitchFamily="65" charset="-120"/>
                <a:ea typeface="標楷體" panose="03000509000000000000" pitchFamily="65" charset="-120"/>
              </a:rPr>
              <a:t>      保所投入原物料之品質，由可勝任之人員，在適當之廠房設施與設備中</a:t>
            </a:r>
          </a:p>
          <a:p>
            <a:r>
              <a:rPr lang="zh-TW" altLang="en-US" dirty="0">
                <a:latin typeface="標楷體" panose="03000509000000000000" pitchFamily="65" charset="-120"/>
                <a:ea typeface="標楷體" panose="03000509000000000000" pitchFamily="65" charset="-120"/>
              </a:rPr>
              <a:t>     ，用經確效之作業來進行生產活動，於每個生產階段依循建立之規格、</a:t>
            </a:r>
          </a:p>
          <a:p>
            <a:r>
              <a:rPr lang="zh-TW" altLang="en-US" dirty="0">
                <a:latin typeface="標楷體" panose="03000509000000000000" pitchFamily="65" charset="-120"/>
                <a:ea typeface="標楷體" panose="03000509000000000000" pitchFamily="65" charset="-120"/>
              </a:rPr>
              <a:t>      操作指令和SOP等文件，確保藥品不遭受污染，不發生混淆，並經QA/QC</a:t>
            </a:r>
          </a:p>
          <a:p>
            <a:r>
              <a:rPr lang="zh-TW" altLang="en-US" dirty="0">
                <a:latin typeface="標楷體" panose="03000509000000000000" pitchFamily="65" charset="-120"/>
                <a:ea typeface="標楷體" panose="03000509000000000000" pitchFamily="65" charset="-120"/>
              </a:rPr>
              <a:t>      管制層層把關，以確保符合上市許可要求與產品規格所要求之藥品品質</a:t>
            </a:r>
          </a:p>
          <a:p>
            <a:r>
              <a:rPr lang="zh-TW" altLang="en-US" dirty="0">
                <a:latin typeface="標楷體" panose="03000509000000000000" pitchFamily="65" charset="-120"/>
                <a:ea typeface="標楷體" panose="03000509000000000000" pitchFamily="65" charset="-120"/>
              </a:rPr>
              <a:t>      ，且能持續穩定地生產與管制，並透過定期產品評估、內部稽查、客戶</a:t>
            </a:r>
          </a:p>
          <a:p>
            <a:r>
              <a:rPr lang="zh-TW" altLang="en-US" dirty="0">
                <a:latin typeface="標楷體" panose="03000509000000000000" pitchFamily="65" charset="-120"/>
                <a:ea typeface="標楷體" panose="03000509000000000000" pitchFamily="65" charset="-120"/>
              </a:rPr>
              <a:t>      申訴管理、預防矯正措施及變更管制等，來實現藥品之品質並持續改善</a:t>
            </a:r>
          </a:p>
        </p:txBody>
      </p:sp>
    </p:spTree>
    <p:extLst>
      <p:ext uri="{BB962C8B-B14F-4D97-AF65-F5344CB8AC3E}">
        <p14:creationId xmlns:p14="http://schemas.microsoft.com/office/powerpoint/2010/main" val="4058091177"/>
      </p:ext>
    </p:extLst>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Rectangle 2"/>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365125" y="268288"/>
            <a:ext cx="8328025" cy="1304925"/>
          </a:xfrm>
          <a:ln/>
        </p:spPr>
      </p:pic>
      <p:pic>
        <p:nvPicPr>
          <p:cNvPr id="14339" name="Picture 3" descr="pp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22225"/>
            <a:ext cx="9290050" cy="7167563"/>
          </a:xfrm>
          <a:prstGeom prst="rect">
            <a:avLst/>
          </a:prstGeom>
          <a:noFill/>
          <a:ln w="381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4" descr="封面"/>
          <p:cNvPicPr>
            <a:picLocks noChangeAspect="1" noChangeArrowheads="1"/>
          </p:cNvPicPr>
          <p:nvPr/>
        </p:nvPicPr>
        <p:blipFill>
          <a:blip r:embed="rId4">
            <a:extLst>
              <a:ext uri="{28A0092B-C50C-407E-A947-70E740481C1C}">
                <a14:useLocalDpi xmlns:a14="http://schemas.microsoft.com/office/drawing/2010/main" val="0"/>
              </a:ext>
            </a:extLst>
          </a:blip>
          <a:srcRect l="5061" t="4843" r="83553" b="68355"/>
          <a:stretch>
            <a:fillRect/>
          </a:stretch>
        </p:blipFill>
        <p:spPr bwMode="auto">
          <a:xfrm>
            <a:off x="179388" y="117475"/>
            <a:ext cx="7207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Line 5"/>
          <p:cNvSpPr>
            <a:spLocks noChangeShapeType="1"/>
          </p:cNvSpPr>
          <p:nvPr/>
        </p:nvSpPr>
        <p:spPr bwMode="auto">
          <a:xfrm>
            <a:off x="1187450" y="836613"/>
            <a:ext cx="7562850" cy="1587"/>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2" name="Line 6"/>
          <p:cNvSpPr>
            <a:spLocks noChangeShapeType="1"/>
          </p:cNvSpPr>
          <p:nvPr/>
        </p:nvSpPr>
        <p:spPr bwMode="auto">
          <a:xfrm>
            <a:off x="1547813" y="908050"/>
            <a:ext cx="7561262" cy="3175"/>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3" name="Text Box 7"/>
          <p:cNvSpPr txBox="1">
            <a:spLocks noChangeArrowheads="1"/>
          </p:cNvSpPr>
          <p:nvPr/>
        </p:nvSpPr>
        <p:spPr bwMode="auto">
          <a:xfrm>
            <a:off x="1260475" y="3933825"/>
            <a:ext cx="309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b="1">
              <a:ea typeface="微軟正黑體" panose="020B0604030504040204" pitchFamily="34" charset="-120"/>
            </a:endParaRPr>
          </a:p>
        </p:txBody>
      </p:sp>
      <p:sp>
        <p:nvSpPr>
          <p:cNvPr id="14344" name="Text Box 9"/>
          <p:cNvSpPr txBox="1">
            <a:spLocks noChangeArrowheads="1"/>
          </p:cNvSpPr>
          <p:nvPr/>
        </p:nvSpPr>
        <p:spPr bwMode="auto">
          <a:xfrm>
            <a:off x="1476375" y="333375"/>
            <a:ext cx="6264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endParaRPr lang="zh-TW" altLang="en-US" sz="3200"/>
          </a:p>
        </p:txBody>
      </p:sp>
      <p:sp>
        <p:nvSpPr>
          <p:cNvPr id="14345" name="Line 10"/>
          <p:cNvSpPr>
            <a:spLocks noChangeShapeType="1"/>
          </p:cNvSpPr>
          <p:nvPr/>
        </p:nvSpPr>
        <p:spPr bwMode="auto">
          <a:xfrm>
            <a:off x="8820150" y="909638"/>
            <a:ext cx="361950" cy="217487"/>
          </a:xfrm>
          <a:prstGeom prst="line">
            <a:avLst/>
          </a:prstGeom>
          <a:noFill/>
          <a:ln w="76200" cmpd="tri">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6" name="Text Box 11"/>
          <p:cNvSpPr txBox="1">
            <a:spLocks noChangeArrowheads="1"/>
          </p:cNvSpPr>
          <p:nvPr/>
        </p:nvSpPr>
        <p:spPr bwMode="auto">
          <a:xfrm>
            <a:off x="1116013" y="333375"/>
            <a:ext cx="75612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200" b="1">
                <a:ea typeface="標楷體" panose="03000509000000000000" pitchFamily="65" charset="-120"/>
              </a:rPr>
              <a:t>三品質管理系統(2)</a:t>
            </a:r>
          </a:p>
        </p:txBody>
      </p:sp>
      <p:sp>
        <p:nvSpPr>
          <p:cNvPr id="14347" name="Rectangle 12"/>
          <p:cNvSpPr>
            <a:spLocks noChangeArrowheads="1"/>
          </p:cNvSpPr>
          <p:nvPr/>
        </p:nvSpPr>
        <p:spPr bwMode="auto">
          <a:xfrm>
            <a:off x="7235825" y="46038"/>
            <a:ext cx="18716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a:solidFill>
                  <a:srgbClr val="1D4B1C"/>
                </a:solidFill>
                <a:latin typeface="Segoe Print" panose="02000600000000000000" pitchFamily="2" charset="0"/>
              </a:rPr>
              <a:t>For a Better Quality!</a:t>
            </a:r>
          </a:p>
        </p:txBody>
      </p:sp>
      <p:sp>
        <p:nvSpPr>
          <p:cNvPr id="14348" name="矩形 14"/>
          <p:cNvSpPr>
            <a:spLocks noChangeArrowheads="1"/>
          </p:cNvSpPr>
          <p:nvPr/>
        </p:nvSpPr>
        <p:spPr bwMode="auto">
          <a:xfrm>
            <a:off x="900113" y="1054100"/>
            <a:ext cx="8208962" cy="606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r>
              <a:rPr lang="zh-TW" altLang="en-US" b="1">
                <a:latin typeface="標楷體" panose="03000509000000000000" pitchFamily="65" charset="-120"/>
                <a:ea typeface="標楷體" panose="03000509000000000000" pitchFamily="65" charset="-120"/>
              </a:rPr>
              <a:t>三、</a:t>
            </a:r>
            <a:r>
              <a:rPr lang="zh-TW" altLang="en-US" b="1" u="sng">
                <a:latin typeface="標楷體" panose="03000509000000000000" pitchFamily="65" charset="-120"/>
                <a:ea typeface="標楷體" panose="03000509000000000000" pitchFamily="65" charset="-120"/>
              </a:rPr>
              <a:t>管制作業重點:</a:t>
            </a:r>
          </a:p>
          <a:p>
            <a:r>
              <a:rPr lang="zh-TW" altLang="en-US">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1.品質管理</a:t>
            </a:r>
          </a:p>
          <a:p>
            <a:r>
              <a:rPr lang="zh-TW" altLang="en-US" sz="1600">
                <a:latin typeface="標楷體" panose="03000509000000000000" pitchFamily="65" charset="-120"/>
                <a:ea typeface="標楷體" panose="03000509000000000000" pitchFamily="65" charset="-120"/>
              </a:rPr>
              <a:t>      .建立品質保證系統-確保藥品一致性地生產管制。</a:t>
            </a:r>
          </a:p>
          <a:p>
            <a:r>
              <a:rPr lang="zh-TW" altLang="en-US" sz="1600">
                <a:latin typeface="標楷體" panose="03000509000000000000" pitchFamily="65" charset="-120"/>
                <a:ea typeface="標楷體" panose="03000509000000000000" pitchFamily="65" charset="-120"/>
              </a:rPr>
              <a:t>      .建立風險管理-減少品質不良因素。</a:t>
            </a:r>
          </a:p>
          <a:p>
            <a:r>
              <a:rPr lang="zh-TW" altLang="en-US" sz="1600">
                <a:latin typeface="標楷體" panose="03000509000000000000" pitchFamily="65" charset="-120"/>
                <a:ea typeface="標楷體" panose="03000509000000000000" pitchFamily="65" charset="-120"/>
              </a:rPr>
              <a:t>      .每年定期進行品質檢討-持續穩定製造品質。</a:t>
            </a:r>
          </a:p>
          <a:p>
            <a:r>
              <a:rPr lang="zh-TW" altLang="en-US" sz="1600">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  </a:t>
            </a:r>
            <a:r>
              <a:rPr lang="zh-TW" altLang="en-US" b="1">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2.廠房設施與設備:</a:t>
            </a:r>
          </a:p>
          <a:p>
            <a:r>
              <a:rPr lang="zh-TW" altLang="en-US" sz="1600">
                <a:latin typeface="標楷體" panose="03000509000000000000" pitchFamily="65" charset="-120"/>
                <a:ea typeface="標楷體" panose="03000509000000000000" pitchFamily="65" charset="-120"/>
              </a:rPr>
              <a:t>      .潔淨廠房防止交叉污染管制。</a:t>
            </a:r>
          </a:p>
          <a:p>
            <a:r>
              <a:rPr lang="zh-TW" altLang="en-US" sz="1600">
                <a:latin typeface="標楷體" panose="03000509000000000000" pitchFamily="65" charset="-120"/>
                <a:ea typeface="標楷體" panose="03000509000000000000" pitchFamily="65" charset="-120"/>
              </a:rPr>
              <a:t>      .管控潔淨度符合D級作業區規範與環境微生物管控。</a:t>
            </a:r>
          </a:p>
          <a:p>
            <a:r>
              <a:rPr lang="zh-TW" altLang="en-US" sz="1600">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3.充分文件化:</a:t>
            </a:r>
            <a:r>
              <a:rPr lang="zh-TW" altLang="en-US" sz="1600">
                <a:latin typeface="標楷體" panose="03000509000000000000" pitchFamily="65" charset="-120"/>
                <a:ea typeface="標楷體" panose="03000509000000000000" pitchFamily="65" charset="-120"/>
              </a:rPr>
              <a:t>建立標準化作業程序、生產批次製造紀錄。</a:t>
            </a:r>
          </a:p>
          <a:p>
            <a:r>
              <a:rPr lang="zh-TW" altLang="en-US" sz="1600">
                <a:latin typeface="標楷體" panose="03000509000000000000" pitchFamily="65" charset="-120"/>
                <a:ea typeface="標楷體" panose="03000509000000000000" pitchFamily="65" charset="-120"/>
              </a:rPr>
              <a:t>    </a:t>
            </a:r>
            <a:r>
              <a:rPr lang="zh-TW" altLang="en-US">
                <a:solidFill>
                  <a:srgbClr val="7F244F"/>
                </a:solidFill>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4.人員</a:t>
            </a:r>
            <a:r>
              <a:rPr lang="zh-TW" altLang="en-US">
                <a:solidFill>
                  <a:srgbClr val="7F244F"/>
                </a:solidFill>
                <a:latin typeface="標楷體" panose="03000509000000000000" pitchFamily="65" charset="-120"/>
                <a:ea typeface="標楷體" panose="03000509000000000000" pitchFamily="65" charset="-120"/>
              </a:rPr>
              <a:t>:</a:t>
            </a:r>
            <a:r>
              <a:rPr lang="zh-TW" altLang="en-US" sz="1600">
                <a:latin typeface="標楷體" panose="03000509000000000000" pitchFamily="65" charset="-120"/>
                <a:ea typeface="標楷體" panose="03000509000000000000" pitchFamily="65" charset="-120"/>
              </a:rPr>
              <a:t>定期執行人員教育訓練，以期正確地執行程序。</a:t>
            </a:r>
          </a:p>
          <a:p>
            <a:r>
              <a:rPr lang="zh-TW" altLang="en-US" sz="1600">
                <a:latin typeface="標楷體" panose="03000509000000000000" pitchFamily="65" charset="-120"/>
                <a:ea typeface="標楷體" panose="03000509000000000000" pitchFamily="65" charset="-120"/>
              </a:rPr>
              <a:t>   </a:t>
            </a:r>
            <a:r>
              <a:rPr lang="zh-TW" altLang="en-US">
                <a:solidFill>
                  <a:srgbClr val="7F244F"/>
                </a:solidFill>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 5.源頭管理:</a:t>
            </a:r>
          </a:p>
          <a:p>
            <a:r>
              <a:rPr lang="zh-TW" altLang="en-US" sz="1600">
                <a:latin typeface="標楷體" panose="03000509000000000000" pitchFamily="65" charset="-120"/>
                <a:ea typeface="標楷體" panose="03000509000000000000" pitchFamily="65" charset="-120"/>
              </a:rPr>
              <a:t>       .採購原物料經供應商評估認可列入合格供應商清冊之供應商購買，每批原物料依</a:t>
            </a:r>
          </a:p>
          <a:p>
            <a:r>
              <a:rPr lang="zh-TW" altLang="en-US" sz="1600">
                <a:latin typeface="標楷體" panose="03000509000000000000" pitchFamily="65" charset="-120"/>
                <a:ea typeface="標楷體" panose="03000509000000000000" pitchFamily="65" charset="-120"/>
              </a:rPr>
              <a:t>        藥典規範檢驗(100%抽樣檢驗)，原物料都經過嚴格的標準 把關，做好源頭管理。</a:t>
            </a:r>
          </a:p>
          <a:p>
            <a:r>
              <a:rPr lang="zh-TW" altLang="en-US" sz="1600">
                <a:latin typeface="標楷體" panose="03000509000000000000" pitchFamily="65" charset="-120"/>
                <a:ea typeface="標楷體" panose="03000509000000000000" pitchFamily="65" charset="-120"/>
              </a:rPr>
              <a:t>    </a:t>
            </a:r>
            <a:r>
              <a:rPr lang="zh-TW" altLang="en-US" sz="1600" b="1">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5.生產:</a:t>
            </a:r>
          </a:p>
          <a:p>
            <a:r>
              <a:rPr lang="zh-TW" altLang="en-US" sz="1600">
                <a:latin typeface="標楷體" panose="03000509000000000000" pitchFamily="65" charset="-120"/>
                <a:ea typeface="標楷體" panose="03000509000000000000" pitchFamily="65" charset="-120"/>
              </a:rPr>
              <a:t>       .生產設備驗證、設備清潔確效、製程確效、原物料檢驗合格</a:t>
            </a:r>
          </a:p>
          <a:p>
            <a:r>
              <a:rPr lang="zh-TW" altLang="en-US" sz="1600">
                <a:latin typeface="標楷體" panose="03000509000000000000" pitchFamily="65" charset="-120"/>
                <a:ea typeface="標楷體" panose="03000509000000000000" pitchFamily="65" charset="-120"/>
              </a:rPr>
              <a:t>  </a:t>
            </a:r>
            <a:r>
              <a:rPr lang="zh-TW" altLang="en-US" sz="1600" b="1">
                <a:latin typeface="標楷體" panose="03000509000000000000" pitchFamily="65" charset="-120"/>
                <a:ea typeface="標楷體" panose="03000509000000000000" pitchFamily="65" charset="-120"/>
              </a:rPr>
              <a:t> </a:t>
            </a:r>
            <a:r>
              <a:rPr lang="zh-TW" altLang="en-US" sz="1600" b="1">
                <a:solidFill>
                  <a:srgbClr val="7F244F"/>
                </a:solidFill>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6.品質管制:</a:t>
            </a:r>
            <a:r>
              <a:rPr lang="zh-TW" altLang="en-US" sz="1600" b="1">
                <a:solidFill>
                  <a:srgbClr val="7F244F"/>
                </a:solidFill>
                <a:latin typeface="標楷體" panose="03000509000000000000" pitchFamily="65" charset="-120"/>
                <a:ea typeface="標楷體" panose="03000509000000000000" pitchFamily="65" charset="-120"/>
              </a:rPr>
              <a:t>  </a:t>
            </a:r>
          </a:p>
          <a:p>
            <a:r>
              <a:rPr lang="zh-TW" altLang="en-US" sz="1600">
                <a:latin typeface="標楷體" panose="03000509000000000000" pitchFamily="65" charset="-120"/>
                <a:ea typeface="標楷體" panose="03000509000000000000" pitchFamily="65" charset="-120"/>
              </a:rPr>
              <a:t>       .檢驗設備驗證</a:t>
            </a:r>
          </a:p>
          <a:p>
            <a:r>
              <a:rPr lang="zh-TW" altLang="en-US" sz="1600">
                <a:latin typeface="標楷體" panose="03000509000000000000" pitchFamily="65" charset="-120"/>
                <a:ea typeface="標楷體" panose="03000509000000000000" pitchFamily="65" charset="-120"/>
              </a:rPr>
              <a:t>       .產品半製品、成品檢驗、最終成品檢驗及上市後產品持續安定監測</a:t>
            </a:r>
          </a:p>
          <a:p>
            <a:r>
              <a:rPr lang="zh-TW" altLang="en-US" sz="1600">
                <a:latin typeface="標楷體" panose="03000509000000000000" pitchFamily="65" charset="-120"/>
                <a:ea typeface="標楷體" panose="03000509000000000000" pitchFamily="65" charset="-120"/>
              </a:rPr>
              <a:t>       .對照樣品及留存樣品:調查與追蹤藥品品質不良的根本原因，或釐清藥品的真偽</a:t>
            </a:r>
          </a:p>
          <a:p>
            <a:r>
              <a:rPr lang="zh-TW" altLang="en-US" sz="1600">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 7.產品放行</a:t>
            </a:r>
            <a:r>
              <a:rPr lang="zh-TW" altLang="en-US">
                <a:solidFill>
                  <a:srgbClr val="7F244F"/>
                </a:solidFill>
                <a:latin typeface="標楷體" panose="03000509000000000000" pitchFamily="65" charset="-120"/>
                <a:ea typeface="標楷體" panose="03000509000000000000" pitchFamily="65" charset="-120"/>
              </a:rPr>
              <a:t>:</a:t>
            </a:r>
            <a:r>
              <a:rPr lang="zh-TW" altLang="en-US" sz="1600">
                <a:latin typeface="標楷體" panose="03000509000000000000" pitchFamily="65" charset="-120"/>
                <a:ea typeface="標楷體" panose="03000509000000000000" pitchFamily="65" charset="-120"/>
              </a:rPr>
              <a:t>監製藥師監督生產批製造及批次放行。</a:t>
            </a:r>
          </a:p>
          <a:p>
            <a:r>
              <a:rPr lang="zh-TW" altLang="en-US" sz="1600">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8.自我查核:</a:t>
            </a:r>
            <a:r>
              <a:rPr lang="zh-TW" altLang="en-US" sz="1600">
                <a:latin typeface="標楷體" panose="03000509000000000000" pitchFamily="65" charset="-120"/>
                <a:ea typeface="標楷體" panose="03000509000000000000" pitchFamily="65" charset="-120"/>
              </a:rPr>
              <a:t>定期評估品質保證系統，以達持續改進。</a:t>
            </a:r>
          </a:p>
          <a:p>
            <a:r>
              <a:rPr lang="zh-TW" altLang="en-US" sz="1600">
                <a:latin typeface="標楷體" panose="03000509000000000000" pitchFamily="65" charset="-120"/>
                <a:ea typeface="標楷體" panose="03000509000000000000" pitchFamily="65" charset="-120"/>
              </a:rPr>
              <a:t>    </a:t>
            </a:r>
            <a:r>
              <a:rPr lang="zh-TW" altLang="en-US" sz="1600" b="1">
                <a:solidFill>
                  <a:srgbClr val="7F244F"/>
                </a:solidFill>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9.委受託製造(檢驗)</a:t>
            </a:r>
            <a:r>
              <a:rPr lang="zh-TW" altLang="en-US" b="1">
                <a:latin typeface="標楷體" panose="03000509000000000000" pitchFamily="65" charset="-120"/>
                <a:ea typeface="標楷體" panose="03000509000000000000" pitchFamily="65" charset="-120"/>
              </a:rPr>
              <a:t>:</a:t>
            </a:r>
            <a:r>
              <a:rPr lang="zh-TW" altLang="en-US" sz="1600">
                <a:latin typeface="標楷體" panose="03000509000000000000" pitchFamily="65" charset="-120"/>
                <a:ea typeface="標楷體" panose="03000509000000000000" pitchFamily="65" charset="-120"/>
              </a:rPr>
              <a:t>雙方訂立書面合約規範及品質權責範圍。</a:t>
            </a:r>
            <a:endParaRPr lang="zh-TW" altLang="en-US">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       </a:t>
            </a:r>
            <a:endParaRPr lang="zh-TW" altLang="en-US"/>
          </a:p>
        </p:txBody>
      </p:sp>
    </p:spTree>
    <p:extLst>
      <p:ext uri="{BB962C8B-B14F-4D97-AF65-F5344CB8AC3E}">
        <p14:creationId xmlns:p14="http://schemas.microsoft.com/office/powerpoint/2010/main" val="1891975260"/>
      </p:ext>
    </p:extLst>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Rectangle 2"/>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365125" y="268288"/>
            <a:ext cx="8328025" cy="1304925"/>
          </a:xfrm>
          <a:ln/>
        </p:spPr>
      </p:pic>
      <p:pic>
        <p:nvPicPr>
          <p:cNvPr id="15363" name="Picture 3" descr="pp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25400"/>
            <a:ext cx="9290050" cy="7167563"/>
          </a:xfrm>
          <a:prstGeom prst="rect">
            <a:avLst/>
          </a:prstGeom>
          <a:noFill/>
          <a:ln w="381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4" descr="封面"/>
          <p:cNvPicPr>
            <a:picLocks noChangeAspect="1" noChangeArrowheads="1"/>
          </p:cNvPicPr>
          <p:nvPr/>
        </p:nvPicPr>
        <p:blipFill>
          <a:blip r:embed="rId4">
            <a:extLst>
              <a:ext uri="{28A0092B-C50C-407E-A947-70E740481C1C}">
                <a14:useLocalDpi xmlns:a14="http://schemas.microsoft.com/office/drawing/2010/main" val="0"/>
              </a:ext>
            </a:extLst>
          </a:blip>
          <a:srcRect l="5061" t="4843" r="83553" b="68355"/>
          <a:stretch>
            <a:fillRect/>
          </a:stretch>
        </p:blipFill>
        <p:spPr bwMode="auto">
          <a:xfrm>
            <a:off x="179388" y="117475"/>
            <a:ext cx="7207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Line 5"/>
          <p:cNvSpPr>
            <a:spLocks noChangeShapeType="1"/>
          </p:cNvSpPr>
          <p:nvPr/>
        </p:nvSpPr>
        <p:spPr bwMode="auto">
          <a:xfrm>
            <a:off x="1187450" y="836613"/>
            <a:ext cx="7562850" cy="1587"/>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366" name="Line 6"/>
          <p:cNvSpPr>
            <a:spLocks noChangeShapeType="1"/>
          </p:cNvSpPr>
          <p:nvPr/>
        </p:nvSpPr>
        <p:spPr bwMode="auto">
          <a:xfrm>
            <a:off x="1547813" y="908050"/>
            <a:ext cx="7561262" cy="3175"/>
          </a:xfrm>
          <a:prstGeom prst="line">
            <a:avLst/>
          </a:prstGeom>
          <a:noFill/>
          <a:ln w="57150" cmpd="thinThick">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367" name="Text Box 7"/>
          <p:cNvSpPr txBox="1">
            <a:spLocks noChangeArrowheads="1"/>
          </p:cNvSpPr>
          <p:nvPr/>
        </p:nvSpPr>
        <p:spPr bwMode="auto">
          <a:xfrm>
            <a:off x="1260475" y="3933825"/>
            <a:ext cx="309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b="1">
              <a:ea typeface="微軟正黑體" panose="020B0604030504040204" pitchFamily="34" charset="-120"/>
            </a:endParaRPr>
          </a:p>
        </p:txBody>
      </p:sp>
      <p:sp>
        <p:nvSpPr>
          <p:cNvPr id="15368" name="Text Box 9"/>
          <p:cNvSpPr txBox="1">
            <a:spLocks noChangeArrowheads="1"/>
          </p:cNvSpPr>
          <p:nvPr/>
        </p:nvSpPr>
        <p:spPr bwMode="auto">
          <a:xfrm>
            <a:off x="1476375" y="333375"/>
            <a:ext cx="6264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endParaRPr lang="zh-TW" altLang="en-US" sz="3200"/>
          </a:p>
        </p:txBody>
      </p:sp>
      <p:sp>
        <p:nvSpPr>
          <p:cNvPr id="15369" name="Line 10"/>
          <p:cNvSpPr>
            <a:spLocks noChangeShapeType="1"/>
          </p:cNvSpPr>
          <p:nvPr/>
        </p:nvSpPr>
        <p:spPr bwMode="auto">
          <a:xfrm>
            <a:off x="8820150" y="909638"/>
            <a:ext cx="361950" cy="217487"/>
          </a:xfrm>
          <a:prstGeom prst="line">
            <a:avLst/>
          </a:prstGeom>
          <a:noFill/>
          <a:ln w="76200" cmpd="tri">
            <a:solidFill>
              <a:srgbClr val="1D4B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370" name="Text Box 11"/>
          <p:cNvSpPr txBox="1">
            <a:spLocks noChangeArrowheads="1"/>
          </p:cNvSpPr>
          <p:nvPr/>
        </p:nvSpPr>
        <p:spPr bwMode="auto">
          <a:xfrm>
            <a:off x="1116013" y="333375"/>
            <a:ext cx="75612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000" b="1" dirty="0" smtClean="0">
                <a:ea typeface="標楷體" panose="03000509000000000000" pitchFamily="65" charset="-120"/>
              </a:rPr>
              <a:t>品質</a:t>
            </a:r>
            <a:r>
              <a:rPr lang="zh-TW" altLang="en-US" sz="3000" b="1" dirty="0">
                <a:ea typeface="標楷體" panose="03000509000000000000" pitchFamily="65" charset="-120"/>
              </a:rPr>
              <a:t>管理系統(3)</a:t>
            </a:r>
            <a:endParaRPr lang="zh-TW" altLang="en-US" dirty="0"/>
          </a:p>
        </p:txBody>
      </p:sp>
      <p:sp>
        <p:nvSpPr>
          <p:cNvPr id="15371" name="Rectangle 12"/>
          <p:cNvSpPr>
            <a:spLocks noChangeArrowheads="1"/>
          </p:cNvSpPr>
          <p:nvPr/>
        </p:nvSpPr>
        <p:spPr bwMode="auto">
          <a:xfrm>
            <a:off x="7235825" y="46038"/>
            <a:ext cx="18716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a:solidFill>
                  <a:srgbClr val="1D4B1C"/>
                </a:solidFill>
                <a:latin typeface="Segoe Print" panose="02000600000000000000" pitchFamily="2" charset="0"/>
              </a:rPr>
              <a:t>For a Better Quality!</a:t>
            </a:r>
          </a:p>
        </p:txBody>
      </p:sp>
      <p:sp>
        <p:nvSpPr>
          <p:cNvPr id="15372" name="矩形 14"/>
          <p:cNvSpPr>
            <a:spLocks noChangeArrowheads="1"/>
          </p:cNvSpPr>
          <p:nvPr/>
        </p:nvSpPr>
        <p:spPr bwMode="auto">
          <a:xfrm>
            <a:off x="900113" y="1054100"/>
            <a:ext cx="8208962" cy="557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新細明體" panose="02020500000000000000" pitchFamily="18" charset="-120"/>
              </a:defRPr>
            </a:lvl9pPr>
          </a:lstStyle>
          <a:p>
            <a:r>
              <a:rPr lang="zh-TW" altLang="en-US">
                <a:latin typeface="標楷體" panose="03000509000000000000" pitchFamily="65" charset="-120"/>
                <a:ea typeface="標楷體" panose="03000509000000000000" pitchFamily="65" charset="-120"/>
              </a:rPr>
              <a:t>三、管制作業重點:</a:t>
            </a:r>
          </a:p>
          <a:p>
            <a:r>
              <a:rPr lang="zh-TW" altLang="en-US">
                <a:latin typeface="標楷體" panose="03000509000000000000" pitchFamily="65" charset="-120"/>
                <a:ea typeface="標楷體" panose="03000509000000000000" pitchFamily="65" charset="-120"/>
              </a:rPr>
              <a:t>   </a:t>
            </a:r>
            <a:r>
              <a:rPr lang="zh-TW" altLang="en-US">
                <a:solidFill>
                  <a:srgbClr val="7F244F"/>
                </a:solidFill>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 10.申訴系統:</a:t>
            </a:r>
          </a:p>
          <a:p>
            <a:r>
              <a:rPr lang="zh-TW" altLang="en-US">
                <a:latin typeface="標楷體" panose="03000509000000000000" pitchFamily="65" charset="-120"/>
                <a:ea typeface="標楷體" panose="03000509000000000000" pitchFamily="65" charset="-120"/>
              </a:rPr>
              <a:t>     </a:t>
            </a:r>
            <a:r>
              <a:rPr lang="zh-TW" altLang="en-US" sz="1600">
                <a:latin typeface="標楷體" panose="03000509000000000000" pitchFamily="65" charset="-120"/>
                <a:ea typeface="標楷體" panose="03000509000000000000" pitchFamily="65" charset="-120"/>
              </a:rPr>
              <a:t> .上市產品的申訴，其處理方式:調查品質瑕疵的原因，且對於該瑕疵產</a:t>
            </a:r>
          </a:p>
          <a:p>
            <a:r>
              <a:rPr lang="zh-TW" altLang="en-US" sz="1600">
                <a:latin typeface="標楷體" panose="03000509000000000000" pitchFamily="65" charset="-120"/>
                <a:ea typeface="標楷體" panose="03000509000000000000" pitchFamily="65" charset="-120"/>
              </a:rPr>
              <a:t>        品採取適當的措施並防止其再度發生。亦即矯正與預防措施</a:t>
            </a:r>
            <a:r>
              <a:rPr lang="en-US" altLang="zh-TW" sz="1600">
                <a:latin typeface="標楷體" panose="03000509000000000000" pitchFamily="65" charset="-120"/>
                <a:ea typeface="標楷體" panose="03000509000000000000" pitchFamily="65" charset="-120"/>
              </a:rPr>
              <a:t>CAPA</a:t>
            </a:r>
            <a:r>
              <a:rPr lang="zh-TW" altLang="en-US" sz="1600">
                <a:latin typeface="標楷體" panose="03000509000000000000" pitchFamily="65" charset="-120"/>
                <a:ea typeface="標楷體" panose="03000509000000000000" pitchFamily="65" charset="-120"/>
              </a:rPr>
              <a:t>。</a:t>
            </a:r>
          </a:p>
          <a:p>
            <a:r>
              <a:rPr lang="zh-TW" altLang="en-US" sz="1600">
                <a:latin typeface="標楷體" panose="03000509000000000000" pitchFamily="65" charset="-120"/>
                <a:ea typeface="標楷體" panose="03000509000000000000" pitchFamily="65" charset="-120"/>
              </a:rPr>
              <a:t>       .針對品質異常的不良品進行調查，分析造成產品品質不良的原因提出相</a:t>
            </a:r>
          </a:p>
          <a:p>
            <a:r>
              <a:rPr lang="zh-TW" altLang="en-US" sz="1600">
                <a:latin typeface="標楷體" panose="03000509000000000000" pitchFamily="65" charset="-120"/>
                <a:ea typeface="標楷體" panose="03000509000000000000" pitchFamily="65" charset="-120"/>
              </a:rPr>
              <a:t>        關矯正及預防措施，有效的避免造成品質不良事件再次發生</a:t>
            </a:r>
          </a:p>
          <a:p>
            <a:endParaRPr lang="zh-TW" altLang="en-US" sz="1600">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   </a:t>
            </a:r>
            <a:r>
              <a:rPr lang="zh-TW" altLang="en-US" b="1">
                <a:solidFill>
                  <a:srgbClr val="7F244F"/>
                </a:solidFill>
                <a:latin typeface="標楷體" panose="03000509000000000000" pitchFamily="65" charset="-120"/>
                <a:ea typeface="標楷體" panose="03000509000000000000" pitchFamily="65" charset="-120"/>
              </a:rPr>
              <a:t> 11.回收作業系統:</a:t>
            </a:r>
          </a:p>
          <a:p>
            <a:r>
              <a:rPr lang="zh-TW" altLang="en-US" b="1">
                <a:solidFill>
                  <a:srgbClr val="7F244F"/>
                </a:solidFill>
                <a:latin typeface="標楷體" panose="03000509000000000000" pitchFamily="65" charset="-120"/>
                <a:ea typeface="標楷體" panose="03000509000000000000" pitchFamily="65" charset="-120"/>
              </a:rPr>
              <a:t>      </a:t>
            </a:r>
            <a:r>
              <a:rPr lang="zh-TW" altLang="en-US" sz="1600" b="1">
                <a:solidFill>
                  <a:srgbClr val="7F244F"/>
                </a:solidFill>
                <a:latin typeface="標楷體" panose="03000509000000000000" pitchFamily="65" charset="-120"/>
                <a:ea typeface="標楷體" panose="03000509000000000000" pitchFamily="65" charset="-120"/>
              </a:rPr>
              <a:t> </a:t>
            </a:r>
            <a:r>
              <a:rPr lang="zh-TW" altLang="en-US" sz="1600">
                <a:latin typeface="標楷體" panose="03000509000000000000" pitchFamily="65" charset="-120"/>
                <a:ea typeface="標楷體" panose="03000509000000000000" pitchFamily="65" charset="-120"/>
              </a:rPr>
              <a:t>發現所生產出的藥品有安全或品質上的疑慮時，可立即透過廠內的產品回收作業</a:t>
            </a:r>
          </a:p>
          <a:p>
            <a:r>
              <a:rPr lang="zh-TW" altLang="en-US" sz="1600">
                <a:latin typeface="標楷體" panose="03000509000000000000" pitchFamily="65" charset="-120"/>
                <a:ea typeface="標楷體" panose="03000509000000000000" pitchFamily="65" charset="-120"/>
              </a:rPr>
              <a:t>        機制，主動通知各銷售管道、代理商、醫院、藥商及藥局等，將不良品從市面上</a:t>
            </a:r>
          </a:p>
          <a:p>
            <a:r>
              <a:rPr lang="zh-TW" altLang="en-US" sz="1600">
                <a:latin typeface="標楷體" panose="03000509000000000000" pitchFamily="65" charset="-120"/>
                <a:ea typeface="標楷體" panose="03000509000000000000" pitchFamily="65" charset="-120"/>
              </a:rPr>
              <a:t>        迅速下架回收能有效地由市面上任一銷售或供應點回收任何批次之產品。</a:t>
            </a:r>
          </a:p>
          <a:p>
            <a:endParaRPr lang="zh-TW" altLang="en-US" sz="1600">
              <a:latin typeface="標楷體" panose="03000509000000000000" pitchFamily="65" charset="-120"/>
              <a:ea typeface="標楷體" panose="03000509000000000000" pitchFamily="65" charset="-120"/>
            </a:endParaRPr>
          </a:p>
          <a:p>
            <a:r>
              <a:rPr lang="zh-TW" altLang="en-US" sz="1600">
                <a:latin typeface="標楷體" panose="03000509000000000000" pitchFamily="65" charset="-120"/>
                <a:ea typeface="標楷體" panose="03000509000000000000" pitchFamily="65" charset="-120"/>
              </a:rPr>
              <a:t>    </a:t>
            </a:r>
          </a:p>
          <a:p>
            <a:r>
              <a:rPr lang="zh-TW" altLang="en-US" sz="1600">
                <a:latin typeface="標楷體" panose="03000509000000000000" pitchFamily="65" charset="-120"/>
                <a:ea typeface="標楷體" panose="03000509000000000000" pitchFamily="65" charset="-120"/>
              </a:rPr>
              <a:t>   </a:t>
            </a:r>
          </a:p>
          <a:p>
            <a:r>
              <a:rPr lang="zh-TW" altLang="en-US">
                <a:latin typeface="標楷體" panose="03000509000000000000" pitchFamily="65" charset="-120"/>
                <a:ea typeface="標楷體" panose="03000509000000000000" pitchFamily="65" charset="-120"/>
              </a:rPr>
              <a:t>    </a:t>
            </a:r>
          </a:p>
          <a:p>
            <a:endParaRPr lang="zh-TW" altLang="en-US"/>
          </a:p>
          <a:p>
            <a:endParaRPr lang="zh-TW" altLang="en-US"/>
          </a:p>
          <a:p>
            <a:endParaRPr lang="zh-TW" altLang="en-US"/>
          </a:p>
          <a:p>
            <a:endParaRPr lang="zh-TW" altLang="en-US"/>
          </a:p>
          <a:p>
            <a:endParaRPr lang="zh-TW" altLang="en-US"/>
          </a:p>
          <a:p>
            <a:endParaRPr lang="zh-TW" altLang="en-US"/>
          </a:p>
        </p:txBody>
      </p:sp>
    </p:spTree>
    <p:extLst>
      <p:ext uri="{BB962C8B-B14F-4D97-AF65-F5344CB8AC3E}">
        <p14:creationId xmlns:p14="http://schemas.microsoft.com/office/powerpoint/2010/main" val="3231739711"/>
      </p:ext>
    </p:extLst>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52" y="182880"/>
            <a:ext cx="4688200" cy="3516150"/>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7377" y="3555185"/>
            <a:ext cx="4355976" cy="329483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05" y="3776078"/>
            <a:ext cx="4434648" cy="2853052"/>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1" y="189799"/>
            <a:ext cx="4243322" cy="3182492"/>
          </a:xfrm>
          <a:prstGeom prst="rect">
            <a:avLst/>
          </a:prstGeom>
        </p:spPr>
      </p:pic>
    </p:spTree>
    <p:extLst>
      <p:ext uri="{BB962C8B-B14F-4D97-AF65-F5344CB8AC3E}">
        <p14:creationId xmlns:p14="http://schemas.microsoft.com/office/powerpoint/2010/main" val="39606918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80728"/>
            <a:ext cx="4032448" cy="558924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980728"/>
            <a:ext cx="3960440" cy="5589240"/>
          </a:xfrm>
          <a:prstGeom prst="rect">
            <a:avLst/>
          </a:prstGeom>
        </p:spPr>
      </p:pic>
    </p:spTree>
    <p:extLst>
      <p:ext uri="{BB962C8B-B14F-4D97-AF65-F5344CB8AC3E}">
        <p14:creationId xmlns:p14="http://schemas.microsoft.com/office/powerpoint/2010/main" val="7052652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836712"/>
            <a:ext cx="3682752" cy="5301208"/>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869106"/>
            <a:ext cx="3888432" cy="5301208"/>
          </a:xfrm>
          <a:prstGeom prst="rect">
            <a:avLst/>
          </a:prstGeom>
        </p:spPr>
      </p:pic>
    </p:spTree>
    <p:extLst>
      <p:ext uri="{BB962C8B-B14F-4D97-AF65-F5344CB8AC3E}">
        <p14:creationId xmlns:p14="http://schemas.microsoft.com/office/powerpoint/2010/main" val="28546327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4" y="1052736"/>
            <a:ext cx="9144000" cy="5145510"/>
          </a:xfrm>
          <a:prstGeom prst="rect">
            <a:avLst/>
          </a:prstGeom>
        </p:spPr>
      </p:pic>
    </p:spTree>
    <p:extLst>
      <p:ext uri="{BB962C8B-B14F-4D97-AF65-F5344CB8AC3E}">
        <p14:creationId xmlns:p14="http://schemas.microsoft.com/office/powerpoint/2010/main" val="79513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dirty="0"/>
              <a:t>藥 </a:t>
            </a:r>
            <a:r>
              <a:rPr lang="en-US" altLang="zh-TW" sz="4800" dirty="0"/>
              <a:t>= </a:t>
            </a:r>
            <a:r>
              <a:rPr lang="zh-TW" altLang="en-US" sz="4800" dirty="0" smtClean="0"/>
              <a:t>毒？劑量用法</a:t>
            </a:r>
            <a:r>
              <a:rPr lang="zh-TW" altLang="en-US" sz="4800" dirty="0"/>
              <a:t>是關鍵！</a:t>
            </a:r>
          </a:p>
        </p:txBody>
      </p:sp>
      <p:grpSp>
        <p:nvGrpSpPr>
          <p:cNvPr id="10" name="群組 9"/>
          <p:cNvGrpSpPr/>
          <p:nvPr/>
        </p:nvGrpSpPr>
        <p:grpSpPr>
          <a:xfrm>
            <a:off x="741538" y="1858652"/>
            <a:ext cx="7502870" cy="4810708"/>
            <a:chOff x="611560" y="1291530"/>
            <a:chExt cx="7502870" cy="4810708"/>
          </a:xfrm>
        </p:grpSpPr>
        <p:sp>
          <p:nvSpPr>
            <p:cNvPr id="4" name="文字方塊 3"/>
            <p:cNvSpPr txBox="1"/>
            <p:nvPr/>
          </p:nvSpPr>
          <p:spPr>
            <a:xfrm>
              <a:off x="639638" y="1291530"/>
              <a:ext cx="6258487" cy="369332"/>
            </a:xfrm>
            <a:prstGeom prst="rect">
              <a:avLst/>
            </a:prstGeom>
            <a:noFill/>
          </p:spPr>
          <p:txBody>
            <a:bodyPr wrap="square" rtlCol="0">
              <a:spAutoFit/>
            </a:bodyPr>
            <a:lstStyle/>
            <a:p>
              <a:r>
                <a:rPr lang="zh-TW" altLang="en-US" dirty="0"/>
                <a:t>會不會用，真的差很大！（</a:t>
              </a:r>
              <a:r>
                <a:rPr lang="en-US" altLang="zh-TW" dirty="0"/>
                <a:t>ex. </a:t>
              </a:r>
              <a:r>
                <a:rPr lang="zh-TW" altLang="en-US" dirty="0"/>
                <a:t>肉毒桿菌、</a:t>
              </a:r>
              <a:r>
                <a:rPr lang="zh-TW" altLang="en-US" dirty="0" smtClean="0"/>
                <a:t>砒霜 </a:t>
              </a:r>
              <a:r>
                <a:rPr lang="en-US" altLang="zh-TW" dirty="0" smtClean="0"/>
                <a:t>vs </a:t>
              </a:r>
              <a:r>
                <a:rPr lang="zh-TW" altLang="en-US" dirty="0" smtClean="0"/>
                <a:t>止痛藥</a:t>
              </a:r>
              <a:r>
                <a:rPr lang="en-US" altLang="zh-TW" dirty="0" smtClean="0"/>
                <a:t>.....</a:t>
              </a:r>
              <a:r>
                <a:rPr lang="zh-TW" altLang="en-US" dirty="0" smtClean="0"/>
                <a:t>）</a:t>
              </a:r>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691354"/>
              <a:ext cx="3729547" cy="2579603"/>
            </a:xfrm>
            <a:prstGeom prst="rect">
              <a:avLst/>
            </a:prstGeom>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22408" t="13170" r="13061" b="14978"/>
            <a:stretch/>
          </p:blipFill>
          <p:spPr>
            <a:xfrm>
              <a:off x="5655814" y="1660862"/>
              <a:ext cx="2458616" cy="2655436"/>
            </a:xfrm>
            <a:prstGeom prst="rect">
              <a:avLst/>
            </a:prstGeom>
          </p:spPr>
        </p:pic>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t="13579" r="26147" b="30418"/>
            <a:stretch/>
          </p:blipFill>
          <p:spPr>
            <a:xfrm>
              <a:off x="4737885" y="4175977"/>
              <a:ext cx="3376545" cy="1920333"/>
            </a:xfrm>
            <a:prstGeom prst="rect">
              <a:avLst/>
            </a:prstGeom>
          </p:spPr>
        </p:pic>
        <p:sp>
          <p:nvSpPr>
            <p:cNvPr id="9" name="文字方塊 8"/>
            <p:cNvSpPr txBox="1"/>
            <p:nvPr/>
          </p:nvSpPr>
          <p:spPr>
            <a:xfrm>
              <a:off x="4944600" y="5640573"/>
              <a:ext cx="1940522" cy="461665"/>
            </a:xfrm>
            <a:prstGeom prst="rect">
              <a:avLst/>
            </a:prstGeom>
            <a:noFill/>
          </p:spPr>
          <p:txBody>
            <a:bodyPr wrap="square" rtlCol="0">
              <a:spAutoFit/>
            </a:bodyPr>
            <a:lstStyle/>
            <a:p>
              <a:r>
                <a:rPr lang="zh-TW" altLang="en-US" sz="2400" b="1" dirty="0" smtClean="0">
                  <a:solidFill>
                    <a:srgbClr val="FF0000"/>
                  </a:solidFill>
                </a:rPr>
                <a:t>不傷胃</a:t>
              </a:r>
              <a:r>
                <a:rPr lang="en-US" altLang="zh-TW" sz="2400" b="1" dirty="0">
                  <a:solidFill>
                    <a:srgbClr val="FF0000"/>
                  </a:solidFill>
                </a:rPr>
                <a:t>！</a:t>
              </a:r>
              <a:r>
                <a:rPr lang="zh-TW" altLang="en-US" sz="2400" b="1" dirty="0" smtClean="0">
                  <a:solidFill>
                    <a:srgbClr val="FF0000"/>
                  </a:solidFill>
                </a:rPr>
                <a:t>傷</a:t>
              </a:r>
              <a:r>
                <a:rPr lang="zh-TW" altLang="en-US" sz="2400" b="1" dirty="0" smtClean="0">
                  <a:solidFill>
                    <a:srgbClr val="FF0000"/>
                  </a:solidFill>
                  <a:latin typeface="新細明體" panose="02020500000000000000" pitchFamily="18" charset="-120"/>
                  <a:ea typeface="新細明體" panose="02020500000000000000" pitchFamily="18" charset="-120"/>
                </a:rPr>
                <a:t>？</a:t>
              </a:r>
              <a:endParaRPr lang="zh-TW" altLang="en-US" sz="2400" b="1" dirty="0">
                <a:solidFill>
                  <a:srgbClr val="FF0000"/>
                </a:solidFill>
              </a:endParaRPr>
            </a:p>
          </p:txBody>
        </p:sp>
      </p:grpSp>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1866912"/>
            <a:ext cx="8237950" cy="4634534"/>
          </a:xfrm>
          <a:prstGeom prst="rect">
            <a:avLst/>
          </a:prstGeom>
        </p:spPr>
      </p:pic>
    </p:spTree>
    <p:extLst>
      <p:ext uri="{BB962C8B-B14F-4D97-AF65-F5344CB8AC3E}">
        <p14:creationId xmlns:p14="http://schemas.microsoft.com/office/powerpoint/2010/main" val="9492249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 decel="100000"/>
                                        <p:tgtEl>
                                          <p:spTgt spid="10"/>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0"/>
                                        </p:tgtEl>
                                        <p:attrNameLst>
                                          <p:attrName>ppt_y</p:attrName>
                                        </p:attrNameLst>
                                      </p:cBhvr>
                                      <p:tavLst>
                                        <p:tav tm="0">
                                          <p:val>
                                            <p:strVal val="ppt_y"/>
                                          </p:val>
                                        </p:tav>
                                        <p:tav tm="100000">
                                          <p:val>
                                            <p:strVal val="ppt_y+1"/>
                                          </p:val>
                                        </p:tav>
                                      </p:tavLst>
                                    </p:anim>
                                    <p:set>
                                      <p:cBhvr>
                                        <p:cTn id="10" dur="1" fill="hold">
                                          <p:stCondLst>
                                            <p:cond delay="999"/>
                                          </p:stCondLst>
                                        </p:cTn>
                                        <p:tgtEl>
                                          <p:spTgt spid="10"/>
                                        </p:tgtEl>
                                        <p:attrNameLst>
                                          <p:attrName>style.visibility</p:attrName>
                                        </p:attrNameLst>
                                      </p:cBhvr>
                                      <p:to>
                                        <p:strVal val="hidden"/>
                                      </p:to>
                                    </p:se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764704"/>
            <a:ext cx="7668344" cy="5751258"/>
          </a:xfrm>
          <a:prstGeom prst="rect">
            <a:avLst/>
          </a:prstGeom>
        </p:spPr>
      </p:pic>
    </p:spTree>
    <p:extLst>
      <p:ext uri="{BB962C8B-B14F-4D97-AF65-F5344CB8AC3E}">
        <p14:creationId xmlns:p14="http://schemas.microsoft.com/office/powerpoint/2010/main" val="37073687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b="10101"/>
          <a:stretch/>
        </p:blipFill>
        <p:spPr>
          <a:xfrm>
            <a:off x="31637" y="712491"/>
            <a:ext cx="8941660" cy="6028877"/>
          </a:xfrm>
          <a:prstGeom prst="rect">
            <a:avLst/>
          </a:prstGeom>
        </p:spPr>
      </p:pic>
    </p:spTree>
    <p:extLst>
      <p:ext uri="{BB962C8B-B14F-4D97-AF65-F5344CB8AC3E}">
        <p14:creationId xmlns:p14="http://schemas.microsoft.com/office/powerpoint/2010/main" val="2530036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l="22509" t="16829" r="28008" b="8812"/>
          <a:stretch/>
        </p:blipFill>
        <p:spPr>
          <a:xfrm>
            <a:off x="827584" y="2996952"/>
            <a:ext cx="1512168" cy="1296144"/>
          </a:xfrm>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8197" t="10309" r="59016" b="30414"/>
          <a:stretch/>
        </p:blipFill>
        <p:spPr>
          <a:xfrm>
            <a:off x="4067944" y="2996952"/>
            <a:ext cx="1440160" cy="1296144"/>
          </a:xfrm>
          <a:prstGeom prst="rect">
            <a:avLst/>
          </a:prstGeom>
        </p:spPr>
      </p:pic>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l="8197" t="10309" r="59016" b="30414"/>
          <a:stretch/>
        </p:blipFill>
        <p:spPr>
          <a:xfrm rot="10800000">
            <a:off x="7452320" y="2996952"/>
            <a:ext cx="1394348" cy="1296144"/>
          </a:xfrm>
          <a:prstGeom prst="rect">
            <a:avLst/>
          </a:prstGeom>
        </p:spPr>
      </p:pic>
      <p:pic>
        <p:nvPicPr>
          <p:cNvPr id="9" name="內容版面配置區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5915" y="226082"/>
            <a:ext cx="2142489" cy="2085356"/>
          </a:xfrm>
          <a:prstGeom prst="rect">
            <a:avLst/>
          </a:prstGeom>
        </p:spPr>
      </p:pic>
      <p:pic>
        <p:nvPicPr>
          <p:cNvPr id="3" name="圖片 2"/>
          <p:cNvPicPr>
            <a:picLocks noChangeAspect="1"/>
          </p:cNvPicPr>
          <p:nvPr/>
        </p:nvPicPr>
        <p:blipFill>
          <a:blip r:embed="rId5"/>
          <a:stretch>
            <a:fillRect/>
          </a:stretch>
        </p:blipFill>
        <p:spPr>
          <a:xfrm>
            <a:off x="6584755" y="620688"/>
            <a:ext cx="2243522" cy="1042506"/>
          </a:xfrm>
          <a:prstGeom prst="rect">
            <a:avLst/>
          </a:prstGeom>
        </p:spPr>
      </p:pic>
      <p:sp>
        <p:nvSpPr>
          <p:cNvPr id="10" name="文字方塊 9"/>
          <p:cNvSpPr txBox="1"/>
          <p:nvPr/>
        </p:nvSpPr>
        <p:spPr>
          <a:xfrm>
            <a:off x="1619672" y="4869160"/>
            <a:ext cx="6192688" cy="1200329"/>
          </a:xfrm>
          <a:prstGeom prst="rect">
            <a:avLst/>
          </a:prstGeom>
          <a:noFill/>
        </p:spPr>
        <p:txBody>
          <a:bodyPr wrap="square" rtlCol="0">
            <a:spAutoFit/>
          </a:bodyPr>
          <a:lstStyle/>
          <a:p>
            <a:pPr algn="ctr"/>
            <a:r>
              <a:rPr lang="zh-TW" altLang="en-US" sz="7200" dirty="0" smtClean="0">
                <a:solidFill>
                  <a:srgbClr val="FF0000"/>
                </a:solidFill>
                <a:latin typeface="標楷體" panose="03000509000000000000" pitchFamily="65" charset="-120"/>
                <a:ea typeface="標楷體" panose="03000509000000000000" pitchFamily="65" charset="-120"/>
              </a:rPr>
              <a:t>感謝</a:t>
            </a:r>
            <a:r>
              <a:rPr lang="zh-TW" altLang="en-US" sz="7200" dirty="0">
                <a:solidFill>
                  <a:srgbClr val="FF0000"/>
                </a:solidFill>
                <a:latin typeface="標楷體" panose="03000509000000000000" pitchFamily="65" charset="-120"/>
                <a:ea typeface="標楷體" panose="03000509000000000000" pitchFamily="65" charset="-120"/>
              </a:rPr>
              <a:t>聆</a:t>
            </a:r>
            <a:r>
              <a:rPr lang="zh-TW" altLang="en-US" sz="7200" dirty="0" smtClean="0">
                <a:solidFill>
                  <a:srgbClr val="FF0000"/>
                </a:solidFill>
                <a:latin typeface="標楷體" panose="03000509000000000000" pitchFamily="65" charset="-120"/>
                <a:ea typeface="標楷體" panose="03000509000000000000" pitchFamily="65" charset="-120"/>
              </a:rPr>
              <a:t>聽</a:t>
            </a:r>
            <a:endParaRPr lang="zh-TW" altLang="en-US" sz="7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56496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適應症</a:t>
            </a:r>
            <a:r>
              <a:rPr lang="zh-TW" altLang="en-US" dirty="0" smtClean="0">
                <a:latin typeface="新細明體" panose="02020500000000000000" pitchFamily="18" charset="-120"/>
                <a:ea typeface="新細明體" panose="02020500000000000000" pitchFamily="18" charset="-120"/>
              </a:rPr>
              <a:t>？副作用？</a:t>
            </a:r>
            <a:endParaRPr lang="zh-TW" altLang="en-US" dirty="0"/>
          </a:p>
        </p:txBody>
      </p:sp>
      <p:sp>
        <p:nvSpPr>
          <p:cNvPr id="3" name="內容版面配置區 2"/>
          <p:cNvSpPr>
            <a:spLocks noGrp="1"/>
          </p:cNvSpPr>
          <p:nvPr>
            <p:ph idx="1"/>
          </p:nvPr>
        </p:nvSpPr>
        <p:spPr/>
        <p:txBody>
          <a:bodyPr/>
          <a:lstStyle/>
          <a:p>
            <a:r>
              <a:rPr lang="en-US" altLang="zh-TW" sz="2800" dirty="0" smtClean="0">
                <a:latin typeface="Arial Unicode MS" panose="020B0604020202020204" pitchFamily="34" charset="-120"/>
                <a:ea typeface="Arial Unicode MS" panose="020B0604020202020204" pitchFamily="34" charset="-120"/>
                <a:cs typeface="Arial Unicode MS" panose="020B0604020202020204" pitchFamily="34" charset="-120"/>
              </a:rPr>
              <a:t>Sildenafil</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（威而鋼 </a:t>
            </a:r>
            <a:r>
              <a:rPr lang="en-US" altLang="zh-TW" sz="2800" dirty="0">
                <a:latin typeface="Arial Unicode MS" panose="020B0604020202020204" pitchFamily="34" charset="-120"/>
                <a:ea typeface="Arial Unicode MS" panose="020B0604020202020204" pitchFamily="34" charset="-120"/>
                <a:cs typeface="Arial Unicode MS" panose="020B0604020202020204" pitchFamily="34" charset="-120"/>
              </a:rPr>
              <a:t>vs </a:t>
            </a:r>
            <a:r>
              <a:rPr lang="en-US" altLang="zh-TW" sz="2800" dirty="0" err="1" smtClean="0">
                <a:latin typeface="Arial Unicode MS" panose="020B0604020202020204" pitchFamily="34" charset="-120"/>
                <a:ea typeface="Arial Unicode MS" panose="020B0604020202020204" pitchFamily="34" charset="-120"/>
                <a:cs typeface="Arial Unicode MS" panose="020B0604020202020204" pitchFamily="34" charset="-120"/>
              </a:rPr>
              <a:t>Revatio</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endParaRPr lang="en-US" altLang="zh-TW" sz="2800"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r>
              <a:rPr lang="en-US" altLang="zh-TW" sz="2800" dirty="0" smtClean="0">
                <a:latin typeface="Arial Unicode MS" panose="020B0604020202020204" pitchFamily="34" charset="-120"/>
                <a:ea typeface="Arial Unicode MS" panose="020B0604020202020204" pitchFamily="34" charset="-120"/>
                <a:cs typeface="Arial Unicode MS" panose="020B0604020202020204" pitchFamily="34" charset="-120"/>
              </a:rPr>
              <a:t>Finasteride </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800" dirty="0">
                <a:latin typeface="Arial Unicode MS" panose="020B0604020202020204" pitchFamily="34" charset="-120"/>
                <a:ea typeface="Arial Unicode MS" panose="020B0604020202020204" pitchFamily="34" charset="-120"/>
                <a:cs typeface="Arial Unicode MS" panose="020B0604020202020204" pitchFamily="34" charset="-120"/>
              </a:rPr>
              <a:t>柔</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沛 </a:t>
            </a:r>
            <a:r>
              <a:rPr lang="en-US" altLang="zh-TW" sz="2800" dirty="0" smtClean="0">
                <a:latin typeface="Arial Unicode MS" panose="020B0604020202020204" pitchFamily="34" charset="-120"/>
                <a:ea typeface="Arial Unicode MS" panose="020B0604020202020204" pitchFamily="34" charset="-120"/>
                <a:cs typeface="Arial Unicode MS" panose="020B0604020202020204" pitchFamily="34" charset="-120"/>
              </a:rPr>
              <a:t>vs </a:t>
            </a:r>
            <a:r>
              <a:rPr lang="en-US" altLang="zh-TW" sz="2800" dirty="0" err="1" smtClean="0">
                <a:latin typeface="Arial Unicode MS" panose="020B0604020202020204" pitchFamily="34" charset="-120"/>
                <a:ea typeface="Arial Unicode MS" panose="020B0604020202020204" pitchFamily="34" charset="-120"/>
                <a:cs typeface="Arial Unicode MS" panose="020B0604020202020204" pitchFamily="34" charset="-120"/>
              </a:rPr>
              <a:t>Proscar</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endParaRPr lang="en-US" altLang="zh-TW" sz="2800"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r>
              <a:rPr lang="en-US" altLang="zh-TW" sz="2800" dirty="0" err="1" smtClean="0">
                <a:latin typeface="Arial Unicode MS" panose="020B0604020202020204" pitchFamily="34" charset="-120"/>
                <a:ea typeface="Arial Unicode MS" panose="020B0604020202020204" pitchFamily="34" charset="-120"/>
                <a:cs typeface="Arial Unicode MS" panose="020B0604020202020204" pitchFamily="34" charset="-120"/>
              </a:rPr>
              <a:t>Minoxidil</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（落建 </a:t>
            </a:r>
            <a:r>
              <a:rPr lang="en-US" altLang="zh-TW" sz="2800" dirty="0">
                <a:latin typeface="Arial Unicode MS" panose="020B0604020202020204" pitchFamily="34" charset="-120"/>
                <a:ea typeface="Arial Unicode MS" panose="020B0604020202020204" pitchFamily="34" charset="-120"/>
                <a:cs typeface="Arial Unicode MS" panose="020B0604020202020204" pitchFamily="34" charset="-120"/>
              </a:rPr>
              <a:t>vs </a:t>
            </a:r>
            <a:r>
              <a:rPr lang="en-US" altLang="zh-TW" sz="2800" dirty="0" err="1" smtClean="0">
                <a:latin typeface="Arial Unicode MS" panose="020B0604020202020204" pitchFamily="34" charset="-120"/>
                <a:ea typeface="Arial Unicode MS" panose="020B0604020202020204" pitchFamily="34" charset="-120"/>
                <a:cs typeface="Arial Unicode MS" panose="020B0604020202020204" pitchFamily="34" charset="-120"/>
              </a:rPr>
              <a:t>Loniten</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endParaRPr lang="en-US" altLang="zh-TW" sz="2800"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r>
              <a:rPr lang="en-US" altLang="zh-TW" sz="2800" dirty="0" smtClean="0">
                <a:latin typeface="Arial Unicode MS" panose="020B0604020202020204" pitchFamily="34" charset="-120"/>
                <a:ea typeface="Arial Unicode MS" panose="020B0604020202020204" pitchFamily="34" charset="-120"/>
                <a:cs typeface="Arial Unicode MS" panose="020B0604020202020204" pitchFamily="34" charset="-120"/>
              </a:rPr>
              <a:t>Thalidomide</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sz="2800" dirty="0" err="1" smtClean="0">
                <a:latin typeface="Arial Unicode MS" panose="020B0604020202020204" pitchFamily="34" charset="-120"/>
                <a:ea typeface="Arial Unicode MS" panose="020B0604020202020204" pitchFamily="34" charset="-120"/>
                <a:cs typeface="Arial Unicode MS" panose="020B0604020202020204" pitchFamily="34" charset="-120"/>
              </a:rPr>
              <a:t>Thado</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800" dirty="0">
                <a:latin typeface="Arial Unicode MS" panose="020B0604020202020204" pitchFamily="34" charset="-120"/>
                <a:ea typeface="Arial Unicode MS" panose="020B0604020202020204" pitchFamily="34" charset="-120"/>
                <a:cs typeface="Arial Unicode MS" panose="020B0604020202020204" pitchFamily="34" charset="-120"/>
              </a:rPr>
              <a:t>vs </a:t>
            </a:r>
            <a:r>
              <a:rPr lang="en-US" altLang="zh-TW" sz="2800" dirty="0" err="1" smtClean="0">
                <a:latin typeface="Arial Unicode MS" panose="020B0604020202020204" pitchFamily="34" charset="-120"/>
                <a:ea typeface="Arial Unicode MS" panose="020B0604020202020204" pitchFamily="34" charset="-120"/>
                <a:cs typeface="Arial Unicode MS" panose="020B0604020202020204" pitchFamily="34" charset="-120"/>
              </a:rPr>
              <a:t>Contergan</a:t>
            </a:r>
            <a:r>
              <a:rPr lang="zh-TW" altLang="en-US" sz="28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endParaRPr lang="en-US" altLang="zh-TW" sz="2800" dirty="0">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buNone/>
            </a:pPr>
            <a:endParaRPr lang="en-US" altLang="zh-TW" dirty="0" smtClean="0"/>
          </a:p>
          <a:p>
            <a:pPr marL="0" indent="0">
              <a:buNone/>
            </a:pP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3717032"/>
            <a:ext cx="5211935" cy="2930811"/>
          </a:xfrm>
          <a:prstGeom prst="rect">
            <a:avLst/>
          </a:prstGeom>
        </p:spPr>
      </p:pic>
    </p:spTree>
    <p:extLst>
      <p:ext uri="{BB962C8B-B14F-4D97-AF65-F5344CB8AC3E}">
        <p14:creationId xmlns:p14="http://schemas.microsoft.com/office/powerpoint/2010/main" val="4143288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t>
            </a:r>
            <a:r>
              <a:rPr lang="zh-TW" altLang="en-US" dirty="0" smtClean="0"/>
              <a:t>藥</a:t>
            </a:r>
            <a:r>
              <a:rPr lang="en-US" altLang="zh-TW" dirty="0" smtClean="0"/>
              <a:t>”</a:t>
            </a:r>
            <a:r>
              <a:rPr lang="zh-TW" altLang="en-US" dirty="0" smtClean="0"/>
              <a:t>怎麼吃才對</a:t>
            </a:r>
            <a:r>
              <a:rPr lang="zh-TW" altLang="en-US" dirty="0" smtClean="0">
                <a:latin typeface="新細明體" panose="02020500000000000000" pitchFamily="18" charset="-120"/>
                <a:ea typeface="新細明體" panose="02020500000000000000" pitchFamily="18" charset="-120"/>
              </a:rPr>
              <a:t>？</a:t>
            </a:r>
            <a:endParaRPr lang="zh-TW" altLang="en-US" dirty="0"/>
          </a:p>
        </p:txBody>
      </p:sp>
      <p:sp>
        <p:nvSpPr>
          <p:cNvPr id="3" name="內容版面配置區 2"/>
          <p:cNvSpPr>
            <a:spLocks noGrp="1"/>
          </p:cNvSpPr>
          <p:nvPr>
            <p:ph idx="1"/>
          </p:nvPr>
        </p:nvSpPr>
        <p:spPr>
          <a:xfrm>
            <a:off x="457200" y="1772816"/>
            <a:ext cx="8229600" cy="4525963"/>
          </a:xfrm>
        </p:spPr>
        <p:txBody>
          <a:bodyPr/>
          <a:lstStyle/>
          <a:p>
            <a:pPr>
              <a:buFont typeface="Wingdings" panose="05000000000000000000" pitchFamily="2" charset="2"/>
              <a:buChar char="ü"/>
            </a:pPr>
            <a:r>
              <a:rPr lang="zh-TW" altLang="en-US" b="1" dirty="0" smtClean="0">
                <a:latin typeface="標楷體" panose="03000509000000000000" pitchFamily="65" charset="-120"/>
                <a:ea typeface="標楷體" panose="03000509000000000000" pitchFamily="65" charset="-120"/>
              </a:rPr>
              <a:t>注意藥品的名稱、藥袋或仿單警語及有效期限等標示</a:t>
            </a:r>
            <a:endParaRPr lang="en-US" altLang="zh-TW" b="1"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ü"/>
            </a:pPr>
            <a:r>
              <a:rPr lang="zh-TW" altLang="en-US" b="1" dirty="0" smtClean="0">
                <a:latin typeface="標楷體" panose="03000509000000000000" pitchFamily="65" charset="-120"/>
                <a:ea typeface="標楷體" panose="03000509000000000000" pitchFamily="65" charset="-120"/>
              </a:rPr>
              <a:t>留意服藥後或期間身體是否發生異常反應、副作用等，並立即告</a:t>
            </a:r>
            <a:r>
              <a:rPr lang="zh-TW" altLang="en-US" b="1" dirty="0">
                <a:latin typeface="標楷體" panose="03000509000000000000" pitchFamily="65" charset="-120"/>
                <a:ea typeface="標楷體" panose="03000509000000000000" pitchFamily="65" charset="-120"/>
              </a:rPr>
              <a:t>知</a:t>
            </a:r>
            <a:r>
              <a:rPr lang="zh-TW" altLang="en-US" b="1" dirty="0" smtClean="0">
                <a:latin typeface="標楷體" panose="03000509000000000000" pitchFamily="65" charset="-120"/>
                <a:ea typeface="標楷體" panose="03000509000000000000" pitchFamily="65" charset="-120"/>
              </a:rPr>
              <a:t>處方醫師或藥師</a:t>
            </a:r>
            <a:endParaRPr lang="en-US" altLang="zh-TW" b="1" dirty="0" smtClean="0">
              <a:latin typeface="標楷體" panose="03000509000000000000" pitchFamily="65" charset="-120"/>
              <a:ea typeface="標楷體" panose="03000509000000000000" pitchFamily="65" charset="-120"/>
            </a:endParaRPr>
          </a:p>
          <a:p>
            <a:endParaRPr lang="en-US" altLang="zh-TW" b="1" dirty="0">
              <a:latin typeface="標楷體" panose="03000509000000000000" pitchFamily="65" charset="-120"/>
              <a:ea typeface="標楷體" panose="03000509000000000000" pitchFamily="65" charset="-120"/>
            </a:endParaRPr>
          </a:p>
          <a:p>
            <a:endParaRPr lang="en-US" altLang="zh-TW" b="1" dirty="0" smtClean="0">
              <a:latin typeface="標楷體" panose="03000509000000000000" pitchFamily="65" charset="-120"/>
              <a:ea typeface="標楷體" panose="03000509000000000000" pitchFamily="65" charset="-120"/>
            </a:endParaRPr>
          </a:p>
          <a:p>
            <a:r>
              <a:rPr lang="zh-TW" altLang="en-US" b="1" dirty="0">
                <a:latin typeface="標楷體" panose="03000509000000000000" pitchFamily="65" charset="-120"/>
                <a:ea typeface="標楷體" panose="03000509000000000000" pitchFamily="65" charset="-120"/>
              </a:rPr>
              <a:t>千萬要聽從醫師、藥師的指示按時、按量服藥，切勿自行停藥或增加藥量</a:t>
            </a:r>
            <a:endParaRPr lang="en-US" altLang="zh-TW" b="1" dirty="0">
              <a:latin typeface="標楷體" panose="03000509000000000000" pitchFamily="65" charset="-120"/>
              <a:ea typeface="標楷體" panose="03000509000000000000" pitchFamily="65" charset="-120"/>
            </a:endParaRPr>
          </a:p>
          <a:p>
            <a:r>
              <a:rPr lang="zh-TW" altLang="en-US" b="1" dirty="0" smtClean="0">
                <a:latin typeface="標楷體" panose="03000509000000000000" pitchFamily="65" charset="-120"/>
                <a:ea typeface="標楷體" panose="03000509000000000000" pitchFamily="65" charset="-120"/>
              </a:rPr>
              <a:t>千萬不要購買與服用來路不明的</a:t>
            </a:r>
            <a:r>
              <a:rPr lang="en-US" altLang="zh-TW" b="1" dirty="0" smtClean="0">
                <a:latin typeface="標楷體" panose="03000509000000000000" pitchFamily="65" charset="-120"/>
                <a:ea typeface="標楷體" panose="03000509000000000000" pitchFamily="65" charset="-120"/>
              </a:rPr>
              <a:t>「</a:t>
            </a:r>
            <a:r>
              <a:rPr lang="zh-TW" altLang="en-US" b="1" dirty="0" smtClean="0">
                <a:latin typeface="標楷體" panose="03000509000000000000" pitchFamily="65" charset="-120"/>
                <a:ea typeface="標楷體" panose="03000509000000000000" pitchFamily="65" charset="-120"/>
              </a:rPr>
              <a:t>藥」</a:t>
            </a:r>
            <a:endParaRPr lang="en-US" altLang="zh-TW" b="1" dirty="0" smtClean="0">
              <a:latin typeface="標楷體" panose="03000509000000000000" pitchFamily="65" charset="-120"/>
              <a:ea typeface="標楷體" panose="03000509000000000000" pitchFamily="65" charset="-120"/>
            </a:endParaRPr>
          </a:p>
          <a:p>
            <a:r>
              <a:rPr lang="zh-TW" altLang="en-US" b="1" dirty="0" smtClean="0">
                <a:latin typeface="標楷體" panose="03000509000000000000" pitchFamily="65" charset="-120"/>
                <a:ea typeface="標楷體" panose="03000509000000000000" pitchFamily="65" charset="-120"/>
              </a:rPr>
              <a:t>千萬不要用茶、咖啡、果汁、牛奶、酒等來服藥，最好用溫開水來服藥</a:t>
            </a:r>
            <a:r>
              <a:rPr lang="zh-TW" altLang="en-US" b="1" dirty="0" smtClean="0">
                <a:latin typeface="新細明體" panose="02020500000000000000" pitchFamily="18" charset="-120"/>
                <a:ea typeface="新細明體" panose="02020500000000000000" pitchFamily="18" charset="-120"/>
              </a:rPr>
              <a:t>；</a:t>
            </a:r>
            <a:r>
              <a:rPr lang="zh-TW" altLang="en-US" b="1" dirty="0" smtClean="0">
                <a:latin typeface="標楷體" panose="03000509000000000000" pitchFamily="65" charset="-120"/>
                <a:ea typeface="標楷體" panose="03000509000000000000" pitchFamily="65" charset="-120"/>
              </a:rPr>
              <a:t>注意特定食物的交互作用</a:t>
            </a:r>
            <a:endParaRPr lang="en-US" altLang="zh-TW" b="1" dirty="0" smtClean="0">
              <a:latin typeface="標楷體" panose="03000509000000000000" pitchFamily="65" charset="-120"/>
              <a:ea typeface="標楷體" panose="03000509000000000000" pitchFamily="65" charset="-120"/>
            </a:endParaRPr>
          </a:p>
          <a:p>
            <a:endParaRPr lang="en-US" altLang="zh-TW" b="1" dirty="0" smtClean="0">
              <a:latin typeface="標楷體" panose="03000509000000000000" pitchFamily="65" charset="-120"/>
              <a:ea typeface="標楷體" panose="03000509000000000000" pitchFamily="65" charset="-120"/>
            </a:endParaRPr>
          </a:p>
          <a:p>
            <a:endParaRPr lang="en-US" altLang="zh-TW" b="1"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rotWithShape="1">
          <a:blip r:embed="rId2"/>
          <a:srcRect l="4635" r="3456"/>
          <a:stretch/>
        </p:blipFill>
        <p:spPr>
          <a:xfrm>
            <a:off x="457200" y="1628800"/>
            <a:ext cx="8075240" cy="5125560"/>
          </a:xfrm>
          <a:prstGeom prst="rect">
            <a:avLst/>
          </a:prstGeom>
        </p:spPr>
      </p:pic>
    </p:spTree>
    <p:extLst>
      <p:ext uri="{BB962C8B-B14F-4D97-AF65-F5344CB8AC3E}">
        <p14:creationId xmlns:p14="http://schemas.microsoft.com/office/powerpoint/2010/main" val="37533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3">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3">
                                            <p:txEl>
                                              <p:pRg st="1" end="1"/>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5" dur="500"/>
                                        <p:tgtEl>
                                          <p:spTgt spid="3">
                                            <p:txEl>
                                              <p:pRg st="4" end="4"/>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3">
                                            <p:txEl>
                                              <p:pRg st="4" end="4"/>
                                            </p:txEl>
                                          </p:spTgt>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9" dur="500"/>
                                        <p:tgtEl>
                                          <p:spTgt spid="3">
                                            <p:txEl>
                                              <p:pRg st="5" end="5"/>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3">
                                            <p:txEl>
                                              <p:pRg st="5" end="5"/>
                                            </p:txEl>
                                          </p:spTgt>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500"/>
                                        <p:tgtEl>
                                          <p:spTgt spid="3">
                                            <p:txEl>
                                              <p:pRg st="6" end="6"/>
                                            </p:tx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3">
                                            <p:txEl>
                                              <p:pRg st="6" end="6"/>
                                            </p:txEl>
                                          </p:spTgt>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藥袋</a:t>
            </a:r>
            <a:r>
              <a:rPr lang="zh-TW" altLang="en-US" dirty="0" smtClean="0">
                <a:latin typeface="新細明體" panose="02020500000000000000" pitchFamily="18" charset="-120"/>
                <a:ea typeface="新細明體" panose="02020500000000000000" pitchFamily="18" charset="-120"/>
              </a:rPr>
              <a:t>、仿單長這樣</a:t>
            </a:r>
            <a:endParaRPr lang="zh-TW"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988840"/>
            <a:ext cx="3244101" cy="4525963"/>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728234"/>
            <a:ext cx="2711212" cy="4812802"/>
          </a:xfrm>
          <a:prstGeom prst="rect">
            <a:avLst/>
          </a:prstGeom>
        </p:spPr>
      </p:pic>
    </p:spTree>
    <p:extLst>
      <p:ext uri="{BB962C8B-B14F-4D97-AF65-F5344CB8AC3E}">
        <p14:creationId xmlns:p14="http://schemas.microsoft.com/office/powerpoint/2010/main" val="2168354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3600" dirty="0" smtClean="0"/>
              <a:t>藥品</a:t>
            </a:r>
            <a:r>
              <a:rPr lang="zh-TW" altLang="en-US" sz="3600" dirty="0" smtClean="0">
                <a:latin typeface="新細明體" panose="02020500000000000000" pitchFamily="18" charset="-120"/>
                <a:ea typeface="新細明體" panose="02020500000000000000" pitchFamily="18" charset="-120"/>
              </a:rPr>
              <a:t>？</a:t>
            </a:r>
            <a:r>
              <a:rPr lang="zh-TW" altLang="en-US" sz="3600" dirty="0" smtClean="0"/>
              <a:t>健康食品</a:t>
            </a:r>
            <a:r>
              <a:rPr lang="zh-TW" altLang="en-US" sz="3600" dirty="0" smtClean="0">
                <a:latin typeface="新細明體" panose="02020500000000000000" pitchFamily="18" charset="-120"/>
              </a:rPr>
              <a:t>？</a:t>
            </a:r>
            <a:r>
              <a:rPr lang="zh-TW" altLang="en-US" sz="3600" dirty="0" smtClean="0"/>
              <a:t>保健食品</a:t>
            </a:r>
            <a:r>
              <a:rPr lang="zh-TW" altLang="en-US" sz="3600" dirty="0" smtClean="0">
                <a:latin typeface="新細明體" panose="02020500000000000000" pitchFamily="18" charset="-120"/>
              </a:rPr>
              <a:t>？</a:t>
            </a:r>
            <a:r>
              <a:rPr lang="zh-TW" altLang="en-US" sz="3600" dirty="0"/>
              <a:t>您</a:t>
            </a:r>
            <a:r>
              <a:rPr lang="zh-TW" altLang="en-US" sz="3600" dirty="0" smtClean="0"/>
              <a:t>分得清嗎</a:t>
            </a:r>
            <a:r>
              <a:rPr lang="zh-TW" altLang="en-US" sz="3600" dirty="0" smtClean="0">
                <a:latin typeface="新細明體" panose="02020500000000000000" pitchFamily="18" charset="-120"/>
                <a:ea typeface="新細明體" panose="02020500000000000000" pitchFamily="18" charset="-120"/>
              </a:rPr>
              <a:t>？</a:t>
            </a:r>
            <a:endParaRPr lang="zh-TW" altLang="en-US" sz="3600" dirty="0"/>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l="7764" t="3863" r="9414" b="11131"/>
          <a:stretch/>
        </p:blipFill>
        <p:spPr>
          <a:xfrm>
            <a:off x="179512" y="1628800"/>
            <a:ext cx="2304256" cy="1584176"/>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772816"/>
            <a:ext cx="1524000" cy="1225296"/>
          </a:xfrm>
          <a:prstGeom prst="rect">
            <a:avLst/>
          </a:prstGeom>
        </p:spPr>
      </p:pic>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l="21005" t="4755" r="24316" b="9661"/>
          <a:stretch/>
        </p:blipFill>
        <p:spPr>
          <a:xfrm>
            <a:off x="6271289" y="1772816"/>
            <a:ext cx="1656184" cy="1296145"/>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5301208"/>
            <a:ext cx="1229866" cy="1556792"/>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912" y="5385068"/>
            <a:ext cx="1356300" cy="1356300"/>
          </a:xfrm>
          <a:prstGeom prst="rect">
            <a:avLst/>
          </a:prstGeom>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720" y="5445833"/>
            <a:ext cx="1295535" cy="1295535"/>
          </a:xfrm>
          <a:prstGeom prst="rect">
            <a:avLst/>
          </a:prstGeom>
        </p:spPr>
      </p:pic>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536" y="5384626"/>
            <a:ext cx="1212726" cy="1212726"/>
          </a:xfrm>
          <a:prstGeom prst="rect">
            <a:avLst/>
          </a:prstGeom>
        </p:spPr>
      </p:pic>
      <p:pic>
        <p:nvPicPr>
          <p:cNvPr id="10" name="圖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6296" y="5635309"/>
            <a:ext cx="1660657" cy="961433"/>
          </a:xfrm>
          <a:prstGeom prst="rect">
            <a:avLst/>
          </a:prstGeom>
        </p:spPr>
      </p:pic>
      <p:pic>
        <p:nvPicPr>
          <p:cNvPr id="13" name="圖片 12"/>
          <p:cNvPicPr>
            <a:picLocks noChangeAspect="1"/>
          </p:cNvPicPr>
          <p:nvPr/>
        </p:nvPicPr>
        <p:blipFill rotWithShape="1">
          <a:blip r:embed="rId10" cstate="print">
            <a:extLst>
              <a:ext uri="{28A0092B-C50C-407E-A947-70E740481C1C}">
                <a14:useLocalDpi xmlns:a14="http://schemas.microsoft.com/office/drawing/2010/main" val="0"/>
              </a:ext>
            </a:extLst>
          </a:blip>
          <a:srcRect l="2428" r="1" b="8427"/>
          <a:stretch/>
        </p:blipFill>
        <p:spPr>
          <a:xfrm>
            <a:off x="3434369" y="3032424"/>
            <a:ext cx="2778054" cy="1949012"/>
          </a:xfrm>
          <a:prstGeom prst="rect">
            <a:avLst/>
          </a:prstGeom>
        </p:spPr>
      </p:pic>
      <p:sp>
        <p:nvSpPr>
          <p:cNvPr id="14" name="文字方塊 13"/>
          <p:cNvSpPr txBox="1"/>
          <p:nvPr/>
        </p:nvSpPr>
        <p:spPr>
          <a:xfrm>
            <a:off x="3699368" y="4981436"/>
            <a:ext cx="2261151" cy="369332"/>
          </a:xfrm>
          <a:prstGeom prst="rect">
            <a:avLst/>
          </a:prstGeom>
          <a:noFill/>
        </p:spPr>
        <p:txBody>
          <a:bodyPr wrap="square" rtlCol="0">
            <a:spAutoFit/>
          </a:bodyPr>
          <a:lstStyle/>
          <a:p>
            <a:r>
              <a:rPr lang="zh-TW" altLang="en-US" b="1" dirty="0" smtClean="0">
                <a:solidFill>
                  <a:srgbClr val="C00000"/>
                </a:solidFill>
              </a:rPr>
              <a:t>來</a:t>
            </a:r>
            <a:r>
              <a:rPr lang="en-US" altLang="zh-TW" b="1" dirty="0" smtClean="0">
                <a:solidFill>
                  <a:srgbClr val="C00000"/>
                </a:solidFill>
              </a:rPr>
              <a:t>,</a:t>
            </a:r>
            <a:r>
              <a:rPr lang="zh-TW" altLang="en-US" b="1" dirty="0" smtClean="0">
                <a:solidFill>
                  <a:srgbClr val="C00000"/>
                </a:solidFill>
              </a:rPr>
              <a:t> 西屏</a:t>
            </a:r>
            <a:r>
              <a:rPr lang="en-US" altLang="zh-TW" b="1" dirty="0" smtClean="0">
                <a:solidFill>
                  <a:srgbClr val="C00000"/>
                </a:solidFill>
              </a:rPr>
              <a:t>,</a:t>
            </a:r>
            <a:r>
              <a:rPr lang="zh-TW" altLang="en-US" b="1" dirty="0">
                <a:solidFill>
                  <a:srgbClr val="C00000"/>
                </a:solidFill>
              </a:rPr>
              <a:t> </a:t>
            </a:r>
            <a:r>
              <a:rPr lang="zh-TW" altLang="en-US" b="1" dirty="0" smtClean="0">
                <a:solidFill>
                  <a:srgbClr val="C00000"/>
                </a:solidFill>
              </a:rPr>
              <a:t>你怎麼看</a:t>
            </a:r>
            <a:r>
              <a:rPr lang="en-US" altLang="zh-TW" b="1" dirty="0" smtClean="0">
                <a:solidFill>
                  <a:srgbClr val="C00000"/>
                </a:solidFill>
              </a:rPr>
              <a:t>??</a:t>
            </a:r>
            <a:r>
              <a:rPr lang="en-US" altLang="zh-TW" b="1" dirty="0">
                <a:solidFill>
                  <a:srgbClr val="C00000"/>
                </a:solidFill>
              </a:rPr>
              <a:t>?</a:t>
            </a:r>
            <a:endParaRPr lang="zh-TW" altLang="en-US" b="1" dirty="0">
              <a:solidFill>
                <a:srgbClr val="C00000"/>
              </a:solidFill>
            </a:endParaRPr>
          </a:p>
        </p:txBody>
      </p:sp>
      <p:sp>
        <p:nvSpPr>
          <p:cNvPr id="18" name="文字方塊 17"/>
          <p:cNvSpPr txBox="1"/>
          <p:nvPr/>
        </p:nvSpPr>
        <p:spPr>
          <a:xfrm>
            <a:off x="1864072" y="4122072"/>
            <a:ext cx="900101" cy="369332"/>
          </a:xfrm>
          <a:prstGeom prst="rect">
            <a:avLst/>
          </a:prstGeom>
          <a:noFill/>
        </p:spPr>
        <p:txBody>
          <a:bodyPr wrap="square" rtlCol="0">
            <a:spAutoFit/>
          </a:bodyPr>
          <a:lstStyle/>
          <a:p>
            <a:pPr algn="ctr"/>
            <a:r>
              <a:rPr lang="zh-TW" altLang="en-US" b="1" dirty="0">
                <a:solidFill>
                  <a:srgbClr val="FF0000"/>
                </a:solidFill>
              </a:rPr>
              <a:t>魚</a:t>
            </a:r>
            <a:r>
              <a:rPr lang="zh-TW" altLang="en-US" b="1" dirty="0" smtClean="0">
                <a:solidFill>
                  <a:srgbClr val="FF0000"/>
                </a:solidFill>
              </a:rPr>
              <a:t>油</a:t>
            </a:r>
            <a:endParaRPr lang="zh-TW" altLang="en-US" b="1" dirty="0">
              <a:solidFill>
                <a:srgbClr val="FF0000"/>
              </a:solidFill>
            </a:endParaRPr>
          </a:p>
        </p:txBody>
      </p:sp>
      <p:sp>
        <p:nvSpPr>
          <p:cNvPr id="19" name="文字方塊 18"/>
          <p:cNvSpPr txBox="1"/>
          <p:nvPr/>
        </p:nvSpPr>
        <p:spPr>
          <a:xfrm>
            <a:off x="451838" y="4306987"/>
            <a:ext cx="997240" cy="369332"/>
          </a:xfrm>
          <a:prstGeom prst="rect">
            <a:avLst/>
          </a:prstGeom>
          <a:noFill/>
        </p:spPr>
        <p:txBody>
          <a:bodyPr wrap="square" rtlCol="0">
            <a:spAutoFit/>
          </a:bodyPr>
          <a:lstStyle/>
          <a:p>
            <a:pPr algn="ctr"/>
            <a:r>
              <a:rPr lang="zh-TW" altLang="en-US" b="1" dirty="0" smtClean="0">
                <a:solidFill>
                  <a:srgbClr val="FF0000"/>
                </a:solidFill>
              </a:rPr>
              <a:t>紅</a:t>
            </a:r>
            <a:r>
              <a:rPr lang="zh-TW" altLang="en-US" b="1" dirty="0">
                <a:solidFill>
                  <a:srgbClr val="FF0000"/>
                </a:solidFill>
              </a:rPr>
              <a:t>麴</a:t>
            </a:r>
          </a:p>
        </p:txBody>
      </p:sp>
      <p:sp>
        <p:nvSpPr>
          <p:cNvPr id="21" name="文字方塊 20"/>
          <p:cNvSpPr txBox="1"/>
          <p:nvPr/>
        </p:nvSpPr>
        <p:spPr>
          <a:xfrm>
            <a:off x="635881" y="3466194"/>
            <a:ext cx="1855403" cy="369332"/>
          </a:xfrm>
          <a:prstGeom prst="rect">
            <a:avLst/>
          </a:prstGeom>
          <a:noFill/>
        </p:spPr>
        <p:txBody>
          <a:bodyPr wrap="square" rtlCol="0">
            <a:spAutoFit/>
          </a:bodyPr>
          <a:lstStyle/>
          <a:p>
            <a:pPr algn="ctr"/>
            <a:r>
              <a:rPr lang="zh-TW" altLang="en-US" b="1" dirty="0" smtClean="0">
                <a:solidFill>
                  <a:srgbClr val="FF0000"/>
                </a:solidFill>
              </a:rPr>
              <a:t>銀杏 </a:t>
            </a:r>
            <a:r>
              <a:rPr lang="en-US" altLang="zh-TW" b="1" dirty="0" smtClean="0">
                <a:solidFill>
                  <a:srgbClr val="FF0000"/>
                </a:solidFill>
              </a:rPr>
              <a:t>/</a:t>
            </a:r>
            <a:r>
              <a:rPr lang="zh-TW" altLang="en-US" b="1" dirty="0" smtClean="0">
                <a:solidFill>
                  <a:srgbClr val="FF0000"/>
                </a:solidFill>
              </a:rPr>
              <a:t> 循利寧</a:t>
            </a:r>
            <a:r>
              <a:rPr lang="en-US" altLang="zh-TW" b="1" dirty="0" smtClean="0">
                <a:solidFill>
                  <a:srgbClr val="FF0000"/>
                </a:solidFill>
              </a:rPr>
              <a:t>??</a:t>
            </a:r>
            <a:endParaRPr lang="zh-TW" altLang="en-US" b="1" dirty="0">
              <a:solidFill>
                <a:srgbClr val="FF0000"/>
              </a:solidFill>
            </a:endParaRPr>
          </a:p>
        </p:txBody>
      </p:sp>
      <p:sp>
        <p:nvSpPr>
          <p:cNvPr id="22" name="文字方塊 21"/>
          <p:cNvSpPr txBox="1"/>
          <p:nvPr/>
        </p:nvSpPr>
        <p:spPr>
          <a:xfrm>
            <a:off x="6421222" y="5015294"/>
            <a:ext cx="1214614" cy="369332"/>
          </a:xfrm>
          <a:prstGeom prst="rect">
            <a:avLst/>
          </a:prstGeom>
          <a:noFill/>
        </p:spPr>
        <p:txBody>
          <a:bodyPr wrap="square" rtlCol="0">
            <a:spAutoFit/>
          </a:bodyPr>
          <a:lstStyle/>
          <a:p>
            <a:pPr algn="ctr"/>
            <a:r>
              <a:rPr lang="zh-TW" altLang="en-US" b="1" dirty="0" smtClean="0">
                <a:solidFill>
                  <a:srgbClr val="FF0000"/>
                </a:solidFill>
              </a:rPr>
              <a:t>膠原蛋</a:t>
            </a:r>
            <a:r>
              <a:rPr lang="zh-TW" altLang="en-US" b="1" dirty="0">
                <a:solidFill>
                  <a:srgbClr val="FF0000"/>
                </a:solidFill>
              </a:rPr>
              <a:t>白</a:t>
            </a:r>
          </a:p>
        </p:txBody>
      </p:sp>
      <p:sp>
        <p:nvSpPr>
          <p:cNvPr id="23" name="文字方塊 22"/>
          <p:cNvSpPr txBox="1"/>
          <p:nvPr/>
        </p:nvSpPr>
        <p:spPr>
          <a:xfrm>
            <a:off x="1608262" y="4809547"/>
            <a:ext cx="1214614" cy="369332"/>
          </a:xfrm>
          <a:prstGeom prst="rect">
            <a:avLst/>
          </a:prstGeom>
          <a:noFill/>
        </p:spPr>
        <p:txBody>
          <a:bodyPr wrap="square" rtlCol="0">
            <a:spAutoFit/>
          </a:bodyPr>
          <a:lstStyle/>
          <a:p>
            <a:pPr algn="ctr"/>
            <a:r>
              <a:rPr lang="zh-TW" altLang="en-US" b="1" dirty="0" smtClean="0">
                <a:solidFill>
                  <a:srgbClr val="FF0000"/>
                </a:solidFill>
              </a:rPr>
              <a:t>葉黃</a:t>
            </a:r>
            <a:r>
              <a:rPr lang="zh-TW" altLang="en-US" b="1" dirty="0">
                <a:solidFill>
                  <a:srgbClr val="FF0000"/>
                </a:solidFill>
              </a:rPr>
              <a:t>素</a:t>
            </a:r>
          </a:p>
        </p:txBody>
      </p:sp>
      <p:sp>
        <p:nvSpPr>
          <p:cNvPr id="24" name="文字方塊 23"/>
          <p:cNvSpPr txBox="1"/>
          <p:nvPr/>
        </p:nvSpPr>
        <p:spPr>
          <a:xfrm>
            <a:off x="6231283" y="3550955"/>
            <a:ext cx="2082942" cy="369332"/>
          </a:xfrm>
          <a:prstGeom prst="rect">
            <a:avLst/>
          </a:prstGeom>
          <a:noFill/>
        </p:spPr>
        <p:txBody>
          <a:bodyPr wrap="square" rtlCol="0">
            <a:spAutoFit/>
          </a:bodyPr>
          <a:lstStyle/>
          <a:p>
            <a:pPr algn="ctr"/>
            <a:r>
              <a:rPr lang="zh-TW" altLang="en-US" b="1" dirty="0" smtClean="0">
                <a:solidFill>
                  <a:srgbClr val="FF0000"/>
                </a:solidFill>
              </a:rPr>
              <a:t>葡萄糖胺</a:t>
            </a:r>
            <a:r>
              <a:rPr lang="zh-TW" altLang="en-US" b="1" dirty="0">
                <a:solidFill>
                  <a:srgbClr val="FF0000"/>
                </a:solidFill>
              </a:rPr>
              <a:t> </a:t>
            </a:r>
            <a:r>
              <a:rPr lang="en-US" altLang="zh-TW" b="1" dirty="0" smtClean="0">
                <a:solidFill>
                  <a:srgbClr val="FF0000"/>
                </a:solidFill>
              </a:rPr>
              <a:t>/</a:t>
            </a:r>
            <a:r>
              <a:rPr lang="zh-TW" altLang="en-US" b="1" dirty="0">
                <a:solidFill>
                  <a:srgbClr val="FF0000"/>
                </a:solidFill>
              </a:rPr>
              <a:t> </a:t>
            </a:r>
            <a:r>
              <a:rPr lang="zh-TW" altLang="en-US" b="1" dirty="0" smtClean="0">
                <a:solidFill>
                  <a:srgbClr val="FF0000"/>
                </a:solidFill>
              </a:rPr>
              <a:t>維骨力</a:t>
            </a:r>
            <a:endParaRPr lang="zh-TW" altLang="en-US" b="1" dirty="0">
              <a:solidFill>
                <a:srgbClr val="FF0000"/>
              </a:solidFill>
            </a:endParaRPr>
          </a:p>
        </p:txBody>
      </p:sp>
      <p:sp>
        <p:nvSpPr>
          <p:cNvPr id="25" name="文字方塊 24"/>
          <p:cNvSpPr txBox="1"/>
          <p:nvPr/>
        </p:nvSpPr>
        <p:spPr>
          <a:xfrm>
            <a:off x="6497231" y="4216586"/>
            <a:ext cx="797246" cy="369332"/>
          </a:xfrm>
          <a:prstGeom prst="rect">
            <a:avLst/>
          </a:prstGeom>
          <a:noFill/>
        </p:spPr>
        <p:txBody>
          <a:bodyPr wrap="square" rtlCol="0">
            <a:spAutoFit/>
          </a:bodyPr>
          <a:lstStyle/>
          <a:p>
            <a:pPr algn="ctr"/>
            <a:r>
              <a:rPr lang="zh-TW" altLang="en-US" b="1" dirty="0" smtClean="0">
                <a:solidFill>
                  <a:srgbClr val="FF0000"/>
                </a:solidFill>
              </a:rPr>
              <a:t>薑黃</a:t>
            </a:r>
            <a:endParaRPr lang="zh-TW" altLang="en-US" b="1" dirty="0">
              <a:solidFill>
                <a:srgbClr val="FF0000"/>
              </a:solidFill>
            </a:endParaRPr>
          </a:p>
        </p:txBody>
      </p:sp>
      <p:sp>
        <p:nvSpPr>
          <p:cNvPr id="26" name="文字方塊 25"/>
          <p:cNvSpPr txBox="1"/>
          <p:nvPr/>
        </p:nvSpPr>
        <p:spPr>
          <a:xfrm>
            <a:off x="7294477" y="4612104"/>
            <a:ext cx="991506" cy="369332"/>
          </a:xfrm>
          <a:prstGeom prst="rect">
            <a:avLst/>
          </a:prstGeom>
          <a:noFill/>
        </p:spPr>
        <p:txBody>
          <a:bodyPr wrap="square" rtlCol="0">
            <a:spAutoFit/>
          </a:bodyPr>
          <a:lstStyle/>
          <a:p>
            <a:pPr algn="ctr"/>
            <a:r>
              <a:rPr lang="zh-TW" altLang="en-US" b="1" dirty="0" smtClean="0">
                <a:solidFill>
                  <a:srgbClr val="FF0000"/>
                </a:solidFill>
              </a:rPr>
              <a:t>蝦紅</a:t>
            </a:r>
            <a:r>
              <a:rPr lang="zh-TW" altLang="en-US" b="1" dirty="0">
                <a:solidFill>
                  <a:srgbClr val="FF0000"/>
                </a:solidFill>
              </a:rPr>
              <a:t>素</a:t>
            </a:r>
          </a:p>
        </p:txBody>
      </p:sp>
      <p:sp>
        <p:nvSpPr>
          <p:cNvPr id="27" name="文字方塊 26"/>
          <p:cNvSpPr txBox="1"/>
          <p:nvPr/>
        </p:nvSpPr>
        <p:spPr>
          <a:xfrm>
            <a:off x="7709471" y="4042928"/>
            <a:ext cx="991506" cy="369332"/>
          </a:xfrm>
          <a:prstGeom prst="rect">
            <a:avLst/>
          </a:prstGeom>
          <a:noFill/>
        </p:spPr>
        <p:txBody>
          <a:bodyPr wrap="square" rtlCol="0">
            <a:spAutoFit/>
          </a:bodyPr>
          <a:lstStyle/>
          <a:p>
            <a:pPr algn="ctr"/>
            <a:r>
              <a:rPr lang="zh-TW" altLang="en-US" b="1" dirty="0">
                <a:solidFill>
                  <a:srgbClr val="FF0000"/>
                </a:solidFill>
              </a:rPr>
              <a:t>茄</a:t>
            </a:r>
            <a:r>
              <a:rPr lang="zh-TW" altLang="en-US" b="1" dirty="0" smtClean="0">
                <a:solidFill>
                  <a:srgbClr val="FF0000"/>
                </a:solidFill>
              </a:rPr>
              <a:t>紅</a:t>
            </a:r>
            <a:r>
              <a:rPr lang="zh-TW" altLang="en-US" b="1" dirty="0">
                <a:solidFill>
                  <a:srgbClr val="FF0000"/>
                </a:solidFill>
              </a:rPr>
              <a:t>素</a:t>
            </a:r>
          </a:p>
        </p:txBody>
      </p:sp>
      <p:sp>
        <p:nvSpPr>
          <p:cNvPr id="28" name="文字方塊 27"/>
          <p:cNvSpPr txBox="1"/>
          <p:nvPr/>
        </p:nvSpPr>
        <p:spPr>
          <a:xfrm>
            <a:off x="533451" y="4744871"/>
            <a:ext cx="991506" cy="369332"/>
          </a:xfrm>
          <a:prstGeom prst="rect">
            <a:avLst/>
          </a:prstGeom>
          <a:noFill/>
        </p:spPr>
        <p:txBody>
          <a:bodyPr wrap="square" rtlCol="0">
            <a:spAutoFit/>
          </a:bodyPr>
          <a:lstStyle/>
          <a:p>
            <a:pPr algn="ctr"/>
            <a:r>
              <a:rPr lang="zh-TW" altLang="en-US" b="1" dirty="0" smtClean="0">
                <a:solidFill>
                  <a:srgbClr val="FF0000"/>
                </a:solidFill>
              </a:rPr>
              <a:t>玻尿</a:t>
            </a:r>
            <a:r>
              <a:rPr lang="zh-TW" altLang="en-US" b="1" dirty="0">
                <a:solidFill>
                  <a:srgbClr val="FF0000"/>
                </a:solidFill>
              </a:rPr>
              <a:t>酸</a:t>
            </a:r>
          </a:p>
        </p:txBody>
      </p:sp>
      <p:grpSp>
        <p:nvGrpSpPr>
          <p:cNvPr id="15" name="群組 14"/>
          <p:cNvGrpSpPr/>
          <p:nvPr/>
        </p:nvGrpSpPr>
        <p:grpSpPr>
          <a:xfrm>
            <a:off x="1824402" y="2771050"/>
            <a:ext cx="6492014" cy="3970318"/>
            <a:chOff x="1824402" y="2771050"/>
            <a:chExt cx="6492014" cy="3970318"/>
          </a:xfrm>
        </p:grpSpPr>
        <p:sp>
          <p:nvSpPr>
            <p:cNvPr id="11" name="矩形 10"/>
            <p:cNvSpPr/>
            <p:nvPr/>
          </p:nvSpPr>
          <p:spPr>
            <a:xfrm>
              <a:off x="1824402" y="2771050"/>
              <a:ext cx="6492014" cy="3970318"/>
            </a:xfrm>
            <a:prstGeom prst="rect">
              <a:avLst/>
            </a:prstGeom>
          </p:spPr>
          <p:txBody>
            <a:bodyPr wrap="square">
              <a:spAutoFit/>
            </a:bodyPr>
            <a:lstStyle/>
            <a:p>
              <a:pPr>
                <a:spcAft>
                  <a:spcPts val="0"/>
                </a:spcAft>
              </a:pPr>
              <a:r>
                <a:rPr lang="zh-TW" altLang="zh-TW" b="1" kern="0" dirty="0" smtClean="0">
                  <a:solidFill>
                    <a:srgbClr val="0074AD"/>
                  </a:solidFill>
                  <a:latin typeface="Times New Roman" panose="02020603050405020304" pitchFamily="18" charset="0"/>
                  <a:cs typeface="新細明體" panose="02020500000000000000" pitchFamily="18" charset="-120"/>
                </a:rPr>
                <a:t>目前</a:t>
              </a:r>
              <a:r>
                <a:rPr lang="zh-TW" altLang="en-US" b="1" kern="0" dirty="0" smtClean="0">
                  <a:solidFill>
                    <a:srgbClr val="0074AD"/>
                  </a:solidFill>
                  <a:latin typeface="Times New Roman" panose="02020603050405020304" pitchFamily="18" charset="0"/>
                  <a:cs typeface="新細明體" panose="02020500000000000000" pitchFamily="18" charset="-120"/>
                </a:rPr>
                <a:t>依健</a:t>
              </a:r>
              <a:r>
                <a:rPr lang="zh-TW" altLang="en-US" b="1" kern="0" dirty="0">
                  <a:solidFill>
                    <a:srgbClr val="0074AD"/>
                  </a:solidFill>
                  <a:latin typeface="Times New Roman" panose="02020603050405020304" pitchFamily="18" charset="0"/>
                  <a:cs typeface="新細明體" panose="02020500000000000000" pitchFamily="18" charset="-120"/>
                </a:rPr>
                <a:t>康</a:t>
              </a:r>
              <a:r>
                <a:rPr lang="zh-TW" altLang="en-US" b="1" kern="0" dirty="0" smtClean="0">
                  <a:solidFill>
                    <a:srgbClr val="0074AD"/>
                  </a:solidFill>
                  <a:latin typeface="Times New Roman" panose="02020603050405020304" pitchFamily="18" charset="0"/>
                  <a:cs typeface="新細明體" panose="02020500000000000000" pitchFamily="18" charset="-120"/>
                </a:rPr>
                <a:t>食品管理</a:t>
              </a:r>
              <a:r>
                <a:rPr lang="zh-TW" altLang="en-US" b="1" kern="0" dirty="0">
                  <a:solidFill>
                    <a:srgbClr val="0074AD"/>
                  </a:solidFill>
                  <a:latin typeface="Times New Roman" panose="02020603050405020304" pitchFamily="18" charset="0"/>
                  <a:cs typeface="新細明體" panose="02020500000000000000" pitchFamily="18" charset="-120"/>
                </a:rPr>
                <a:t>法</a:t>
              </a:r>
              <a:r>
                <a:rPr lang="zh-TW" altLang="zh-TW" b="1" kern="0" dirty="0" smtClean="0">
                  <a:solidFill>
                    <a:srgbClr val="0074AD"/>
                  </a:solidFill>
                  <a:latin typeface="Times New Roman" panose="02020603050405020304" pitchFamily="18" charset="0"/>
                  <a:cs typeface="新細明體" panose="02020500000000000000" pitchFamily="18" charset="-120"/>
                </a:rPr>
                <a:t>核定</a:t>
              </a:r>
              <a:r>
                <a:rPr lang="zh-TW" altLang="zh-TW" b="1" kern="0" dirty="0">
                  <a:solidFill>
                    <a:srgbClr val="0074AD"/>
                  </a:solidFill>
                  <a:latin typeface="Times New Roman" panose="02020603050405020304" pitchFamily="18" charset="0"/>
                  <a:cs typeface="新細明體" panose="02020500000000000000" pitchFamily="18" charset="-120"/>
                </a:rPr>
                <a:t>的健康食品保健</a:t>
              </a:r>
              <a:r>
                <a:rPr lang="zh-TW" altLang="zh-TW" b="1" kern="0" dirty="0" smtClean="0">
                  <a:solidFill>
                    <a:srgbClr val="0074AD"/>
                  </a:solidFill>
                  <a:latin typeface="Times New Roman" panose="02020603050405020304" pitchFamily="18" charset="0"/>
                  <a:cs typeface="新細明體" panose="02020500000000000000" pitchFamily="18" charset="-120"/>
                </a:rPr>
                <a:t>功效</a:t>
              </a:r>
              <a:r>
                <a:rPr lang="en-US" altLang="zh-TW" kern="0" dirty="0">
                  <a:solidFill>
                    <a:srgbClr val="333333"/>
                  </a:solidFill>
                  <a:latin typeface="新細明體" panose="02020500000000000000" pitchFamily="18" charset="-120"/>
                  <a:cs typeface="新細明體" panose="02020500000000000000" pitchFamily="18" charset="-120"/>
                </a:rPr>
                <a:t/>
              </a:r>
              <a:br>
                <a:rPr lang="en-US" altLang="zh-TW" kern="0" dirty="0">
                  <a:solidFill>
                    <a:srgbClr val="333333"/>
                  </a:solidFill>
                  <a:latin typeface="新細明體" panose="02020500000000000000" pitchFamily="18" charset="-120"/>
                  <a:cs typeface="新細明體" panose="02020500000000000000" pitchFamily="18" charset="-120"/>
                </a:rPr>
              </a:br>
              <a:r>
                <a:rPr lang="en-US" altLang="zh-TW" kern="0" dirty="0">
                  <a:solidFill>
                    <a:srgbClr val="333333"/>
                  </a:solidFill>
                  <a:latin typeface="新細明體" panose="02020500000000000000" pitchFamily="18" charset="-120"/>
                  <a:cs typeface="新細明體" panose="02020500000000000000" pitchFamily="18" charset="-120"/>
                </a:rPr>
                <a:t>1.</a:t>
              </a:r>
              <a:r>
                <a:rPr lang="zh-TW" altLang="zh-TW" kern="0" dirty="0">
                  <a:solidFill>
                    <a:srgbClr val="333333"/>
                  </a:solidFill>
                  <a:latin typeface="Times New Roman" panose="02020603050405020304" pitchFamily="18" charset="0"/>
                  <a:cs typeface="新細明體" panose="02020500000000000000" pitchFamily="18" charset="-120"/>
                </a:rPr>
                <a:t>調節血脂功能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2.</a:t>
              </a:r>
              <a:r>
                <a:rPr lang="zh-TW" altLang="zh-TW" kern="0" dirty="0">
                  <a:solidFill>
                    <a:srgbClr val="333333"/>
                  </a:solidFill>
                  <a:latin typeface="Times New Roman" panose="02020603050405020304" pitchFamily="18" charset="0"/>
                  <a:cs typeface="新細明體" panose="02020500000000000000" pitchFamily="18" charset="-120"/>
                </a:rPr>
                <a:t>調整腸胃功能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3.</a:t>
              </a:r>
              <a:r>
                <a:rPr lang="zh-TW" altLang="zh-TW" kern="0" dirty="0">
                  <a:solidFill>
                    <a:srgbClr val="333333"/>
                  </a:solidFill>
                  <a:latin typeface="Times New Roman" panose="02020603050405020304" pitchFamily="18" charset="0"/>
                  <a:cs typeface="新細明體" panose="02020500000000000000" pitchFamily="18" charset="-120"/>
                </a:rPr>
                <a:t>調整免疫機能功能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4.</a:t>
              </a:r>
              <a:r>
                <a:rPr lang="zh-TW" altLang="zh-TW" kern="0" dirty="0">
                  <a:solidFill>
                    <a:srgbClr val="333333"/>
                  </a:solidFill>
                  <a:latin typeface="Times New Roman" panose="02020603050405020304" pitchFamily="18" charset="0"/>
                  <a:cs typeface="新細明體" panose="02020500000000000000" pitchFamily="18" charset="-120"/>
                </a:rPr>
                <a:t>改善骨質疏鬆功能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5.</a:t>
              </a:r>
              <a:r>
                <a:rPr lang="zh-TW" altLang="zh-TW" kern="0" dirty="0">
                  <a:solidFill>
                    <a:srgbClr val="333333"/>
                  </a:solidFill>
                  <a:latin typeface="Times New Roman" panose="02020603050405020304" pitchFamily="18" charset="0"/>
                  <a:cs typeface="新細明體" panose="02020500000000000000" pitchFamily="18" charset="-120"/>
                </a:rPr>
                <a:t>牙齒保健功能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6.</a:t>
              </a:r>
              <a:r>
                <a:rPr lang="zh-TW" altLang="zh-TW" kern="0" dirty="0">
                  <a:solidFill>
                    <a:srgbClr val="333333"/>
                  </a:solidFill>
                  <a:latin typeface="Times New Roman" panose="02020603050405020304" pitchFamily="18" charset="0"/>
                  <a:cs typeface="新細明體" panose="02020500000000000000" pitchFamily="18" charset="-120"/>
                </a:rPr>
                <a:t>調節血糖功能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7.</a:t>
              </a:r>
              <a:r>
                <a:rPr lang="zh-TW" altLang="zh-TW" kern="0" dirty="0">
                  <a:solidFill>
                    <a:srgbClr val="333333"/>
                  </a:solidFill>
                  <a:latin typeface="Times New Roman" panose="02020603050405020304" pitchFamily="18" charset="0"/>
                  <a:cs typeface="新細明體" panose="02020500000000000000" pitchFamily="18" charset="-120"/>
                </a:rPr>
                <a:t>護肝功能（針對化學性肝損傷）</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8.</a:t>
              </a:r>
              <a:r>
                <a:rPr lang="zh-TW" altLang="zh-TW" kern="0" dirty="0">
                  <a:solidFill>
                    <a:srgbClr val="333333"/>
                  </a:solidFill>
                  <a:latin typeface="Times New Roman" panose="02020603050405020304" pitchFamily="18" charset="0"/>
                  <a:cs typeface="新細明體" panose="02020500000000000000" pitchFamily="18" charset="-120"/>
                </a:rPr>
                <a:t>抗疲勞功能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9.</a:t>
              </a:r>
              <a:r>
                <a:rPr lang="zh-TW" altLang="zh-TW" kern="0" dirty="0">
                  <a:solidFill>
                    <a:srgbClr val="333333"/>
                  </a:solidFill>
                  <a:latin typeface="Times New Roman" panose="02020603050405020304" pitchFamily="18" charset="0"/>
                  <a:cs typeface="新細明體" panose="02020500000000000000" pitchFamily="18" charset="-120"/>
                </a:rPr>
                <a:t>延緩衰老功能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10.</a:t>
              </a:r>
              <a:r>
                <a:rPr lang="zh-TW" altLang="zh-TW" kern="0" dirty="0">
                  <a:solidFill>
                    <a:srgbClr val="333333"/>
                  </a:solidFill>
                  <a:latin typeface="Times New Roman" panose="02020603050405020304" pitchFamily="18" charset="0"/>
                  <a:cs typeface="新細明體" panose="02020500000000000000" pitchFamily="18" charset="-120"/>
                </a:rPr>
                <a:t>促鐵吸收功效</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11.</a:t>
              </a:r>
              <a:r>
                <a:rPr lang="zh-TW" altLang="zh-TW" kern="0" dirty="0">
                  <a:solidFill>
                    <a:srgbClr val="333333"/>
                  </a:solidFill>
                  <a:latin typeface="Times New Roman" panose="02020603050405020304" pitchFamily="18" charset="0"/>
                  <a:cs typeface="新細明體" panose="02020500000000000000" pitchFamily="18" charset="-120"/>
                </a:rPr>
                <a:t>調節血壓功效</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12.</a:t>
              </a:r>
              <a:r>
                <a:rPr lang="zh-TW" altLang="zh-TW" kern="0" dirty="0">
                  <a:solidFill>
                    <a:srgbClr val="333333"/>
                  </a:solidFill>
                  <a:latin typeface="Times New Roman" panose="02020603050405020304" pitchFamily="18" charset="0"/>
                  <a:cs typeface="新細明體" panose="02020500000000000000" pitchFamily="18" charset="-120"/>
                </a:rPr>
                <a:t>不易形成體脂肪功能</a:t>
              </a:r>
              <a:r>
                <a:rPr lang="en-US" altLang="zh-TW" kern="0" dirty="0">
                  <a:solidFill>
                    <a:srgbClr val="333333"/>
                  </a:solidFill>
                  <a:latin typeface="Times New Roman" panose="02020603050405020304" pitchFamily="18" charset="0"/>
                  <a:cs typeface="新細明體" panose="02020500000000000000" pitchFamily="18" charset="-120"/>
                </a:rPr>
                <a:t/>
              </a:r>
              <a:br>
                <a:rPr lang="en-US" altLang="zh-TW" kern="0" dirty="0">
                  <a:solidFill>
                    <a:srgbClr val="333333"/>
                  </a:solidFill>
                  <a:latin typeface="Times New Roman" panose="02020603050405020304" pitchFamily="18" charset="0"/>
                  <a:cs typeface="新細明體" panose="02020500000000000000" pitchFamily="18" charset="-120"/>
                </a:rPr>
              </a:br>
              <a:r>
                <a:rPr lang="en-US" altLang="zh-TW" kern="0" dirty="0">
                  <a:solidFill>
                    <a:srgbClr val="333333"/>
                  </a:solidFill>
                  <a:latin typeface="Times New Roman" panose="02020603050405020304" pitchFamily="18" charset="0"/>
                  <a:cs typeface="新細明體" panose="02020500000000000000" pitchFamily="18" charset="-120"/>
                </a:rPr>
                <a:t>13.</a:t>
              </a:r>
              <a:r>
                <a:rPr lang="zh-TW" altLang="zh-TW" kern="0" dirty="0">
                  <a:solidFill>
                    <a:srgbClr val="333333"/>
                  </a:solidFill>
                  <a:latin typeface="Times New Roman" panose="02020603050405020304" pitchFamily="18" charset="0"/>
                  <a:cs typeface="新細明體" panose="02020500000000000000" pitchFamily="18" charset="-120"/>
                </a:rPr>
                <a:t>輔助調整過敏體質功能</a:t>
              </a:r>
              <a:r>
                <a:rPr lang="en-US" altLang="zh-TW" kern="0" dirty="0">
                  <a:solidFill>
                    <a:srgbClr val="333333"/>
                  </a:solidFill>
                  <a:latin typeface="Times New Roman" panose="02020603050405020304" pitchFamily="18" charset="0"/>
                  <a:cs typeface="新細明體" panose="02020500000000000000" pitchFamily="18" charset="-120"/>
                </a:rPr>
                <a:t> </a:t>
              </a:r>
              <a:endParaRPr lang="zh-TW" altLang="zh-TW" kern="100" dirty="0">
                <a:latin typeface="Times New Roman" panose="02020603050405020304" pitchFamily="18" charset="0"/>
              </a:endParaRPr>
            </a:p>
          </p:txBody>
        </p:sp>
        <p:sp>
          <p:nvSpPr>
            <p:cNvPr id="12" name="橢圓 11"/>
            <p:cNvSpPr/>
            <p:nvPr/>
          </p:nvSpPr>
          <p:spPr>
            <a:xfrm>
              <a:off x="2066501" y="3663629"/>
              <a:ext cx="1929435" cy="26942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2155539" y="6053585"/>
              <a:ext cx="2272445" cy="3277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176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ppt_x"/>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50" fill="hold"/>
                                        <p:tgtEl>
                                          <p:spTgt spid="19"/>
                                        </p:tgtEl>
                                        <p:attrNameLst>
                                          <p:attrName>ppt_x</p:attrName>
                                        </p:attrNameLst>
                                      </p:cBhvr>
                                      <p:tavLst>
                                        <p:tav tm="0">
                                          <p:val>
                                            <p:strVal val="#ppt_x"/>
                                          </p:val>
                                        </p:tav>
                                        <p:tav tm="100000">
                                          <p:val>
                                            <p:strVal val="#ppt_x"/>
                                          </p:val>
                                        </p:tav>
                                      </p:tavLst>
                                    </p:anim>
                                    <p:anim calcmode="lin" valueType="num">
                                      <p:cBhvr additive="base">
                                        <p:cTn id="13" dur="25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anim calcmode="lin" valueType="num">
                                      <p:cBhvr>
                                        <p:cTn id="18" dur="250" fill="hold"/>
                                        <p:tgtEl>
                                          <p:spTgt spid="18"/>
                                        </p:tgtEl>
                                        <p:attrNameLst>
                                          <p:attrName>ppt_x</p:attrName>
                                        </p:attrNameLst>
                                      </p:cBhvr>
                                      <p:tavLst>
                                        <p:tav tm="0">
                                          <p:val>
                                            <p:strVal val="#ppt_x"/>
                                          </p:val>
                                        </p:tav>
                                        <p:tav tm="100000">
                                          <p:val>
                                            <p:strVal val="#ppt_x"/>
                                          </p:val>
                                        </p:tav>
                                      </p:tavLst>
                                    </p:anim>
                                    <p:anim calcmode="lin" valueType="num">
                                      <p:cBhvr>
                                        <p:cTn id="19" dur="25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750"/>
                            </p:stCondLst>
                            <p:childTnLst>
                              <p:par>
                                <p:cTn id="21" presetID="1" presetClass="entr" presetSubtype="0" fill="hold" grpId="0" nodeType="afterEffect">
                                  <p:stCondLst>
                                    <p:cond delay="0"/>
                                  </p:stCondLst>
                                  <p:childTnLst>
                                    <p:set>
                                      <p:cBhvr>
                                        <p:cTn id="22" dur="1" fill="hold">
                                          <p:stCondLst>
                                            <p:cond delay="9"/>
                                          </p:stCondLst>
                                        </p:cTn>
                                        <p:tgtEl>
                                          <p:spTgt spid="28"/>
                                        </p:tgtEl>
                                        <p:attrNameLst>
                                          <p:attrName>style.visibility</p:attrName>
                                        </p:attrNameLst>
                                      </p:cBhvr>
                                      <p:to>
                                        <p:strVal val="visible"/>
                                      </p:to>
                                    </p:set>
                                  </p:childTnLst>
                                </p:cTn>
                              </p:par>
                            </p:childTnLst>
                          </p:cTn>
                        </p:par>
                        <p:par>
                          <p:cTn id="23" fill="hold">
                            <p:stCondLst>
                              <p:cond delay="760"/>
                            </p:stCondLst>
                            <p:childTnLst>
                              <p:par>
                                <p:cTn id="24" presetID="2" presetClass="entr" presetSubtype="4"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 fill="hold"/>
                                        <p:tgtEl>
                                          <p:spTgt spid="23"/>
                                        </p:tgtEl>
                                        <p:attrNameLst>
                                          <p:attrName>ppt_x</p:attrName>
                                        </p:attrNameLst>
                                      </p:cBhvr>
                                      <p:tavLst>
                                        <p:tav tm="0">
                                          <p:val>
                                            <p:strVal val="#ppt_x"/>
                                          </p:val>
                                        </p:tav>
                                        <p:tav tm="100000">
                                          <p:val>
                                            <p:strVal val="#ppt_x"/>
                                          </p:val>
                                        </p:tav>
                                      </p:tavLst>
                                    </p:anim>
                                    <p:anim calcmode="lin" valueType="num">
                                      <p:cBhvr additive="base">
                                        <p:cTn id="27" dur="10" fill="hold"/>
                                        <p:tgtEl>
                                          <p:spTgt spid="23"/>
                                        </p:tgtEl>
                                        <p:attrNameLst>
                                          <p:attrName>ppt_y</p:attrName>
                                        </p:attrNameLst>
                                      </p:cBhvr>
                                      <p:tavLst>
                                        <p:tav tm="0">
                                          <p:val>
                                            <p:strVal val="1+#ppt_h/2"/>
                                          </p:val>
                                        </p:tav>
                                        <p:tav tm="100000">
                                          <p:val>
                                            <p:strVal val="#ppt_y"/>
                                          </p:val>
                                        </p:tav>
                                      </p:tavLst>
                                    </p:anim>
                                  </p:childTnLst>
                                </p:cTn>
                              </p:par>
                            </p:childTnLst>
                          </p:cTn>
                        </p:par>
                        <p:par>
                          <p:cTn id="28" fill="hold">
                            <p:stCondLst>
                              <p:cond delay="770"/>
                            </p:stCondLst>
                            <p:childTnLst>
                              <p:par>
                                <p:cTn id="29" presetID="21"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heel(1)">
                                      <p:cBhvr>
                                        <p:cTn id="31" dur="250"/>
                                        <p:tgtEl>
                                          <p:spTgt spid="24"/>
                                        </p:tgtEl>
                                      </p:cBhvr>
                                    </p:animEffect>
                                  </p:childTnLst>
                                </p:cTn>
                              </p:par>
                            </p:childTnLst>
                          </p:cTn>
                        </p:par>
                        <p:par>
                          <p:cTn id="32" fill="hold">
                            <p:stCondLst>
                              <p:cond delay="1020"/>
                            </p:stCondLst>
                            <p:childTnLst>
                              <p:par>
                                <p:cTn id="33" presetID="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par>
                          <p:cTn id="37" fill="hold">
                            <p:stCondLst>
                              <p:cond delay="1520"/>
                            </p:stCondLst>
                            <p:childTnLst>
                              <p:par>
                                <p:cTn id="38" presetID="2" presetClass="entr" presetSubtype="4"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250" fill="hold"/>
                                        <p:tgtEl>
                                          <p:spTgt spid="27"/>
                                        </p:tgtEl>
                                        <p:attrNameLst>
                                          <p:attrName>ppt_x</p:attrName>
                                        </p:attrNameLst>
                                      </p:cBhvr>
                                      <p:tavLst>
                                        <p:tav tm="0">
                                          <p:val>
                                            <p:strVal val="#ppt_x"/>
                                          </p:val>
                                        </p:tav>
                                        <p:tav tm="100000">
                                          <p:val>
                                            <p:strVal val="#ppt_x"/>
                                          </p:val>
                                        </p:tav>
                                      </p:tavLst>
                                    </p:anim>
                                    <p:anim calcmode="lin" valueType="num">
                                      <p:cBhvr additive="base">
                                        <p:cTn id="41" dur="250" fill="hold"/>
                                        <p:tgtEl>
                                          <p:spTgt spid="27"/>
                                        </p:tgtEl>
                                        <p:attrNameLst>
                                          <p:attrName>ppt_y</p:attrName>
                                        </p:attrNameLst>
                                      </p:cBhvr>
                                      <p:tavLst>
                                        <p:tav tm="0">
                                          <p:val>
                                            <p:strVal val="1+#ppt_h/2"/>
                                          </p:val>
                                        </p:tav>
                                        <p:tav tm="100000">
                                          <p:val>
                                            <p:strVal val="#ppt_y"/>
                                          </p:val>
                                        </p:tav>
                                      </p:tavLst>
                                    </p:anim>
                                  </p:childTnLst>
                                </p:cTn>
                              </p:par>
                            </p:childTnLst>
                          </p:cTn>
                        </p:par>
                        <p:par>
                          <p:cTn id="42" fill="hold">
                            <p:stCondLst>
                              <p:cond delay="1770"/>
                            </p:stCondLst>
                            <p:childTnLst>
                              <p:par>
                                <p:cTn id="43" presetID="16" presetClass="entr" presetSubtype="21"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250"/>
                                        <p:tgtEl>
                                          <p:spTgt spid="26"/>
                                        </p:tgtEl>
                                      </p:cBhvr>
                                    </p:animEffect>
                                  </p:childTnLst>
                                </p:cTn>
                              </p:par>
                            </p:childTnLst>
                          </p:cTn>
                        </p:par>
                        <p:par>
                          <p:cTn id="46" fill="hold">
                            <p:stCondLst>
                              <p:cond delay="2020"/>
                            </p:stCondLst>
                            <p:childTnLst>
                              <p:par>
                                <p:cTn id="47" presetID="2" presetClass="entr" presetSubtype="4"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250" fill="hold"/>
                                        <p:tgtEl>
                                          <p:spTgt spid="22"/>
                                        </p:tgtEl>
                                        <p:attrNameLst>
                                          <p:attrName>ppt_x</p:attrName>
                                        </p:attrNameLst>
                                      </p:cBhvr>
                                      <p:tavLst>
                                        <p:tav tm="0">
                                          <p:val>
                                            <p:strVal val="#ppt_x"/>
                                          </p:val>
                                        </p:tav>
                                        <p:tav tm="100000">
                                          <p:val>
                                            <p:strVal val="#ppt_x"/>
                                          </p:val>
                                        </p:tav>
                                      </p:tavLst>
                                    </p:anim>
                                    <p:anim calcmode="lin" valueType="num">
                                      <p:cBhvr additive="base">
                                        <p:cTn id="50"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250"/>
                                        <p:tgtEl>
                                          <p:spTgt spid="13"/>
                                        </p:tgtEl>
                                      </p:cBhvr>
                                    </p:animEffect>
                                  </p:childTnLst>
                                </p:cTn>
                              </p:par>
                            </p:childTnLst>
                          </p:cTn>
                        </p:par>
                        <p:par>
                          <p:cTn id="56" fill="hold">
                            <p:stCondLst>
                              <p:cond delay="250"/>
                            </p:stCondLst>
                            <p:childTnLst>
                              <p:par>
                                <p:cTn id="57" presetID="16" presetClass="entr" presetSubtype="2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25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grpId="1" nodeType="clickEffect">
                                  <p:stCondLst>
                                    <p:cond delay="0"/>
                                  </p:stCondLst>
                                  <p:childTnLst>
                                    <p:animEffect transition="out" filter="fade">
                                      <p:cBhvr>
                                        <p:cTn id="63" dur="1000"/>
                                        <p:tgtEl>
                                          <p:spTgt spid="21"/>
                                        </p:tgtEl>
                                      </p:cBhvr>
                                    </p:animEffect>
                                    <p:anim calcmode="lin" valueType="num">
                                      <p:cBhvr>
                                        <p:cTn id="64" dur="1000"/>
                                        <p:tgtEl>
                                          <p:spTgt spid="21"/>
                                        </p:tgtEl>
                                        <p:attrNameLst>
                                          <p:attrName>ppt_x</p:attrName>
                                        </p:attrNameLst>
                                      </p:cBhvr>
                                      <p:tavLst>
                                        <p:tav tm="0">
                                          <p:val>
                                            <p:strVal val="ppt_x"/>
                                          </p:val>
                                        </p:tav>
                                        <p:tav tm="100000">
                                          <p:val>
                                            <p:strVal val="ppt_x"/>
                                          </p:val>
                                        </p:tav>
                                      </p:tavLst>
                                    </p:anim>
                                    <p:anim calcmode="lin" valueType="num">
                                      <p:cBhvr>
                                        <p:cTn id="65" dur="100" decel="100000"/>
                                        <p:tgtEl>
                                          <p:spTgt spid="21"/>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21"/>
                                        </p:tgtEl>
                                        <p:attrNameLst>
                                          <p:attrName>ppt_y</p:attrName>
                                        </p:attrNameLst>
                                      </p:cBhvr>
                                      <p:tavLst>
                                        <p:tav tm="0">
                                          <p:val>
                                            <p:strVal val="ppt_y"/>
                                          </p:val>
                                        </p:tav>
                                        <p:tav tm="100000">
                                          <p:val>
                                            <p:strVal val="ppt_y+1"/>
                                          </p:val>
                                        </p:tav>
                                      </p:tavLst>
                                    </p:anim>
                                    <p:set>
                                      <p:cBhvr>
                                        <p:cTn id="67" dur="1" fill="hold">
                                          <p:stCondLst>
                                            <p:cond delay="999"/>
                                          </p:stCondLst>
                                        </p:cTn>
                                        <p:tgtEl>
                                          <p:spTgt spid="21"/>
                                        </p:tgtEl>
                                        <p:attrNameLst>
                                          <p:attrName>style.visibility</p:attrName>
                                        </p:attrNameLst>
                                      </p:cBhvr>
                                      <p:to>
                                        <p:strVal val="hidden"/>
                                      </p:to>
                                    </p:set>
                                  </p:childTnLst>
                                </p:cTn>
                              </p:par>
                              <p:par>
                                <p:cTn id="68" presetID="37" presetClass="exit" presetSubtype="0" fill="hold" grpId="1" nodeType="withEffect">
                                  <p:stCondLst>
                                    <p:cond delay="0"/>
                                  </p:stCondLst>
                                  <p:childTnLst>
                                    <p:animEffect transition="out" filter="fade">
                                      <p:cBhvr>
                                        <p:cTn id="69" dur="1000"/>
                                        <p:tgtEl>
                                          <p:spTgt spid="19"/>
                                        </p:tgtEl>
                                      </p:cBhvr>
                                    </p:animEffect>
                                    <p:anim calcmode="lin" valueType="num">
                                      <p:cBhvr>
                                        <p:cTn id="70" dur="1000"/>
                                        <p:tgtEl>
                                          <p:spTgt spid="19"/>
                                        </p:tgtEl>
                                        <p:attrNameLst>
                                          <p:attrName>ppt_x</p:attrName>
                                        </p:attrNameLst>
                                      </p:cBhvr>
                                      <p:tavLst>
                                        <p:tav tm="0">
                                          <p:val>
                                            <p:strVal val="ppt_x"/>
                                          </p:val>
                                        </p:tav>
                                        <p:tav tm="100000">
                                          <p:val>
                                            <p:strVal val="ppt_x"/>
                                          </p:val>
                                        </p:tav>
                                      </p:tavLst>
                                    </p:anim>
                                    <p:anim calcmode="lin" valueType="num">
                                      <p:cBhvr>
                                        <p:cTn id="71" dur="100" decel="100000"/>
                                        <p:tgtEl>
                                          <p:spTgt spid="19"/>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19"/>
                                        </p:tgtEl>
                                        <p:attrNameLst>
                                          <p:attrName>ppt_y</p:attrName>
                                        </p:attrNameLst>
                                      </p:cBhvr>
                                      <p:tavLst>
                                        <p:tav tm="0">
                                          <p:val>
                                            <p:strVal val="ppt_y"/>
                                          </p:val>
                                        </p:tav>
                                        <p:tav tm="100000">
                                          <p:val>
                                            <p:strVal val="ppt_y+1"/>
                                          </p:val>
                                        </p:tav>
                                      </p:tavLst>
                                    </p:anim>
                                    <p:set>
                                      <p:cBhvr>
                                        <p:cTn id="73" dur="1" fill="hold">
                                          <p:stCondLst>
                                            <p:cond delay="999"/>
                                          </p:stCondLst>
                                        </p:cTn>
                                        <p:tgtEl>
                                          <p:spTgt spid="19"/>
                                        </p:tgtEl>
                                        <p:attrNameLst>
                                          <p:attrName>style.visibility</p:attrName>
                                        </p:attrNameLst>
                                      </p:cBhvr>
                                      <p:to>
                                        <p:strVal val="hidden"/>
                                      </p:to>
                                    </p:set>
                                  </p:childTnLst>
                                </p:cTn>
                              </p:par>
                              <p:par>
                                <p:cTn id="74" presetID="37" presetClass="exit" presetSubtype="0" fill="hold" grpId="1" nodeType="withEffect">
                                  <p:stCondLst>
                                    <p:cond delay="0"/>
                                  </p:stCondLst>
                                  <p:childTnLst>
                                    <p:animEffect transition="out" filter="fade">
                                      <p:cBhvr>
                                        <p:cTn id="75" dur="1000"/>
                                        <p:tgtEl>
                                          <p:spTgt spid="18"/>
                                        </p:tgtEl>
                                      </p:cBhvr>
                                    </p:animEffect>
                                    <p:anim calcmode="lin" valueType="num">
                                      <p:cBhvr>
                                        <p:cTn id="76" dur="1000"/>
                                        <p:tgtEl>
                                          <p:spTgt spid="18"/>
                                        </p:tgtEl>
                                        <p:attrNameLst>
                                          <p:attrName>ppt_x</p:attrName>
                                        </p:attrNameLst>
                                      </p:cBhvr>
                                      <p:tavLst>
                                        <p:tav tm="0">
                                          <p:val>
                                            <p:strVal val="ppt_x"/>
                                          </p:val>
                                        </p:tav>
                                        <p:tav tm="100000">
                                          <p:val>
                                            <p:strVal val="ppt_x"/>
                                          </p:val>
                                        </p:tav>
                                      </p:tavLst>
                                    </p:anim>
                                    <p:anim calcmode="lin" valueType="num">
                                      <p:cBhvr>
                                        <p:cTn id="77" dur="100" decel="100000"/>
                                        <p:tgtEl>
                                          <p:spTgt spid="18"/>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par>
                                <p:cTn id="80" presetID="37" presetClass="exit" presetSubtype="0" fill="hold" grpId="1" nodeType="withEffect">
                                  <p:stCondLst>
                                    <p:cond delay="0"/>
                                  </p:stCondLst>
                                  <p:childTnLst>
                                    <p:animEffect transition="out" filter="fade">
                                      <p:cBhvr>
                                        <p:cTn id="81" dur="1000"/>
                                        <p:tgtEl>
                                          <p:spTgt spid="28"/>
                                        </p:tgtEl>
                                      </p:cBhvr>
                                    </p:animEffect>
                                    <p:anim calcmode="lin" valueType="num">
                                      <p:cBhvr>
                                        <p:cTn id="82" dur="1000"/>
                                        <p:tgtEl>
                                          <p:spTgt spid="28"/>
                                        </p:tgtEl>
                                        <p:attrNameLst>
                                          <p:attrName>ppt_x</p:attrName>
                                        </p:attrNameLst>
                                      </p:cBhvr>
                                      <p:tavLst>
                                        <p:tav tm="0">
                                          <p:val>
                                            <p:strVal val="ppt_x"/>
                                          </p:val>
                                        </p:tav>
                                        <p:tav tm="100000">
                                          <p:val>
                                            <p:strVal val="ppt_x"/>
                                          </p:val>
                                        </p:tav>
                                      </p:tavLst>
                                    </p:anim>
                                    <p:anim calcmode="lin" valueType="num">
                                      <p:cBhvr>
                                        <p:cTn id="83" dur="100" decel="100000"/>
                                        <p:tgtEl>
                                          <p:spTgt spid="28"/>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28"/>
                                        </p:tgtEl>
                                        <p:attrNameLst>
                                          <p:attrName>ppt_y</p:attrName>
                                        </p:attrNameLst>
                                      </p:cBhvr>
                                      <p:tavLst>
                                        <p:tav tm="0">
                                          <p:val>
                                            <p:strVal val="ppt_y"/>
                                          </p:val>
                                        </p:tav>
                                        <p:tav tm="100000">
                                          <p:val>
                                            <p:strVal val="ppt_y+1"/>
                                          </p:val>
                                        </p:tav>
                                      </p:tavLst>
                                    </p:anim>
                                    <p:set>
                                      <p:cBhvr>
                                        <p:cTn id="85" dur="1" fill="hold">
                                          <p:stCondLst>
                                            <p:cond delay="999"/>
                                          </p:stCondLst>
                                        </p:cTn>
                                        <p:tgtEl>
                                          <p:spTgt spid="28"/>
                                        </p:tgtEl>
                                        <p:attrNameLst>
                                          <p:attrName>style.visibility</p:attrName>
                                        </p:attrNameLst>
                                      </p:cBhvr>
                                      <p:to>
                                        <p:strVal val="hidden"/>
                                      </p:to>
                                    </p:set>
                                  </p:childTnLst>
                                </p:cTn>
                              </p:par>
                              <p:par>
                                <p:cTn id="86" presetID="37" presetClass="exit" presetSubtype="0" fill="hold" grpId="1" nodeType="with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 decel="100000"/>
                                        <p:tgtEl>
                                          <p:spTgt spid="23"/>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23"/>
                                        </p:tgtEl>
                                        <p:attrNameLst>
                                          <p:attrName>ppt_y</p:attrName>
                                        </p:attrNameLst>
                                      </p:cBhvr>
                                      <p:tavLst>
                                        <p:tav tm="0">
                                          <p:val>
                                            <p:strVal val="ppt_y"/>
                                          </p:val>
                                        </p:tav>
                                        <p:tav tm="100000">
                                          <p:val>
                                            <p:strVal val="ppt_y+1"/>
                                          </p:val>
                                        </p:tav>
                                      </p:tavLst>
                                    </p:anim>
                                    <p:set>
                                      <p:cBhvr>
                                        <p:cTn id="91" dur="1" fill="hold">
                                          <p:stCondLst>
                                            <p:cond delay="999"/>
                                          </p:stCondLst>
                                        </p:cTn>
                                        <p:tgtEl>
                                          <p:spTgt spid="23"/>
                                        </p:tgtEl>
                                        <p:attrNameLst>
                                          <p:attrName>style.visibility</p:attrName>
                                        </p:attrNameLst>
                                      </p:cBhvr>
                                      <p:to>
                                        <p:strVal val="hidden"/>
                                      </p:to>
                                    </p:set>
                                  </p:childTnLst>
                                </p:cTn>
                              </p:par>
                              <p:par>
                                <p:cTn id="92" presetID="37" presetClass="exit" presetSubtype="0" fill="hold" grpId="1" nodeType="withEffect">
                                  <p:stCondLst>
                                    <p:cond delay="0"/>
                                  </p:stCondLst>
                                  <p:childTnLst>
                                    <p:animEffect transition="out" filter="fade">
                                      <p:cBhvr>
                                        <p:cTn id="93" dur="1000"/>
                                        <p:tgtEl>
                                          <p:spTgt spid="24"/>
                                        </p:tgtEl>
                                      </p:cBhvr>
                                    </p:animEffect>
                                    <p:anim calcmode="lin" valueType="num">
                                      <p:cBhvr>
                                        <p:cTn id="94" dur="1000"/>
                                        <p:tgtEl>
                                          <p:spTgt spid="24"/>
                                        </p:tgtEl>
                                        <p:attrNameLst>
                                          <p:attrName>ppt_x</p:attrName>
                                        </p:attrNameLst>
                                      </p:cBhvr>
                                      <p:tavLst>
                                        <p:tav tm="0">
                                          <p:val>
                                            <p:strVal val="ppt_x"/>
                                          </p:val>
                                        </p:tav>
                                        <p:tav tm="100000">
                                          <p:val>
                                            <p:strVal val="ppt_x"/>
                                          </p:val>
                                        </p:tav>
                                      </p:tavLst>
                                    </p:anim>
                                    <p:anim calcmode="lin" valueType="num">
                                      <p:cBhvr>
                                        <p:cTn id="95" dur="100" decel="100000"/>
                                        <p:tgtEl>
                                          <p:spTgt spid="24"/>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24"/>
                                        </p:tgtEl>
                                        <p:attrNameLst>
                                          <p:attrName>ppt_y</p:attrName>
                                        </p:attrNameLst>
                                      </p:cBhvr>
                                      <p:tavLst>
                                        <p:tav tm="0">
                                          <p:val>
                                            <p:strVal val="ppt_y"/>
                                          </p:val>
                                        </p:tav>
                                        <p:tav tm="100000">
                                          <p:val>
                                            <p:strVal val="ppt_y+1"/>
                                          </p:val>
                                        </p:tav>
                                      </p:tavLst>
                                    </p:anim>
                                    <p:set>
                                      <p:cBhvr>
                                        <p:cTn id="97" dur="1" fill="hold">
                                          <p:stCondLst>
                                            <p:cond delay="999"/>
                                          </p:stCondLst>
                                        </p:cTn>
                                        <p:tgtEl>
                                          <p:spTgt spid="24"/>
                                        </p:tgtEl>
                                        <p:attrNameLst>
                                          <p:attrName>style.visibility</p:attrName>
                                        </p:attrNameLst>
                                      </p:cBhvr>
                                      <p:to>
                                        <p:strVal val="hidden"/>
                                      </p:to>
                                    </p:set>
                                  </p:childTnLst>
                                </p:cTn>
                              </p:par>
                              <p:par>
                                <p:cTn id="98" presetID="37" presetClass="exit" presetSubtype="0" fill="hold" grpId="1" nodeType="withEffect">
                                  <p:stCondLst>
                                    <p:cond delay="0"/>
                                  </p:stCondLst>
                                  <p:childTnLst>
                                    <p:animEffect transition="out" filter="fade">
                                      <p:cBhvr>
                                        <p:cTn id="99" dur="1000"/>
                                        <p:tgtEl>
                                          <p:spTgt spid="25"/>
                                        </p:tgtEl>
                                      </p:cBhvr>
                                    </p:animEffect>
                                    <p:anim calcmode="lin" valueType="num">
                                      <p:cBhvr>
                                        <p:cTn id="100" dur="1000"/>
                                        <p:tgtEl>
                                          <p:spTgt spid="25"/>
                                        </p:tgtEl>
                                        <p:attrNameLst>
                                          <p:attrName>ppt_x</p:attrName>
                                        </p:attrNameLst>
                                      </p:cBhvr>
                                      <p:tavLst>
                                        <p:tav tm="0">
                                          <p:val>
                                            <p:strVal val="ppt_x"/>
                                          </p:val>
                                        </p:tav>
                                        <p:tav tm="100000">
                                          <p:val>
                                            <p:strVal val="ppt_x"/>
                                          </p:val>
                                        </p:tav>
                                      </p:tavLst>
                                    </p:anim>
                                    <p:anim calcmode="lin" valueType="num">
                                      <p:cBhvr>
                                        <p:cTn id="101" dur="100" decel="100000"/>
                                        <p:tgtEl>
                                          <p:spTgt spid="25"/>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25"/>
                                        </p:tgtEl>
                                        <p:attrNameLst>
                                          <p:attrName>ppt_y</p:attrName>
                                        </p:attrNameLst>
                                      </p:cBhvr>
                                      <p:tavLst>
                                        <p:tav tm="0">
                                          <p:val>
                                            <p:strVal val="ppt_y"/>
                                          </p:val>
                                        </p:tav>
                                        <p:tav tm="100000">
                                          <p:val>
                                            <p:strVal val="ppt_y+1"/>
                                          </p:val>
                                        </p:tav>
                                      </p:tavLst>
                                    </p:anim>
                                    <p:set>
                                      <p:cBhvr>
                                        <p:cTn id="103" dur="1" fill="hold">
                                          <p:stCondLst>
                                            <p:cond delay="999"/>
                                          </p:stCondLst>
                                        </p:cTn>
                                        <p:tgtEl>
                                          <p:spTgt spid="25"/>
                                        </p:tgtEl>
                                        <p:attrNameLst>
                                          <p:attrName>style.visibility</p:attrName>
                                        </p:attrNameLst>
                                      </p:cBhvr>
                                      <p:to>
                                        <p:strVal val="hidden"/>
                                      </p:to>
                                    </p:set>
                                  </p:childTnLst>
                                </p:cTn>
                              </p:par>
                              <p:par>
                                <p:cTn id="104" presetID="37" presetClass="exit" presetSubtype="0" fill="hold" grpId="1" nodeType="withEffect">
                                  <p:stCondLst>
                                    <p:cond delay="0"/>
                                  </p:stCondLst>
                                  <p:childTnLst>
                                    <p:animEffect transition="out" filter="fade">
                                      <p:cBhvr>
                                        <p:cTn id="105" dur="1000"/>
                                        <p:tgtEl>
                                          <p:spTgt spid="27"/>
                                        </p:tgtEl>
                                      </p:cBhvr>
                                    </p:animEffect>
                                    <p:anim calcmode="lin" valueType="num">
                                      <p:cBhvr>
                                        <p:cTn id="106" dur="1000"/>
                                        <p:tgtEl>
                                          <p:spTgt spid="27"/>
                                        </p:tgtEl>
                                        <p:attrNameLst>
                                          <p:attrName>ppt_x</p:attrName>
                                        </p:attrNameLst>
                                      </p:cBhvr>
                                      <p:tavLst>
                                        <p:tav tm="0">
                                          <p:val>
                                            <p:strVal val="ppt_x"/>
                                          </p:val>
                                        </p:tav>
                                        <p:tav tm="100000">
                                          <p:val>
                                            <p:strVal val="ppt_x"/>
                                          </p:val>
                                        </p:tav>
                                      </p:tavLst>
                                    </p:anim>
                                    <p:anim calcmode="lin" valueType="num">
                                      <p:cBhvr>
                                        <p:cTn id="107" dur="100" decel="100000"/>
                                        <p:tgtEl>
                                          <p:spTgt spid="27"/>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27"/>
                                        </p:tgtEl>
                                        <p:attrNameLst>
                                          <p:attrName>ppt_y</p:attrName>
                                        </p:attrNameLst>
                                      </p:cBhvr>
                                      <p:tavLst>
                                        <p:tav tm="0">
                                          <p:val>
                                            <p:strVal val="ppt_y"/>
                                          </p:val>
                                        </p:tav>
                                        <p:tav tm="100000">
                                          <p:val>
                                            <p:strVal val="ppt_y+1"/>
                                          </p:val>
                                        </p:tav>
                                      </p:tavLst>
                                    </p:anim>
                                    <p:set>
                                      <p:cBhvr>
                                        <p:cTn id="109" dur="1" fill="hold">
                                          <p:stCondLst>
                                            <p:cond delay="999"/>
                                          </p:stCondLst>
                                        </p:cTn>
                                        <p:tgtEl>
                                          <p:spTgt spid="27"/>
                                        </p:tgtEl>
                                        <p:attrNameLst>
                                          <p:attrName>style.visibility</p:attrName>
                                        </p:attrNameLst>
                                      </p:cBhvr>
                                      <p:to>
                                        <p:strVal val="hidden"/>
                                      </p:to>
                                    </p:set>
                                  </p:childTnLst>
                                </p:cTn>
                              </p:par>
                              <p:par>
                                <p:cTn id="110" presetID="37" presetClass="exit" presetSubtype="0" fill="hold" grpId="1" nodeType="withEffect">
                                  <p:stCondLst>
                                    <p:cond delay="0"/>
                                  </p:stCondLst>
                                  <p:childTnLst>
                                    <p:animEffect transition="out" filter="fade">
                                      <p:cBhvr>
                                        <p:cTn id="111" dur="1000"/>
                                        <p:tgtEl>
                                          <p:spTgt spid="26"/>
                                        </p:tgtEl>
                                      </p:cBhvr>
                                    </p:animEffect>
                                    <p:anim calcmode="lin" valueType="num">
                                      <p:cBhvr>
                                        <p:cTn id="112" dur="1000"/>
                                        <p:tgtEl>
                                          <p:spTgt spid="26"/>
                                        </p:tgtEl>
                                        <p:attrNameLst>
                                          <p:attrName>ppt_x</p:attrName>
                                        </p:attrNameLst>
                                      </p:cBhvr>
                                      <p:tavLst>
                                        <p:tav tm="0">
                                          <p:val>
                                            <p:strVal val="ppt_x"/>
                                          </p:val>
                                        </p:tav>
                                        <p:tav tm="100000">
                                          <p:val>
                                            <p:strVal val="ppt_x"/>
                                          </p:val>
                                        </p:tav>
                                      </p:tavLst>
                                    </p:anim>
                                    <p:anim calcmode="lin" valueType="num">
                                      <p:cBhvr>
                                        <p:cTn id="113" dur="100" decel="100000"/>
                                        <p:tgtEl>
                                          <p:spTgt spid="26"/>
                                        </p:tgtEl>
                                        <p:attrNameLst>
                                          <p:attrName>ppt_y</p:attrName>
                                        </p:attrNameLst>
                                      </p:cBhvr>
                                      <p:tavLst>
                                        <p:tav tm="0">
                                          <p:val>
                                            <p:strVal val="ppt_y"/>
                                          </p:val>
                                        </p:tav>
                                        <p:tav tm="100000">
                                          <p:val>
                                            <p:strVal val="ppt_y-.03"/>
                                          </p:val>
                                        </p:tav>
                                      </p:tavLst>
                                    </p:anim>
                                    <p:anim calcmode="lin" valueType="num">
                                      <p:cBhvr>
                                        <p:cTn id="114" dur="900" accel="100000">
                                          <p:stCondLst>
                                            <p:cond delay="100"/>
                                          </p:stCondLst>
                                        </p:cTn>
                                        <p:tgtEl>
                                          <p:spTgt spid="26"/>
                                        </p:tgtEl>
                                        <p:attrNameLst>
                                          <p:attrName>ppt_y</p:attrName>
                                        </p:attrNameLst>
                                      </p:cBhvr>
                                      <p:tavLst>
                                        <p:tav tm="0">
                                          <p:val>
                                            <p:strVal val="ppt_y"/>
                                          </p:val>
                                        </p:tav>
                                        <p:tav tm="100000">
                                          <p:val>
                                            <p:strVal val="ppt_y+1"/>
                                          </p:val>
                                        </p:tav>
                                      </p:tavLst>
                                    </p:anim>
                                    <p:set>
                                      <p:cBhvr>
                                        <p:cTn id="115" dur="1" fill="hold">
                                          <p:stCondLst>
                                            <p:cond delay="999"/>
                                          </p:stCondLst>
                                        </p:cTn>
                                        <p:tgtEl>
                                          <p:spTgt spid="26"/>
                                        </p:tgtEl>
                                        <p:attrNameLst>
                                          <p:attrName>style.visibility</p:attrName>
                                        </p:attrNameLst>
                                      </p:cBhvr>
                                      <p:to>
                                        <p:strVal val="hidden"/>
                                      </p:to>
                                    </p:set>
                                  </p:childTnLst>
                                </p:cTn>
                              </p:par>
                              <p:par>
                                <p:cTn id="116" presetID="37" presetClass="exit" presetSubtype="0" fill="hold" grpId="1" nodeType="withEffect">
                                  <p:stCondLst>
                                    <p:cond delay="0"/>
                                  </p:stCondLst>
                                  <p:childTnLst>
                                    <p:animEffect transition="out" filter="fade">
                                      <p:cBhvr>
                                        <p:cTn id="117" dur="1000"/>
                                        <p:tgtEl>
                                          <p:spTgt spid="22"/>
                                        </p:tgtEl>
                                      </p:cBhvr>
                                    </p:animEffect>
                                    <p:anim calcmode="lin" valueType="num">
                                      <p:cBhvr>
                                        <p:cTn id="118" dur="1000"/>
                                        <p:tgtEl>
                                          <p:spTgt spid="22"/>
                                        </p:tgtEl>
                                        <p:attrNameLst>
                                          <p:attrName>ppt_x</p:attrName>
                                        </p:attrNameLst>
                                      </p:cBhvr>
                                      <p:tavLst>
                                        <p:tav tm="0">
                                          <p:val>
                                            <p:strVal val="ppt_x"/>
                                          </p:val>
                                        </p:tav>
                                        <p:tav tm="100000">
                                          <p:val>
                                            <p:strVal val="ppt_x"/>
                                          </p:val>
                                        </p:tav>
                                      </p:tavLst>
                                    </p:anim>
                                    <p:anim calcmode="lin" valueType="num">
                                      <p:cBhvr>
                                        <p:cTn id="119" dur="100" decel="100000"/>
                                        <p:tgtEl>
                                          <p:spTgt spid="22"/>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2"/>
                                        </p:tgtEl>
                                        <p:attrNameLst>
                                          <p:attrName>ppt_y</p:attrName>
                                        </p:attrNameLst>
                                      </p:cBhvr>
                                      <p:tavLst>
                                        <p:tav tm="0">
                                          <p:val>
                                            <p:strVal val="ppt_y"/>
                                          </p:val>
                                        </p:tav>
                                        <p:tav tm="100000">
                                          <p:val>
                                            <p:strVal val="ppt_y+1"/>
                                          </p:val>
                                        </p:tav>
                                      </p:tavLst>
                                    </p:anim>
                                    <p:set>
                                      <p:cBhvr>
                                        <p:cTn id="121" dur="1" fill="hold">
                                          <p:stCondLst>
                                            <p:cond delay="999"/>
                                          </p:stCondLst>
                                        </p:cTn>
                                        <p:tgtEl>
                                          <p:spTgt spid="22"/>
                                        </p:tgtEl>
                                        <p:attrNameLst>
                                          <p:attrName>style.visibility</p:attrName>
                                        </p:attrNameLst>
                                      </p:cBhvr>
                                      <p:to>
                                        <p:strVal val="hidden"/>
                                      </p:to>
                                    </p:set>
                                  </p:childTnLst>
                                </p:cTn>
                              </p:par>
                              <p:par>
                                <p:cTn id="122" presetID="37" presetClass="exit" presetSubtype="0" fill="hold" nodeType="withEffect">
                                  <p:stCondLst>
                                    <p:cond delay="0"/>
                                  </p:stCondLst>
                                  <p:childTnLst>
                                    <p:animEffect transition="out" filter="fade">
                                      <p:cBhvr>
                                        <p:cTn id="123" dur="1000"/>
                                        <p:tgtEl>
                                          <p:spTgt spid="13"/>
                                        </p:tgtEl>
                                      </p:cBhvr>
                                    </p:animEffect>
                                    <p:anim calcmode="lin" valueType="num">
                                      <p:cBhvr>
                                        <p:cTn id="124" dur="1000"/>
                                        <p:tgtEl>
                                          <p:spTgt spid="13"/>
                                        </p:tgtEl>
                                        <p:attrNameLst>
                                          <p:attrName>ppt_x</p:attrName>
                                        </p:attrNameLst>
                                      </p:cBhvr>
                                      <p:tavLst>
                                        <p:tav tm="0">
                                          <p:val>
                                            <p:strVal val="ppt_x"/>
                                          </p:val>
                                        </p:tav>
                                        <p:tav tm="100000">
                                          <p:val>
                                            <p:strVal val="ppt_x"/>
                                          </p:val>
                                        </p:tav>
                                      </p:tavLst>
                                    </p:anim>
                                    <p:anim calcmode="lin" valueType="num">
                                      <p:cBhvr>
                                        <p:cTn id="125" dur="100" decel="100000"/>
                                        <p:tgtEl>
                                          <p:spTgt spid="13"/>
                                        </p:tgtEl>
                                        <p:attrNameLst>
                                          <p:attrName>ppt_y</p:attrName>
                                        </p:attrNameLst>
                                      </p:cBhvr>
                                      <p:tavLst>
                                        <p:tav tm="0">
                                          <p:val>
                                            <p:strVal val="ppt_y"/>
                                          </p:val>
                                        </p:tav>
                                        <p:tav tm="100000">
                                          <p:val>
                                            <p:strVal val="ppt_y-.03"/>
                                          </p:val>
                                        </p:tav>
                                      </p:tavLst>
                                    </p:anim>
                                    <p:anim calcmode="lin" valueType="num">
                                      <p:cBhvr>
                                        <p:cTn id="126" dur="900" accel="100000">
                                          <p:stCondLst>
                                            <p:cond delay="100"/>
                                          </p:stCondLst>
                                        </p:cTn>
                                        <p:tgtEl>
                                          <p:spTgt spid="13"/>
                                        </p:tgtEl>
                                        <p:attrNameLst>
                                          <p:attrName>ppt_y</p:attrName>
                                        </p:attrNameLst>
                                      </p:cBhvr>
                                      <p:tavLst>
                                        <p:tav tm="0">
                                          <p:val>
                                            <p:strVal val="ppt_y"/>
                                          </p:val>
                                        </p:tav>
                                        <p:tav tm="100000">
                                          <p:val>
                                            <p:strVal val="ppt_y+1"/>
                                          </p:val>
                                        </p:tav>
                                      </p:tavLst>
                                    </p:anim>
                                    <p:set>
                                      <p:cBhvr>
                                        <p:cTn id="127" dur="1" fill="hold">
                                          <p:stCondLst>
                                            <p:cond delay="999"/>
                                          </p:stCondLst>
                                        </p:cTn>
                                        <p:tgtEl>
                                          <p:spTgt spid="13"/>
                                        </p:tgtEl>
                                        <p:attrNameLst>
                                          <p:attrName>style.visibility</p:attrName>
                                        </p:attrNameLst>
                                      </p:cBhvr>
                                      <p:to>
                                        <p:strVal val="hidden"/>
                                      </p:to>
                                    </p:set>
                                  </p:childTnLst>
                                </p:cTn>
                              </p:par>
                              <p:par>
                                <p:cTn id="128" presetID="37" presetClass="exit" presetSubtype="0" fill="hold" grpId="1" nodeType="withEffect">
                                  <p:stCondLst>
                                    <p:cond delay="0"/>
                                  </p:stCondLst>
                                  <p:childTnLst>
                                    <p:animEffect transition="out" filter="fade">
                                      <p:cBhvr>
                                        <p:cTn id="129" dur="1000"/>
                                        <p:tgtEl>
                                          <p:spTgt spid="14"/>
                                        </p:tgtEl>
                                      </p:cBhvr>
                                    </p:animEffect>
                                    <p:anim calcmode="lin" valueType="num">
                                      <p:cBhvr>
                                        <p:cTn id="130" dur="1000"/>
                                        <p:tgtEl>
                                          <p:spTgt spid="14"/>
                                        </p:tgtEl>
                                        <p:attrNameLst>
                                          <p:attrName>ppt_x</p:attrName>
                                        </p:attrNameLst>
                                      </p:cBhvr>
                                      <p:tavLst>
                                        <p:tav tm="0">
                                          <p:val>
                                            <p:strVal val="ppt_x"/>
                                          </p:val>
                                        </p:tav>
                                        <p:tav tm="100000">
                                          <p:val>
                                            <p:strVal val="ppt_x"/>
                                          </p:val>
                                        </p:tav>
                                      </p:tavLst>
                                    </p:anim>
                                    <p:anim calcmode="lin" valueType="num">
                                      <p:cBhvr>
                                        <p:cTn id="131" dur="100" decel="100000"/>
                                        <p:tgtEl>
                                          <p:spTgt spid="14"/>
                                        </p:tgtEl>
                                        <p:attrNameLst>
                                          <p:attrName>ppt_y</p:attrName>
                                        </p:attrNameLst>
                                      </p:cBhvr>
                                      <p:tavLst>
                                        <p:tav tm="0">
                                          <p:val>
                                            <p:strVal val="ppt_y"/>
                                          </p:val>
                                        </p:tav>
                                        <p:tav tm="100000">
                                          <p:val>
                                            <p:strVal val="ppt_y-.03"/>
                                          </p:val>
                                        </p:tav>
                                      </p:tavLst>
                                    </p:anim>
                                    <p:anim calcmode="lin" valueType="num">
                                      <p:cBhvr>
                                        <p:cTn id="132" dur="900" accel="100000">
                                          <p:stCondLst>
                                            <p:cond delay="100"/>
                                          </p:stCondLst>
                                        </p:cTn>
                                        <p:tgtEl>
                                          <p:spTgt spid="14"/>
                                        </p:tgtEl>
                                        <p:attrNameLst>
                                          <p:attrName>ppt_y</p:attrName>
                                        </p:attrNameLst>
                                      </p:cBhvr>
                                      <p:tavLst>
                                        <p:tav tm="0">
                                          <p:val>
                                            <p:strVal val="ppt_y"/>
                                          </p:val>
                                        </p:tav>
                                        <p:tav tm="100000">
                                          <p:val>
                                            <p:strVal val="ppt_y+1"/>
                                          </p:val>
                                        </p:tav>
                                      </p:tavLst>
                                    </p:anim>
                                    <p:set>
                                      <p:cBhvr>
                                        <p:cTn id="133" dur="1" fill="hold">
                                          <p:stCondLst>
                                            <p:cond delay="999"/>
                                          </p:stCondLst>
                                        </p:cTn>
                                        <p:tgtEl>
                                          <p:spTgt spid="14"/>
                                        </p:tgtEl>
                                        <p:attrNameLst>
                                          <p:attrName>style.visibility</p:attrName>
                                        </p:attrNameLst>
                                      </p:cBhvr>
                                      <p:to>
                                        <p:strVal val="hidden"/>
                                      </p:to>
                                    </p:set>
                                  </p:childTnLst>
                                </p:cTn>
                              </p:par>
                              <p:par>
                                <p:cTn id="134" presetID="37" presetClass="exit" presetSubtype="0" fill="hold" nodeType="withEffect">
                                  <p:stCondLst>
                                    <p:cond delay="0"/>
                                  </p:stCondLst>
                                  <p:childTnLst>
                                    <p:animEffect transition="out" filter="fade">
                                      <p:cBhvr>
                                        <p:cTn id="135" dur="1000"/>
                                        <p:tgtEl>
                                          <p:spTgt spid="9"/>
                                        </p:tgtEl>
                                      </p:cBhvr>
                                    </p:animEffect>
                                    <p:anim calcmode="lin" valueType="num">
                                      <p:cBhvr>
                                        <p:cTn id="136" dur="1000"/>
                                        <p:tgtEl>
                                          <p:spTgt spid="9"/>
                                        </p:tgtEl>
                                        <p:attrNameLst>
                                          <p:attrName>ppt_x</p:attrName>
                                        </p:attrNameLst>
                                      </p:cBhvr>
                                      <p:tavLst>
                                        <p:tav tm="0">
                                          <p:val>
                                            <p:strVal val="ppt_x"/>
                                          </p:val>
                                        </p:tav>
                                        <p:tav tm="100000">
                                          <p:val>
                                            <p:strVal val="ppt_x"/>
                                          </p:val>
                                        </p:tav>
                                      </p:tavLst>
                                    </p:anim>
                                    <p:anim calcmode="lin" valueType="num">
                                      <p:cBhvr>
                                        <p:cTn id="137" dur="100" decel="100000"/>
                                        <p:tgtEl>
                                          <p:spTgt spid="9"/>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9"/>
                                        </p:tgtEl>
                                        <p:attrNameLst>
                                          <p:attrName>ppt_y</p:attrName>
                                        </p:attrNameLst>
                                      </p:cBhvr>
                                      <p:tavLst>
                                        <p:tav tm="0">
                                          <p:val>
                                            <p:strVal val="ppt_y"/>
                                          </p:val>
                                        </p:tav>
                                        <p:tav tm="100000">
                                          <p:val>
                                            <p:strVal val="ppt_y+1"/>
                                          </p:val>
                                        </p:tav>
                                      </p:tavLst>
                                    </p:anim>
                                    <p:set>
                                      <p:cBhvr>
                                        <p:cTn id="139" dur="1" fill="hold">
                                          <p:stCondLst>
                                            <p:cond delay="999"/>
                                          </p:stCondLst>
                                        </p:cTn>
                                        <p:tgtEl>
                                          <p:spTgt spid="9"/>
                                        </p:tgtEl>
                                        <p:attrNameLst>
                                          <p:attrName>style.visibility</p:attrName>
                                        </p:attrNameLst>
                                      </p:cBhvr>
                                      <p:to>
                                        <p:strVal val="hidden"/>
                                      </p:to>
                                    </p:set>
                                  </p:childTnLst>
                                </p:cTn>
                              </p:par>
                              <p:par>
                                <p:cTn id="140" presetID="37" presetClass="exit" presetSubtype="0" fill="hold" nodeType="withEffect">
                                  <p:stCondLst>
                                    <p:cond delay="0"/>
                                  </p:stCondLst>
                                  <p:childTnLst>
                                    <p:animEffect transition="out" filter="fade">
                                      <p:cBhvr>
                                        <p:cTn id="141" dur="1000"/>
                                        <p:tgtEl>
                                          <p:spTgt spid="8"/>
                                        </p:tgtEl>
                                      </p:cBhvr>
                                    </p:animEffect>
                                    <p:anim calcmode="lin" valueType="num">
                                      <p:cBhvr>
                                        <p:cTn id="142" dur="1000"/>
                                        <p:tgtEl>
                                          <p:spTgt spid="8"/>
                                        </p:tgtEl>
                                        <p:attrNameLst>
                                          <p:attrName>ppt_x</p:attrName>
                                        </p:attrNameLst>
                                      </p:cBhvr>
                                      <p:tavLst>
                                        <p:tav tm="0">
                                          <p:val>
                                            <p:strVal val="ppt_x"/>
                                          </p:val>
                                        </p:tav>
                                        <p:tav tm="100000">
                                          <p:val>
                                            <p:strVal val="ppt_x"/>
                                          </p:val>
                                        </p:tav>
                                      </p:tavLst>
                                    </p:anim>
                                    <p:anim calcmode="lin" valueType="num">
                                      <p:cBhvr>
                                        <p:cTn id="143" dur="100" decel="100000"/>
                                        <p:tgtEl>
                                          <p:spTgt spid="8"/>
                                        </p:tgtEl>
                                        <p:attrNameLst>
                                          <p:attrName>ppt_y</p:attrName>
                                        </p:attrNameLst>
                                      </p:cBhvr>
                                      <p:tavLst>
                                        <p:tav tm="0">
                                          <p:val>
                                            <p:strVal val="ppt_y"/>
                                          </p:val>
                                        </p:tav>
                                        <p:tav tm="100000">
                                          <p:val>
                                            <p:strVal val="ppt_y-.03"/>
                                          </p:val>
                                        </p:tav>
                                      </p:tavLst>
                                    </p:anim>
                                    <p:anim calcmode="lin" valueType="num">
                                      <p:cBhvr>
                                        <p:cTn id="144" dur="900" accel="100000">
                                          <p:stCondLst>
                                            <p:cond delay="100"/>
                                          </p:stCondLst>
                                        </p:cTn>
                                        <p:tgtEl>
                                          <p:spTgt spid="8"/>
                                        </p:tgtEl>
                                        <p:attrNameLst>
                                          <p:attrName>ppt_y</p:attrName>
                                        </p:attrNameLst>
                                      </p:cBhvr>
                                      <p:tavLst>
                                        <p:tav tm="0">
                                          <p:val>
                                            <p:strVal val="ppt_y"/>
                                          </p:val>
                                        </p:tav>
                                        <p:tav tm="100000">
                                          <p:val>
                                            <p:strVal val="ppt_y+1"/>
                                          </p:val>
                                        </p:tav>
                                      </p:tavLst>
                                    </p:anim>
                                    <p:set>
                                      <p:cBhvr>
                                        <p:cTn id="145" dur="1" fill="hold">
                                          <p:stCondLst>
                                            <p:cond delay="999"/>
                                          </p:stCondLst>
                                        </p:cTn>
                                        <p:tgtEl>
                                          <p:spTgt spid="8"/>
                                        </p:tgtEl>
                                        <p:attrNameLst>
                                          <p:attrName>style.visibility</p:attrName>
                                        </p:attrNameLst>
                                      </p:cBhvr>
                                      <p:to>
                                        <p:strVal val="hidden"/>
                                      </p:to>
                                    </p:set>
                                  </p:childTnLst>
                                </p:cTn>
                              </p:par>
                              <p:par>
                                <p:cTn id="146" presetID="37" presetClass="exit" presetSubtype="0" fill="hold" nodeType="withEffect">
                                  <p:stCondLst>
                                    <p:cond delay="0"/>
                                  </p:stCondLst>
                                  <p:childTnLst>
                                    <p:animEffect transition="out" filter="fade">
                                      <p:cBhvr>
                                        <p:cTn id="147" dur="1000"/>
                                        <p:tgtEl>
                                          <p:spTgt spid="7"/>
                                        </p:tgtEl>
                                      </p:cBhvr>
                                    </p:animEffect>
                                    <p:anim calcmode="lin" valueType="num">
                                      <p:cBhvr>
                                        <p:cTn id="148" dur="1000"/>
                                        <p:tgtEl>
                                          <p:spTgt spid="7"/>
                                        </p:tgtEl>
                                        <p:attrNameLst>
                                          <p:attrName>ppt_x</p:attrName>
                                        </p:attrNameLst>
                                      </p:cBhvr>
                                      <p:tavLst>
                                        <p:tav tm="0">
                                          <p:val>
                                            <p:strVal val="ppt_x"/>
                                          </p:val>
                                        </p:tav>
                                        <p:tav tm="100000">
                                          <p:val>
                                            <p:strVal val="ppt_x"/>
                                          </p:val>
                                        </p:tav>
                                      </p:tavLst>
                                    </p:anim>
                                    <p:anim calcmode="lin" valueType="num">
                                      <p:cBhvr>
                                        <p:cTn id="149" dur="100" decel="100000"/>
                                        <p:tgtEl>
                                          <p:spTgt spid="7"/>
                                        </p:tgtEl>
                                        <p:attrNameLst>
                                          <p:attrName>ppt_y</p:attrName>
                                        </p:attrNameLst>
                                      </p:cBhvr>
                                      <p:tavLst>
                                        <p:tav tm="0">
                                          <p:val>
                                            <p:strVal val="ppt_y"/>
                                          </p:val>
                                        </p:tav>
                                        <p:tav tm="100000">
                                          <p:val>
                                            <p:strVal val="ppt_y-.03"/>
                                          </p:val>
                                        </p:tav>
                                      </p:tavLst>
                                    </p:anim>
                                    <p:anim calcmode="lin" valueType="num">
                                      <p:cBhvr>
                                        <p:cTn id="150" dur="900" accel="100000">
                                          <p:stCondLst>
                                            <p:cond delay="100"/>
                                          </p:stCondLst>
                                        </p:cTn>
                                        <p:tgtEl>
                                          <p:spTgt spid="7"/>
                                        </p:tgtEl>
                                        <p:attrNameLst>
                                          <p:attrName>ppt_y</p:attrName>
                                        </p:attrNameLst>
                                      </p:cBhvr>
                                      <p:tavLst>
                                        <p:tav tm="0">
                                          <p:val>
                                            <p:strVal val="ppt_y"/>
                                          </p:val>
                                        </p:tav>
                                        <p:tav tm="100000">
                                          <p:val>
                                            <p:strVal val="ppt_y+1"/>
                                          </p:val>
                                        </p:tav>
                                      </p:tavLst>
                                    </p:anim>
                                    <p:set>
                                      <p:cBhvr>
                                        <p:cTn id="151" dur="1" fill="hold">
                                          <p:stCondLst>
                                            <p:cond delay="999"/>
                                          </p:stCondLst>
                                        </p:cTn>
                                        <p:tgtEl>
                                          <p:spTgt spid="7"/>
                                        </p:tgtEl>
                                        <p:attrNameLst>
                                          <p:attrName>style.visibility</p:attrName>
                                        </p:attrNameLst>
                                      </p:cBhvr>
                                      <p:to>
                                        <p:strVal val="hidden"/>
                                      </p:to>
                                    </p:set>
                                  </p:childTnLst>
                                </p:cTn>
                              </p:par>
                              <p:par>
                                <p:cTn id="152" presetID="37" presetClass="exit" presetSubtype="0" fill="hold" nodeType="withEffect">
                                  <p:stCondLst>
                                    <p:cond delay="0"/>
                                  </p:stCondLst>
                                  <p:childTnLst>
                                    <p:animEffect transition="out" filter="fade">
                                      <p:cBhvr>
                                        <p:cTn id="153" dur="1000"/>
                                        <p:tgtEl>
                                          <p:spTgt spid="6"/>
                                        </p:tgtEl>
                                      </p:cBhvr>
                                    </p:animEffect>
                                    <p:anim calcmode="lin" valueType="num">
                                      <p:cBhvr>
                                        <p:cTn id="154" dur="1000"/>
                                        <p:tgtEl>
                                          <p:spTgt spid="6"/>
                                        </p:tgtEl>
                                        <p:attrNameLst>
                                          <p:attrName>ppt_x</p:attrName>
                                        </p:attrNameLst>
                                      </p:cBhvr>
                                      <p:tavLst>
                                        <p:tav tm="0">
                                          <p:val>
                                            <p:strVal val="ppt_x"/>
                                          </p:val>
                                        </p:tav>
                                        <p:tav tm="100000">
                                          <p:val>
                                            <p:strVal val="ppt_x"/>
                                          </p:val>
                                        </p:tav>
                                      </p:tavLst>
                                    </p:anim>
                                    <p:anim calcmode="lin" valueType="num">
                                      <p:cBhvr>
                                        <p:cTn id="155" dur="100" decel="100000"/>
                                        <p:tgtEl>
                                          <p:spTgt spid="6"/>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6"/>
                                        </p:tgtEl>
                                        <p:attrNameLst>
                                          <p:attrName>ppt_y</p:attrName>
                                        </p:attrNameLst>
                                      </p:cBhvr>
                                      <p:tavLst>
                                        <p:tav tm="0">
                                          <p:val>
                                            <p:strVal val="ppt_y"/>
                                          </p:val>
                                        </p:tav>
                                        <p:tav tm="100000">
                                          <p:val>
                                            <p:strVal val="ppt_y+1"/>
                                          </p:val>
                                        </p:tav>
                                      </p:tavLst>
                                    </p:anim>
                                    <p:set>
                                      <p:cBhvr>
                                        <p:cTn id="157" dur="1" fill="hold">
                                          <p:stCondLst>
                                            <p:cond delay="999"/>
                                          </p:stCondLst>
                                        </p:cTn>
                                        <p:tgtEl>
                                          <p:spTgt spid="6"/>
                                        </p:tgtEl>
                                        <p:attrNameLst>
                                          <p:attrName>style.visibility</p:attrName>
                                        </p:attrNameLst>
                                      </p:cBhvr>
                                      <p:to>
                                        <p:strVal val="hidden"/>
                                      </p:to>
                                    </p:set>
                                  </p:childTnLst>
                                </p:cTn>
                              </p:par>
                              <p:par>
                                <p:cTn id="158" presetID="37" presetClass="exit" presetSubtype="0" fill="hold" nodeType="withEffect">
                                  <p:stCondLst>
                                    <p:cond delay="0"/>
                                  </p:stCondLst>
                                  <p:childTnLst>
                                    <p:animEffect transition="out" filter="fade">
                                      <p:cBhvr>
                                        <p:cTn id="159" dur="1000"/>
                                        <p:tgtEl>
                                          <p:spTgt spid="10"/>
                                        </p:tgtEl>
                                      </p:cBhvr>
                                    </p:animEffect>
                                    <p:anim calcmode="lin" valueType="num">
                                      <p:cBhvr>
                                        <p:cTn id="160" dur="1000"/>
                                        <p:tgtEl>
                                          <p:spTgt spid="10"/>
                                        </p:tgtEl>
                                        <p:attrNameLst>
                                          <p:attrName>ppt_x</p:attrName>
                                        </p:attrNameLst>
                                      </p:cBhvr>
                                      <p:tavLst>
                                        <p:tav tm="0">
                                          <p:val>
                                            <p:strVal val="ppt_x"/>
                                          </p:val>
                                        </p:tav>
                                        <p:tav tm="100000">
                                          <p:val>
                                            <p:strVal val="ppt_x"/>
                                          </p:val>
                                        </p:tav>
                                      </p:tavLst>
                                    </p:anim>
                                    <p:anim calcmode="lin" valueType="num">
                                      <p:cBhvr>
                                        <p:cTn id="161" dur="100" decel="100000"/>
                                        <p:tgtEl>
                                          <p:spTgt spid="10"/>
                                        </p:tgtEl>
                                        <p:attrNameLst>
                                          <p:attrName>ppt_y</p:attrName>
                                        </p:attrNameLst>
                                      </p:cBhvr>
                                      <p:tavLst>
                                        <p:tav tm="0">
                                          <p:val>
                                            <p:strVal val="ppt_y"/>
                                          </p:val>
                                        </p:tav>
                                        <p:tav tm="100000">
                                          <p:val>
                                            <p:strVal val="ppt_y-.03"/>
                                          </p:val>
                                        </p:tav>
                                      </p:tavLst>
                                    </p:anim>
                                    <p:anim calcmode="lin" valueType="num">
                                      <p:cBhvr>
                                        <p:cTn id="162" dur="900" accel="100000">
                                          <p:stCondLst>
                                            <p:cond delay="100"/>
                                          </p:stCondLst>
                                        </p:cTn>
                                        <p:tgtEl>
                                          <p:spTgt spid="10"/>
                                        </p:tgtEl>
                                        <p:attrNameLst>
                                          <p:attrName>ppt_y</p:attrName>
                                        </p:attrNameLst>
                                      </p:cBhvr>
                                      <p:tavLst>
                                        <p:tav tm="0">
                                          <p:val>
                                            <p:strVal val="ppt_y"/>
                                          </p:val>
                                        </p:tav>
                                        <p:tav tm="100000">
                                          <p:val>
                                            <p:strVal val="ppt_y+1"/>
                                          </p:val>
                                        </p:tav>
                                      </p:tavLst>
                                    </p:anim>
                                    <p:set>
                                      <p:cBhvr>
                                        <p:cTn id="163" dur="1" fill="hold">
                                          <p:stCondLst>
                                            <p:cond delay="999"/>
                                          </p:stCondLst>
                                        </p:cTn>
                                        <p:tgtEl>
                                          <p:spTgt spid="10"/>
                                        </p:tgtEl>
                                        <p:attrNameLst>
                                          <p:attrName>style.visibility</p:attrName>
                                        </p:attrNameLst>
                                      </p:cBhvr>
                                      <p:to>
                                        <p:strVal val="hidden"/>
                                      </p:to>
                                    </p:set>
                                  </p:childTnLst>
                                </p:cTn>
                              </p:par>
                              <p:par>
                                <p:cTn id="164" presetID="37" presetClass="exit" presetSubtype="0" fill="hold" nodeType="withEffect">
                                  <p:stCondLst>
                                    <p:cond delay="0"/>
                                  </p:stCondLst>
                                  <p:childTnLst>
                                    <p:animEffect transition="out" filter="fade">
                                      <p:cBhvr>
                                        <p:cTn id="165" dur="1000"/>
                                        <p:tgtEl>
                                          <p:spTgt spid="3"/>
                                        </p:tgtEl>
                                      </p:cBhvr>
                                    </p:animEffect>
                                    <p:anim calcmode="lin" valueType="num">
                                      <p:cBhvr>
                                        <p:cTn id="166" dur="1000"/>
                                        <p:tgtEl>
                                          <p:spTgt spid="3"/>
                                        </p:tgtEl>
                                        <p:attrNameLst>
                                          <p:attrName>ppt_x</p:attrName>
                                        </p:attrNameLst>
                                      </p:cBhvr>
                                      <p:tavLst>
                                        <p:tav tm="0">
                                          <p:val>
                                            <p:strVal val="ppt_x"/>
                                          </p:val>
                                        </p:tav>
                                        <p:tav tm="100000">
                                          <p:val>
                                            <p:strVal val="ppt_x"/>
                                          </p:val>
                                        </p:tav>
                                      </p:tavLst>
                                    </p:anim>
                                    <p:anim calcmode="lin" valueType="num">
                                      <p:cBhvr>
                                        <p:cTn id="167" dur="100" decel="100000"/>
                                        <p:tgtEl>
                                          <p:spTgt spid="3"/>
                                        </p:tgtEl>
                                        <p:attrNameLst>
                                          <p:attrName>ppt_y</p:attrName>
                                        </p:attrNameLst>
                                      </p:cBhvr>
                                      <p:tavLst>
                                        <p:tav tm="0">
                                          <p:val>
                                            <p:strVal val="ppt_y"/>
                                          </p:val>
                                        </p:tav>
                                        <p:tav tm="100000">
                                          <p:val>
                                            <p:strVal val="ppt_y-.03"/>
                                          </p:val>
                                        </p:tav>
                                      </p:tavLst>
                                    </p:anim>
                                    <p:anim calcmode="lin" valueType="num">
                                      <p:cBhvr>
                                        <p:cTn id="168" dur="900" accel="100000">
                                          <p:stCondLst>
                                            <p:cond delay="100"/>
                                          </p:stCondLst>
                                        </p:cTn>
                                        <p:tgtEl>
                                          <p:spTgt spid="3"/>
                                        </p:tgtEl>
                                        <p:attrNameLst>
                                          <p:attrName>ppt_y</p:attrName>
                                        </p:attrNameLst>
                                      </p:cBhvr>
                                      <p:tavLst>
                                        <p:tav tm="0">
                                          <p:val>
                                            <p:strVal val="ppt_y"/>
                                          </p:val>
                                        </p:tav>
                                        <p:tav tm="100000">
                                          <p:val>
                                            <p:strVal val="ppt_y+1"/>
                                          </p:val>
                                        </p:tav>
                                      </p:tavLst>
                                    </p:anim>
                                    <p:set>
                                      <p:cBhvr>
                                        <p:cTn id="169" dur="1" fill="hold">
                                          <p:stCondLst>
                                            <p:cond delay="999"/>
                                          </p:stCondLst>
                                        </p:cTn>
                                        <p:tgtEl>
                                          <p:spTgt spid="3"/>
                                        </p:tgtEl>
                                        <p:attrNameLst>
                                          <p:attrName>style.visibility</p:attrName>
                                        </p:attrNameLst>
                                      </p:cBhvr>
                                      <p:to>
                                        <p:strVal val="hidden"/>
                                      </p:to>
                                    </p:set>
                                  </p:childTnLst>
                                </p:cTn>
                              </p:par>
                              <p:par>
                                <p:cTn id="170" presetID="2" presetClass="entr" presetSubtype="4" fill="hold" nodeType="withEffect">
                                  <p:stCondLst>
                                    <p:cond delay="0"/>
                                  </p:stCondLst>
                                  <p:childTnLst>
                                    <p:set>
                                      <p:cBhvr>
                                        <p:cTn id="171" dur="1" fill="hold">
                                          <p:stCondLst>
                                            <p:cond delay="0"/>
                                          </p:stCondLst>
                                        </p:cTn>
                                        <p:tgtEl>
                                          <p:spTgt spid="15"/>
                                        </p:tgtEl>
                                        <p:attrNameLst>
                                          <p:attrName>style.visibility</p:attrName>
                                        </p:attrNameLst>
                                      </p:cBhvr>
                                      <p:to>
                                        <p:strVal val="visible"/>
                                      </p:to>
                                    </p:set>
                                    <p:anim calcmode="lin" valueType="num">
                                      <p:cBhvr additive="base">
                                        <p:cTn id="172" dur="250" fill="hold"/>
                                        <p:tgtEl>
                                          <p:spTgt spid="15"/>
                                        </p:tgtEl>
                                        <p:attrNameLst>
                                          <p:attrName>ppt_x</p:attrName>
                                        </p:attrNameLst>
                                      </p:cBhvr>
                                      <p:tavLst>
                                        <p:tav tm="0">
                                          <p:val>
                                            <p:strVal val="#ppt_x"/>
                                          </p:val>
                                        </p:tav>
                                        <p:tav tm="100000">
                                          <p:val>
                                            <p:strVal val="#ppt_x"/>
                                          </p:val>
                                        </p:tav>
                                      </p:tavLst>
                                    </p:anim>
                                    <p:anim calcmode="lin" valueType="num">
                                      <p:cBhvr additive="base">
                                        <p:cTn id="173"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8" grpId="0"/>
      <p:bldP spid="18" grpId="1"/>
      <p:bldP spid="19" grpId="0"/>
      <p:bldP spid="19"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該相信藥品廣告嗎</a:t>
            </a:r>
            <a:r>
              <a:rPr lang="zh-TW" altLang="en-US" dirty="0" smtClean="0">
                <a:latin typeface="新細明體" panose="02020500000000000000" pitchFamily="18" charset="-120"/>
                <a:ea typeface="新細明體" panose="02020500000000000000" pitchFamily="18" charset="-120"/>
              </a:rPr>
              <a:t>？</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205746726"/>
              </p:ext>
            </p:extLst>
          </p:nvPr>
        </p:nvGraphicFramePr>
        <p:xfrm>
          <a:off x="471213" y="1818200"/>
          <a:ext cx="8229600" cy="4280348"/>
        </p:xfrm>
        <a:graphic>
          <a:graphicData uri="http://schemas.openxmlformats.org/drawingml/2006/table">
            <a:tbl>
              <a:tblPr/>
              <a:tblGrid>
                <a:gridCol w="1645920"/>
                <a:gridCol w="2468880"/>
                <a:gridCol w="1645920"/>
                <a:gridCol w="2468880"/>
              </a:tblGrid>
              <a:tr h="577028">
                <a:tc>
                  <a:txBody>
                    <a:bodyPr/>
                    <a:lstStyle/>
                    <a:p>
                      <a:pPr algn="l"/>
                      <a:r>
                        <a:rPr lang="zh-TW" altLang="en-US" b="0" dirty="0">
                          <a:solidFill>
                            <a:srgbClr val="257A7F"/>
                          </a:solidFill>
                          <a:effectLst/>
                        </a:rPr>
                        <a:t>中文品名</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D5FDFF"/>
                    </a:solidFill>
                  </a:tcPr>
                </a:tc>
                <a:tc gridSpan="3">
                  <a:txBody>
                    <a:bodyPr/>
                    <a:lstStyle/>
                    <a:p>
                      <a:r>
                        <a:rPr lang="zh-TW" altLang="en-US" dirty="0">
                          <a:effectLst/>
                        </a:rPr>
                        <a:t>愛福好膠囊</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r>
              <a:tr h="0">
                <a:tc>
                  <a:txBody>
                    <a:bodyPr/>
                    <a:lstStyle/>
                    <a:p>
                      <a:pPr algn="l"/>
                      <a:r>
                        <a:rPr lang="zh-TW" altLang="en-US" b="0" dirty="0">
                          <a:solidFill>
                            <a:srgbClr val="257A7F"/>
                          </a:solidFill>
                          <a:effectLst/>
                        </a:rPr>
                        <a:t>英文品名</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D5FDFF"/>
                    </a:solidFill>
                  </a:tcPr>
                </a:tc>
                <a:tc gridSpan="3">
                  <a:txBody>
                    <a:bodyPr/>
                    <a:lstStyle/>
                    <a:p>
                      <a:r>
                        <a:rPr lang="en-US">
                          <a:effectLst/>
                        </a:rPr>
                        <a:t>ALFUHAO CAPSULES "C.H."</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r>
              <a:tr h="0">
                <a:tc>
                  <a:txBody>
                    <a:bodyPr/>
                    <a:lstStyle/>
                    <a:p>
                      <a:pPr algn="l"/>
                      <a:r>
                        <a:rPr lang="zh-TW" altLang="en-US" b="0" dirty="0">
                          <a:solidFill>
                            <a:srgbClr val="257A7F"/>
                          </a:solidFill>
                          <a:effectLst/>
                        </a:rPr>
                        <a:t>適應症</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D5FDFF"/>
                    </a:solidFill>
                  </a:tcPr>
                </a:tc>
                <a:tc gridSpan="3">
                  <a:txBody>
                    <a:bodyPr/>
                    <a:lstStyle/>
                    <a:p>
                      <a:r>
                        <a:rPr lang="zh-TW" altLang="en-US">
                          <a:effectLst/>
                        </a:rPr>
                        <a:t>營養補給、發育不良、虛弱體質、熱性消耗性疾患之補助治療、妊娠婦之營養補給</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r>
              <a:tr h="0">
                <a:tc>
                  <a:txBody>
                    <a:bodyPr/>
                    <a:lstStyle/>
                    <a:p>
                      <a:pPr algn="l"/>
                      <a:r>
                        <a:rPr lang="zh-TW" altLang="en-US" b="0">
                          <a:solidFill>
                            <a:srgbClr val="257A7F"/>
                          </a:solidFill>
                          <a:effectLst/>
                        </a:rPr>
                        <a:t>劑型</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D5FDFF"/>
                    </a:solidFill>
                  </a:tcPr>
                </a:tc>
                <a:tc>
                  <a:txBody>
                    <a:bodyPr/>
                    <a:lstStyle/>
                    <a:p>
                      <a:r>
                        <a:rPr lang="en-US" altLang="zh-TW">
                          <a:effectLst/>
                        </a:rPr>
                        <a:t>130</a:t>
                      </a:r>
                      <a:r>
                        <a:rPr lang="zh-TW" altLang="en-US">
                          <a:effectLst/>
                        </a:rPr>
                        <a:t>膠囊劑</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c>
                  <a:txBody>
                    <a:bodyPr/>
                    <a:lstStyle/>
                    <a:p>
                      <a:pPr algn="l"/>
                      <a:r>
                        <a:rPr lang="zh-TW" altLang="en-US" b="0">
                          <a:solidFill>
                            <a:srgbClr val="257A7F"/>
                          </a:solidFill>
                          <a:effectLst/>
                        </a:rPr>
                        <a:t>包裝</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D5FDFF"/>
                    </a:solidFill>
                  </a:tcPr>
                </a:tc>
                <a:tc>
                  <a:txBody>
                    <a:bodyPr/>
                    <a:lstStyle/>
                    <a:p>
                      <a:r>
                        <a:rPr lang="en-US" altLang="zh-TW">
                          <a:effectLst/>
                        </a:rPr>
                        <a:t>2-1000</a:t>
                      </a:r>
                      <a:r>
                        <a:rPr lang="zh-TW" altLang="en-US">
                          <a:effectLst/>
                        </a:rPr>
                        <a:t>粒塑膠瓶裝</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r>
              <a:tr h="0">
                <a:tc>
                  <a:txBody>
                    <a:bodyPr/>
                    <a:lstStyle/>
                    <a:p>
                      <a:pPr algn="l"/>
                      <a:r>
                        <a:rPr lang="zh-TW" altLang="en-US" b="0" dirty="0">
                          <a:solidFill>
                            <a:srgbClr val="257A7F"/>
                          </a:solidFill>
                          <a:effectLst/>
                        </a:rPr>
                        <a:t>標籤、仿單及包裝加註</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D5FDFF"/>
                    </a:solidFill>
                  </a:tcPr>
                </a:tc>
                <a:tc gridSpan="3">
                  <a:txBody>
                    <a:bodyPr/>
                    <a:lstStyle/>
                    <a:p>
                      <a:endParaRPr lang="zh-TW" altLang="en-US">
                        <a:effectLst/>
                      </a:endParaRP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r>
              <a:tr h="0">
                <a:tc>
                  <a:txBody>
                    <a:bodyPr/>
                    <a:lstStyle/>
                    <a:p>
                      <a:pPr algn="l"/>
                      <a:r>
                        <a:rPr lang="zh-TW" altLang="en-US" b="0">
                          <a:solidFill>
                            <a:srgbClr val="257A7F"/>
                          </a:solidFill>
                          <a:effectLst/>
                        </a:rPr>
                        <a:t>藥品類別</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D5FDFF"/>
                    </a:solidFill>
                  </a:tcPr>
                </a:tc>
                <a:tc>
                  <a:txBody>
                    <a:bodyPr/>
                    <a:lstStyle/>
                    <a:p>
                      <a:r>
                        <a:rPr lang="en-US" altLang="zh-TW">
                          <a:effectLst/>
                        </a:rPr>
                        <a:t>17</a:t>
                      </a:r>
                      <a:r>
                        <a:rPr lang="zh-TW" altLang="en-US">
                          <a:effectLst/>
                        </a:rPr>
                        <a:t>醫師藥師藥劑生指示藥</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c>
                  <a:txBody>
                    <a:bodyPr/>
                    <a:lstStyle/>
                    <a:p>
                      <a:pPr algn="l"/>
                      <a:r>
                        <a:rPr lang="zh-TW" altLang="en-US" b="0">
                          <a:solidFill>
                            <a:srgbClr val="257A7F"/>
                          </a:solidFill>
                          <a:effectLst/>
                        </a:rPr>
                        <a:t>管制藥品分類級別</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D5FDFF"/>
                    </a:solidFill>
                  </a:tcPr>
                </a:tc>
                <a:tc>
                  <a:txBody>
                    <a:bodyPr/>
                    <a:lstStyle/>
                    <a:p>
                      <a:endParaRPr lang="zh-TW" altLang="en-US">
                        <a:effectLst/>
                      </a:endParaRP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r>
              <a:tr h="0">
                <a:tc>
                  <a:txBody>
                    <a:bodyPr/>
                    <a:lstStyle/>
                    <a:p>
                      <a:pPr algn="l"/>
                      <a:r>
                        <a:rPr lang="zh-TW" altLang="en-US" b="0">
                          <a:solidFill>
                            <a:srgbClr val="257A7F"/>
                          </a:solidFill>
                          <a:effectLst/>
                        </a:rPr>
                        <a:t>主成分略述</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FDFF"/>
                    </a:solidFill>
                  </a:tcPr>
                </a:tc>
                <a:tc gridSpan="3">
                  <a:txBody>
                    <a:bodyPr/>
                    <a:lstStyle/>
                    <a:p>
                      <a:r>
                        <a:rPr lang="en-US" dirty="0">
                          <a:effectLst/>
                        </a:rPr>
                        <a:t>NIACINAMIDE (NICOTINAMIDE), THIAMINE NITRATE, RIBOFLAVIN (VIT B2), PYRIDOXINE HCL, CYANOCOBALAMIN (VIT B12), PANTOTHENATE CALCIUM, ASCORBIC ACID (VIT C)</a:t>
                      </a:r>
                    </a:p>
                  </a:txBody>
                  <a:tcPr marL="66675" marR="28575" marT="57150" marB="57150" anchor="ctr">
                    <a:lnL w="19050" cap="flat" cmpd="sng" algn="ctr">
                      <a:solidFill>
                        <a:srgbClr val="D5FDFF"/>
                      </a:solidFill>
                      <a:prstDash val="solid"/>
                      <a:round/>
                      <a:headEnd type="none" w="med" len="med"/>
                      <a:tailEnd type="none" w="med" len="med"/>
                    </a:lnL>
                    <a:lnR w="19050" cap="flat" cmpd="sng" algn="ctr">
                      <a:solidFill>
                        <a:srgbClr val="D5FDFF"/>
                      </a:solidFill>
                      <a:prstDash val="solid"/>
                      <a:round/>
                      <a:headEnd type="none" w="med" len="med"/>
                      <a:tailEnd type="none" w="med" len="med"/>
                    </a:lnR>
                    <a:lnT w="19050" cap="flat" cmpd="sng" algn="ctr">
                      <a:solidFill>
                        <a:srgbClr val="D5FDFF"/>
                      </a:solidFill>
                      <a:prstDash val="solid"/>
                      <a:round/>
                      <a:headEnd type="none" w="med" len="med"/>
                      <a:tailEnd type="none" w="med" len="med"/>
                    </a:lnT>
                    <a:lnB w="19050" cap="flat" cmpd="sng" algn="ctr">
                      <a:solidFill>
                        <a:srgbClr val="D5FDFF"/>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r>
            </a:tbl>
          </a:graphicData>
        </a:graphic>
      </p:graphicFrame>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63" y="1750736"/>
            <a:ext cx="7620000" cy="5076825"/>
          </a:xfrm>
          <a:prstGeom prst="rect">
            <a:avLst/>
          </a:prstGeom>
        </p:spPr>
      </p:pic>
      <p:sp>
        <p:nvSpPr>
          <p:cNvPr id="3" name="內容版面配置區 2"/>
          <p:cNvSpPr>
            <a:spLocks noGrp="1"/>
          </p:cNvSpPr>
          <p:nvPr>
            <p:ph idx="1"/>
          </p:nvPr>
        </p:nvSpPr>
        <p:spPr>
          <a:xfrm>
            <a:off x="1320763" y="5373216"/>
            <a:ext cx="3466728" cy="747693"/>
          </a:xfrm>
        </p:spPr>
        <p:txBody>
          <a:bodyPr/>
          <a:lstStyle/>
          <a:p>
            <a:pPr marL="0" indent="0">
              <a:buNone/>
            </a:pPr>
            <a:r>
              <a:rPr lang="zh-TW" altLang="en-US" b="1" dirty="0" smtClean="0">
                <a:solidFill>
                  <a:srgbClr val="C00000"/>
                </a:solidFill>
                <a:latin typeface="新細明體" panose="02020500000000000000" pitchFamily="18" charset="-120"/>
                <a:ea typeface="新細明體" panose="02020500000000000000" pitchFamily="18" charset="-120"/>
              </a:rPr>
              <a:t>真正乎你講ㄟ到做ㄟ到</a:t>
            </a:r>
            <a:r>
              <a:rPr lang="zh-TW" altLang="en-US" b="1" dirty="0" smtClean="0">
                <a:solidFill>
                  <a:srgbClr val="C00000"/>
                </a:solidFill>
                <a:latin typeface="新細明體" panose="02020500000000000000" pitchFamily="18" charset="-120"/>
              </a:rPr>
              <a:t>？</a:t>
            </a:r>
            <a:endParaRPr lang="en-US" altLang="zh-TW" b="1" dirty="0" smtClean="0">
              <a:solidFill>
                <a:srgbClr val="C00000"/>
              </a:solidFill>
              <a:latin typeface="新細明體" panose="02020500000000000000" pitchFamily="18" charset="-120"/>
              <a:ea typeface="新細明體" panose="02020500000000000000" pitchFamily="18" charset="-120"/>
            </a:endParaRPr>
          </a:p>
          <a:p>
            <a:pPr marL="0" indent="0">
              <a:buNone/>
            </a:pPr>
            <a:endParaRPr lang="en-US" altLang="zh-TW" dirty="0" smtClean="0">
              <a:latin typeface="新細明體" panose="02020500000000000000" pitchFamily="18" charset="-120"/>
              <a:ea typeface="新細明體" panose="02020500000000000000" pitchFamily="18"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788221"/>
            <a:ext cx="6959448" cy="4882852"/>
          </a:xfrm>
          <a:prstGeom prst="rect">
            <a:avLst/>
          </a:prstGeom>
        </p:spPr>
      </p:pic>
    </p:spTree>
    <p:extLst>
      <p:ext uri="{BB962C8B-B14F-4D97-AF65-F5344CB8AC3E}">
        <p14:creationId xmlns:p14="http://schemas.microsoft.com/office/powerpoint/2010/main" val="17016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
                                        </p:tgtEl>
                                        <p:attrNameLst>
                                          <p:attrName>ppt_x</p:attrName>
                                        </p:attrNameLst>
                                      </p:cBhvr>
                                      <p:tavLst>
                                        <p:tav tm="0">
                                          <p:val>
                                            <p:strVal val="ppt_x"/>
                                          </p:val>
                                        </p:tav>
                                        <p:tav tm="100000">
                                          <p:val>
                                            <p:strVal val="ppt_x"/>
                                          </p:val>
                                        </p:tav>
                                      </p:tavLst>
                                    </p:anim>
                                    <p:anim calcmode="lin" valueType="num">
                                      <p:cBhvr additive="base">
                                        <p:cTn id="20" dur="500"/>
                                        <p:tgtEl>
                                          <p:spTgt spid="4"/>
                                        </p:tgtEl>
                                        <p:attrNameLst>
                                          <p:attrName>ppt_y</p:attrName>
                                        </p:attrNameLst>
                                      </p:cBhvr>
                                      <p:tavLst>
                                        <p:tav tm="0">
                                          <p:val>
                                            <p:strVal val="ppt_y"/>
                                          </p:val>
                                        </p:tav>
                                        <p:tav tm="100000">
                                          <p:val>
                                            <p:strVal val="1+ppt_h/2"/>
                                          </p:val>
                                        </p:tav>
                                      </p:tavLst>
                                    </p:anim>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jectPlan_2010">
  <a:themeElements>
    <a:clrScheme name="Decatur">
      <a:dk1>
        <a:sysClr val="windowText" lastClr="000000"/>
      </a:dk1>
      <a:lt1>
        <a:sysClr val="window" lastClr="FFFFFF"/>
      </a:lt1>
      <a:dk2>
        <a:srgbClr val="55554A"/>
      </a:dk2>
      <a:lt2>
        <a:srgbClr val="D7DAE1"/>
      </a:lt2>
      <a:accent1>
        <a:srgbClr val="F4680B"/>
      </a:accent1>
      <a:accent2>
        <a:srgbClr val="ABB19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TS102264331</Template>
  <TotalTime>9127</TotalTime>
  <Words>2895</Words>
  <Application>Microsoft Office PowerPoint</Application>
  <PresentationFormat>如螢幕大小 (4:3)</PresentationFormat>
  <Paragraphs>338</Paragraphs>
  <Slides>42</Slides>
  <Notes>1</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42</vt:i4>
      </vt:variant>
    </vt:vector>
  </HeadingPairs>
  <TitlesOfParts>
    <vt:vector size="59" baseType="lpstr">
      <vt:lpstr>Arial Unicode MS</vt:lpstr>
      <vt:lpstr>Bodoni MT Condensed</vt:lpstr>
      <vt:lpstr>Franklin Gothic Book</vt:lpstr>
      <vt:lpstr>宋体</vt:lpstr>
      <vt:lpstr>華康中圓體(P)</vt:lpstr>
      <vt:lpstr>微軟正黑體</vt:lpstr>
      <vt:lpstr>新細明體</vt:lpstr>
      <vt:lpstr>標楷體</vt:lpstr>
      <vt:lpstr>Aharoni</vt:lpstr>
      <vt:lpstr>Arial</vt:lpstr>
      <vt:lpstr>Calibri</vt:lpstr>
      <vt:lpstr>Courier New</vt:lpstr>
      <vt:lpstr>Segoe Print</vt:lpstr>
      <vt:lpstr>Times New Roman</vt:lpstr>
      <vt:lpstr>Wingdings</vt:lpstr>
      <vt:lpstr>Wingdings 3</vt:lpstr>
      <vt:lpstr>ProjectPlan_2010</vt:lpstr>
      <vt:lpstr>您應該"藥"知道的事</vt:lpstr>
      <vt:lpstr>藥的起源與演進</vt:lpstr>
      <vt:lpstr>藥品的（法律）定義</vt:lpstr>
      <vt:lpstr>藥 = 毒？劑量用法是關鍵！</vt:lpstr>
      <vt:lpstr>適應症？副作用？</vt:lpstr>
      <vt:lpstr>“藥”怎麼吃才對？</vt:lpstr>
      <vt:lpstr>藥袋、仿單長這樣</vt:lpstr>
      <vt:lpstr>藥品？健康食品？保健食品？您分得清嗎？</vt:lpstr>
      <vt:lpstr>該相信藥品廣告嗎？</vt:lpstr>
      <vt:lpstr>您花錢，買的是藥還是廣告？</vt:lpstr>
      <vt:lpstr>學名藥是什麼？</vt:lpstr>
      <vt:lpstr>蝦米 吃藥也要分級？</vt:lpstr>
      <vt:lpstr>藥吃｢壞｣了！ 怎麼辦？</vt:lpstr>
      <vt:lpstr>有病看醫師 用藥問藥師</vt:lpstr>
      <vt:lpstr>健保對醫藥產業的衝擊</vt:lpstr>
      <vt:lpstr>PowerPoint 簡報</vt:lpstr>
      <vt:lpstr>PowerPoint 簡報</vt:lpstr>
      <vt:lpstr>PowerPoint 簡報</vt:lpstr>
      <vt:lpstr>PowerPoint 簡報</vt:lpstr>
      <vt:lpstr>醫院愈來愈難經營！</vt:lpstr>
      <vt:lpstr>PowerPoint 簡報</vt:lpstr>
      <vt:lpstr>“藥價黑洞”愈補愈大洞！</vt:lpstr>
      <vt:lpstr>產業概況 台灣生技製藥業的明天</vt:lpstr>
      <vt:lpstr>我國製藥產業結構</vt:lpstr>
      <vt:lpstr>台灣西藥製劑市場分析</vt:lpstr>
      <vt:lpstr>產業 SWOT 分析</vt:lpstr>
      <vt:lpstr>台灣人的錢比較好賺？</vt:lpstr>
      <vt:lpstr>台灣藥廠該何去何從？</vt:lpstr>
      <vt:lpstr>開發新藥是機會？風險？</vt:lpstr>
      <vt:lpstr>NO PIC/S NO GOOD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元立昇</cp:lastModifiedBy>
  <cp:revision>327</cp:revision>
  <dcterms:created xsi:type="dcterms:W3CDTF">2012-12-22T01:43:43Z</dcterms:created>
  <dcterms:modified xsi:type="dcterms:W3CDTF">2017-05-03T03:59:30Z</dcterms:modified>
</cp:coreProperties>
</file>