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29"/>
  </p:notesMasterIdLst>
  <p:handoutMasterIdLst>
    <p:handoutMasterId r:id="rId30"/>
  </p:handoutMasterIdLst>
  <p:sldIdLst>
    <p:sldId id="616" r:id="rId2"/>
    <p:sldId id="1252" r:id="rId3"/>
    <p:sldId id="1253" r:id="rId4"/>
    <p:sldId id="1254" r:id="rId5"/>
    <p:sldId id="1255" r:id="rId6"/>
    <p:sldId id="1256" r:id="rId7"/>
    <p:sldId id="1257" r:id="rId8"/>
    <p:sldId id="1237" r:id="rId9"/>
    <p:sldId id="1238" r:id="rId10"/>
    <p:sldId id="1239" r:id="rId11"/>
    <p:sldId id="1188" r:id="rId12"/>
    <p:sldId id="1258" r:id="rId13"/>
    <p:sldId id="1259" r:id="rId14"/>
    <p:sldId id="1260" r:id="rId15"/>
    <p:sldId id="1197" r:id="rId16"/>
    <p:sldId id="1198" r:id="rId17"/>
    <p:sldId id="1261" r:id="rId18"/>
    <p:sldId id="1236" r:id="rId19"/>
    <p:sldId id="1199" r:id="rId20"/>
    <p:sldId id="1262" r:id="rId21"/>
    <p:sldId id="1203" r:id="rId22"/>
    <p:sldId id="1232" r:id="rId23"/>
    <p:sldId id="1249" r:id="rId24"/>
    <p:sldId id="1205" r:id="rId25"/>
    <p:sldId id="1206" r:id="rId26"/>
    <p:sldId id="1247" r:id="rId27"/>
    <p:sldId id="1225" r:id="rId28"/>
  </p:sldIdLst>
  <p:sldSz cx="9144000" cy="6858000" type="screen4x3"/>
  <p:notesSz cx="675481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9900"/>
    <a:srgbClr val="FF0066"/>
    <a:srgbClr val="CC6600"/>
    <a:srgbClr val="0000FF"/>
    <a:srgbClr val="FF0000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621" autoAdjust="0"/>
    <p:restoredTop sz="94585" autoAdjust="0"/>
  </p:normalViewPr>
  <p:slideViewPr>
    <p:cSldViewPr>
      <p:cViewPr>
        <p:scale>
          <a:sx n="81" d="100"/>
          <a:sy n="81" d="100"/>
        </p:scale>
        <p:origin x="-666" y="366"/>
      </p:cViewPr>
      <p:guideLst>
        <p:guide orient="horz" pos="1920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404" y="-114"/>
      </p:cViewPr>
      <p:guideLst>
        <p:guide orient="horz" pos="3108"/>
        <p:guide pos="2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6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63" y="9372600"/>
            <a:ext cx="2927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  <a:ea typeface="超研澤注音體" pitchFamily="49" charset="-120"/>
              </a:defRPr>
            </a:lvl1pPr>
          </a:lstStyle>
          <a:p>
            <a:pPr>
              <a:defRPr/>
            </a:pPr>
            <a:fld id="{3D52D19C-6DB5-42A4-940D-A69FA2AC18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915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anose="02020603050405020304" pitchFamily="18" charset="0"/>
                <a:ea typeface="超研澤注音體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9363" y="0"/>
            <a:ext cx="2955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  <a:ea typeface="超研澤注音體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572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8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699000"/>
            <a:ext cx="4926012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48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55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anose="02020603050405020304" pitchFamily="18" charset="0"/>
                <a:ea typeface="超研澤注音體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8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9363" y="9396413"/>
            <a:ext cx="2955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  <a:ea typeface="超研澤注音體" pitchFamily="49" charset="-120"/>
              </a:defRPr>
            </a:lvl1pPr>
          </a:lstStyle>
          <a:p>
            <a:pPr>
              <a:defRPr/>
            </a:pPr>
            <a:fld id="{1D547AFE-1441-4D0B-8297-A65555EF88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4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36503DD-2303-4D8B-9CA7-8AAE6275297A}" type="datetime1">
              <a:rPr lang="zh-TW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2017/4/26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BEA3218-1EEB-4D42-8C49-642DFD3F7692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1536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15365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noFill/>
        </p:spPr>
        <p:txBody>
          <a:bodyPr lIns="91138" tIns="45569" rIns="91138" bIns="45569"/>
          <a:lstStyle/>
          <a:p>
            <a:pPr eaLnBrk="1" hangingPunct="1"/>
            <a:endParaRPr lang="zh-TW" altLang="zh-TW"/>
          </a:p>
        </p:txBody>
      </p:sp>
      <p:sp>
        <p:nvSpPr>
          <p:cNvPr id="15366" name="投影片編號版面配置區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8" tIns="45569" rIns="91138" bIns="45569" anchor="b"/>
          <a:lstStyle>
            <a:lvl1pPr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7FF9CD-DF86-47A5-9714-231864BD84E6}" type="slidenum">
              <a:rPr kumimoji="0" lang="en-US" altLang="zh-TW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3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131A9-9544-4435-B193-923DCE18E1F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3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D1AC-4EB5-4462-849B-A34C401777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72882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D1AC-4EB5-4462-849B-A34C401777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97906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D1AC-4EB5-4462-849B-A34C401777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4785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D1AC-4EB5-4462-849B-A34C401777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6870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D1AC-4EB5-4462-849B-A34C401777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5448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D1AC-4EB5-4462-849B-A34C401777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00399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3F324-FE4B-4A20-B32C-D5DCFD4BFBC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2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481A9-6CF6-4E59-B73F-F3858FD4763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23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030E3-0802-4967-9C66-246FB856ED1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060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BE129-F626-4099-975B-A370C334781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65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5E388-9849-464B-A1B2-E7378122A60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355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CADEF-5617-4A42-A032-7D8E2164AC8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09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C50E5-2462-4F8B-A68B-33427D39C88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9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4AA3-6F4F-4C2C-BA42-667BDE077A0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88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07FBF-05F3-4353-9D2C-34726BA4CE3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460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6ABE-D0B0-4025-AAD5-D7168DA555E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702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A8D1AC-4EB5-4462-849B-A34C401777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51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1.wmf"/><Relationship Id="rId4" Type="http://schemas.openxmlformats.org/officeDocument/2006/relationships/image" Target="../media/image26.wmf"/><Relationship Id="rId9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http://www.buygreentw.net/member/epaper/9906/images/ep_pic0618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buygreentw.net/member/epaper/9906/images/ep_pic0618.gif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6"/>
          <p:cNvSpPr txBox="1">
            <a:spLocks noChangeArrowheads="1"/>
          </p:cNvSpPr>
          <p:nvPr/>
        </p:nvSpPr>
        <p:spPr bwMode="auto">
          <a:xfrm>
            <a:off x="1042988" y="1700213"/>
            <a:ext cx="7296150" cy="49182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姓名</a:t>
            </a:r>
            <a:r>
              <a:rPr lang="en-US" altLang="zh-TW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吳建凱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學歷</a:t>
            </a:r>
            <a:r>
              <a:rPr lang="en-US" altLang="zh-TW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台北科技大學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工業工程與管理研究所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經歷</a:t>
            </a:r>
            <a:r>
              <a:rPr lang="en-US" altLang="zh-TW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矽品精密工業股份有限公司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明碁材料股份有限公司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現職</a:t>
            </a:r>
            <a:r>
              <a:rPr lang="en-US" altLang="zh-TW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聯鑫資源科技有限公司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豐華國際貿易有限公司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42988" y="620688"/>
            <a:ext cx="6471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台灣環保流程與現況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857250"/>
            <a:ext cx="8790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" y="620688"/>
            <a:ext cx="903508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4000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884739" name="Group 3"/>
          <p:cNvGrpSpPr>
            <a:grpSpLocks/>
          </p:cNvGrpSpPr>
          <p:nvPr/>
        </p:nvGrpSpPr>
        <p:grpSpPr bwMode="auto">
          <a:xfrm>
            <a:off x="152400" y="1828800"/>
            <a:ext cx="8839200" cy="1558925"/>
            <a:chOff x="96" y="1312"/>
            <a:chExt cx="5568" cy="982"/>
          </a:xfrm>
        </p:grpSpPr>
        <p:graphicFrame>
          <p:nvGraphicFramePr>
            <p:cNvPr id="8226" name="Object 4"/>
            <p:cNvGraphicFramePr>
              <a:graphicFrameLocks noChangeAspect="1"/>
            </p:cNvGraphicFramePr>
            <p:nvPr/>
          </p:nvGraphicFramePr>
          <p:xfrm>
            <a:off x="144" y="1388"/>
            <a:ext cx="76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64" name="Clip" r:id="rId3" imgW="5905500" imgH="3697288" progId="MS_ClipArt_Gallery.5">
                    <p:embed/>
                  </p:oleObj>
                </mc:Choice>
                <mc:Fallback>
                  <p:oleObj name="Clip" r:id="rId3" imgW="5905500" imgH="3697288" progId="MS_ClipArt_Gallery.5">
                    <p:embed/>
                    <p:pic>
                      <p:nvPicPr>
                        <p:cNvPr id="822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388"/>
                          <a:ext cx="76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7" name="Text Box 5"/>
            <p:cNvSpPr txBox="1">
              <a:spLocks noChangeArrowheads="1"/>
            </p:cNvSpPr>
            <p:nvPr/>
          </p:nvSpPr>
          <p:spPr bwMode="auto">
            <a:xfrm>
              <a:off x="96" y="1869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800080"/>
                  </a:solidFill>
                  <a:latin typeface="Times New Roman" panose="02020603050405020304" pitchFamily="18" charset="0"/>
                </a:rPr>
                <a:t>廢棄物產源</a:t>
              </a:r>
            </a:p>
          </p:txBody>
        </p:sp>
        <p:sp>
          <p:nvSpPr>
            <p:cNvPr id="8228" name="Text Box 6"/>
            <p:cNvSpPr txBox="1">
              <a:spLocks noChangeArrowheads="1"/>
            </p:cNvSpPr>
            <p:nvPr/>
          </p:nvSpPr>
          <p:spPr bwMode="auto">
            <a:xfrm>
              <a:off x="1392" y="1869"/>
              <a:ext cx="144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zh-TW" altLang="en-US" sz="2000" b="1">
                  <a:solidFill>
                    <a:srgbClr val="800080"/>
                  </a:solidFill>
                  <a:latin typeface="Times New Roman" panose="02020603050405020304" pitchFamily="18" charset="0"/>
                </a:rPr>
                <a:t>清除機構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zh-TW" altLang="en-US" sz="2000" b="1">
                  <a:solidFill>
                    <a:srgbClr val="800080"/>
                  </a:solidFill>
                  <a:latin typeface="Times New Roman" panose="02020603050405020304" pitchFamily="18" charset="0"/>
                </a:rPr>
                <a:t>共同清除機構</a:t>
              </a:r>
            </a:p>
          </p:txBody>
        </p:sp>
        <p:sp>
          <p:nvSpPr>
            <p:cNvPr id="8229" name="AutoShape 7"/>
            <p:cNvSpPr>
              <a:spLocks noChangeArrowheads="1"/>
            </p:cNvSpPr>
            <p:nvPr/>
          </p:nvSpPr>
          <p:spPr bwMode="auto">
            <a:xfrm>
              <a:off x="1008" y="1629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pic>
          <p:nvPicPr>
            <p:cNvPr id="8230" name="Picture 8" descr="j01497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61"/>
              <a:ext cx="77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1" name="Group 9"/>
            <p:cNvGrpSpPr>
              <a:grpSpLocks/>
            </p:cNvGrpSpPr>
            <p:nvPr/>
          </p:nvGrpSpPr>
          <p:grpSpPr bwMode="auto">
            <a:xfrm>
              <a:off x="2496" y="1312"/>
              <a:ext cx="3168" cy="982"/>
              <a:chOff x="2496" y="1072"/>
              <a:chExt cx="3168" cy="982"/>
            </a:xfrm>
          </p:grpSpPr>
          <p:sp>
            <p:nvSpPr>
              <p:cNvPr id="8232" name="AutoShape 10"/>
              <p:cNvSpPr>
                <a:spLocks noChangeArrowheads="1"/>
              </p:cNvSpPr>
              <p:nvPr/>
            </p:nvSpPr>
            <p:spPr bwMode="auto">
              <a:xfrm>
                <a:off x="3936" y="1392"/>
                <a:ext cx="480" cy="2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8233" name="Text Box 11"/>
              <p:cNvSpPr txBox="1">
                <a:spLocks noChangeArrowheads="1"/>
              </p:cNvSpPr>
              <p:nvPr/>
            </p:nvSpPr>
            <p:spPr bwMode="auto">
              <a:xfrm>
                <a:off x="2976" y="1632"/>
                <a:ext cx="144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zh-TW" altLang="en-US" sz="2000" b="1">
                    <a:solidFill>
                      <a:srgbClr val="800080"/>
                    </a:solidFill>
                    <a:latin typeface="Times New Roman" panose="02020603050405020304" pitchFamily="18" charset="0"/>
                  </a:rPr>
                  <a:t>處理機構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zh-TW" altLang="en-US" sz="2000" b="1">
                    <a:solidFill>
                      <a:srgbClr val="800080"/>
                    </a:solidFill>
                    <a:latin typeface="Times New Roman" panose="02020603050405020304" pitchFamily="18" charset="0"/>
                  </a:rPr>
                  <a:t>共同處理機構</a:t>
                </a:r>
              </a:p>
            </p:txBody>
          </p:sp>
          <p:sp>
            <p:nvSpPr>
              <p:cNvPr id="8234" name="AutoShape 12"/>
              <p:cNvSpPr>
                <a:spLocks noChangeArrowheads="1"/>
              </p:cNvSpPr>
              <p:nvPr/>
            </p:nvSpPr>
            <p:spPr bwMode="auto">
              <a:xfrm>
                <a:off x="4464" y="1296"/>
                <a:ext cx="1200" cy="336"/>
              </a:xfrm>
              <a:prstGeom prst="cube">
                <a:avLst>
                  <a:gd name="adj" fmla="val 17856"/>
                </a:avLst>
              </a:prstGeom>
              <a:solidFill>
                <a:srgbClr val="FFFF66"/>
              </a:solidFill>
              <a:ln w="9525">
                <a:solidFill>
                  <a:srgbClr val="FF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800" b="1">
                    <a:solidFill>
                      <a:srgbClr val="CC0066"/>
                    </a:solidFill>
                    <a:latin typeface="Times New Roman" panose="02020603050405020304" pitchFamily="18" charset="0"/>
                    <a:ea typeface="華康粗黑體" pitchFamily="49" charset="-120"/>
                  </a:rPr>
                  <a:t>委託或共同</a:t>
                </a:r>
              </a:p>
            </p:txBody>
          </p:sp>
          <p:sp>
            <p:nvSpPr>
              <p:cNvPr id="8235" name="AutoShape 13"/>
              <p:cNvSpPr>
                <a:spLocks noChangeArrowheads="1"/>
              </p:cNvSpPr>
              <p:nvPr/>
            </p:nvSpPr>
            <p:spPr bwMode="auto">
              <a:xfrm>
                <a:off x="2496" y="1485"/>
                <a:ext cx="480" cy="2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pic>
            <p:nvPicPr>
              <p:cNvPr id="8236" name="Picture 14" descr="IN00172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1" y="1072"/>
                <a:ext cx="605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84751" name="Group 15"/>
          <p:cNvGrpSpPr>
            <a:grpSpLocks/>
          </p:cNvGrpSpPr>
          <p:nvPr/>
        </p:nvGrpSpPr>
        <p:grpSpPr bwMode="auto">
          <a:xfrm>
            <a:off x="3962400" y="3886200"/>
            <a:ext cx="4953000" cy="1387475"/>
            <a:chOff x="2496" y="2208"/>
            <a:chExt cx="3120" cy="874"/>
          </a:xfrm>
        </p:grpSpPr>
        <p:sp>
          <p:nvSpPr>
            <p:cNvPr id="8221" name="AutoShape 16"/>
            <p:cNvSpPr>
              <a:spLocks noChangeArrowheads="1"/>
            </p:cNvSpPr>
            <p:nvPr/>
          </p:nvSpPr>
          <p:spPr bwMode="auto">
            <a:xfrm rot="2200754">
              <a:off x="2496" y="2208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400">
                <a:solidFill>
                  <a:srgbClr val="800080"/>
                </a:solidFill>
                <a:latin typeface="Times New Roman" panose="02020603050405020304" pitchFamily="18" charset="0"/>
                <a:ea typeface="華康粗圓體" charset="-120"/>
              </a:endParaRPr>
            </a:p>
          </p:txBody>
        </p:sp>
        <p:graphicFrame>
          <p:nvGraphicFramePr>
            <p:cNvPr id="8222" name="Object 17"/>
            <p:cNvGraphicFramePr>
              <a:graphicFrameLocks noChangeAspect="1"/>
            </p:cNvGraphicFramePr>
            <p:nvPr/>
          </p:nvGraphicFramePr>
          <p:xfrm>
            <a:off x="3024" y="2208"/>
            <a:ext cx="76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65" name="Clip" r:id="rId7" imgW="5905500" imgH="3697288" progId="MS_ClipArt_Gallery.5">
                    <p:embed/>
                  </p:oleObj>
                </mc:Choice>
                <mc:Fallback>
                  <p:oleObj name="Clip" r:id="rId7" imgW="5905500" imgH="3697288" progId="MS_ClipArt_Gallery.5">
                    <p:embed/>
                    <p:pic>
                      <p:nvPicPr>
                        <p:cNvPr id="8222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208"/>
                          <a:ext cx="76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3" name="Text Box 18"/>
            <p:cNvSpPr txBox="1">
              <a:spLocks noChangeArrowheads="1"/>
            </p:cNvSpPr>
            <p:nvPr/>
          </p:nvSpPr>
          <p:spPr bwMode="auto">
            <a:xfrm>
              <a:off x="2880" y="2640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800080"/>
                  </a:solidFill>
                  <a:latin typeface="Times New Roman" panose="02020603050405020304" pitchFamily="18" charset="0"/>
                </a:rPr>
                <a:t>廢棄物產源同公司不同子廠</a:t>
              </a:r>
            </a:p>
          </p:txBody>
        </p:sp>
        <p:sp>
          <p:nvSpPr>
            <p:cNvPr id="8224" name="AutoShape 19"/>
            <p:cNvSpPr>
              <a:spLocks noChangeArrowheads="1"/>
            </p:cNvSpPr>
            <p:nvPr/>
          </p:nvSpPr>
          <p:spPr bwMode="auto">
            <a:xfrm>
              <a:off x="3984" y="2448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225" name="AutoShape 20"/>
            <p:cNvSpPr>
              <a:spLocks noChangeArrowheads="1"/>
            </p:cNvSpPr>
            <p:nvPr/>
          </p:nvSpPr>
          <p:spPr bwMode="auto">
            <a:xfrm>
              <a:off x="4560" y="2352"/>
              <a:ext cx="1056" cy="336"/>
            </a:xfrm>
            <a:prstGeom prst="cube">
              <a:avLst>
                <a:gd name="adj" fmla="val 17856"/>
              </a:avLst>
            </a:prstGeom>
            <a:solidFill>
              <a:srgbClr val="FFFF66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b="1">
                  <a:solidFill>
                    <a:srgbClr val="CC0066"/>
                  </a:solidFill>
                  <a:latin typeface="Times New Roman" panose="02020603050405020304" pitchFamily="18" charset="0"/>
                  <a:ea typeface="華康粗圓體" charset="-120"/>
                </a:rPr>
                <a:t>自行處理</a:t>
              </a:r>
            </a:p>
          </p:txBody>
        </p:sp>
      </p:grpSp>
      <p:grpSp>
        <p:nvGrpSpPr>
          <p:cNvPr id="884757" name="Group 21"/>
          <p:cNvGrpSpPr>
            <a:grpSpLocks/>
          </p:cNvGrpSpPr>
          <p:nvPr/>
        </p:nvGrpSpPr>
        <p:grpSpPr bwMode="auto">
          <a:xfrm>
            <a:off x="3886200" y="3581400"/>
            <a:ext cx="4938713" cy="2803525"/>
            <a:chOff x="2457" y="2372"/>
            <a:chExt cx="3111" cy="1766"/>
          </a:xfrm>
        </p:grpSpPr>
        <p:sp>
          <p:nvSpPr>
            <p:cNvPr id="8216" name="AutoShape 22"/>
            <p:cNvSpPr>
              <a:spLocks noChangeArrowheads="1"/>
            </p:cNvSpPr>
            <p:nvPr/>
          </p:nvSpPr>
          <p:spPr bwMode="auto">
            <a:xfrm rot="3398104">
              <a:off x="1787" y="3042"/>
              <a:ext cx="1531" cy="192"/>
            </a:xfrm>
            <a:prstGeom prst="rightArrow">
              <a:avLst>
                <a:gd name="adj1" fmla="val 50000"/>
                <a:gd name="adj2" fmla="val 1993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pic>
          <p:nvPicPr>
            <p:cNvPr id="8217" name="Picture 23" descr="j03036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504"/>
              <a:ext cx="451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24"/>
            <p:cNvSpPr txBox="1">
              <a:spLocks noChangeArrowheads="1"/>
            </p:cNvSpPr>
            <p:nvPr/>
          </p:nvSpPr>
          <p:spPr bwMode="auto">
            <a:xfrm>
              <a:off x="2976" y="3888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800080"/>
                  </a:solidFill>
                  <a:latin typeface="Times New Roman" panose="02020603050405020304" pitchFamily="18" charset="0"/>
                </a:rPr>
                <a:t>再利用機構</a:t>
              </a:r>
            </a:p>
          </p:txBody>
        </p:sp>
        <p:sp>
          <p:nvSpPr>
            <p:cNvPr id="8219" name="AutoShape 25"/>
            <p:cNvSpPr>
              <a:spLocks noChangeArrowheads="1"/>
            </p:cNvSpPr>
            <p:nvPr/>
          </p:nvSpPr>
          <p:spPr bwMode="auto">
            <a:xfrm>
              <a:off x="3984" y="360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220" name="AutoShape 26"/>
            <p:cNvSpPr>
              <a:spLocks noChangeArrowheads="1"/>
            </p:cNvSpPr>
            <p:nvPr/>
          </p:nvSpPr>
          <p:spPr bwMode="auto">
            <a:xfrm>
              <a:off x="4560" y="3552"/>
              <a:ext cx="1008" cy="288"/>
            </a:xfrm>
            <a:prstGeom prst="cube">
              <a:avLst>
                <a:gd name="adj" fmla="val 17856"/>
              </a:avLst>
            </a:prstGeom>
            <a:solidFill>
              <a:srgbClr val="FFFF66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rgbClr val="CC0066"/>
                  </a:solidFill>
                  <a:latin typeface="Times New Roman" panose="02020603050405020304" pitchFamily="18" charset="0"/>
                  <a:ea typeface="華康粗圓體" charset="-120"/>
                </a:rPr>
                <a:t>再利用</a:t>
              </a:r>
            </a:p>
          </p:txBody>
        </p:sp>
      </p:grpSp>
      <p:grpSp>
        <p:nvGrpSpPr>
          <p:cNvPr id="884763" name="Group 27"/>
          <p:cNvGrpSpPr>
            <a:grpSpLocks/>
          </p:cNvGrpSpPr>
          <p:nvPr/>
        </p:nvGrpSpPr>
        <p:grpSpPr bwMode="auto">
          <a:xfrm>
            <a:off x="609600" y="3505200"/>
            <a:ext cx="1752600" cy="2743200"/>
            <a:chOff x="432" y="2400"/>
            <a:chExt cx="1104" cy="1728"/>
          </a:xfrm>
        </p:grpSpPr>
        <p:sp>
          <p:nvSpPr>
            <p:cNvPr id="8213" name="AutoShape 28"/>
            <p:cNvSpPr>
              <a:spLocks noChangeArrowheads="1"/>
            </p:cNvSpPr>
            <p:nvPr/>
          </p:nvSpPr>
          <p:spPr bwMode="auto">
            <a:xfrm rot="7543464">
              <a:off x="1176" y="252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pic>
          <p:nvPicPr>
            <p:cNvPr id="8214" name="Picture 29" descr="j021353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832"/>
              <a:ext cx="95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AutoShape 30"/>
            <p:cNvSpPr>
              <a:spLocks noChangeArrowheads="1"/>
            </p:cNvSpPr>
            <p:nvPr/>
          </p:nvSpPr>
          <p:spPr bwMode="auto">
            <a:xfrm>
              <a:off x="432" y="3792"/>
              <a:ext cx="1056" cy="336"/>
            </a:xfrm>
            <a:prstGeom prst="cube">
              <a:avLst>
                <a:gd name="adj" fmla="val 17856"/>
              </a:avLst>
            </a:prstGeom>
            <a:solidFill>
              <a:srgbClr val="FFFF66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rgbClr val="CC0066"/>
                  </a:solidFill>
                  <a:latin typeface="Times New Roman" panose="02020603050405020304" pitchFamily="18" charset="0"/>
                  <a:ea typeface="華康粗黑體" pitchFamily="49" charset="-120"/>
                </a:rPr>
                <a:t>境外處理</a:t>
              </a:r>
            </a:p>
          </p:txBody>
        </p:sp>
      </p:grpSp>
      <p:sp>
        <p:nvSpPr>
          <p:cNvPr id="884767" name="Rectangle 31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943600" cy="83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48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事業廢棄物管制架構</a:t>
            </a:r>
            <a:endParaRPr lang="zh-TW" altLang="en-US" sz="280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00" name="Line 36"/>
          <p:cNvSpPr>
            <a:spLocks noChangeShapeType="1"/>
          </p:cNvSpPr>
          <p:nvPr/>
        </p:nvSpPr>
        <p:spPr bwMode="auto">
          <a:xfrm>
            <a:off x="2209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1" name="Line 38"/>
          <p:cNvSpPr>
            <a:spLocks noChangeShapeType="1"/>
          </p:cNvSpPr>
          <p:nvPr/>
        </p:nvSpPr>
        <p:spPr bwMode="auto">
          <a:xfrm>
            <a:off x="2286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2" name="Line 40"/>
          <p:cNvSpPr>
            <a:spLocks noChangeShapeType="1"/>
          </p:cNvSpPr>
          <p:nvPr/>
        </p:nvSpPr>
        <p:spPr bwMode="auto">
          <a:xfrm>
            <a:off x="87630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3" name="Rectangle 45"/>
          <p:cNvSpPr>
            <a:spLocks noChangeArrowheads="1"/>
          </p:cNvSpPr>
          <p:nvPr/>
        </p:nvSpPr>
        <p:spPr bwMode="auto">
          <a:xfrm>
            <a:off x="4800600" y="13716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新細明體" panose="02020500000000000000" pitchFamily="18" charset="-120"/>
              </a:rPr>
              <a:t>流向管制</a:t>
            </a:r>
          </a:p>
        </p:txBody>
      </p:sp>
      <p:sp>
        <p:nvSpPr>
          <p:cNvPr id="8204" name="Rectangle 46"/>
          <p:cNvSpPr>
            <a:spLocks noChangeArrowheads="1"/>
          </p:cNvSpPr>
          <p:nvPr/>
        </p:nvSpPr>
        <p:spPr bwMode="auto">
          <a:xfrm>
            <a:off x="685800" y="1371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新細明體" panose="02020500000000000000" pitchFamily="18" charset="-120"/>
              </a:rPr>
              <a:t>源頭管理</a:t>
            </a:r>
          </a:p>
        </p:txBody>
      </p:sp>
      <p:sp>
        <p:nvSpPr>
          <p:cNvPr id="8205" name="Line 57"/>
          <p:cNvSpPr>
            <a:spLocks noChangeShapeType="1"/>
          </p:cNvSpPr>
          <p:nvPr/>
        </p:nvSpPr>
        <p:spPr bwMode="auto">
          <a:xfrm flipH="1">
            <a:off x="2209800" y="1524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6" name="Line 58"/>
          <p:cNvSpPr>
            <a:spLocks noChangeShapeType="1"/>
          </p:cNvSpPr>
          <p:nvPr/>
        </p:nvSpPr>
        <p:spPr bwMode="auto">
          <a:xfrm>
            <a:off x="64008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7" name="Line 59"/>
          <p:cNvSpPr>
            <a:spLocks noChangeShapeType="1"/>
          </p:cNvSpPr>
          <p:nvPr/>
        </p:nvSpPr>
        <p:spPr bwMode="auto">
          <a:xfrm flipH="1">
            <a:off x="2286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8" name="Line 60"/>
          <p:cNvSpPr>
            <a:spLocks noChangeShapeType="1"/>
          </p:cNvSpPr>
          <p:nvPr/>
        </p:nvSpPr>
        <p:spPr bwMode="auto">
          <a:xfrm>
            <a:off x="1828800" y="152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pic>
        <p:nvPicPr>
          <p:cNvPr id="8209" name="Picture 62" descr="j01949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6" t="38409"/>
          <a:stretch>
            <a:fillRect/>
          </a:stretch>
        </p:blipFill>
        <p:spPr bwMode="auto">
          <a:xfrm>
            <a:off x="6934200" y="2895600"/>
            <a:ext cx="1981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Line 74"/>
          <p:cNvSpPr>
            <a:spLocks noChangeShapeType="1"/>
          </p:cNvSpPr>
          <p:nvPr/>
        </p:nvSpPr>
        <p:spPr bwMode="auto">
          <a:xfrm>
            <a:off x="6477000" y="2819400"/>
            <a:ext cx="609600" cy="609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11" name="Line 75"/>
          <p:cNvSpPr>
            <a:spLocks noChangeShapeType="1"/>
          </p:cNvSpPr>
          <p:nvPr/>
        </p:nvSpPr>
        <p:spPr bwMode="auto">
          <a:xfrm flipV="1">
            <a:off x="6248400" y="35052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84812" name="Text Box 76"/>
          <p:cNvSpPr txBox="1">
            <a:spLocks noChangeArrowheads="1"/>
          </p:cNvSpPr>
          <p:nvPr/>
        </p:nvSpPr>
        <p:spPr bwMode="auto">
          <a:xfrm>
            <a:off x="7315200" y="3733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</a:rPr>
              <a:t>最終處置場</a:t>
            </a:r>
          </a:p>
        </p:txBody>
      </p:sp>
    </p:spTree>
    <p:extLst>
      <p:ext uri="{BB962C8B-B14F-4D97-AF65-F5344CB8AC3E}">
        <p14:creationId xmlns:p14="http://schemas.microsoft.com/office/powerpoint/2010/main" val="17316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858" name="Group 2050"/>
          <p:cNvGrpSpPr>
            <a:grpSpLocks/>
          </p:cNvGrpSpPr>
          <p:nvPr/>
        </p:nvGrpSpPr>
        <p:grpSpPr bwMode="auto">
          <a:xfrm>
            <a:off x="228600" y="990600"/>
            <a:ext cx="8763000" cy="5614988"/>
            <a:chOff x="0" y="687"/>
            <a:chExt cx="5760" cy="3633"/>
          </a:xfrm>
        </p:grpSpPr>
        <p:sp>
          <p:nvSpPr>
            <p:cNvPr id="1273859" name="AutoShape 2051"/>
            <p:cNvSpPr>
              <a:spLocks noChangeArrowheads="1"/>
            </p:cNvSpPr>
            <p:nvPr/>
          </p:nvSpPr>
          <p:spPr bwMode="auto">
            <a:xfrm>
              <a:off x="0" y="687"/>
              <a:ext cx="5760" cy="363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q"/>
                <a:defRPr/>
              </a:pPr>
              <a:endParaRPr lang="zh-TW" altLang="en-US" sz="2400" b="1">
                <a:solidFill>
                  <a:srgbClr val="B6FF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233" name="Rectangle 2052"/>
            <p:cNvSpPr>
              <a:spLocks noChangeArrowheads="1"/>
            </p:cNvSpPr>
            <p:nvPr/>
          </p:nvSpPr>
          <p:spPr bwMode="auto">
            <a:xfrm>
              <a:off x="0" y="720"/>
              <a:ext cx="576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3000" b="1" u="sng">
                <a:solidFill>
                  <a:srgbClr val="99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4" name="Rectangle 2053"/>
            <p:cNvSpPr>
              <a:spLocks noChangeArrowheads="1"/>
            </p:cNvSpPr>
            <p:nvPr/>
          </p:nvSpPr>
          <p:spPr bwMode="auto">
            <a:xfrm>
              <a:off x="1344" y="816"/>
              <a:ext cx="4032" cy="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zh-TW" altLang="en-US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endParaRPr lang="zh-TW" altLang="en-US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endParaRPr lang="zh-TW" altLang="en-US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9235" name="Object 2054"/>
            <p:cNvGraphicFramePr>
              <a:graphicFrameLocks noChangeAspect="1"/>
            </p:cNvGraphicFramePr>
            <p:nvPr/>
          </p:nvGraphicFramePr>
          <p:xfrm>
            <a:off x="3216" y="2409"/>
            <a:ext cx="523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1" name="Clip" r:id="rId3" imgW="830275" imgH="824789" progId="MS_ClipArt_Gallery.5">
                    <p:embed/>
                  </p:oleObj>
                </mc:Choice>
                <mc:Fallback>
                  <p:oleObj name="Clip" r:id="rId3" imgW="830275" imgH="824789" progId="MS_ClipArt_Gallery.5">
                    <p:embed/>
                    <p:pic>
                      <p:nvPicPr>
                        <p:cNvPr id="9235" name="Object 20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409"/>
                          <a:ext cx="523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2055"/>
            <p:cNvGraphicFramePr>
              <a:graphicFrameLocks noChangeAspect="1"/>
            </p:cNvGraphicFramePr>
            <p:nvPr/>
          </p:nvGraphicFramePr>
          <p:xfrm>
            <a:off x="336" y="2447"/>
            <a:ext cx="76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2" name="多媒體項目" r:id="rId5" imgW="5905500" imgH="3697288" progId="MS_ClipArt_Gallery.2">
                    <p:embed/>
                  </p:oleObj>
                </mc:Choice>
                <mc:Fallback>
                  <p:oleObj name="多媒體項目" r:id="rId5" imgW="5905500" imgH="3697288" progId="MS_ClipArt_Gallery.2">
                    <p:embed/>
                    <p:pic>
                      <p:nvPicPr>
                        <p:cNvPr id="9236" name="Object 20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47"/>
                          <a:ext cx="76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Text Box 2056"/>
            <p:cNvSpPr txBox="1">
              <a:spLocks noChangeArrowheads="1"/>
            </p:cNvSpPr>
            <p:nvPr/>
          </p:nvSpPr>
          <p:spPr bwMode="auto">
            <a:xfrm>
              <a:off x="288" y="2928"/>
              <a:ext cx="110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CC0066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廢棄物產源</a:t>
              </a:r>
            </a:p>
          </p:txBody>
        </p:sp>
        <p:sp>
          <p:nvSpPr>
            <p:cNvPr id="9238" name="Text Box 2057"/>
            <p:cNvSpPr txBox="1">
              <a:spLocks noChangeArrowheads="1"/>
            </p:cNvSpPr>
            <p:nvPr/>
          </p:nvSpPr>
          <p:spPr bwMode="auto">
            <a:xfrm>
              <a:off x="1728" y="2928"/>
              <a:ext cx="1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CC0066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清除機構</a:t>
              </a:r>
            </a:p>
          </p:txBody>
        </p:sp>
        <p:sp>
          <p:nvSpPr>
            <p:cNvPr id="9239" name="Text Box 2058"/>
            <p:cNvSpPr txBox="1">
              <a:spLocks noChangeArrowheads="1"/>
            </p:cNvSpPr>
            <p:nvPr/>
          </p:nvSpPr>
          <p:spPr bwMode="auto">
            <a:xfrm>
              <a:off x="3168" y="2928"/>
              <a:ext cx="91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CC0066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處理機構</a:t>
              </a:r>
            </a:p>
          </p:txBody>
        </p:sp>
        <p:graphicFrame>
          <p:nvGraphicFramePr>
            <p:cNvPr id="9240" name="Object 2059"/>
            <p:cNvGraphicFramePr>
              <a:graphicFrameLocks noChangeAspect="1"/>
            </p:cNvGraphicFramePr>
            <p:nvPr/>
          </p:nvGraphicFramePr>
          <p:xfrm>
            <a:off x="4656" y="2403"/>
            <a:ext cx="524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3" name="多媒體項目" r:id="rId7" imgW="1664208" imgH="1666951" progId="MS_ClipArt_Gallery.2">
                    <p:embed/>
                  </p:oleObj>
                </mc:Choice>
                <mc:Fallback>
                  <p:oleObj name="多媒體項目" r:id="rId7" imgW="1664208" imgH="1666951" progId="MS_ClipArt_Gallery.2">
                    <p:embed/>
                    <p:pic>
                      <p:nvPicPr>
                        <p:cNvPr id="9240" name="Object 20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403"/>
                          <a:ext cx="524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AutoShape 2060"/>
            <p:cNvSpPr>
              <a:spLocks noChangeArrowheads="1"/>
            </p:cNvSpPr>
            <p:nvPr/>
          </p:nvSpPr>
          <p:spPr bwMode="auto">
            <a:xfrm>
              <a:off x="1200" y="2688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9242" name="AutoShape 2061"/>
            <p:cNvSpPr>
              <a:spLocks noChangeArrowheads="1"/>
            </p:cNvSpPr>
            <p:nvPr/>
          </p:nvSpPr>
          <p:spPr bwMode="auto">
            <a:xfrm>
              <a:off x="2592" y="2688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9243" name="AutoShape 2062"/>
            <p:cNvSpPr>
              <a:spLocks noChangeArrowheads="1"/>
            </p:cNvSpPr>
            <p:nvPr/>
          </p:nvSpPr>
          <p:spPr bwMode="auto">
            <a:xfrm>
              <a:off x="3984" y="2688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9244" name="Line 2063"/>
            <p:cNvSpPr>
              <a:spLocks noChangeShapeType="1"/>
            </p:cNvSpPr>
            <p:nvPr/>
          </p:nvSpPr>
          <p:spPr bwMode="auto">
            <a:xfrm>
              <a:off x="336" y="3504"/>
              <a:ext cx="0" cy="336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5" name="Line 2064"/>
            <p:cNvSpPr>
              <a:spLocks noChangeShapeType="1"/>
            </p:cNvSpPr>
            <p:nvPr/>
          </p:nvSpPr>
          <p:spPr bwMode="auto">
            <a:xfrm>
              <a:off x="336" y="3696"/>
              <a:ext cx="3216" cy="0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6" name="Line 2065"/>
            <p:cNvSpPr>
              <a:spLocks noChangeShapeType="1"/>
            </p:cNvSpPr>
            <p:nvPr/>
          </p:nvSpPr>
          <p:spPr bwMode="auto">
            <a:xfrm>
              <a:off x="3552" y="3504"/>
              <a:ext cx="0" cy="384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7" name="Text Box 2066"/>
            <p:cNvSpPr txBox="1">
              <a:spLocks noChangeArrowheads="1"/>
            </p:cNvSpPr>
            <p:nvPr/>
          </p:nvSpPr>
          <p:spPr bwMode="auto">
            <a:xfrm>
              <a:off x="1152" y="3408"/>
              <a:ext cx="110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008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前段三聯單</a:t>
              </a:r>
            </a:p>
          </p:txBody>
        </p:sp>
        <p:sp>
          <p:nvSpPr>
            <p:cNvPr id="9248" name="Line 2067"/>
            <p:cNvSpPr>
              <a:spLocks noChangeShapeType="1"/>
            </p:cNvSpPr>
            <p:nvPr/>
          </p:nvSpPr>
          <p:spPr bwMode="auto">
            <a:xfrm>
              <a:off x="3552" y="3696"/>
              <a:ext cx="1392" cy="0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9" name="Line 2068"/>
            <p:cNvSpPr>
              <a:spLocks noChangeShapeType="1"/>
            </p:cNvSpPr>
            <p:nvPr/>
          </p:nvSpPr>
          <p:spPr bwMode="auto">
            <a:xfrm>
              <a:off x="4944" y="3504"/>
              <a:ext cx="0" cy="384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50" name="Text Box 2069"/>
            <p:cNvSpPr txBox="1">
              <a:spLocks noChangeArrowheads="1"/>
            </p:cNvSpPr>
            <p:nvPr/>
          </p:nvSpPr>
          <p:spPr bwMode="auto">
            <a:xfrm>
              <a:off x="3648" y="3312"/>
              <a:ext cx="110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008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後段三聯單</a:t>
              </a:r>
            </a:p>
          </p:txBody>
        </p:sp>
        <p:pic>
          <p:nvPicPr>
            <p:cNvPr id="9251" name="Picture 2070" descr="j01497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20"/>
              <a:ext cx="77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Text Box 2071"/>
            <p:cNvSpPr txBox="1">
              <a:spLocks noChangeArrowheads="1"/>
            </p:cNvSpPr>
            <p:nvPr/>
          </p:nvSpPr>
          <p:spPr bwMode="auto">
            <a:xfrm>
              <a:off x="432" y="1632"/>
              <a:ext cx="768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0033CC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清除前申報</a:t>
              </a:r>
            </a:p>
          </p:txBody>
        </p:sp>
        <p:sp>
          <p:nvSpPr>
            <p:cNvPr id="9253" name="Line 2072"/>
            <p:cNvSpPr>
              <a:spLocks noChangeShapeType="1"/>
            </p:cNvSpPr>
            <p:nvPr/>
          </p:nvSpPr>
          <p:spPr bwMode="auto">
            <a:xfrm>
              <a:off x="672" y="2160"/>
              <a:ext cx="144" cy="288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54" name="Line 2073"/>
            <p:cNvSpPr>
              <a:spLocks noChangeShapeType="1"/>
            </p:cNvSpPr>
            <p:nvPr/>
          </p:nvSpPr>
          <p:spPr bwMode="auto">
            <a:xfrm>
              <a:off x="2208" y="2160"/>
              <a:ext cx="0" cy="384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55" name="Text Box 2074"/>
            <p:cNvSpPr txBox="1">
              <a:spLocks noChangeArrowheads="1"/>
            </p:cNvSpPr>
            <p:nvPr/>
          </p:nvSpPr>
          <p:spPr bwMode="auto">
            <a:xfrm>
              <a:off x="2736" y="1008"/>
              <a:ext cx="1296" cy="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前段三聯單—</a:t>
              </a:r>
              <a:r>
                <a:rPr lang="zh-TW" altLang="en-US" sz="1800" b="1">
                  <a:solidFill>
                    <a:srgbClr val="0033CC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收受廢棄物後24小時內及處理完成日申報</a:t>
              </a: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後段三聯單—</a:t>
              </a:r>
              <a:r>
                <a:rPr lang="zh-TW" altLang="en-US" sz="1800" b="1">
                  <a:solidFill>
                    <a:srgbClr val="0033CC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清除前申報</a:t>
              </a:r>
            </a:p>
          </p:txBody>
        </p:sp>
        <p:sp>
          <p:nvSpPr>
            <p:cNvPr id="9256" name="Line 2075"/>
            <p:cNvSpPr>
              <a:spLocks noChangeShapeType="1"/>
            </p:cNvSpPr>
            <p:nvPr/>
          </p:nvSpPr>
          <p:spPr bwMode="auto">
            <a:xfrm>
              <a:off x="3504" y="2064"/>
              <a:ext cx="0" cy="384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57" name="Text Box 2076"/>
            <p:cNvSpPr txBox="1">
              <a:spLocks noChangeArrowheads="1"/>
            </p:cNvSpPr>
            <p:nvPr/>
          </p:nvSpPr>
          <p:spPr bwMode="auto">
            <a:xfrm>
              <a:off x="4416" y="1392"/>
              <a:ext cx="816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0033CC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收受廢棄物後24小時內申報</a:t>
              </a:r>
            </a:p>
          </p:txBody>
        </p:sp>
        <p:sp>
          <p:nvSpPr>
            <p:cNvPr id="9258" name="Line 2077"/>
            <p:cNvSpPr>
              <a:spLocks noChangeShapeType="1"/>
            </p:cNvSpPr>
            <p:nvPr/>
          </p:nvSpPr>
          <p:spPr bwMode="auto">
            <a:xfrm>
              <a:off x="4848" y="2064"/>
              <a:ext cx="0" cy="384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59" name="Text Box 2078"/>
            <p:cNvSpPr txBox="1">
              <a:spLocks noChangeArrowheads="1"/>
            </p:cNvSpPr>
            <p:nvPr/>
          </p:nvSpPr>
          <p:spPr bwMode="auto">
            <a:xfrm>
              <a:off x="4422" y="2915"/>
              <a:ext cx="129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CC0066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最終處置機構</a:t>
              </a:r>
            </a:p>
          </p:txBody>
        </p:sp>
        <p:sp>
          <p:nvSpPr>
            <p:cNvPr id="9260" name="Text Box 2079"/>
            <p:cNvSpPr txBox="1">
              <a:spLocks noChangeArrowheads="1"/>
            </p:cNvSpPr>
            <p:nvPr/>
          </p:nvSpPr>
          <p:spPr bwMode="auto">
            <a:xfrm>
              <a:off x="1728" y="1536"/>
              <a:ext cx="816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0033CC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接收廢棄物後</a:t>
              </a:r>
              <a:r>
                <a:rPr lang="zh-TW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48</a:t>
              </a:r>
              <a:r>
                <a:rPr lang="zh-TW" altLang="en-US" sz="2000" b="1">
                  <a:solidFill>
                    <a:srgbClr val="0033CC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小時內申報</a:t>
              </a:r>
            </a:p>
          </p:txBody>
        </p:sp>
      </p:grpSp>
      <p:sp>
        <p:nvSpPr>
          <p:cNvPr id="9219" name="Rectangle 2080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 b="1">
              <a:solidFill>
                <a:srgbClr val="003399"/>
              </a:solidFill>
              <a:latin typeface="標楷體" panose="03000509000000000000" pitchFamily="65" charset="-120"/>
            </a:endParaRPr>
          </a:p>
        </p:txBody>
      </p:sp>
      <p:sp>
        <p:nvSpPr>
          <p:cNvPr id="1273889" name="Rectangle 2081"/>
          <p:cNvSpPr>
            <a:spLocks noChangeArrowheads="1"/>
          </p:cNvSpPr>
          <p:nvPr/>
        </p:nvSpPr>
        <p:spPr bwMode="auto">
          <a:xfrm>
            <a:off x="1676400" y="381000"/>
            <a:ext cx="6477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3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</a:rPr>
              <a:t>上網申報作業</a:t>
            </a:r>
          </a:p>
        </p:txBody>
      </p:sp>
      <p:sp>
        <p:nvSpPr>
          <p:cNvPr id="9221" name="Rectangle 2118"/>
          <p:cNvSpPr>
            <a:spLocks noChangeArrowheads="1"/>
          </p:cNvSpPr>
          <p:nvPr/>
        </p:nvSpPr>
        <p:spPr bwMode="auto">
          <a:xfrm>
            <a:off x="2209800" y="5715000"/>
            <a:ext cx="2209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ea typeface="新細明體" panose="02020500000000000000" pitchFamily="18" charset="-120"/>
              </a:rPr>
              <a:t>48小時清運至處理機構</a:t>
            </a:r>
          </a:p>
        </p:txBody>
      </p:sp>
      <p:sp>
        <p:nvSpPr>
          <p:cNvPr id="9222" name="Rectangle 2124"/>
          <p:cNvSpPr>
            <a:spLocks noChangeArrowheads="1"/>
          </p:cNvSpPr>
          <p:nvPr/>
        </p:nvSpPr>
        <p:spPr bwMode="auto">
          <a:xfrm>
            <a:off x="1676400" y="6172200"/>
            <a:ext cx="3124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1">
                <a:solidFill>
                  <a:srgbClr val="660066"/>
                </a:solidFill>
                <a:ea typeface="新細明體" panose="02020500000000000000" pitchFamily="18" charset="-120"/>
              </a:rPr>
              <a:t>84小時產源上網確認聯單內容</a:t>
            </a:r>
          </a:p>
        </p:txBody>
      </p:sp>
      <p:sp>
        <p:nvSpPr>
          <p:cNvPr id="9223" name="Line 2125"/>
          <p:cNvSpPr>
            <a:spLocks noChangeShapeType="1"/>
          </p:cNvSpPr>
          <p:nvPr/>
        </p:nvSpPr>
        <p:spPr bwMode="auto">
          <a:xfrm flipH="1">
            <a:off x="838200" y="5943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4" name="Line 2126"/>
          <p:cNvSpPr>
            <a:spLocks noChangeShapeType="1"/>
          </p:cNvSpPr>
          <p:nvPr/>
        </p:nvSpPr>
        <p:spPr bwMode="auto">
          <a:xfrm>
            <a:off x="4495800" y="5943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5" name="Line 2127"/>
          <p:cNvSpPr>
            <a:spLocks noChangeShapeType="1"/>
          </p:cNvSpPr>
          <p:nvPr/>
        </p:nvSpPr>
        <p:spPr bwMode="auto">
          <a:xfrm flipH="1">
            <a:off x="762000" y="640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6" name="Line 2128"/>
          <p:cNvSpPr>
            <a:spLocks noChangeShapeType="1"/>
          </p:cNvSpPr>
          <p:nvPr/>
        </p:nvSpPr>
        <p:spPr bwMode="auto">
          <a:xfrm>
            <a:off x="4876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7" name="Line 2133"/>
          <p:cNvSpPr>
            <a:spLocks noChangeShapeType="1"/>
          </p:cNvSpPr>
          <p:nvPr/>
        </p:nvSpPr>
        <p:spPr bwMode="auto">
          <a:xfrm>
            <a:off x="5638800" y="601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8" name="Line 2136"/>
          <p:cNvSpPr>
            <a:spLocks noChangeShapeType="1"/>
          </p:cNvSpPr>
          <p:nvPr/>
        </p:nvSpPr>
        <p:spPr bwMode="auto">
          <a:xfrm>
            <a:off x="762000" y="594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9" name="Rectangle 2137"/>
          <p:cNvSpPr>
            <a:spLocks noChangeArrowheads="1"/>
          </p:cNvSpPr>
          <p:nvPr/>
        </p:nvSpPr>
        <p:spPr bwMode="auto">
          <a:xfrm>
            <a:off x="1676400" y="32004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ea typeface="新細明體" panose="02020500000000000000" pitchFamily="18" charset="-120"/>
              </a:rPr>
              <a:t>24小時內改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ea typeface="新細明體" panose="02020500000000000000" pitchFamily="18" charset="-120"/>
              </a:rPr>
              <a:t>為正確內容</a:t>
            </a:r>
          </a:p>
        </p:txBody>
      </p:sp>
      <p:sp>
        <p:nvSpPr>
          <p:cNvPr id="9230" name="Line 2139"/>
          <p:cNvSpPr>
            <a:spLocks noChangeShapeType="1"/>
          </p:cNvSpPr>
          <p:nvPr/>
        </p:nvSpPr>
        <p:spPr bwMode="auto">
          <a:xfrm flipV="1">
            <a:off x="20574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31" name="Rectangle 2140"/>
          <p:cNvSpPr>
            <a:spLocks noChangeArrowheads="1"/>
          </p:cNvSpPr>
          <p:nvPr/>
        </p:nvSpPr>
        <p:spPr bwMode="auto">
          <a:xfrm>
            <a:off x="5715000" y="3352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ea typeface="新細明體" panose="02020500000000000000" pitchFamily="18" charset="-120"/>
              </a:rPr>
              <a:t>30日內完成處理</a:t>
            </a:r>
          </a:p>
        </p:txBody>
      </p:sp>
    </p:spTree>
    <p:extLst>
      <p:ext uri="{BB962C8B-B14F-4D97-AF65-F5344CB8AC3E}">
        <p14:creationId xmlns:p14="http://schemas.microsoft.com/office/powerpoint/2010/main" val="12614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85A6E6-AEDD-4A78-8818-259B4D5FDFA5}" type="slidenum">
              <a:rPr kumimoji="0" lang="zh-TW" altLang="en-US" sz="1400" smtClean="0">
                <a:solidFill>
                  <a:srgbClr val="666699"/>
                </a:solidFill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400">
              <a:solidFill>
                <a:srgbClr val="666699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11267" name="Group 707"/>
          <p:cNvGrpSpPr>
            <a:grpSpLocks/>
          </p:cNvGrpSpPr>
          <p:nvPr/>
        </p:nvGrpSpPr>
        <p:grpSpPr bwMode="auto">
          <a:xfrm>
            <a:off x="228600" y="0"/>
            <a:ext cx="8534400" cy="7240588"/>
            <a:chOff x="0" y="0"/>
            <a:chExt cx="5760" cy="4561"/>
          </a:xfrm>
        </p:grpSpPr>
        <p:grpSp>
          <p:nvGrpSpPr>
            <p:cNvPr id="11268" name="Group 167"/>
            <p:cNvGrpSpPr>
              <a:grpSpLocks/>
            </p:cNvGrpSpPr>
            <p:nvPr/>
          </p:nvGrpSpPr>
          <p:grpSpPr bwMode="auto">
            <a:xfrm>
              <a:off x="0" y="432"/>
              <a:ext cx="717" cy="107"/>
              <a:chOff x="0" y="596"/>
              <a:chExt cx="674" cy="384"/>
            </a:xfrm>
          </p:grpSpPr>
          <p:sp>
            <p:nvSpPr>
              <p:cNvPr id="11968" name="Rectangle 3"/>
              <p:cNvSpPr>
                <a:spLocks noChangeArrowheads="1"/>
              </p:cNvSpPr>
              <p:nvPr/>
            </p:nvSpPr>
            <p:spPr bwMode="auto">
              <a:xfrm>
                <a:off x="11" y="596"/>
                <a:ext cx="65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rgbClr val="8B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聯單編號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69" name="Rectangle 166"/>
              <p:cNvSpPr>
                <a:spLocks noChangeArrowheads="1"/>
              </p:cNvSpPr>
              <p:nvPr/>
            </p:nvSpPr>
            <p:spPr bwMode="auto">
              <a:xfrm>
                <a:off x="0" y="596"/>
                <a:ext cx="67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69" name="Group 169"/>
            <p:cNvGrpSpPr>
              <a:grpSpLocks/>
            </p:cNvGrpSpPr>
            <p:nvPr/>
          </p:nvGrpSpPr>
          <p:grpSpPr bwMode="auto">
            <a:xfrm>
              <a:off x="717" y="432"/>
              <a:ext cx="1463" cy="107"/>
              <a:chOff x="674" y="596"/>
              <a:chExt cx="1374" cy="384"/>
            </a:xfrm>
          </p:grpSpPr>
          <p:sp>
            <p:nvSpPr>
              <p:cNvPr id="11966" name="Rectangle 4"/>
              <p:cNvSpPr>
                <a:spLocks noChangeArrowheads="1"/>
              </p:cNvSpPr>
              <p:nvPr/>
            </p:nvSpPr>
            <p:spPr bwMode="auto">
              <a:xfrm>
                <a:off x="685" y="596"/>
                <a:ext cx="135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 b="1">
                    <a:solidFill>
                      <a:srgbClr val="8B0000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S765432109300013</a:t>
                </a:r>
                <a:endParaRPr lang="en-US" altLang="zh-TW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67" name="Rectangle 168"/>
              <p:cNvSpPr>
                <a:spLocks noChangeArrowheads="1"/>
              </p:cNvSpPr>
              <p:nvPr/>
            </p:nvSpPr>
            <p:spPr bwMode="auto">
              <a:xfrm>
                <a:off x="674" y="596"/>
                <a:ext cx="137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0" name="Group 171"/>
            <p:cNvGrpSpPr>
              <a:grpSpLocks/>
            </p:cNvGrpSpPr>
            <p:nvPr/>
          </p:nvGrpSpPr>
          <p:grpSpPr bwMode="auto">
            <a:xfrm>
              <a:off x="2180" y="432"/>
              <a:ext cx="3574" cy="107"/>
              <a:chOff x="2048" y="596"/>
              <a:chExt cx="3358" cy="384"/>
            </a:xfrm>
          </p:grpSpPr>
          <p:sp>
            <p:nvSpPr>
              <p:cNvPr id="11964" name="Rectangle 5"/>
              <p:cNvSpPr>
                <a:spLocks noChangeArrowheads="1"/>
              </p:cNvSpPr>
              <p:nvPr/>
            </p:nvSpPr>
            <p:spPr bwMode="auto">
              <a:xfrm>
                <a:off x="2059" y="596"/>
                <a:ext cx="333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2730印刷電路板製造業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65" name="Rectangle 170"/>
              <p:cNvSpPr>
                <a:spLocks noChangeArrowheads="1"/>
              </p:cNvSpPr>
              <p:nvPr/>
            </p:nvSpPr>
            <p:spPr bwMode="auto">
              <a:xfrm>
                <a:off x="2048" y="596"/>
                <a:ext cx="3358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1" name="Group 175"/>
            <p:cNvGrpSpPr>
              <a:grpSpLocks/>
            </p:cNvGrpSpPr>
            <p:nvPr/>
          </p:nvGrpSpPr>
          <p:grpSpPr bwMode="auto">
            <a:xfrm>
              <a:off x="0" y="539"/>
              <a:ext cx="1484" cy="133"/>
              <a:chOff x="0" y="980"/>
              <a:chExt cx="1394" cy="480"/>
            </a:xfrm>
          </p:grpSpPr>
          <p:sp>
            <p:nvSpPr>
              <p:cNvPr id="11960" name="Rectangle 174"/>
              <p:cNvSpPr>
                <a:spLocks noChangeArrowheads="1"/>
              </p:cNvSpPr>
              <p:nvPr/>
            </p:nvSpPr>
            <p:spPr bwMode="auto">
              <a:xfrm>
                <a:off x="0" y="980"/>
                <a:ext cx="1394" cy="48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61" name="Group 173"/>
              <p:cNvGrpSpPr>
                <a:grpSpLocks/>
              </p:cNvGrpSpPr>
              <p:nvPr/>
            </p:nvGrpSpPr>
            <p:grpSpPr bwMode="auto">
              <a:xfrm>
                <a:off x="0" y="980"/>
                <a:ext cx="1394" cy="480"/>
                <a:chOff x="0" y="980"/>
                <a:chExt cx="1394" cy="480"/>
              </a:xfrm>
            </p:grpSpPr>
            <p:sp>
              <p:nvSpPr>
                <p:cNvPr id="11962" name="Rectangle 6"/>
                <p:cNvSpPr>
                  <a:spLocks noChangeArrowheads="1"/>
                </p:cNvSpPr>
                <p:nvPr/>
              </p:nvSpPr>
              <p:spPr bwMode="auto">
                <a:xfrm>
                  <a:off x="11" y="980"/>
                  <a:ext cx="1372" cy="480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 b="1">
                      <a:solidFill>
                        <a:srgbClr val="3366FF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中間處理後產物流向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63" name="Rectangle 172"/>
                <p:cNvSpPr>
                  <a:spLocks noChangeArrowheads="1"/>
                </p:cNvSpPr>
                <p:nvPr/>
              </p:nvSpPr>
              <p:spPr bwMode="auto">
                <a:xfrm>
                  <a:off x="0" y="980"/>
                  <a:ext cx="139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72" name="Group 179"/>
            <p:cNvGrpSpPr>
              <a:grpSpLocks/>
            </p:cNvGrpSpPr>
            <p:nvPr/>
          </p:nvGrpSpPr>
          <p:grpSpPr bwMode="auto">
            <a:xfrm>
              <a:off x="1484" y="539"/>
              <a:ext cx="4270" cy="133"/>
              <a:chOff x="1394" y="980"/>
              <a:chExt cx="4012" cy="480"/>
            </a:xfrm>
          </p:grpSpPr>
          <p:sp>
            <p:nvSpPr>
              <p:cNvPr id="11956" name="Rectangle 178"/>
              <p:cNvSpPr>
                <a:spLocks noChangeArrowheads="1"/>
              </p:cNvSpPr>
              <p:nvPr/>
            </p:nvSpPr>
            <p:spPr bwMode="auto">
              <a:xfrm>
                <a:off x="1394" y="980"/>
                <a:ext cx="4012" cy="48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57" name="Group 177"/>
              <p:cNvGrpSpPr>
                <a:grpSpLocks/>
              </p:cNvGrpSpPr>
              <p:nvPr/>
            </p:nvGrpSpPr>
            <p:grpSpPr bwMode="auto">
              <a:xfrm>
                <a:off x="1394" y="980"/>
                <a:ext cx="4012" cy="480"/>
                <a:chOff x="1394" y="980"/>
                <a:chExt cx="4012" cy="480"/>
              </a:xfrm>
            </p:grpSpPr>
            <p:sp>
              <p:nvSpPr>
                <p:cNvPr id="11958" name="Rectangle 7"/>
                <p:cNvSpPr>
                  <a:spLocks noChangeArrowheads="1"/>
                </p:cNvSpPr>
                <p:nvPr/>
              </p:nvSpPr>
              <p:spPr bwMode="auto">
                <a:xfrm>
                  <a:off x="1405" y="980"/>
                  <a:ext cx="3990" cy="480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最終處置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59" name="Rectangle 176"/>
                <p:cNvSpPr>
                  <a:spLocks noChangeArrowheads="1"/>
                </p:cNvSpPr>
                <p:nvPr/>
              </p:nvSpPr>
              <p:spPr bwMode="auto">
                <a:xfrm>
                  <a:off x="1394" y="980"/>
                  <a:ext cx="401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73" name="Group 181"/>
            <p:cNvGrpSpPr>
              <a:grpSpLocks/>
            </p:cNvGrpSpPr>
            <p:nvPr/>
          </p:nvGrpSpPr>
          <p:grpSpPr bwMode="auto">
            <a:xfrm>
              <a:off x="0" y="672"/>
              <a:ext cx="2381" cy="106"/>
              <a:chOff x="0" y="1460"/>
              <a:chExt cx="2237" cy="384"/>
            </a:xfrm>
          </p:grpSpPr>
          <p:sp>
            <p:nvSpPr>
              <p:cNvPr id="11954" name="Rectangle 8"/>
              <p:cNvSpPr>
                <a:spLocks noChangeArrowheads="1"/>
              </p:cNvSpPr>
              <p:nvPr/>
            </p:nvSpPr>
            <p:spPr bwMode="auto">
              <a:xfrm>
                <a:off x="11" y="1460"/>
                <a:ext cx="221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事業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55" name="Rectangle 180"/>
              <p:cNvSpPr>
                <a:spLocks noChangeArrowheads="1"/>
              </p:cNvSpPr>
              <p:nvPr/>
            </p:nvSpPr>
            <p:spPr bwMode="auto">
              <a:xfrm>
                <a:off x="0" y="1460"/>
                <a:ext cx="223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4" name="Group 183"/>
            <p:cNvGrpSpPr>
              <a:grpSpLocks/>
            </p:cNvGrpSpPr>
            <p:nvPr/>
          </p:nvGrpSpPr>
          <p:grpSpPr bwMode="auto">
            <a:xfrm>
              <a:off x="2381" y="672"/>
              <a:ext cx="1739" cy="106"/>
              <a:chOff x="2237" y="1460"/>
              <a:chExt cx="1634" cy="384"/>
            </a:xfrm>
          </p:grpSpPr>
          <p:sp>
            <p:nvSpPr>
              <p:cNvPr id="11952" name="Rectangle 9"/>
              <p:cNvSpPr>
                <a:spLocks noChangeArrowheads="1"/>
              </p:cNvSpPr>
              <p:nvPr/>
            </p:nvSpPr>
            <p:spPr bwMode="auto">
              <a:xfrm>
                <a:off x="2248" y="1460"/>
                <a:ext cx="16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清除者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53" name="Rectangle 182"/>
              <p:cNvSpPr>
                <a:spLocks noChangeArrowheads="1"/>
              </p:cNvSpPr>
              <p:nvPr/>
            </p:nvSpPr>
            <p:spPr bwMode="auto">
              <a:xfrm>
                <a:off x="2237" y="1460"/>
                <a:ext cx="163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5" name="Group 185"/>
            <p:cNvGrpSpPr>
              <a:grpSpLocks/>
            </p:cNvGrpSpPr>
            <p:nvPr/>
          </p:nvGrpSpPr>
          <p:grpSpPr bwMode="auto">
            <a:xfrm>
              <a:off x="4120" y="672"/>
              <a:ext cx="1634" cy="106"/>
              <a:chOff x="3871" y="1460"/>
              <a:chExt cx="1535" cy="384"/>
            </a:xfrm>
          </p:grpSpPr>
          <p:sp>
            <p:nvSpPr>
              <p:cNvPr id="11950" name="Rectangle 10"/>
              <p:cNvSpPr>
                <a:spLocks noChangeArrowheads="1"/>
              </p:cNvSpPr>
              <p:nvPr/>
            </p:nvSpPr>
            <p:spPr bwMode="auto">
              <a:xfrm>
                <a:off x="3882" y="1460"/>
                <a:ext cx="1513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處理者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51" name="Rectangle 184"/>
              <p:cNvSpPr>
                <a:spLocks noChangeArrowheads="1"/>
              </p:cNvSpPr>
              <p:nvPr/>
            </p:nvSpPr>
            <p:spPr bwMode="auto">
              <a:xfrm>
                <a:off x="3871" y="1460"/>
                <a:ext cx="1535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6" name="Group 187"/>
            <p:cNvGrpSpPr>
              <a:grpSpLocks/>
            </p:cNvGrpSpPr>
            <p:nvPr/>
          </p:nvGrpSpPr>
          <p:grpSpPr bwMode="auto">
            <a:xfrm>
              <a:off x="0" y="778"/>
              <a:ext cx="2381" cy="107"/>
              <a:chOff x="0" y="1844"/>
              <a:chExt cx="2237" cy="384"/>
            </a:xfrm>
          </p:grpSpPr>
          <p:sp>
            <p:nvSpPr>
              <p:cNvPr id="11948" name="Rectangle 11"/>
              <p:cNvSpPr>
                <a:spLocks noChangeArrowheads="1"/>
              </p:cNvSpPr>
              <p:nvPr/>
            </p:nvSpPr>
            <p:spPr bwMode="auto">
              <a:xfrm>
                <a:off x="11" y="1844"/>
                <a:ext cx="221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S7654321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大發股份有限公司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49" name="Rectangle 186"/>
              <p:cNvSpPr>
                <a:spLocks noChangeArrowheads="1"/>
              </p:cNvSpPr>
              <p:nvPr/>
            </p:nvSpPr>
            <p:spPr bwMode="auto">
              <a:xfrm>
                <a:off x="0" y="1844"/>
                <a:ext cx="223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7" name="Group 189"/>
            <p:cNvGrpSpPr>
              <a:grpSpLocks/>
            </p:cNvGrpSpPr>
            <p:nvPr/>
          </p:nvGrpSpPr>
          <p:grpSpPr bwMode="auto">
            <a:xfrm>
              <a:off x="2381" y="778"/>
              <a:ext cx="1739" cy="107"/>
              <a:chOff x="2237" y="1844"/>
              <a:chExt cx="1634" cy="384"/>
            </a:xfrm>
          </p:grpSpPr>
          <p:sp>
            <p:nvSpPr>
              <p:cNvPr id="11946" name="Rectangle 12"/>
              <p:cNvSpPr>
                <a:spLocks noChangeArrowheads="1"/>
              </p:cNvSpPr>
              <p:nvPr/>
            </p:nvSpPr>
            <p:spPr bwMode="auto">
              <a:xfrm>
                <a:off x="2248" y="1844"/>
                <a:ext cx="16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T4395018</a:t>
                </a: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一定清環保公司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47" name="Rectangle 188"/>
              <p:cNvSpPr>
                <a:spLocks noChangeArrowheads="1"/>
              </p:cNvSpPr>
              <p:nvPr/>
            </p:nvSpPr>
            <p:spPr bwMode="auto">
              <a:xfrm>
                <a:off x="2237" y="1844"/>
                <a:ext cx="163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8" name="Group 191"/>
            <p:cNvGrpSpPr>
              <a:grpSpLocks/>
            </p:cNvGrpSpPr>
            <p:nvPr/>
          </p:nvGrpSpPr>
          <p:grpSpPr bwMode="auto">
            <a:xfrm>
              <a:off x="4120" y="778"/>
              <a:ext cx="1634" cy="107"/>
              <a:chOff x="3871" y="1844"/>
              <a:chExt cx="1535" cy="384"/>
            </a:xfrm>
          </p:grpSpPr>
          <p:sp>
            <p:nvSpPr>
              <p:cNvPr id="11944" name="Rectangle 13"/>
              <p:cNvSpPr>
                <a:spLocks noChangeArrowheads="1"/>
              </p:cNvSpPr>
              <p:nvPr/>
            </p:nvSpPr>
            <p:spPr bwMode="auto">
              <a:xfrm>
                <a:off x="3882" y="1844"/>
                <a:ext cx="1513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E4800444</a:t>
                </a: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燒得淨焚化廠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45" name="Rectangle 190"/>
              <p:cNvSpPr>
                <a:spLocks noChangeArrowheads="1"/>
              </p:cNvSpPr>
              <p:nvPr/>
            </p:nvSpPr>
            <p:spPr bwMode="auto">
              <a:xfrm>
                <a:off x="3871" y="1844"/>
                <a:ext cx="1535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79" name="Group 193"/>
            <p:cNvGrpSpPr>
              <a:grpSpLocks/>
            </p:cNvGrpSpPr>
            <p:nvPr/>
          </p:nvGrpSpPr>
          <p:grpSpPr bwMode="auto">
            <a:xfrm>
              <a:off x="0" y="885"/>
              <a:ext cx="2381" cy="106"/>
              <a:chOff x="0" y="2228"/>
              <a:chExt cx="2237" cy="384"/>
            </a:xfrm>
          </p:grpSpPr>
          <p:sp>
            <p:nvSpPr>
              <p:cNvPr id="11942" name="Rectangle 14"/>
              <p:cNvSpPr>
                <a:spLocks noChangeArrowheads="1"/>
              </p:cNvSpPr>
              <p:nvPr/>
            </p:nvSpPr>
            <p:spPr bwMode="auto">
              <a:xfrm>
                <a:off x="11" y="2228"/>
                <a:ext cx="221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高雄縣鳳山市鳳仁路９４號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43" name="Rectangle 192"/>
              <p:cNvSpPr>
                <a:spLocks noChangeArrowheads="1"/>
              </p:cNvSpPr>
              <p:nvPr/>
            </p:nvSpPr>
            <p:spPr bwMode="auto">
              <a:xfrm>
                <a:off x="0" y="2228"/>
                <a:ext cx="223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80" name="Group 195"/>
            <p:cNvGrpSpPr>
              <a:grpSpLocks/>
            </p:cNvGrpSpPr>
            <p:nvPr/>
          </p:nvGrpSpPr>
          <p:grpSpPr bwMode="auto">
            <a:xfrm>
              <a:off x="2381" y="885"/>
              <a:ext cx="1739" cy="106"/>
              <a:chOff x="2237" y="2228"/>
              <a:chExt cx="1634" cy="384"/>
            </a:xfrm>
          </p:grpSpPr>
          <p:sp>
            <p:nvSpPr>
              <p:cNvPr id="11940" name="Rectangle 15"/>
              <p:cNvSpPr>
                <a:spLocks noChangeArrowheads="1"/>
              </p:cNvSpPr>
              <p:nvPr/>
            </p:nvSpPr>
            <p:spPr bwMode="auto">
              <a:xfrm>
                <a:off x="2248" y="2228"/>
                <a:ext cx="16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屏東縣屏東市崇蘭里清美巷五號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41" name="Rectangle 194"/>
              <p:cNvSpPr>
                <a:spLocks noChangeArrowheads="1"/>
              </p:cNvSpPr>
              <p:nvPr/>
            </p:nvSpPr>
            <p:spPr bwMode="auto">
              <a:xfrm>
                <a:off x="2237" y="2228"/>
                <a:ext cx="163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81" name="Group 197"/>
            <p:cNvGrpSpPr>
              <a:grpSpLocks/>
            </p:cNvGrpSpPr>
            <p:nvPr/>
          </p:nvGrpSpPr>
          <p:grpSpPr bwMode="auto">
            <a:xfrm>
              <a:off x="4120" y="885"/>
              <a:ext cx="1634" cy="106"/>
              <a:chOff x="3871" y="2228"/>
              <a:chExt cx="1535" cy="384"/>
            </a:xfrm>
          </p:grpSpPr>
          <p:sp>
            <p:nvSpPr>
              <p:cNvPr id="11938" name="Rectangle 16"/>
              <p:cNvSpPr>
                <a:spLocks noChangeArrowheads="1"/>
              </p:cNvSpPr>
              <p:nvPr/>
            </p:nvSpPr>
            <p:spPr bwMode="auto">
              <a:xfrm>
                <a:off x="3882" y="2228"/>
                <a:ext cx="1513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高雄市楠梓加工區新經一路</a:t>
                </a:r>
                <a:r>
                  <a:rPr lang="zh-TW" altLang="en-US" sz="1000"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11</a:t>
                </a:r>
                <a:r>
                  <a:rPr lang="zh-TW" altLang="en-US" sz="1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號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39" name="Rectangle 196"/>
              <p:cNvSpPr>
                <a:spLocks noChangeArrowheads="1"/>
              </p:cNvSpPr>
              <p:nvPr/>
            </p:nvSpPr>
            <p:spPr bwMode="auto">
              <a:xfrm>
                <a:off x="3871" y="2228"/>
                <a:ext cx="1535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82" name="Group 199"/>
            <p:cNvGrpSpPr>
              <a:grpSpLocks/>
            </p:cNvGrpSpPr>
            <p:nvPr/>
          </p:nvGrpSpPr>
          <p:grpSpPr bwMode="auto">
            <a:xfrm>
              <a:off x="0" y="991"/>
              <a:ext cx="2381" cy="107"/>
              <a:chOff x="0" y="2612"/>
              <a:chExt cx="2237" cy="384"/>
            </a:xfrm>
          </p:grpSpPr>
          <p:sp>
            <p:nvSpPr>
              <p:cNvPr id="11936" name="Rectangle 17"/>
              <p:cNvSpPr>
                <a:spLocks noChangeArrowheads="1"/>
              </p:cNvSpPr>
              <p:nvPr/>
            </p:nvSpPr>
            <p:spPr bwMode="auto">
              <a:xfrm>
                <a:off x="11" y="2612"/>
                <a:ext cx="221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事業機構申報內容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37" name="Rectangle 198"/>
              <p:cNvSpPr>
                <a:spLocks noChangeArrowheads="1"/>
              </p:cNvSpPr>
              <p:nvPr/>
            </p:nvSpPr>
            <p:spPr bwMode="auto">
              <a:xfrm>
                <a:off x="0" y="2612"/>
                <a:ext cx="223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83" name="Group 203"/>
            <p:cNvGrpSpPr>
              <a:grpSpLocks/>
            </p:cNvGrpSpPr>
            <p:nvPr/>
          </p:nvGrpSpPr>
          <p:grpSpPr bwMode="auto">
            <a:xfrm>
              <a:off x="2381" y="991"/>
              <a:ext cx="1739" cy="107"/>
              <a:chOff x="2237" y="2612"/>
              <a:chExt cx="1634" cy="384"/>
            </a:xfrm>
          </p:grpSpPr>
          <p:sp>
            <p:nvSpPr>
              <p:cNvPr id="11932" name="Rectangle 202"/>
              <p:cNvSpPr>
                <a:spLocks noChangeArrowheads="1"/>
              </p:cNvSpPr>
              <p:nvPr/>
            </p:nvSpPr>
            <p:spPr bwMode="auto">
              <a:xfrm>
                <a:off x="2237" y="2612"/>
                <a:ext cx="1634" cy="384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33" name="Group 201"/>
              <p:cNvGrpSpPr>
                <a:grpSpLocks/>
              </p:cNvGrpSpPr>
              <p:nvPr/>
            </p:nvGrpSpPr>
            <p:grpSpPr bwMode="auto">
              <a:xfrm>
                <a:off x="2237" y="2612"/>
                <a:ext cx="1634" cy="384"/>
                <a:chOff x="2237" y="2612"/>
                <a:chExt cx="1634" cy="384"/>
              </a:xfrm>
            </p:grpSpPr>
            <p:sp>
              <p:nvSpPr>
                <p:cNvPr id="11934" name="Rectangle 18"/>
                <p:cNvSpPr>
                  <a:spLocks noChangeArrowheads="1"/>
                </p:cNvSpPr>
                <p:nvPr/>
              </p:nvSpPr>
              <p:spPr bwMode="auto">
                <a:xfrm>
                  <a:off x="2248" y="2612"/>
                  <a:ext cx="1612" cy="384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清除機構申報內容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35" name="Rectangle 200"/>
                <p:cNvSpPr>
                  <a:spLocks noChangeArrowheads="1"/>
                </p:cNvSpPr>
                <p:nvPr/>
              </p:nvSpPr>
              <p:spPr bwMode="auto">
                <a:xfrm>
                  <a:off x="2237" y="2612"/>
                  <a:ext cx="163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84" name="Group 207"/>
            <p:cNvGrpSpPr>
              <a:grpSpLocks/>
            </p:cNvGrpSpPr>
            <p:nvPr/>
          </p:nvGrpSpPr>
          <p:grpSpPr bwMode="auto">
            <a:xfrm>
              <a:off x="4120" y="991"/>
              <a:ext cx="1634" cy="107"/>
              <a:chOff x="3871" y="2612"/>
              <a:chExt cx="1535" cy="384"/>
            </a:xfrm>
          </p:grpSpPr>
          <p:sp>
            <p:nvSpPr>
              <p:cNvPr id="11928" name="Rectangle 206"/>
              <p:cNvSpPr>
                <a:spLocks noChangeArrowheads="1"/>
              </p:cNvSpPr>
              <p:nvPr/>
            </p:nvSpPr>
            <p:spPr bwMode="auto">
              <a:xfrm>
                <a:off x="3871" y="2612"/>
                <a:ext cx="1535" cy="384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29" name="Group 205"/>
              <p:cNvGrpSpPr>
                <a:grpSpLocks/>
              </p:cNvGrpSpPr>
              <p:nvPr/>
            </p:nvGrpSpPr>
            <p:grpSpPr bwMode="auto">
              <a:xfrm>
                <a:off x="3871" y="2612"/>
                <a:ext cx="1535" cy="384"/>
                <a:chOff x="3871" y="2612"/>
                <a:chExt cx="1535" cy="384"/>
              </a:xfrm>
            </p:grpSpPr>
            <p:sp>
              <p:nvSpPr>
                <p:cNvPr id="11930" name="Rectangle 19"/>
                <p:cNvSpPr>
                  <a:spLocks noChangeArrowheads="1"/>
                </p:cNvSpPr>
                <p:nvPr/>
              </p:nvSpPr>
              <p:spPr bwMode="auto">
                <a:xfrm>
                  <a:off x="3882" y="2612"/>
                  <a:ext cx="1513" cy="384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處理機構申報內容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31" name="Rectangle 204"/>
                <p:cNvSpPr>
                  <a:spLocks noChangeArrowheads="1"/>
                </p:cNvSpPr>
                <p:nvPr/>
              </p:nvSpPr>
              <p:spPr bwMode="auto">
                <a:xfrm>
                  <a:off x="3871" y="2612"/>
                  <a:ext cx="153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85" name="Group 209"/>
            <p:cNvGrpSpPr>
              <a:grpSpLocks/>
            </p:cNvGrpSpPr>
            <p:nvPr/>
          </p:nvGrpSpPr>
          <p:grpSpPr bwMode="auto">
            <a:xfrm>
              <a:off x="0" y="1098"/>
              <a:ext cx="1468" cy="133"/>
              <a:chOff x="0" y="2996"/>
              <a:chExt cx="1379" cy="480"/>
            </a:xfrm>
          </p:grpSpPr>
          <p:sp>
            <p:nvSpPr>
              <p:cNvPr id="11926" name="Rectangle 20"/>
              <p:cNvSpPr>
                <a:spLocks noChangeArrowheads="1"/>
              </p:cNvSpPr>
              <p:nvPr/>
            </p:nvSpPr>
            <p:spPr bwMode="auto">
              <a:xfrm>
                <a:off x="11" y="2996"/>
                <a:ext cx="135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rgbClr val="FF0000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廢棄物清除出廠之實際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清運日期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27" name="Rectangle 208"/>
              <p:cNvSpPr>
                <a:spLocks noChangeArrowheads="1"/>
              </p:cNvSpPr>
              <p:nvPr/>
            </p:nvSpPr>
            <p:spPr bwMode="auto">
              <a:xfrm>
                <a:off x="0" y="2996"/>
                <a:ext cx="1379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86" name="Group 211"/>
            <p:cNvGrpSpPr>
              <a:grpSpLocks/>
            </p:cNvGrpSpPr>
            <p:nvPr/>
          </p:nvGrpSpPr>
          <p:grpSpPr bwMode="auto">
            <a:xfrm>
              <a:off x="1468" y="1098"/>
              <a:ext cx="913" cy="133"/>
              <a:chOff x="1379" y="2996"/>
              <a:chExt cx="858" cy="480"/>
            </a:xfrm>
          </p:grpSpPr>
          <p:sp>
            <p:nvSpPr>
              <p:cNvPr id="11924" name="Rectangle 21"/>
              <p:cNvSpPr>
                <a:spLocks noChangeArrowheads="1"/>
              </p:cNvSpPr>
              <p:nvPr/>
            </p:nvSpPr>
            <p:spPr bwMode="auto">
              <a:xfrm>
                <a:off x="1390" y="2996"/>
                <a:ext cx="83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930129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25" name="Rectangle 210"/>
              <p:cNvSpPr>
                <a:spLocks noChangeArrowheads="1"/>
              </p:cNvSpPr>
              <p:nvPr/>
            </p:nvSpPr>
            <p:spPr bwMode="auto">
              <a:xfrm>
                <a:off x="1379" y="2996"/>
                <a:ext cx="858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87" name="Group 215"/>
            <p:cNvGrpSpPr>
              <a:grpSpLocks/>
            </p:cNvGrpSpPr>
            <p:nvPr/>
          </p:nvGrpSpPr>
          <p:grpSpPr bwMode="auto">
            <a:xfrm>
              <a:off x="2381" y="1098"/>
              <a:ext cx="844" cy="133"/>
              <a:chOff x="2237" y="2996"/>
              <a:chExt cx="793" cy="480"/>
            </a:xfrm>
          </p:grpSpPr>
          <p:sp>
            <p:nvSpPr>
              <p:cNvPr id="11920" name="Rectangle 214"/>
              <p:cNvSpPr>
                <a:spLocks noChangeArrowheads="1"/>
              </p:cNvSpPr>
              <p:nvPr/>
            </p:nvSpPr>
            <p:spPr bwMode="auto">
              <a:xfrm>
                <a:off x="2237" y="2996"/>
                <a:ext cx="793" cy="480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21" name="Group 213"/>
              <p:cNvGrpSpPr>
                <a:grpSpLocks/>
              </p:cNvGrpSpPr>
              <p:nvPr/>
            </p:nvGrpSpPr>
            <p:grpSpPr bwMode="auto">
              <a:xfrm>
                <a:off x="2237" y="2996"/>
                <a:ext cx="793" cy="480"/>
                <a:chOff x="2237" y="2996"/>
                <a:chExt cx="793" cy="480"/>
              </a:xfrm>
            </p:grpSpPr>
            <p:sp>
              <p:nvSpPr>
                <p:cNvPr id="11922" name="Rectangle 22"/>
                <p:cNvSpPr>
                  <a:spLocks noChangeArrowheads="1"/>
                </p:cNvSpPr>
                <p:nvPr/>
              </p:nvSpPr>
              <p:spPr bwMode="auto">
                <a:xfrm>
                  <a:off x="2248" y="2996"/>
                  <a:ext cx="771" cy="480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實際清運日期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23" name="Rectangle 212"/>
                <p:cNvSpPr>
                  <a:spLocks noChangeArrowheads="1"/>
                </p:cNvSpPr>
                <p:nvPr/>
              </p:nvSpPr>
              <p:spPr bwMode="auto">
                <a:xfrm>
                  <a:off x="2237" y="2996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88" name="Group 219"/>
            <p:cNvGrpSpPr>
              <a:grpSpLocks/>
            </p:cNvGrpSpPr>
            <p:nvPr/>
          </p:nvGrpSpPr>
          <p:grpSpPr bwMode="auto">
            <a:xfrm>
              <a:off x="3225" y="1098"/>
              <a:ext cx="895" cy="133"/>
              <a:chOff x="3030" y="2996"/>
              <a:chExt cx="841" cy="480"/>
            </a:xfrm>
          </p:grpSpPr>
          <p:sp>
            <p:nvSpPr>
              <p:cNvPr id="11916" name="Rectangle 218"/>
              <p:cNvSpPr>
                <a:spLocks noChangeArrowheads="1"/>
              </p:cNvSpPr>
              <p:nvPr/>
            </p:nvSpPr>
            <p:spPr bwMode="auto">
              <a:xfrm>
                <a:off x="3030" y="2996"/>
                <a:ext cx="841" cy="480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17" name="Group 217"/>
              <p:cNvGrpSpPr>
                <a:grpSpLocks/>
              </p:cNvGrpSpPr>
              <p:nvPr/>
            </p:nvGrpSpPr>
            <p:grpSpPr bwMode="auto">
              <a:xfrm>
                <a:off x="3030" y="2996"/>
                <a:ext cx="841" cy="480"/>
                <a:chOff x="3030" y="2996"/>
                <a:chExt cx="841" cy="480"/>
              </a:xfrm>
            </p:grpSpPr>
            <p:sp>
              <p:nvSpPr>
                <p:cNvPr id="11918" name="Rectangle 23"/>
                <p:cNvSpPr>
                  <a:spLocks noChangeArrowheads="1"/>
                </p:cNvSpPr>
                <p:nvPr/>
              </p:nvSpPr>
              <p:spPr bwMode="auto">
                <a:xfrm>
                  <a:off x="3041" y="2996"/>
                  <a:ext cx="819" cy="480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年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月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日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19" name="Rectangle 216"/>
                <p:cNvSpPr>
                  <a:spLocks noChangeArrowheads="1"/>
                </p:cNvSpPr>
                <p:nvPr/>
              </p:nvSpPr>
              <p:spPr bwMode="auto">
                <a:xfrm>
                  <a:off x="3030" y="2996"/>
                  <a:ext cx="841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89" name="Group 223"/>
            <p:cNvGrpSpPr>
              <a:grpSpLocks/>
            </p:cNvGrpSpPr>
            <p:nvPr/>
          </p:nvGrpSpPr>
          <p:grpSpPr bwMode="auto">
            <a:xfrm>
              <a:off x="4120" y="1098"/>
              <a:ext cx="673" cy="133"/>
              <a:chOff x="3871" y="2996"/>
              <a:chExt cx="632" cy="480"/>
            </a:xfrm>
          </p:grpSpPr>
          <p:sp>
            <p:nvSpPr>
              <p:cNvPr id="11912" name="Rectangle 222"/>
              <p:cNvSpPr>
                <a:spLocks noChangeArrowheads="1"/>
              </p:cNvSpPr>
              <p:nvPr/>
            </p:nvSpPr>
            <p:spPr bwMode="auto">
              <a:xfrm>
                <a:off x="3871" y="2996"/>
                <a:ext cx="632" cy="480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13" name="Group 221"/>
              <p:cNvGrpSpPr>
                <a:grpSpLocks/>
              </p:cNvGrpSpPr>
              <p:nvPr/>
            </p:nvGrpSpPr>
            <p:grpSpPr bwMode="auto">
              <a:xfrm>
                <a:off x="3871" y="2996"/>
                <a:ext cx="632" cy="480"/>
                <a:chOff x="3871" y="2996"/>
                <a:chExt cx="632" cy="480"/>
              </a:xfrm>
            </p:grpSpPr>
            <p:sp>
              <p:nvSpPr>
                <p:cNvPr id="11914" name="Rectangle 24"/>
                <p:cNvSpPr>
                  <a:spLocks noChangeArrowheads="1"/>
                </p:cNvSpPr>
                <p:nvPr/>
              </p:nvSpPr>
              <p:spPr bwMode="auto">
                <a:xfrm>
                  <a:off x="3882" y="2996"/>
                  <a:ext cx="610" cy="480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實際收受日期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15" name="Rectangle 220"/>
                <p:cNvSpPr>
                  <a:spLocks noChangeArrowheads="1"/>
                </p:cNvSpPr>
                <p:nvPr/>
              </p:nvSpPr>
              <p:spPr bwMode="auto">
                <a:xfrm>
                  <a:off x="3871" y="2996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90" name="Group 227"/>
            <p:cNvGrpSpPr>
              <a:grpSpLocks/>
            </p:cNvGrpSpPr>
            <p:nvPr/>
          </p:nvGrpSpPr>
          <p:grpSpPr bwMode="auto">
            <a:xfrm>
              <a:off x="4793" y="1098"/>
              <a:ext cx="961" cy="133"/>
              <a:chOff x="4503" y="2996"/>
              <a:chExt cx="903" cy="480"/>
            </a:xfrm>
          </p:grpSpPr>
          <p:sp>
            <p:nvSpPr>
              <p:cNvPr id="11908" name="Rectangle 226"/>
              <p:cNvSpPr>
                <a:spLocks noChangeArrowheads="1"/>
              </p:cNvSpPr>
              <p:nvPr/>
            </p:nvSpPr>
            <p:spPr bwMode="auto">
              <a:xfrm>
                <a:off x="4503" y="2996"/>
                <a:ext cx="903" cy="480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09" name="Group 225"/>
              <p:cNvGrpSpPr>
                <a:grpSpLocks/>
              </p:cNvGrpSpPr>
              <p:nvPr/>
            </p:nvGrpSpPr>
            <p:grpSpPr bwMode="auto">
              <a:xfrm>
                <a:off x="4503" y="2996"/>
                <a:ext cx="903" cy="480"/>
                <a:chOff x="4503" y="2996"/>
                <a:chExt cx="903" cy="480"/>
              </a:xfrm>
            </p:grpSpPr>
            <p:sp>
              <p:nvSpPr>
                <p:cNvPr id="11910" name="Rectangle 25"/>
                <p:cNvSpPr>
                  <a:spLocks noChangeArrowheads="1"/>
                </p:cNvSpPr>
                <p:nvPr/>
              </p:nvSpPr>
              <p:spPr bwMode="auto">
                <a:xfrm>
                  <a:off x="4514" y="2996"/>
                  <a:ext cx="881" cy="480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年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月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日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11" name="Rectangle 224"/>
                <p:cNvSpPr>
                  <a:spLocks noChangeArrowheads="1"/>
                </p:cNvSpPr>
                <p:nvPr/>
              </p:nvSpPr>
              <p:spPr bwMode="auto">
                <a:xfrm>
                  <a:off x="4503" y="2996"/>
                  <a:ext cx="90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91" name="Group 229"/>
            <p:cNvGrpSpPr>
              <a:grpSpLocks/>
            </p:cNvGrpSpPr>
            <p:nvPr/>
          </p:nvGrpSpPr>
          <p:grpSpPr bwMode="auto">
            <a:xfrm>
              <a:off x="0" y="1231"/>
              <a:ext cx="1468" cy="133"/>
              <a:chOff x="0" y="3476"/>
              <a:chExt cx="1379" cy="480"/>
            </a:xfrm>
          </p:grpSpPr>
          <p:sp>
            <p:nvSpPr>
              <p:cNvPr id="11906" name="Rectangle 26"/>
              <p:cNvSpPr>
                <a:spLocks noChangeArrowheads="1"/>
              </p:cNvSpPr>
              <p:nvPr/>
            </p:nvSpPr>
            <p:spPr bwMode="auto">
              <a:xfrm>
                <a:off x="11" y="3476"/>
                <a:ext cx="135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rgbClr val="FF0000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廢棄物清除出廠之實際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清運時間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07" name="Rectangle 228"/>
              <p:cNvSpPr>
                <a:spLocks noChangeArrowheads="1"/>
              </p:cNvSpPr>
              <p:nvPr/>
            </p:nvSpPr>
            <p:spPr bwMode="auto">
              <a:xfrm>
                <a:off x="0" y="3476"/>
                <a:ext cx="1379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92" name="Group 231"/>
            <p:cNvGrpSpPr>
              <a:grpSpLocks/>
            </p:cNvGrpSpPr>
            <p:nvPr/>
          </p:nvGrpSpPr>
          <p:grpSpPr bwMode="auto">
            <a:xfrm>
              <a:off x="1468" y="1231"/>
              <a:ext cx="913" cy="133"/>
              <a:chOff x="1379" y="3476"/>
              <a:chExt cx="858" cy="480"/>
            </a:xfrm>
          </p:grpSpPr>
          <p:sp>
            <p:nvSpPr>
              <p:cNvPr id="11904" name="Rectangle 27"/>
              <p:cNvSpPr>
                <a:spLocks noChangeArrowheads="1"/>
              </p:cNvSpPr>
              <p:nvPr/>
            </p:nvSpPr>
            <p:spPr bwMode="auto">
              <a:xfrm>
                <a:off x="1390" y="3476"/>
                <a:ext cx="83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2200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905" name="Rectangle 230"/>
              <p:cNvSpPr>
                <a:spLocks noChangeArrowheads="1"/>
              </p:cNvSpPr>
              <p:nvPr/>
            </p:nvSpPr>
            <p:spPr bwMode="auto">
              <a:xfrm>
                <a:off x="1379" y="3476"/>
                <a:ext cx="858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93" name="Group 235"/>
            <p:cNvGrpSpPr>
              <a:grpSpLocks/>
            </p:cNvGrpSpPr>
            <p:nvPr/>
          </p:nvGrpSpPr>
          <p:grpSpPr bwMode="auto">
            <a:xfrm>
              <a:off x="2381" y="1231"/>
              <a:ext cx="844" cy="133"/>
              <a:chOff x="2237" y="3476"/>
              <a:chExt cx="793" cy="480"/>
            </a:xfrm>
          </p:grpSpPr>
          <p:sp>
            <p:nvSpPr>
              <p:cNvPr id="11900" name="Rectangle 234"/>
              <p:cNvSpPr>
                <a:spLocks noChangeArrowheads="1"/>
              </p:cNvSpPr>
              <p:nvPr/>
            </p:nvSpPr>
            <p:spPr bwMode="auto">
              <a:xfrm>
                <a:off x="2237" y="3476"/>
                <a:ext cx="793" cy="480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901" name="Group 233"/>
              <p:cNvGrpSpPr>
                <a:grpSpLocks/>
              </p:cNvGrpSpPr>
              <p:nvPr/>
            </p:nvGrpSpPr>
            <p:grpSpPr bwMode="auto">
              <a:xfrm>
                <a:off x="2237" y="3476"/>
                <a:ext cx="793" cy="480"/>
                <a:chOff x="2237" y="3476"/>
                <a:chExt cx="793" cy="480"/>
              </a:xfrm>
            </p:grpSpPr>
            <p:sp>
              <p:nvSpPr>
                <p:cNvPr id="11902" name="Rectangle 28"/>
                <p:cNvSpPr>
                  <a:spLocks noChangeArrowheads="1"/>
                </p:cNvSpPr>
                <p:nvPr/>
              </p:nvSpPr>
              <p:spPr bwMode="auto">
                <a:xfrm>
                  <a:off x="2248" y="3476"/>
                  <a:ext cx="771" cy="480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實際清運時間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903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37" y="3476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94" name="Group 239"/>
            <p:cNvGrpSpPr>
              <a:grpSpLocks/>
            </p:cNvGrpSpPr>
            <p:nvPr/>
          </p:nvGrpSpPr>
          <p:grpSpPr bwMode="auto">
            <a:xfrm>
              <a:off x="3225" y="1231"/>
              <a:ext cx="895" cy="133"/>
              <a:chOff x="3030" y="3476"/>
              <a:chExt cx="841" cy="480"/>
            </a:xfrm>
          </p:grpSpPr>
          <p:sp>
            <p:nvSpPr>
              <p:cNvPr id="11896" name="Rectangle 238"/>
              <p:cNvSpPr>
                <a:spLocks noChangeArrowheads="1"/>
              </p:cNvSpPr>
              <p:nvPr/>
            </p:nvSpPr>
            <p:spPr bwMode="auto">
              <a:xfrm>
                <a:off x="3030" y="3476"/>
                <a:ext cx="841" cy="480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97" name="Group 237"/>
              <p:cNvGrpSpPr>
                <a:grpSpLocks/>
              </p:cNvGrpSpPr>
              <p:nvPr/>
            </p:nvGrpSpPr>
            <p:grpSpPr bwMode="auto">
              <a:xfrm>
                <a:off x="3030" y="3476"/>
                <a:ext cx="841" cy="480"/>
                <a:chOff x="3030" y="3476"/>
                <a:chExt cx="841" cy="480"/>
              </a:xfrm>
            </p:grpSpPr>
            <p:sp>
              <p:nvSpPr>
                <p:cNvPr id="11898" name="Rectangle 29"/>
                <p:cNvSpPr>
                  <a:spLocks noChangeArrowheads="1"/>
                </p:cNvSpPr>
                <p:nvPr/>
              </p:nvSpPr>
              <p:spPr bwMode="auto">
                <a:xfrm>
                  <a:off x="3041" y="3476"/>
                  <a:ext cx="819" cy="480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時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99" name="Rectangle 236"/>
                <p:cNvSpPr>
                  <a:spLocks noChangeArrowheads="1"/>
                </p:cNvSpPr>
                <p:nvPr/>
              </p:nvSpPr>
              <p:spPr bwMode="auto">
                <a:xfrm>
                  <a:off x="3030" y="3476"/>
                  <a:ext cx="841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95" name="Group 243"/>
            <p:cNvGrpSpPr>
              <a:grpSpLocks/>
            </p:cNvGrpSpPr>
            <p:nvPr/>
          </p:nvGrpSpPr>
          <p:grpSpPr bwMode="auto">
            <a:xfrm>
              <a:off x="4120" y="1231"/>
              <a:ext cx="673" cy="133"/>
              <a:chOff x="3871" y="3476"/>
              <a:chExt cx="632" cy="480"/>
            </a:xfrm>
          </p:grpSpPr>
          <p:sp>
            <p:nvSpPr>
              <p:cNvPr id="11892" name="Rectangle 242"/>
              <p:cNvSpPr>
                <a:spLocks noChangeArrowheads="1"/>
              </p:cNvSpPr>
              <p:nvPr/>
            </p:nvSpPr>
            <p:spPr bwMode="auto">
              <a:xfrm>
                <a:off x="3871" y="3476"/>
                <a:ext cx="632" cy="480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93" name="Group 241"/>
              <p:cNvGrpSpPr>
                <a:grpSpLocks/>
              </p:cNvGrpSpPr>
              <p:nvPr/>
            </p:nvGrpSpPr>
            <p:grpSpPr bwMode="auto">
              <a:xfrm>
                <a:off x="3871" y="3476"/>
                <a:ext cx="632" cy="480"/>
                <a:chOff x="3871" y="3476"/>
                <a:chExt cx="632" cy="480"/>
              </a:xfrm>
            </p:grpSpPr>
            <p:sp>
              <p:nvSpPr>
                <p:cNvPr id="11894" name="Rectangle 30"/>
                <p:cNvSpPr>
                  <a:spLocks noChangeArrowheads="1"/>
                </p:cNvSpPr>
                <p:nvPr/>
              </p:nvSpPr>
              <p:spPr bwMode="auto">
                <a:xfrm>
                  <a:off x="3882" y="3476"/>
                  <a:ext cx="610" cy="480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實際收受時間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95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71" y="3476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96" name="Group 247"/>
            <p:cNvGrpSpPr>
              <a:grpSpLocks/>
            </p:cNvGrpSpPr>
            <p:nvPr/>
          </p:nvGrpSpPr>
          <p:grpSpPr bwMode="auto">
            <a:xfrm>
              <a:off x="4793" y="1231"/>
              <a:ext cx="961" cy="133"/>
              <a:chOff x="4503" y="3476"/>
              <a:chExt cx="903" cy="480"/>
            </a:xfrm>
          </p:grpSpPr>
          <p:sp>
            <p:nvSpPr>
              <p:cNvPr id="11888" name="Rectangle 246"/>
              <p:cNvSpPr>
                <a:spLocks noChangeArrowheads="1"/>
              </p:cNvSpPr>
              <p:nvPr/>
            </p:nvSpPr>
            <p:spPr bwMode="auto">
              <a:xfrm>
                <a:off x="4503" y="3476"/>
                <a:ext cx="903" cy="480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89" name="Group 245"/>
              <p:cNvGrpSpPr>
                <a:grpSpLocks/>
              </p:cNvGrpSpPr>
              <p:nvPr/>
            </p:nvGrpSpPr>
            <p:grpSpPr bwMode="auto">
              <a:xfrm>
                <a:off x="4503" y="3476"/>
                <a:ext cx="903" cy="480"/>
                <a:chOff x="4503" y="3476"/>
                <a:chExt cx="903" cy="480"/>
              </a:xfrm>
            </p:grpSpPr>
            <p:sp>
              <p:nvSpPr>
                <p:cNvPr id="11890" name="Rectangle 31"/>
                <p:cNvSpPr>
                  <a:spLocks noChangeArrowheads="1"/>
                </p:cNvSpPr>
                <p:nvPr/>
              </p:nvSpPr>
              <p:spPr bwMode="auto">
                <a:xfrm>
                  <a:off x="4514" y="3476"/>
                  <a:ext cx="881" cy="480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時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  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91" name="Rectangle 244"/>
                <p:cNvSpPr>
                  <a:spLocks noChangeArrowheads="1"/>
                </p:cNvSpPr>
                <p:nvPr/>
              </p:nvSpPr>
              <p:spPr bwMode="auto">
                <a:xfrm>
                  <a:off x="4503" y="3476"/>
                  <a:ext cx="90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297" name="Group 249"/>
            <p:cNvGrpSpPr>
              <a:grpSpLocks/>
            </p:cNvGrpSpPr>
            <p:nvPr/>
          </p:nvGrpSpPr>
          <p:grpSpPr bwMode="auto">
            <a:xfrm>
              <a:off x="0" y="1364"/>
              <a:ext cx="1468" cy="160"/>
              <a:chOff x="0" y="3956"/>
              <a:chExt cx="1379" cy="576"/>
            </a:xfrm>
          </p:grpSpPr>
          <p:sp>
            <p:nvSpPr>
              <p:cNvPr id="11886" name="Rectangle 32"/>
              <p:cNvSpPr>
                <a:spLocks noChangeArrowheads="1"/>
              </p:cNvSpPr>
              <p:nvPr/>
            </p:nvSpPr>
            <p:spPr bwMode="auto">
              <a:xfrm>
                <a:off x="11" y="3956"/>
                <a:ext cx="1357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rgbClr val="FF0000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廢棄物清除出廠之實際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清除機具車(船)號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87" name="Rectangle 248"/>
              <p:cNvSpPr>
                <a:spLocks noChangeArrowheads="1"/>
              </p:cNvSpPr>
              <p:nvPr/>
            </p:nvSpPr>
            <p:spPr bwMode="auto">
              <a:xfrm>
                <a:off x="0" y="3956"/>
                <a:ext cx="1379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98" name="Group 251"/>
            <p:cNvGrpSpPr>
              <a:grpSpLocks/>
            </p:cNvGrpSpPr>
            <p:nvPr/>
          </p:nvGrpSpPr>
          <p:grpSpPr bwMode="auto">
            <a:xfrm>
              <a:off x="1468" y="1364"/>
              <a:ext cx="913" cy="160"/>
              <a:chOff x="1379" y="3956"/>
              <a:chExt cx="858" cy="576"/>
            </a:xfrm>
          </p:grpSpPr>
          <p:sp>
            <p:nvSpPr>
              <p:cNvPr id="11884" name="Rectangle 33"/>
              <p:cNvSpPr>
                <a:spLocks noChangeArrowheads="1"/>
              </p:cNvSpPr>
              <p:nvPr/>
            </p:nvSpPr>
            <p:spPr bwMode="auto">
              <a:xfrm>
                <a:off x="1390" y="3956"/>
                <a:ext cx="83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733-</a:t>
                </a:r>
                <a:r>
                  <a:rPr lang="en-US" altLang="zh-TW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QL</a:t>
                </a:r>
                <a:endParaRPr lang="en-US" altLang="zh-TW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85" name="Rectangle 250"/>
              <p:cNvSpPr>
                <a:spLocks noChangeArrowheads="1"/>
              </p:cNvSpPr>
              <p:nvPr/>
            </p:nvSpPr>
            <p:spPr bwMode="auto">
              <a:xfrm>
                <a:off x="1379" y="3956"/>
                <a:ext cx="858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299" name="Group 255"/>
            <p:cNvGrpSpPr>
              <a:grpSpLocks/>
            </p:cNvGrpSpPr>
            <p:nvPr/>
          </p:nvGrpSpPr>
          <p:grpSpPr bwMode="auto">
            <a:xfrm>
              <a:off x="2381" y="1364"/>
              <a:ext cx="844" cy="160"/>
              <a:chOff x="2237" y="3956"/>
              <a:chExt cx="793" cy="576"/>
            </a:xfrm>
          </p:grpSpPr>
          <p:sp>
            <p:nvSpPr>
              <p:cNvPr id="11880" name="Rectangle 254"/>
              <p:cNvSpPr>
                <a:spLocks noChangeArrowheads="1"/>
              </p:cNvSpPr>
              <p:nvPr/>
            </p:nvSpPr>
            <p:spPr bwMode="auto">
              <a:xfrm>
                <a:off x="2237" y="3956"/>
                <a:ext cx="793" cy="576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81" name="Group 253"/>
              <p:cNvGrpSpPr>
                <a:grpSpLocks/>
              </p:cNvGrpSpPr>
              <p:nvPr/>
            </p:nvGrpSpPr>
            <p:grpSpPr bwMode="auto">
              <a:xfrm>
                <a:off x="2237" y="3956"/>
                <a:ext cx="793" cy="576"/>
                <a:chOff x="2237" y="3956"/>
                <a:chExt cx="793" cy="576"/>
              </a:xfrm>
            </p:grpSpPr>
            <p:sp>
              <p:nvSpPr>
                <p:cNvPr id="11882" name="Rectangle 34"/>
                <p:cNvSpPr>
                  <a:spLocks noChangeArrowheads="1"/>
                </p:cNvSpPr>
                <p:nvPr/>
              </p:nvSpPr>
              <p:spPr bwMode="auto">
                <a:xfrm>
                  <a:off x="2248" y="3956"/>
                  <a:ext cx="771" cy="576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實際清運機具車(船)號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83" name="Rectangle 252"/>
                <p:cNvSpPr>
                  <a:spLocks noChangeArrowheads="1"/>
                </p:cNvSpPr>
                <p:nvPr/>
              </p:nvSpPr>
              <p:spPr bwMode="auto">
                <a:xfrm>
                  <a:off x="2237" y="3956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00" name="Group 259"/>
            <p:cNvGrpSpPr>
              <a:grpSpLocks/>
            </p:cNvGrpSpPr>
            <p:nvPr/>
          </p:nvGrpSpPr>
          <p:grpSpPr bwMode="auto">
            <a:xfrm>
              <a:off x="3225" y="1364"/>
              <a:ext cx="895" cy="160"/>
              <a:chOff x="3030" y="3956"/>
              <a:chExt cx="841" cy="576"/>
            </a:xfrm>
          </p:grpSpPr>
          <p:sp>
            <p:nvSpPr>
              <p:cNvPr id="11876" name="Rectangle 258"/>
              <p:cNvSpPr>
                <a:spLocks noChangeArrowheads="1"/>
              </p:cNvSpPr>
              <p:nvPr/>
            </p:nvSpPr>
            <p:spPr bwMode="auto">
              <a:xfrm>
                <a:off x="3030" y="3956"/>
                <a:ext cx="841" cy="576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77" name="Group 257"/>
              <p:cNvGrpSpPr>
                <a:grpSpLocks/>
              </p:cNvGrpSpPr>
              <p:nvPr/>
            </p:nvGrpSpPr>
            <p:grpSpPr bwMode="auto">
              <a:xfrm>
                <a:off x="3030" y="3956"/>
                <a:ext cx="841" cy="576"/>
                <a:chOff x="3030" y="3956"/>
                <a:chExt cx="841" cy="576"/>
              </a:xfrm>
            </p:grpSpPr>
            <p:sp>
              <p:nvSpPr>
                <p:cNvPr id="11878" name="Rectangle 35"/>
                <p:cNvSpPr>
                  <a:spLocks noChangeArrowheads="1"/>
                </p:cNvSpPr>
                <p:nvPr/>
              </p:nvSpPr>
              <p:spPr bwMode="auto">
                <a:xfrm>
                  <a:off x="3041" y="3956"/>
                  <a:ext cx="819" cy="576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tabLst>
                      <a:tab pos="304800" algn="r"/>
                      <a:tab pos="2636838" algn="ctr"/>
                      <a:tab pos="5273675" algn="r"/>
                    </a:tabLst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304800" algn="r"/>
                      <a:tab pos="2636838" algn="ctr"/>
                      <a:tab pos="5273675" algn="r"/>
                    </a:tabLst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79" name="Rectangle 256"/>
                <p:cNvSpPr>
                  <a:spLocks noChangeArrowheads="1"/>
                </p:cNvSpPr>
                <p:nvPr/>
              </p:nvSpPr>
              <p:spPr bwMode="auto">
                <a:xfrm>
                  <a:off x="3030" y="3956"/>
                  <a:ext cx="84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01" name="Group 263"/>
            <p:cNvGrpSpPr>
              <a:grpSpLocks/>
            </p:cNvGrpSpPr>
            <p:nvPr/>
          </p:nvGrpSpPr>
          <p:grpSpPr bwMode="auto">
            <a:xfrm>
              <a:off x="4120" y="1364"/>
              <a:ext cx="673" cy="160"/>
              <a:chOff x="3871" y="3956"/>
              <a:chExt cx="632" cy="576"/>
            </a:xfrm>
          </p:grpSpPr>
          <p:sp>
            <p:nvSpPr>
              <p:cNvPr id="11872" name="Rectangle 262"/>
              <p:cNvSpPr>
                <a:spLocks noChangeArrowheads="1"/>
              </p:cNvSpPr>
              <p:nvPr/>
            </p:nvSpPr>
            <p:spPr bwMode="auto">
              <a:xfrm>
                <a:off x="3871" y="3956"/>
                <a:ext cx="632" cy="576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73" name="Group 261"/>
              <p:cNvGrpSpPr>
                <a:grpSpLocks/>
              </p:cNvGrpSpPr>
              <p:nvPr/>
            </p:nvGrpSpPr>
            <p:grpSpPr bwMode="auto">
              <a:xfrm>
                <a:off x="3871" y="3956"/>
                <a:ext cx="632" cy="576"/>
                <a:chOff x="3871" y="3956"/>
                <a:chExt cx="632" cy="576"/>
              </a:xfrm>
            </p:grpSpPr>
            <p:sp>
              <p:nvSpPr>
                <p:cNvPr id="11874" name="Rectangle 36"/>
                <p:cNvSpPr>
                  <a:spLocks noChangeArrowheads="1"/>
                </p:cNvSpPr>
                <p:nvPr/>
              </p:nvSpPr>
              <p:spPr bwMode="auto">
                <a:xfrm>
                  <a:off x="3882" y="3956"/>
                  <a:ext cx="610" cy="576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清除者至處理廠實際清運機具車(船)號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75" name="Rectangle 260"/>
                <p:cNvSpPr>
                  <a:spLocks noChangeArrowheads="1"/>
                </p:cNvSpPr>
                <p:nvPr/>
              </p:nvSpPr>
              <p:spPr bwMode="auto">
                <a:xfrm>
                  <a:off x="3871" y="3956"/>
                  <a:ext cx="632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02" name="Group 267"/>
            <p:cNvGrpSpPr>
              <a:grpSpLocks/>
            </p:cNvGrpSpPr>
            <p:nvPr/>
          </p:nvGrpSpPr>
          <p:grpSpPr bwMode="auto">
            <a:xfrm>
              <a:off x="4793" y="1364"/>
              <a:ext cx="961" cy="160"/>
              <a:chOff x="4503" y="3956"/>
              <a:chExt cx="903" cy="576"/>
            </a:xfrm>
          </p:grpSpPr>
          <p:sp>
            <p:nvSpPr>
              <p:cNvPr id="11868" name="Rectangle 266"/>
              <p:cNvSpPr>
                <a:spLocks noChangeArrowheads="1"/>
              </p:cNvSpPr>
              <p:nvPr/>
            </p:nvSpPr>
            <p:spPr bwMode="auto">
              <a:xfrm>
                <a:off x="4503" y="3956"/>
                <a:ext cx="903" cy="576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69" name="Group 265"/>
              <p:cNvGrpSpPr>
                <a:grpSpLocks/>
              </p:cNvGrpSpPr>
              <p:nvPr/>
            </p:nvGrpSpPr>
            <p:grpSpPr bwMode="auto">
              <a:xfrm>
                <a:off x="4503" y="3956"/>
                <a:ext cx="903" cy="576"/>
                <a:chOff x="4503" y="3956"/>
                <a:chExt cx="903" cy="576"/>
              </a:xfrm>
            </p:grpSpPr>
            <p:sp>
              <p:nvSpPr>
                <p:cNvPr id="11870" name="Rectangle 37"/>
                <p:cNvSpPr>
                  <a:spLocks noChangeArrowheads="1"/>
                </p:cNvSpPr>
                <p:nvPr/>
              </p:nvSpPr>
              <p:spPr bwMode="auto">
                <a:xfrm>
                  <a:off x="4514" y="3956"/>
                  <a:ext cx="881" cy="576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71" name="Rectangle 264"/>
                <p:cNvSpPr>
                  <a:spLocks noChangeArrowheads="1"/>
                </p:cNvSpPr>
                <p:nvPr/>
              </p:nvSpPr>
              <p:spPr bwMode="auto">
                <a:xfrm>
                  <a:off x="4503" y="3956"/>
                  <a:ext cx="90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03" name="Group 269"/>
            <p:cNvGrpSpPr>
              <a:grpSpLocks/>
            </p:cNvGrpSpPr>
            <p:nvPr/>
          </p:nvGrpSpPr>
          <p:grpSpPr bwMode="auto">
            <a:xfrm>
              <a:off x="0" y="1524"/>
              <a:ext cx="451" cy="485"/>
              <a:chOff x="0" y="4532"/>
              <a:chExt cx="424" cy="1747"/>
            </a:xfrm>
          </p:grpSpPr>
          <p:sp>
            <p:nvSpPr>
              <p:cNvPr id="11866" name="Rectangle 38"/>
              <p:cNvSpPr>
                <a:spLocks noChangeArrowheads="1"/>
              </p:cNvSpPr>
              <p:nvPr/>
            </p:nvSpPr>
            <p:spPr bwMode="auto">
              <a:xfrm>
                <a:off x="11" y="4532"/>
                <a:ext cx="402" cy="1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序號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67" name="Rectangle 268"/>
              <p:cNvSpPr>
                <a:spLocks noChangeArrowheads="1"/>
              </p:cNvSpPr>
              <p:nvPr/>
            </p:nvSpPr>
            <p:spPr bwMode="auto">
              <a:xfrm>
                <a:off x="0" y="4532"/>
                <a:ext cx="424" cy="174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04" name="Group 271"/>
            <p:cNvGrpSpPr>
              <a:grpSpLocks/>
            </p:cNvGrpSpPr>
            <p:nvPr/>
          </p:nvGrpSpPr>
          <p:grpSpPr bwMode="auto">
            <a:xfrm>
              <a:off x="451" y="1524"/>
              <a:ext cx="1017" cy="485"/>
              <a:chOff x="424" y="4532"/>
              <a:chExt cx="955" cy="1747"/>
            </a:xfrm>
          </p:grpSpPr>
          <p:sp>
            <p:nvSpPr>
              <p:cNvPr id="11864" name="Rectangle 39"/>
              <p:cNvSpPr>
                <a:spLocks noChangeArrowheads="1"/>
              </p:cNvSpPr>
              <p:nvPr/>
            </p:nvSpPr>
            <p:spPr bwMode="auto">
              <a:xfrm>
                <a:off x="435" y="4532"/>
                <a:ext cx="933" cy="1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原廢棄物代碼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65" name="Rectangle 270"/>
              <p:cNvSpPr>
                <a:spLocks noChangeArrowheads="1"/>
              </p:cNvSpPr>
              <p:nvPr/>
            </p:nvSpPr>
            <p:spPr bwMode="auto">
              <a:xfrm>
                <a:off x="424" y="4532"/>
                <a:ext cx="955" cy="174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05" name="Group 273"/>
            <p:cNvGrpSpPr>
              <a:grpSpLocks/>
            </p:cNvGrpSpPr>
            <p:nvPr/>
          </p:nvGrpSpPr>
          <p:grpSpPr bwMode="auto">
            <a:xfrm>
              <a:off x="1468" y="1524"/>
              <a:ext cx="913" cy="485"/>
              <a:chOff x="1379" y="4532"/>
              <a:chExt cx="858" cy="1747"/>
            </a:xfrm>
          </p:grpSpPr>
          <p:sp>
            <p:nvSpPr>
              <p:cNvPr id="11862" name="Rectangle 40"/>
              <p:cNvSpPr>
                <a:spLocks noChangeArrowheads="1"/>
              </p:cNvSpPr>
              <p:nvPr/>
            </p:nvSpPr>
            <p:spPr bwMode="auto">
              <a:xfrm>
                <a:off x="1390" y="4532"/>
                <a:ext cx="836" cy="1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rgbClr val="FF0000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rgbClr val="FF0000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rgbClr val="FF0000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廢棄物清除出廠之實際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廢棄物重量(公噸)</a:t>
                </a: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 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是否過磅：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☑是，☐否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63" name="Rectangle 272"/>
              <p:cNvSpPr>
                <a:spLocks noChangeArrowheads="1"/>
              </p:cNvSpPr>
              <p:nvPr/>
            </p:nvSpPr>
            <p:spPr bwMode="auto">
              <a:xfrm>
                <a:off x="1379" y="4532"/>
                <a:ext cx="858" cy="174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06" name="Group 277"/>
            <p:cNvGrpSpPr>
              <a:grpSpLocks/>
            </p:cNvGrpSpPr>
            <p:nvPr/>
          </p:nvGrpSpPr>
          <p:grpSpPr bwMode="auto">
            <a:xfrm>
              <a:off x="2381" y="1524"/>
              <a:ext cx="1739" cy="107"/>
              <a:chOff x="2237" y="4532"/>
              <a:chExt cx="1634" cy="384"/>
            </a:xfrm>
          </p:grpSpPr>
          <p:sp>
            <p:nvSpPr>
              <p:cNvPr id="11858" name="Rectangle 276"/>
              <p:cNvSpPr>
                <a:spLocks noChangeArrowheads="1"/>
              </p:cNvSpPr>
              <p:nvPr/>
            </p:nvSpPr>
            <p:spPr bwMode="auto">
              <a:xfrm>
                <a:off x="2237" y="4532"/>
                <a:ext cx="1634" cy="384"/>
              </a:xfrm>
              <a:prstGeom prst="rect">
                <a:avLst/>
              </a:prstGeom>
              <a:solidFill>
                <a:srgbClr val="FFF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59" name="Group 275"/>
              <p:cNvGrpSpPr>
                <a:grpSpLocks/>
              </p:cNvGrpSpPr>
              <p:nvPr/>
            </p:nvGrpSpPr>
            <p:grpSpPr bwMode="auto">
              <a:xfrm>
                <a:off x="2237" y="4532"/>
                <a:ext cx="1634" cy="384"/>
                <a:chOff x="2237" y="4532"/>
                <a:chExt cx="1634" cy="384"/>
              </a:xfrm>
            </p:grpSpPr>
            <p:sp>
              <p:nvSpPr>
                <p:cNvPr id="11860" name="Rectangle 41"/>
                <p:cNvSpPr>
                  <a:spLocks noChangeArrowheads="1"/>
                </p:cNvSpPr>
                <p:nvPr/>
              </p:nvSpPr>
              <p:spPr bwMode="auto">
                <a:xfrm>
                  <a:off x="2248" y="4532"/>
                  <a:ext cx="1612" cy="384"/>
                </a:xfrm>
                <a:prstGeom prst="rect">
                  <a:avLst/>
                </a:prstGeom>
                <a:solidFill>
                  <a:srgbClr val="FFF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是否有轉運：☐否，☐是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61" name="Rectangle 274"/>
                <p:cNvSpPr>
                  <a:spLocks noChangeArrowheads="1"/>
                </p:cNvSpPr>
                <p:nvPr/>
              </p:nvSpPr>
              <p:spPr bwMode="auto">
                <a:xfrm>
                  <a:off x="2237" y="4532"/>
                  <a:ext cx="163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07" name="Group 281"/>
            <p:cNvGrpSpPr>
              <a:grpSpLocks/>
            </p:cNvGrpSpPr>
            <p:nvPr/>
          </p:nvGrpSpPr>
          <p:grpSpPr bwMode="auto">
            <a:xfrm>
              <a:off x="4120" y="1524"/>
              <a:ext cx="1634" cy="485"/>
              <a:chOff x="3871" y="4532"/>
              <a:chExt cx="1535" cy="1747"/>
            </a:xfrm>
          </p:grpSpPr>
          <p:sp>
            <p:nvSpPr>
              <p:cNvPr id="11854" name="Rectangle 280"/>
              <p:cNvSpPr>
                <a:spLocks noChangeArrowheads="1"/>
              </p:cNvSpPr>
              <p:nvPr/>
            </p:nvSpPr>
            <p:spPr bwMode="auto">
              <a:xfrm>
                <a:off x="3871" y="4532"/>
                <a:ext cx="1535" cy="384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55" name="Group 279"/>
              <p:cNvGrpSpPr>
                <a:grpSpLocks/>
              </p:cNvGrpSpPr>
              <p:nvPr/>
            </p:nvGrpSpPr>
            <p:grpSpPr bwMode="auto">
              <a:xfrm>
                <a:off x="3871" y="4532"/>
                <a:ext cx="1535" cy="1747"/>
                <a:chOff x="3871" y="4532"/>
                <a:chExt cx="1535" cy="1747"/>
              </a:xfrm>
            </p:grpSpPr>
            <p:sp>
              <p:nvSpPr>
                <p:cNvPr id="11856" name="Rectangle 42"/>
                <p:cNvSpPr>
                  <a:spLocks noChangeArrowheads="1"/>
                </p:cNvSpPr>
                <p:nvPr/>
              </p:nvSpPr>
              <p:spPr bwMode="auto">
                <a:xfrm>
                  <a:off x="3882" y="4532"/>
                  <a:ext cx="1513" cy="1747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實際收受廢棄物重量(公噸)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是否過磅：☐是，☐否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57" name="Rectangle 278"/>
                <p:cNvSpPr>
                  <a:spLocks noChangeArrowheads="1"/>
                </p:cNvSpPr>
                <p:nvPr/>
              </p:nvSpPr>
              <p:spPr bwMode="auto">
                <a:xfrm>
                  <a:off x="3871" y="4532"/>
                  <a:ext cx="1535" cy="174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08" name="Group 285"/>
            <p:cNvGrpSpPr>
              <a:grpSpLocks/>
            </p:cNvGrpSpPr>
            <p:nvPr/>
          </p:nvGrpSpPr>
          <p:grpSpPr bwMode="auto">
            <a:xfrm>
              <a:off x="2381" y="1631"/>
              <a:ext cx="844" cy="133"/>
              <a:chOff x="2237" y="4916"/>
              <a:chExt cx="793" cy="480"/>
            </a:xfrm>
          </p:grpSpPr>
          <p:sp>
            <p:nvSpPr>
              <p:cNvPr id="11850" name="Rectangle 284"/>
              <p:cNvSpPr>
                <a:spLocks noChangeArrowheads="1"/>
              </p:cNvSpPr>
              <p:nvPr/>
            </p:nvSpPr>
            <p:spPr bwMode="auto">
              <a:xfrm>
                <a:off x="2237" y="4916"/>
                <a:ext cx="793" cy="480"/>
              </a:xfrm>
              <a:prstGeom prst="rect">
                <a:avLst/>
              </a:prstGeom>
              <a:solidFill>
                <a:srgbClr val="FFF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51" name="Group 283"/>
              <p:cNvGrpSpPr>
                <a:grpSpLocks/>
              </p:cNvGrpSpPr>
              <p:nvPr/>
            </p:nvGrpSpPr>
            <p:grpSpPr bwMode="auto">
              <a:xfrm>
                <a:off x="2237" y="4916"/>
                <a:ext cx="793" cy="480"/>
                <a:chOff x="2237" y="4916"/>
                <a:chExt cx="793" cy="480"/>
              </a:xfrm>
            </p:grpSpPr>
            <p:sp>
              <p:nvSpPr>
                <p:cNvPr id="11852" name="Rectangle 43"/>
                <p:cNvSpPr>
                  <a:spLocks noChangeArrowheads="1"/>
                </p:cNvSpPr>
                <p:nvPr/>
              </p:nvSpPr>
              <p:spPr bwMode="auto">
                <a:xfrm>
                  <a:off x="2248" y="4916"/>
                  <a:ext cx="771" cy="480"/>
                </a:xfrm>
                <a:prstGeom prst="rect">
                  <a:avLst/>
                </a:prstGeom>
                <a:solidFill>
                  <a:srgbClr val="FFF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轉運時間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53" name="Rectangle 282"/>
                <p:cNvSpPr>
                  <a:spLocks noChangeArrowheads="1"/>
                </p:cNvSpPr>
                <p:nvPr/>
              </p:nvSpPr>
              <p:spPr bwMode="auto">
                <a:xfrm>
                  <a:off x="2237" y="4916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09" name="Group 289"/>
            <p:cNvGrpSpPr>
              <a:grpSpLocks/>
            </p:cNvGrpSpPr>
            <p:nvPr/>
          </p:nvGrpSpPr>
          <p:grpSpPr bwMode="auto">
            <a:xfrm>
              <a:off x="3225" y="1631"/>
              <a:ext cx="895" cy="133"/>
              <a:chOff x="3030" y="4916"/>
              <a:chExt cx="841" cy="480"/>
            </a:xfrm>
          </p:grpSpPr>
          <p:sp>
            <p:nvSpPr>
              <p:cNvPr id="11846" name="Rectangle 288"/>
              <p:cNvSpPr>
                <a:spLocks noChangeArrowheads="1"/>
              </p:cNvSpPr>
              <p:nvPr/>
            </p:nvSpPr>
            <p:spPr bwMode="auto">
              <a:xfrm>
                <a:off x="3030" y="4916"/>
                <a:ext cx="841" cy="480"/>
              </a:xfrm>
              <a:prstGeom prst="rect">
                <a:avLst/>
              </a:prstGeom>
              <a:solidFill>
                <a:srgbClr val="FFF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47" name="Group 287"/>
              <p:cNvGrpSpPr>
                <a:grpSpLocks/>
              </p:cNvGrpSpPr>
              <p:nvPr/>
            </p:nvGrpSpPr>
            <p:grpSpPr bwMode="auto">
              <a:xfrm>
                <a:off x="3030" y="4916"/>
                <a:ext cx="841" cy="480"/>
                <a:chOff x="3030" y="4916"/>
                <a:chExt cx="841" cy="480"/>
              </a:xfrm>
            </p:grpSpPr>
            <p:sp>
              <p:nvSpPr>
                <p:cNvPr id="11848" name="Rectangle 44"/>
                <p:cNvSpPr>
                  <a:spLocks noChangeArrowheads="1"/>
                </p:cNvSpPr>
                <p:nvPr/>
              </p:nvSpPr>
              <p:spPr bwMode="auto">
                <a:xfrm>
                  <a:off x="3041" y="4916"/>
                  <a:ext cx="819" cy="480"/>
                </a:xfrm>
                <a:prstGeom prst="rect">
                  <a:avLst/>
                </a:prstGeom>
                <a:solidFill>
                  <a:srgbClr val="FFF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年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月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日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時</a:t>
                  </a:r>
                  <a:r>
                    <a:rPr lang="zh-TW" altLang="en-US" sz="1000" u="sng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  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49" name="Rectangle 286"/>
                <p:cNvSpPr>
                  <a:spLocks noChangeArrowheads="1"/>
                </p:cNvSpPr>
                <p:nvPr/>
              </p:nvSpPr>
              <p:spPr bwMode="auto">
                <a:xfrm>
                  <a:off x="3030" y="4916"/>
                  <a:ext cx="841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10" name="Group 293"/>
            <p:cNvGrpSpPr>
              <a:grpSpLocks/>
            </p:cNvGrpSpPr>
            <p:nvPr/>
          </p:nvGrpSpPr>
          <p:grpSpPr bwMode="auto">
            <a:xfrm>
              <a:off x="2381" y="1764"/>
              <a:ext cx="844" cy="112"/>
              <a:chOff x="2237" y="5396"/>
              <a:chExt cx="793" cy="403"/>
            </a:xfrm>
          </p:grpSpPr>
          <p:sp>
            <p:nvSpPr>
              <p:cNvPr id="11842" name="Rectangle 292"/>
              <p:cNvSpPr>
                <a:spLocks noChangeArrowheads="1"/>
              </p:cNvSpPr>
              <p:nvPr/>
            </p:nvSpPr>
            <p:spPr bwMode="auto">
              <a:xfrm>
                <a:off x="2237" y="5396"/>
                <a:ext cx="793" cy="403"/>
              </a:xfrm>
              <a:prstGeom prst="rect">
                <a:avLst/>
              </a:prstGeom>
              <a:solidFill>
                <a:srgbClr val="FFF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43" name="Group 291"/>
              <p:cNvGrpSpPr>
                <a:grpSpLocks/>
              </p:cNvGrpSpPr>
              <p:nvPr/>
            </p:nvGrpSpPr>
            <p:grpSpPr bwMode="auto">
              <a:xfrm>
                <a:off x="2237" y="5396"/>
                <a:ext cx="793" cy="403"/>
                <a:chOff x="2237" y="5396"/>
                <a:chExt cx="793" cy="403"/>
              </a:xfrm>
            </p:grpSpPr>
            <p:sp>
              <p:nvSpPr>
                <p:cNvPr id="11844" name="Rectangle 45"/>
                <p:cNvSpPr>
                  <a:spLocks noChangeArrowheads="1"/>
                </p:cNvSpPr>
                <p:nvPr/>
              </p:nvSpPr>
              <p:spPr bwMode="auto">
                <a:xfrm>
                  <a:off x="2248" y="5396"/>
                  <a:ext cx="771" cy="403"/>
                </a:xfrm>
                <a:prstGeom prst="rect">
                  <a:avLst/>
                </a:prstGeom>
                <a:solidFill>
                  <a:srgbClr val="FFF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轉運車(船)號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45" name="Rectangle 290"/>
                <p:cNvSpPr>
                  <a:spLocks noChangeArrowheads="1"/>
                </p:cNvSpPr>
                <p:nvPr/>
              </p:nvSpPr>
              <p:spPr bwMode="auto">
                <a:xfrm>
                  <a:off x="2237" y="5396"/>
                  <a:ext cx="79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11" name="Group 297"/>
            <p:cNvGrpSpPr>
              <a:grpSpLocks/>
            </p:cNvGrpSpPr>
            <p:nvPr/>
          </p:nvGrpSpPr>
          <p:grpSpPr bwMode="auto">
            <a:xfrm>
              <a:off x="3225" y="1764"/>
              <a:ext cx="895" cy="112"/>
              <a:chOff x="3030" y="5396"/>
              <a:chExt cx="841" cy="403"/>
            </a:xfrm>
          </p:grpSpPr>
          <p:sp>
            <p:nvSpPr>
              <p:cNvPr id="11838" name="Rectangle 296"/>
              <p:cNvSpPr>
                <a:spLocks noChangeArrowheads="1"/>
              </p:cNvSpPr>
              <p:nvPr/>
            </p:nvSpPr>
            <p:spPr bwMode="auto">
              <a:xfrm>
                <a:off x="3030" y="5396"/>
                <a:ext cx="841" cy="403"/>
              </a:xfrm>
              <a:prstGeom prst="rect">
                <a:avLst/>
              </a:prstGeom>
              <a:solidFill>
                <a:srgbClr val="FFF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39" name="Group 295"/>
              <p:cNvGrpSpPr>
                <a:grpSpLocks/>
              </p:cNvGrpSpPr>
              <p:nvPr/>
            </p:nvGrpSpPr>
            <p:grpSpPr bwMode="auto">
              <a:xfrm>
                <a:off x="3030" y="5396"/>
                <a:ext cx="841" cy="403"/>
                <a:chOff x="3030" y="5396"/>
                <a:chExt cx="841" cy="403"/>
              </a:xfrm>
            </p:grpSpPr>
            <p:sp>
              <p:nvSpPr>
                <p:cNvPr id="11840" name="Rectangle 46"/>
                <p:cNvSpPr>
                  <a:spLocks noChangeArrowheads="1"/>
                </p:cNvSpPr>
                <p:nvPr/>
              </p:nvSpPr>
              <p:spPr bwMode="auto">
                <a:xfrm>
                  <a:off x="3041" y="5396"/>
                  <a:ext cx="819" cy="403"/>
                </a:xfrm>
                <a:prstGeom prst="rect">
                  <a:avLst/>
                </a:prstGeom>
                <a:solidFill>
                  <a:srgbClr val="FFF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41" name="Rectangle 294"/>
                <p:cNvSpPr>
                  <a:spLocks noChangeArrowheads="1"/>
                </p:cNvSpPr>
                <p:nvPr/>
              </p:nvSpPr>
              <p:spPr bwMode="auto">
                <a:xfrm>
                  <a:off x="3030" y="5396"/>
                  <a:ext cx="8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12" name="Group 301"/>
            <p:cNvGrpSpPr>
              <a:grpSpLocks/>
            </p:cNvGrpSpPr>
            <p:nvPr/>
          </p:nvGrpSpPr>
          <p:grpSpPr bwMode="auto">
            <a:xfrm>
              <a:off x="2381" y="1876"/>
              <a:ext cx="1739" cy="133"/>
              <a:chOff x="2237" y="5799"/>
              <a:chExt cx="1634" cy="480"/>
            </a:xfrm>
          </p:grpSpPr>
          <p:sp>
            <p:nvSpPr>
              <p:cNvPr id="11834" name="Rectangle 300"/>
              <p:cNvSpPr>
                <a:spLocks noChangeArrowheads="1"/>
              </p:cNvSpPr>
              <p:nvPr/>
            </p:nvSpPr>
            <p:spPr bwMode="auto">
              <a:xfrm>
                <a:off x="2237" y="5799"/>
                <a:ext cx="1634" cy="480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35" name="Group 299"/>
              <p:cNvGrpSpPr>
                <a:grpSpLocks/>
              </p:cNvGrpSpPr>
              <p:nvPr/>
            </p:nvGrpSpPr>
            <p:grpSpPr bwMode="auto">
              <a:xfrm>
                <a:off x="2237" y="5799"/>
                <a:ext cx="1634" cy="480"/>
                <a:chOff x="2237" y="5799"/>
                <a:chExt cx="1634" cy="480"/>
              </a:xfrm>
            </p:grpSpPr>
            <p:sp>
              <p:nvSpPr>
                <p:cNvPr id="11836" name="Rectangle 47"/>
                <p:cNvSpPr>
                  <a:spLocks noChangeArrowheads="1"/>
                </p:cNvSpPr>
                <p:nvPr/>
              </p:nvSpPr>
              <p:spPr bwMode="auto">
                <a:xfrm>
                  <a:off x="2248" y="5799"/>
                  <a:ext cx="1612" cy="480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實際清運廢棄物重量(公噸)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是否過磅：☐是，☐否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37" name="Rectangle 298"/>
                <p:cNvSpPr>
                  <a:spLocks noChangeArrowheads="1"/>
                </p:cNvSpPr>
                <p:nvPr/>
              </p:nvSpPr>
              <p:spPr bwMode="auto">
                <a:xfrm>
                  <a:off x="2237" y="5799"/>
                  <a:ext cx="16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13" name="Group 303"/>
            <p:cNvGrpSpPr>
              <a:grpSpLocks/>
            </p:cNvGrpSpPr>
            <p:nvPr/>
          </p:nvGrpSpPr>
          <p:grpSpPr bwMode="auto">
            <a:xfrm>
              <a:off x="0" y="2009"/>
              <a:ext cx="451" cy="154"/>
              <a:chOff x="0" y="6279"/>
              <a:chExt cx="424" cy="556"/>
            </a:xfrm>
          </p:grpSpPr>
          <p:sp>
            <p:nvSpPr>
              <p:cNvPr id="11832" name="Rectangle 48"/>
              <p:cNvSpPr>
                <a:spLocks noChangeArrowheads="1"/>
              </p:cNvSpPr>
              <p:nvPr/>
            </p:nvSpPr>
            <p:spPr bwMode="auto">
              <a:xfrm>
                <a:off x="11" y="6279"/>
                <a:ext cx="402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1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33" name="Rectangle 302"/>
              <p:cNvSpPr>
                <a:spLocks noChangeArrowheads="1"/>
              </p:cNvSpPr>
              <p:nvPr/>
            </p:nvSpPr>
            <p:spPr bwMode="auto">
              <a:xfrm>
                <a:off x="0" y="6279"/>
                <a:ext cx="424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14" name="Group 305"/>
            <p:cNvGrpSpPr>
              <a:grpSpLocks/>
            </p:cNvGrpSpPr>
            <p:nvPr/>
          </p:nvGrpSpPr>
          <p:grpSpPr bwMode="auto">
            <a:xfrm>
              <a:off x="456" y="2012"/>
              <a:ext cx="1017" cy="154"/>
              <a:chOff x="424" y="6279"/>
              <a:chExt cx="955" cy="556"/>
            </a:xfrm>
          </p:grpSpPr>
          <p:sp>
            <p:nvSpPr>
              <p:cNvPr id="11830" name="Rectangle 49"/>
              <p:cNvSpPr>
                <a:spLocks noChangeArrowheads="1"/>
              </p:cNvSpPr>
              <p:nvPr/>
            </p:nvSpPr>
            <p:spPr bwMode="auto">
              <a:xfrm>
                <a:off x="435" y="6279"/>
                <a:ext cx="933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7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7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7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A-7201</a:t>
                </a:r>
                <a:br>
                  <a:rPr lang="en-US" altLang="zh-TW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</a:br>
                <a:r>
                  <a:rPr lang="zh-TW" altLang="en-US" sz="7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鋼鐵工業鋼材加工之廢酸液</a:t>
                </a:r>
                <a:r>
                  <a:rPr lang="zh-TW" altLang="en-US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7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成份：六價鉻、鉛</a:t>
                </a:r>
                <a:r>
                  <a:rPr lang="zh-TW" altLang="en-US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)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31" name="Rectangle 304"/>
              <p:cNvSpPr>
                <a:spLocks noChangeArrowheads="1"/>
              </p:cNvSpPr>
              <p:nvPr/>
            </p:nvSpPr>
            <p:spPr bwMode="auto">
              <a:xfrm>
                <a:off x="424" y="6279"/>
                <a:ext cx="955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15" name="Group 307"/>
            <p:cNvGrpSpPr>
              <a:grpSpLocks/>
            </p:cNvGrpSpPr>
            <p:nvPr/>
          </p:nvGrpSpPr>
          <p:grpSpPr bwMode="auto">
            <a:xfrm>
              <a:off x="1468" y="2009"/>
              <a:ext cx="913" cy="154"/>
              <a:chOff x="1379" y="6279"/>
              <a:chExt cx="858" cy="556"/>
            </a:xfrm>
          </p:grpSpPr>
          <p:sp>
            <p:nvSpPr>
              <p:cNvPr id="11828" name="Rectangle 50"/>
              <p:cNvSpPr>
                <a:spLocks noChangeArrowheads="1"/>
              </p:cNvSpPr>
              <p:nvPr/>
            </p:nvSpPr>
            <p:spPr bwMode="auto">
              <a:xfrm>
                <a:off x="1390" y="6279"/>
                <a:ext cx="836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5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29" name="Rectangle 306"/>
              <p:cNvSpPr>
                <a:spLocks noChangeArrowheads="1"/>
              </p:cNvSpPr>
              <p:nvPr/>
            </p:nvSpPr>
            <p:spPr bwMode="auto">
              <a:xfrm>
                <a:off x="1379" y="6279"/>
                <a:ext cx="858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16" name="Group 311"/>
            <p:cNvGrpSpPr>
              <a:grpSpLocks/>
            </p:cNvGrpSpPr>
            <p:nvPr/>
          </p:nvGrpSpPr>
          <p:grpSpPr bwMode="auto">
            <a:xfrm>
              <a:off x="2381" y="2009"/>
              <a:ext cx="1739" cy="154"/>
              <a:chOff x="2237" y="6279"/>
              <a:chExt cx="1634" cy="556"/>
            </a:xfrm>
          </p:grpSpPr>
          <p:sp>
            <p:nvSpPr>
              <p:cNvPr id="11824" name="Rectangle 310"/>
              <p:cNvSpPr>
                <a:spLocks noChangeArrowheads="1"/>
              </p:cNvSpPr>
              <p:nvPr/>
            </p:nvSpPr>
            <p:spPr bwMode="auto">
              <a:xfrm>
                <a:off x="2237" y="6279"/>
                <a:ext cx="1634" cy="556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25" name="Group 309"/>
              <p:cNvGrpSpPr>
                <a:grpSpLocks/>
              </p:cNvGrpSpPr>
              <p:nvPr/>
            </p:nvGrpSpPr>
            <p:grpSpPr bwMode="auto">
              <a:xfrm>
                <a:off x="2237" y="6279"/>
                <a:ext cx="1634" cy="556"/>
                <a:chOff x="2237" y="6279"/>
                <a:chExt cx="1634" cy="556"/>
              </a:xfrm>
            </p:grpSpPr>
            <p:sp>
              <p:nvSpPr>
                <p:cNvPr id="11826" name="Rectangle 51"/>
                <p:cNvSpPr>
                  <a:spLocks noChangeArrowheads="1"/>
                </p:cNvSpPr>
                <p:nvPr/>
              </p:nvSpPr>
              <p:spPr bwMode="auto">
                <a:xfrm>
                  <a:off x="2248" y="6279"/>
                  <a:ext cx="1612" cy="556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27" name="Rectangle 308"/>
                <p:cNvSpPr>
                  <a:spLocks noChangeArrowheads="1"/>
                </p:cNvSpPr>
                <p:nvPr/>
              </p:nvSpPr>
              <p:spPr bwMode="auto">
                <a:xfrm>
                  <a:off x="2237" y="6279"/>
                  <a:ext cx="163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17" name="Group 315"/>
            <p:cNvGrpSpPr>
              <a:grpSpLocks/>
            </p:cNvGrpSpPr>
            <p:nvPr/>
          </p:nvGrpSpPr>
          <p:grpSpPr bwMode="auto">
            <a:xfrm>
              <a:off x="4120" y="2009"/>
              <a:ext cx="1634" cy="154"/>
              <a:chOff x="3871" y="6279"/>
              <a:chExt cx="1535" cy="556"/>
            </a:xfrm>
          </p:grpSpPr>
          <p:sp>
            <p:nvSpPr>
              <p:cNvPr id="11820" name="Rectangle 314"/>
              <p:cNvSpPr>
                <a:spLocks noChangeArrowheads="1"/>
              </p:cNvSpPr>
              <p:nvPr/>
            </p:nvSpPr>
            <p:spPr bwMode="auto">
              <a:xfrm>
                <a:off x="3871" y="6279"/>
                <a:ext cx="1535" cy="556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21" name="Group 313"/>
              <p:cNvGrpSpPr>
                <a:grpSpLocks/>
              </p:cNvGrpSpPr>
              <p:nvPr/>
            </p:nvGrpSpPr>
            <p:grpSpPr bwMode="auto">
              <a:xfrm>
                <a:off x="3871" y="6279"/>
                <a:ext cx="1535" cy="556"/>
                <a:chOff x="3871" y="6279"/>
                <a:chExt cx="1535" cy="556"/>
              </a:xfrm>
            </p:grpSpPr>
            <p:sp>
              <p:nvSpPr>
                <p:cNvPr id="11822" name="Rectangle 52"/>
                <p:cNvSpPr>
                  <a:spLocks noChangeArrowheads="1"/>
                </p:cNvSpPr>
                <p:nvPr/>
              </p:nvSpPr>
              <p:spPr bwMode="auto">
                <a:xfrm>
                  <a:off x="3882" y="6279"/>
                  <a:ext cx="1513" cy="556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23" name="Rectangle 312"/>
                <p:cNvSpPr>
                  <a:spLocks noChangeArrowheads="1"/>
                </p:cNvSpPr>
                <p:nvPr/>
              </p:nvSpPr>
              <p:spPr bwMode="auto">
                <a:xfrm>
                  <a:off x="3871" y="6279"/>
                  <a:ext cx="153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18" name="Group 317"/>
            <p:cNvGrpSpPr>
              <a:grpSpLocks/>
            </p:cNvGrpSpPr>
            <p:nvPr/>
          </p:nvGrpSpPr>
          <p:grpSpPr bwMode="auto">
            <a:xfrm>
              <a:off x="0" y="2163"/>
              <a:ext cx="451" cy="136"/>
              <a:chOff x="0" y="6835"/>
              <a:chExt cx="424" cy="489"/>
            </a:xfrm>
          </p:grpSpPr>
          <p:sp>
            <p:nvSpPr>
              <p:cNvPr id="11818" name="Rectangle 53"/>
              <p:cNvSpPr>
                <a:spLocks noChangeArrowheads="1"/>
              </p:cNvSpPr>
              <p:nvPr/>
            </p:nvSpPr>
            <p:spPr bwMode="auto">
              <a:xfrm>
                <a:off x="11" y="6835"/>
                <a:ext cx="402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2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19" name="Rectangle 316"/>
              <p:cNvSpPr>
                <a:spLocks noChangeArrowheads="1"/>
              </p:cNvSpPr>
              <p:nvPr/>
            </p:nvSpPr>
            <p:spPr bwMode="auto">
              <a:xfrm>
                <a:off x="0" y="6835"/>
                <a:ext cx="424" cy="48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19" name="Group 319"/>
            <p:cNvGrpSpPr>
              <a:grpSpLocks/>
            </p:cNvGrpSpPr>
            <p:nvPr/>
          </p:nvGrpSpPr>
          <p:grpSpPr bwMode="auto">
            <a:xfrm>
              <a:off x="451" y="2163"/>
              <a:ext cx="1017" cy="136"/>
              <a:chOff x="424" y="6835"/>
              <a:chExt cx="955" cy="489"/>
            </a:xfrm>
          </p:grpSpPr>
          <p:sp>
            <p:nvSpPr>
              <p:cNvPr id="11816" name="Rectangle 54"/>
              <p:cNvSpPr>
                <a:spLocks noChangeArrowheads="1"/>
              </p:cNvSpPr>
              <p:nvPr/>
            </p:nvSpPr>
            <p:spPr bwMode="auto">
              <a:xfrm>
                <a:off x="435" y="6835"/>
                <a:ext cx="933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B-0220 </a:t>
                </a:r>
                <a:br>
                  <a:rPr lang="en-US" altLang="zh-TW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</a:br>
                <a:r>
                  <a:rPr lang="zh-TW" altLang="en-US" sz="7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汞＜毒性化學物質第一類＞</a:t>
                </a:r>
                <a:r>
                  <a:rPr lang="zh-TW" altLang="en-US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17" name="Rectangle 318"/>
              <p:cNvSpPr>
                <a:spLocks noChangeArrowheads="1"/>
              </p:cNvSpPr>
              <p:nvPr/>
            </p:nvSpPr>
            <p:spPr bwMode="auto">
              <a:xfrm>
                <a:off x="424" y="6835"/>
                <a:ext cx="955" cy="48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20" name="Group 321"/>
            <p:cNvGrpSpPr>
              <a:grpSpLocks/>
            </p:cNvGrpSpPr>
            <p:nvPr/>
          </p:nvGrpSpPr>
          <p:grpSpPr bwMode="auto">
            <a:xfrm>
              <a:off x="1468" y="2163"/>
              <a:ext cx="913" cy="136"/>
              <a:chOff x="1379" y="6835"/>
              <a:chExt cx="858" cy="489"/>
            </a:xfrm>
          </p:grpSpPr>
          <p:sp>
            <p:nvSpPr>
              <p:cNvPr id="11814" name="Rectangle 55"/>
              <p:cNvSpPr>
                <a:spLocks noChangeArrowheads="1"/>
              </p:cNvSpPr>
              <p:nvPr/>
            </p:nvSpPr>
            <p:spPr bwMode="auto">
              <a:xfrm>
                <a:off x="1390" y="6835"/>
                <a:ext cx="836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15" name="Rectangle 320"/>
              <p:cNvSpPr>
                <a:spLocks noChangeArrowheads="1"/>
              </p:cNvSpPr>
              <p:nvPr/>
            </p:nvSpPr>
            <p:spPr bwMode="auto">
              <a:xfrm>
                <a:off x="1379" y="6835"/>
                <a:ext cx="858" cy="48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21" name="Group 325"/>
            <p:cNvGrpSpPr>
              <a:grpSpLocks/>
            </p:cNvGrpSpPr>
            <p:nvPr/>
          </p:nvGrpSpPr>
          <p:grpSpPr bwMode="auto">
            <a:xfrm>
              <a:off x="2381" y="2163"/>
              <a:ext cx="1739" cy="136"/>
              <a:chOff x="2237" y="6835"/>
              <a:chExt cx="1634" cy="489"/>
            </a:xfrm>
          </p:grpSpPr>
          <p:sp>
            <p:nvSpPr>
              <p:cNvPr id="11810" name="Rectangle 324"/>
              <p:cNvSpPr>
                <a:spLocks noChangeArrowheads="1"/>
              </p:cNvSpPr>
              <p:nvPr/>
            </p:nvSpPr>
            <p:spPr bwMode="auto">
              <a:xfrm>
                <a:off x="2237" y="6835"/>
                <a:ext cx="1634" cy="489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11" name="Group 323"/>
              <p:cNvGrpSpPr>
                <a:grpSpLocks/>
              </p:cNvGrpSpPr>
              <p:nvPr/>
            </p:nvGrpSpPr>
            <p:grpSpPr bwMode="auto">
              <a:xfrm>
                <a:off x="2237" y="6835"/>
                <a:ext cx="1634" cy="489"/>
                <a:chOff x="2237" y="6835"/>
                <a:chExt cx="1634" cy="489"/>
              </a:xfrm>
            </p:grpSpPr>
            <p:sp>
              <p:nvSpPr>
                <p:cNvPr id="11812" name="Rectangle 56"/>
                <p:cNvSpPr>
                  <a:spLocks noChangeArrowheads="1"/>
                </p:cNvSpPr>
                <p:nvPr/>
              </p:nvSpPr>
              <p:spPr bwMode="auto">
                <a:xfrm>
                  <a:off x="2248" y="6835"/>
                  <a:ext cx="1612" cy="489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 Unicode MS" panose="020B0604020202020204" pitchFamily="34" charset="-120"/>
                      <a:cs typeface="Arial Unicode MS" panose="020B0604020202020204" pitchFamily="34" charset="-12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1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237" y="6835"/>
                  <a:ext cx="1634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22" name="Group 329"/>
            <p:cNvGrpSpPr>
              <a:grpSpLocks/>
            </p:cNvGrpSpPr>
            <p:nvPr/>
          </p:nvGrpSpPr>
          <p:grpSpPr bwMode="auto">
            <a:xfrm>
              <a:off x="4120" y="2163"/>
              <a:ext cx="1634" cy="136"/>
              <a:chOff x="3871" y="6835"/>
              <a:chExt cx="1535" cy="489"/>
            </a:xfrm>
          </p:grpSpPr>
          <p:sp>
            <p:nvSpPr>
              <p:cNvPr id="11806" name="Rectangle 328"/>
              <p:cNvSpPr>
                <a:spLocks noChangeArrowheads="1"/>
              </p:cNvSpPr>
              <p:nvPr/>
            </p:nvSpPr>
            <p:spPr bwMode="auto">
              <a:xfrm>
                <a:off x="3871" y="6835"/>
                <a:ext cx="1535" cy="489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807" name="Group 327"/>
              <p:cNvGrpSpPr>
                <a:grpSpLocks/>
              </p:cNvGrpSpPr>
              <p:nvPr/>
            </p:nvGrpSpPr>
            <p:grpSpPr bwMode="auto">
              <a:xfrm>
                <a:off x="3871" y="6835"/>
                <a:ext cx="1535" cy="489"/>
                <a:chOff x="3871" y="6835"/>
                <a:chExt cx="1535" cy="489"/>
              </a:xfrm>
            </p:grpSpPr>
            <p:sp>
              <p:nvSpPr>
                <p:cNvPr id="11808" name="Rectangle 57"/>
                <p:cNvSpPr>
                  <a:spLocks noChangeArrowheads="1"/>
                </p:cNvSpPr>
                <p:nvPr/>
              </p:nvSpPr>
              <p:spPr bwMode="auto">
                <a:xfrm>
                  <a:off x="3882" y="6835"/>
                  <a:ext cx="1513" cy="489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3871" y="6835"/>
                  <a:ext cx="153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23" name="Group 331"/>
            <p:cNvGrpSpPr>
              <a:grpSpLocks/>
            </p:cNvGrpSpPr>
            <p:nvPr/>
          </p:nvGrpSpPr>
          <p:grpSpPr bwMode="auto">
            <a:xfrm>
              <a:off x="0" y="2299"/>
              <a:ext cx="451" cy="136"/>
              <a:chOff x="0" y="7324"/>
              <a:chExt cx="424" cy="489"/>
            </a:xfrm>
          </p:grpSpPr>
          <p:sp>
            <p:nvSpPr>
              <p:cNvPr id="11804" name="Rectangle 58"/>
              <p:cNvSpPr>
                <a:spLocks noChangeArrowheads="1"/>
              </p:cNvSpPr>
              <p:nvPr/>
            </p:nvSpPr>
            <p:spPr bwMode="auto">
              <a:xfrm>
                <a:off x="11" y="7324"/>
                <a:ext cx="402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3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05" name="Rectangle 330"/>
              <p:cNvSpPr>
                <a:spLocks noChangeArrowheads="1"/>
              </p:cNvSpPr>
              <p:nvPr/>
            </p:nvSpPr>
            <p:spPr bwMode="auto">
              <a:xfrm>
                <a:off x="0" y="7324"/>
                <a:ext cx="424" cy="48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24" name="Group 333"/>
            <p:cNvGrpSpPr>
              <a:grpSpLocks/>
            </p:cNvGrpSpPr>
            <p:nvPr/>
          </p:nvGrpSpPr>
          <p:grpSpPr bwMode="auto">
            <a:xfrm>
              <a:off x="451" y="2299"/>
              <a:ext cx="1017" cy="136"/>
              <a:chOff x="424" y="7324"/>
              <a:chExt cx="955" cy="489"/>
            </a:xfrm>
          </p:grpSpPr>
          <p:sp>
            <p:nvSpPr>
              <p:cNvPr id="11802" name="Rectangle 59"/>
              <p:cNvSpPr>
                <a:spLocks noChangeArrowheads="1"/>
              </p:cNvSpPr>
              <p:nvPr/>
            </p:nvSpPr>
            <p:spPr bwMode="auto">
              <a:xfrm>
                <a:off x="435" y="7324"/>
                <a:ext cx="933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C-0110</a:t>
                </a:r>
                <a:r>
                  <a:rPr lang="zh-TW" altLang="en-US" sz="7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污染防治設施或製程產生之含銅污泥</a:t>
                </a:r>
                <a:r>
                  <a:rPr lang="zh-TW" altLang="en-US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7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總銅</a:t>
                </a:r>
                <a:r>
                  <a:rPr lang="zh-TW" altLang="en-US" sz="7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)</a:t>
                </a:r>
                <a:r>
                  <a:rPr lang="zh-TW" altLang="en-US" sz="7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 </a:t>
                </a: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803" name="Rectangle 332"/>
              <p:cNvSpPr>
                <a:spLocks noChangeArrowheads="1"/>
              </p:cNvSpPr>
              <p:nvPr/>
            </p:nvSpPr>
            <p:spPr bwMode="auto">
              <a:xfrm>
                <a:off x="424" y="7324"/>
                <a:ext cx="955" cy="48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25" name="Group 335"/>
            <p:cNvGrpSpPr>
              <a:grpSpLocks/>
            </p:cNvGrpSpPr>
            <p:nvPr/>
          </p:nvGrpSpPr>
          <p:grpSpPr bwMode="auto">
            <a:xfrm>
              <a:off x="1468" y="2299"/>
              <a:ext cx="913" cy="136"/>
              <a:chOff x="1379" y="7324"/>
              <a:chExt cx="858" cy="489"/>
            </a:xfrm>
          </p:grpSpPr>
          <p:sp>
            <p:nvSpPr>
              <p:cNvPr id="11800" name="Rectangle 60"/>
              <p:cNvSpPr>
                <a:spLocks noChangeArrowheads="1"/>
              </p:cNvSpPr>
              <p:nvPr/>
            </p:nvSpPr>
            <p:spPr bwMode="auto">
              <a:xfrm>
                <a:off x="1390" y="7324"/>
                <a:ext cx="836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01" name="Rectangle 334"/>
              <p:cNvSpPr>
                <a:spLocks noChangeArrowheads="1"/>
              </p:cNvSpPr>
              <p:nvPr/>
            </p:nvSpPr>
            <p:spPr bwMode="auto">
              <a:xfrm>
                <a:off x="1379" y="7324"/>
                <a:ext cx="858" cy="48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26" name="Group 339"/>
            <p:cNvGrpSpPr>
              <a:grpSpLocks/>
            </p:cNvGrpSpPr>
            <p:nvPr/>
          </p:nvGrpSpPr>
          <p:grpSpPr bwMode="auto">
            <a:xfrm>
              <a:off x="2381" y="2299"/>
              <a:ext cx="1739" cy="136"/>
              <a:chOff x="2237" y="7324"/>
              <a:chExt cx="1634" cy="489"/>
            </a:xfrm>
          </p:grpSpPr>
          <p:sp>
            <p:nvSpPr>
              <p:cNvPr id="11796" name="Rectangle 338"/>
              <p:cNvSpPr>
                <a:spLocks noChangeArrowheads="1"/>
              </p:cNvSpPr>
              <p:nvPr/>
            </p:nvSpPr>
            <p:spPr bwMode="auto">
              <a:xfrm>
                <a:off x="2237" y="7324"/>
                <a:ext cx="1634" cy="489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97" name="Group 337"/>
              <p:cNvGrpSpPr>
                <a:grpSpLocks/>
              </p:cNvGrpSpPr>
              <p:nvPr/>
            </p:nvGrpSpPr>
            <p:grpSpPr bwMode="auto">
              <a:xfrm>
                <a:off x="2237" y="7324"/>
                <a:ext cx="1634" cy="489"/>
                <a:chOff x="2237" y="7324"/>
                <a:chExt cx="1634" cy="489"/>
              </a:xfrm>
            </p:grpSpPr>
            <p:sp>
              <p:nvSpPr>
                <p:cNvPr id="11798" name="Rectangle 61"/>
                <p:cNvSpPr>
                  <a:spLocks noChangeArrowheads="1"/>
                </p:cNvSpPr>
                <p:nvPr/>
              </p:nvSpPr>
              <p:spPr bwMode="auto">
                <a:xfrm>
                  <a:off x="2248" y="7324"/>
                  <a:ext cx="1612" cy="489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99" name="Rectangle 336"/>
                <p:cNvSpPr>
                  <a:spLocks noChangeArrowheads="1"/>
                </p:cNvSpPr>
                <p:nvPr/>
              </p:nvSpPr>
              <p:spPr bwMode="auto">
                <a:xfrm>
                  <a:off x="2237" y="7324"/>
                  <a:ext cx="1634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27" name="Group 343"/>
            <p:cNvGrpSpPr>
              <a:grpSpLocks/>
            </p:cNvGrpSpPr>
            <p:nvPr/>
          </p:nvGrpSpPr>
          <p:grpSpPr bwMode="auto">
            <a:xfrm>
              <a:off x="4120" y="2299"/>
              <a:ext cx="1634" cy="136"/>
              <a:chOff x="3871" y="7324"/>
              <a:chExt cx="1535" cy="489"/>
            </a:xfrm>
          </p:grpSpPr>
          <p:sp>
            <p:nvSpPr>
              <p:cNvPr id="11792" name="Rectangle 342"/>
              <p:cNvSpPr>
                <a:spLocks noChangeArrowheads="1"/>
              </p:cNvSpPr>
              <p:nvPr/>
            </p:nvSpPr>
            <p:spPr bwMode="auto">
              <a:xfrm>
                <a:off x="3871" y="7324"/>
                <a:ext cx="1535" cy="489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93" name="Group 341"/>
              <p:cNvGrpSpPr>
                <a:grpSpLocks/>
              </p:cNvGrpSpPr>
              <p:nvPr/>
            </p:nvGrpSpPr>
            <p:grpSpPr bwMode="auto">
              <a:xfrm>
                <a:off x="3871" y="7324"/>
                <a:ext cx="1535" cy="489"/>
                <a:chOff x="3871" y="7324"/>
                <a:chExt cx="1535" cy="489"/>
              </a:xfrm>
            </p:grpSpPr>
            <p:sp>
              <p:nvSpPr>
                <p:cNvPr id="11794" name="Rectangle 62"/>
                <p:cNvSpPr>
                  <a:spLocks noChangeArrowheads="1"/>
                </p:cNvSpPr>
                <p:nvPr/>
              </p:nvSpPr>
              <p:spPr bwMode="auto">
                <a:xfrm>
                  <a:off x="3882" y="7324"/>
                  <a:ext cx="1513" cy="489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95" name="Rectangle 340"/>
                <p:cNvSpPr>
                  <a:spLocks noChangeArrowheads="1"/>
                </p:cNvSpPr>
                <p:nvPr/>
              </p:nvSpPr>
              <p:spPr bwMode="auto">
                <a:xfrm>
                  <a:off x="3871" y="7324"/>
                  <a:ext cx="153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28" name="Group 345"/>
            <p:cNvGrpSpPr>
              <a:grpSpLocks/>
            </p:cNvGrpSpPr>
            <p:nvPr/>
          </p:nvGrpSpPr>
          <p:grpSpPr bwMode="auto">
            <a:xfrm>
              <a:off x="0" y="2435"/>
              <a:ext cx="1468" cy="112"/>
              <a:chOff x="0" y="7813"/>
              <a:chExt cx="1379" cy="403"/>
            </a:xfrm>
          </p:grpSpPr>
          <p:sp>
            <p:nvSpPr>
              <p:cNvPr id="11790" name="Rectangle 63"/>
              <p:cNvSpPr>
                <a:spLocks noChangeArrowheads="1"/>
              </p:cNvSpPr>
              <p:nvPr/>
            </p:nvSpPr>
            <p:spPr bwMode="auto">
              <a:xfrm>
                <a:off x="11" y="7813"/>
                <a:ext cx="1357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廢棄物總重量(公噸)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91" name="Rectangle 344"/>
              <p:cNvSpPr>
                <a:spLocks noChangeArrowheads="1"/>
              </p:cNvSpPr>
              <p:nvPr/>
            </p:nvSpPr>
            <p:spPr bwMode="auto">
              <a:xfrm>
                <a:off x="0" y="7813"/>
                <a:ext cx="137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29" name="Group 347"/>
            <p:cNvGrpSpPr>
              <a:grpSpLocks/>
            </p:cNvGrpSpPr>
            <p:nvPr/>
          </p:nvGrpSpPr>
          <p:grpSpPr bwMode="auto">
            <a:xfrm>
              <a:off x="1468" y="2435"/>
              <a:ext cx="913" cy="112"/>
              <a:chOff x="1379" y="7813"/>
              <a:chExt cx="858" cy="403"/>
            </a:xfrm>
          </p:grpSpPr>
          <p:sp>
            <p:nvSpPr>
              <p:cNvPr id="11788" name="Rectangle 64"/>
              <p:cNvSpPr>
                <a:spLocks noChangeArrowheads="1"/>
              </p:cNvSpPr>
              <p:nvPr/>
            </p:nvSpPr>
            <p:spPr bwMode="auto">
              <a:xfrm>
                <a:off x="1390" y="7813"/>
                <a:ext cx="83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rgbClr val="C0C0C0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rgbClr val="C0C0C0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rgbClr val="C0C0C0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rgbClr val="C0C0C0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7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89" name="Rectangle 346"/>
              <p:cNvSpPr>
                <a:spLocks noChangeArrowheads="1"/>
              </p:cNvSpPr>
              <p:nvPr/>
            </p:nvSpPr>
            <p:spPr bwMode="auto">
              <a:xfrm>
                <a:off x="1379" y="7813"/>
                <a:ext cx="85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30" name="Group 351"/>
            <p:cNvGrpSpPr>
              <a:grpSpLocks/>
            </p:cNvGrpSpPr>
            <p:nvPr/>
          </p:nvGrpSpPr>
          <p:grpSpPr bwMode="auto">
            <a:xfrm>
              <a:off x="2381" y="2435"/>
              <a:ext cx="1739" cy="112"/>
              <a:chOff x="2237" y="7813"/>
              <a:chExt cx="1634" cy="403"/>
            </a:xfrm>
          </p:grpSpPr>
          <p:sp>
            <p:nvSpPr>
              <p:cNvPr id="11784" name="Rectangle 350"/>
              <p:cNvSpPr>
                <a:spLocks noChangeArrowheads="1"/>
              </p:cNvSpPr>
              <p:nvPr/>
            </p:nvSpPr>
            <p:spPr bwMode="auto">
              <a:xfrm>
                <a:off x="2237" y="7813"/>
                <a:ext cx="1634" cy="403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85" name="Group 349"/>
              <p:cNvGrpSpPr>
                <a:grpSpLocks/>
              </p:cNvGrpSpPr>
              <p:nvPr/>
            </p:nvGrpSpPr>
            <p:grpSpPr bwMode="auto">
              <a:xfrm>
                <a:off x="2237" y="7813"/>
                <a:ext cx="1634" cy="403"/>
                <a:chOff x="2237" y="7813"/>
                <a:chExt cx="1634" cy="403"/>
              </a:xfrm>
            </p:grpSpPr>
            <p:sp>
              <p:nvSpPr>
                <p:cNvPr id="11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2248" y="7813"/>
                  <a:ext cx="1612" cy="403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87" name="Rectangle 348"/>
                <p:cNvSpPr>
                  <a:spLocks noChangeArrowheads="1"/>
                </p:cNvSpPr>
                <p:nvPr/>
              </p:nvSpPr>
              <p:spPr bwMode="auto">
                <a:xfrm>
                  <a:off x="2237" y="7813"/>
                  <a:ext cx="163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1" name="Group 355"/>
            <p:cNvGrpSpPr>
              <a:grpSpLocks/>
            </p:cNvGrpSpPr>
            <p:nvPr/>
          </p:nvGrpSpPr>
          <p:grpSpPr bwMode="auto">
            <a:xfrm>
              <a:off x="4120" y="2435"/>
              <a:ext cx="1634" cy="112"/>
              <a:chOff x="3871" y="7813"/>
              <a:chExt cx="1535" cy="403"/>
            </a:xfrm>
          </p:grpSpPr>
          <p:sp>
            <p:nvSpPr>
              <p:cNvPr id="11780" name="Rectangle 354"/>
              <p:cNvSpPr>
                <a:spLocks noChangeArrowheads="1"/>
              </p:cNvSpPr>
              <p:nvPr/>
            </p:nvSpPr>
            <p:spPr bwMode="auto">
              <a:xfrm>
                <a:off x="3871" y="7813"/>
                <a:ext cx="1535" cy="403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81" name="Group 353"/>
              <p:cNvGrpSpPr>
                <a:grpSpLocks/>
              </p:cNvGrpSpPr>
              <p:nvPr/>
            </p:nvGrpSpPr>
            <p:grpSpPr bwMode="auto">
              <a:xfrm>
                <a:off x="3871" y="7813"/>
                <a:ext cx="1535" cy="403"/>
                <a:chOff x="3871" y="7813"/>
                <a:chExt cx="1535" cy="403"/>
              </a:xfrm>
            </p:grpSpPr>
            <p:sp>
              <p:nvSpPr>
                <p:cNvPr id="11782" name="Rectangle 66"/>
                <p:cNvSpPr>
                  <a:spLocks noChangeArrowheads="1"/>
                </p:cNvSpPr>
                <p:nvPr/>
              </p:nvSpPr>
              <p:spPr bwMode="auto">
                <a:xfrm>
                  <a:off x="3882" y="7813"/>
                  <a:ext cx="1513" cy="403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83" name="Rectangle 352"/>
                <p:cNvSpPr>
                  <a:spLocks noChangeArrowheads="1"/>
                </p:cNvSpPr>
                <p:nvPr/>
              </p:nvSpPr>
              <p:spPr bwMode="auto">
                <a:xfrm>
                  <a:off x="3871" y="7813"/>
                  <a:ext cx="15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2" name="Group 359"/>
            <p:cNvGrpSpPr>
              <a:grpSpLocks/>
            </p:cNvGrpSpPr>
            <p:nvPr/>
          </p:nvGrpSpPr>
          <p:grpSpPr bwMode="auto">
            <a:xfrm>
              <a:off x="0" y="2547"/>
              <a:ext cx="5754" cy="106"/>
              <a:chOff x="0" y="8216"/>
              <a:chExt cx="5406" cy="384"/>
            </a:xfrm>
          </p:grpSpPr>
          <p:sp>
            <p:nvSpPr>
              <p:cNvPr id="11776" name="Rectangle 358"/>
              <p:cNvSpPr>
                <a:spLocks noChangeArrowheads="1"/>
              </p:cNvSpPr>
              <p:nvPr/>
            </p:nvSpPr>
            <p:spPr bwMode="auto">
              <a:xfrm>
                <a:off x="0" y="8216"/>
                <a:ext cx="5406" cy="38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77" name="Group 357"/>
              <p:cNvGrpSpPr>
                <a:grpSpLocks/>
              </p:cNvGrpSpPr>
              <p:nvPr/>
            </p:nvGrpSpPr>
            <p:grpSpPr bwMode="auto">
              <a:xfrm>
                <a:off x="0" y="8216"/>
                <a:ext cx="5406" cy="384"/>
                <a:chOff x="0" y="8216"/>
                <a:chExt cx="5406" cy="384"/>
              </a:xfrm>
            </p:grpSpPr>
            <p:sp>
              <p:nvSpPr>
                <p:cNvPr id="11778" name="Rectangle 67"/>
                <p:cNvSpPr>
                  <a:spLocks noChangeArrowheads="1"/>
                </p:cNvSpPr>
                <p:nvPr/>
              </p:nvSpPr>
              <p:spPr bwMode="auto">
                <a:xfrm>
                  <a:off x="11" y="8216"/>
                  <a:ext cx="5384" cy="38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廢棄物描述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79" name="Rectangle 356"/>
                <p:cNvSpPr>
                  <a:spLocks noChangeArrowheads="1"/>
                </p:cNvSpPr>
                <p:nvPr/>
              </p:nvSpPr>
              <p:spPr bwMode="auto">
                <a:xfrm>
                  <a:off x="0" y="8216"/>
                  <a:ext cx="540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3" name="Group 363"/>
            <p:cNvGrpSpPr>
              <a:grpSpLocks/>
            </p:cNvGrpSpPr>
            <p:nvPr/>
          </p:nvGrpSpPr>
          <p:grpSpPr bwMode="auto">
            <a:xfrm>
              <a:off x="0" y="2653"/>
              <a:ext cx="450" cy="123"/>
              <a:chOff x="0" y="8600"/>
              <a:chExt cx="423" cy="442"/>
            </a:xfrm>
          </p:grpSpPr>
          <p:sp>
            <p:nvSpPr>
              <p:cNvPr id="11772" name="Rectangle 362"/>
              <p:cNvSpPr>
                <a:spLocks noChangeArrowheads="1"/>
              </p:cNvSpPr>
              <p:nvPr/>
            </p:nvSpPr>
            <p:spPr bwMode="auto">
              <a:xfrm>
                <a:off x="0" y="8600"/>
                <a:ext cx="423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73" name="Group 361"/>
              <p:cNvGrpSpPr>
                <a:grpSpLocks/>
              </p:cNvGrpSpPr>
              <p:nvPr/>
            </p:nvGrpSpPr>
            <p:grpSpPr bwMode="auto">
              <a:xfrm>
                <a:off x="0" y="8600"/>
                <a:ext cx="423" cy="442"/>
                <a:chOff x="0" y="8600"/>
                <a:chExt cx="423" cy="442"/>
              </a:xfrm>
            </p:grpSpPr>
            <p:sp>
              <p:nvSpPr>
                <p:cNvPr id="11774" name="Rectangle 68"/>
                <p:cNvSpPr>
                  <a:spLocks noChangeArrowheads="1"/>
                </p:cNvSpPr>
                <p:nvPr/>
              </p:nvSpPr>
              <p:spPr bwMode="auto">
                <a:xfrm>
                  <a:off x="11" y="8600"/>
                  <a:ext cx="401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序號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75" name="Rectangle 360"/>
                <p:cNvSpPr>
                  <a:spLocks noChangeArrowheads="1"/>
                </p:cNvSpPr>
                <p:nvPr/>
              </p:nvSpPr>
              <p:spPr bwMode="auto">
                <a:xfrm>
                  <a:off x="0" y="8600"/>
                  <a:ext cx="42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4" name="Group 367"/>
            <p:cNvGrpSpPr>
              <a:grpSpLocks/>
            </p:cNvGrpSpPr>
            <p:nvPr/>
          </p:nvGrpSpPr>
          <p:grpSpPr bwMode="auto">
            <a:xfrm>
              <a:off x="450" y="2653"/>
              <a:ext cx="440" cy="123"/>
              <a:chOff x="423" y="8600"/>
              <a:chExt cx="413" cy="442"/>
            </a:xfrm>
          </p:grpSpPr>
          <p:sp>
            <p:nvSpPr>
              <p:cNvPr id="11768" name="Rectangle 366"/>
              <p:cNvSpPr>
                <a:spLocks noChangeArrowheads="1"/>
              </p:cNvSpPr>
              <p:nvPr/>
            </p:nvSpPr>
            <p:spPr bwMode="auto">
              <a:xfrm>
                <a:off x="423" y="8600"/>
                <a:ext cx="413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69" name="Group 365"/>
              <p:cNvGrpSpPr>
                <a:grpSpLocks/>
              </p:cNvGrpSpPr>
              <p:nvPr/>
            </p:nvGrpSpPr>
            <p:grpSpPr bwMode="auto">
              <a:xfrm>
                <a:off x="423" y="8600"/>
                <a:ext cx="413" cy="442"/>
                <a:chOff x="423" y="8600"/>
                <a:chExt cx="413" cy="442"/>
              </a:xfrm>
            </p:grpSpPr>
            <p:sp>
              <p:nvSpPr>
                <p:cNvPr id="11770" name="Rectangle 69"/>
                <p:cNvSpPr>
                  <a:spLocks noChangeArrowheads="1"/>
                </p:cNvSpPr>
                <p:nvPr/>
              </p:nvSpPr>
              <p:spPr bwMode="auto">
                <a:xfrm>
                  <a:off x="434" y="8600"/>
                  <a:ext cx="391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製造程序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71" name="Rectangle 364"/>
                <p:cNvSpPr>
                  <a:spLocks noChangeArrowheads="1"/>
                </p:cNvSpPr>
                <p:nvPr/>
              </p:nvSpPr>
              <p:spPr bwMode="auto">
                <a:xfrm>
                  <a:off x="423" y="8600"/>
                  <a:ext cx="41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5" name="Group 371"/>
            <p:cNvGrpSpPr>
              <a:grpSpLocks/>
            </p:cNvGrpSpPr>
            <p:nvPr/>
          </p:nvGrpSpPr>
          <p:grpSpPr bwMode="auto">
            <a:xfrm>
              <a:off x="890" y="2653"/>
              <a:ext cx="1064" cy="123"/>
              <a:chOff x="836" y="8600"/>
              <a:chExt cx="1000" cy="442"/>
            </a:xfrm>
          </p:grpSpPr>
          <p:sp>
            <p:nvSpPr>
              <p:cNvPr id="11764" name="Rectangle 370"/>
              <p:cNvSpPr>
                <a:spLocks noChangeArrowheads="1"/>
              </p:cNvSpPr>
              <p:nvPr/>
            </p:nvSpPr>
            <p:spPr bwMode="auto">
              <a:xfrm>
                <a:off x="836" y="8600"/>
                <a:ext cx="1000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65" name="Group 369"/>
              <p:cNvGrpSpPr>
                <a:grpSpLocks/>
              </p:cNvGrpSpPr>
              <p:nvPr/>
            </p:nvGrpSpPr>
            <p:grpSpPr bwMode="auto">
              <a:xfrm>
                <a:off x="836" y="8600"/>
                <a:ext cx="1000" cy="442"/>
                <a:chOff x="836" y="8600"/>
                <a:chExt cx="1000" cy="442"/>
              </a:xfrm>
            </p:grpSpPr>
            <p:sp>
              <p:nvSpPr>
                <p:cNvPr id="11766" name="Rectangle 70"/>
                <p:cNvSpPr>
                  <a:spLocks noChangeArrowheads="1"/>
                </p:cNvSpPr>
                <p:nvPr/>
              </p:nvSpPr>
              <p:spPr bwMode="auto">
                <a:xfrm>
                  <a:off x="847" y="8600"/>
                  <a:ext cx="978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原廢棄物代碼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67" name="Rectangle 368"/>
                <p:cNvSpPr>
                  <a:spLocks noChangeArrowheads="1"/>
                </p:cNvSpPr>
                <p:nvPr/>
              </p:nvSpPr>
              <p:spPr bwMode="auto">
                <a:xfrm>
                  <a:off x="836" y="8600"/>
                  <a:ext cx="100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6" name="Group 375"/>
            <p:cNvGrpSpPr>
              <a:grpSpLocks/>
            </p:cNvGrpSpPr>
            <p:nvPr/>
          </p:nvGrpSpPr>
          <p:grpSpPr bwMode="auto">
            <a:xfrm>
              <a:off x="1954" y="2653"/>
              <a:ext cx="442" cy="123"/>
              <a:chOff x="1836" y="8600"/>
              <a:chExt cx="415" cy="442"/>
            </a:xfrm>
          </p:grpSpPr>
          <p:sp>
            <p:nvSpPr>
              <p:cNvPr id="11760" name="Rectangle 374"/>
              <p:cNvSpPr>
                <a:spLocks noChangeArrowheads="1"/>
              </p:cNvSpPr>
              <p:nvPr/>
            </p:nvSpPr>
            <p:spPr bwMode="auto">
              <a:xfrm>
                <a:off x="1836" y="8600"/>
                <a:ext cx="415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61" name="Group 373"/>
              <p:cNvGrpSpPr>
                <a:grpSpLocks/>
              </p:cNvGrpSpPr>
              <p:nvPr/>
            </p:nvGrpSpPr>
            <p:grpSpPr bwMode="auto">
              <a:xfrm>
                <a:off x="1836" y="8600"/>
                <a:ext cx="415" cy="442"/>
                <a:chOff x="1836" y="8600"/>
                <a:chExt cx="415" cy="442"/>
              </a:xfrm>
            </p:grpSpPr>
            <p:sp>
              <p:nvSpPr>
                <p:cNvPr id="11762" name="Rectangle 71"/>
                <p:cNvSpPr>
                  <a:spLocks noChangeArrowheads="1"/>
                </p:cNvSpPr>
                <p:nvPr/>
              </p:nvSpPr>
              <p:spPr bwMode="auto">
                <a:xfrm>
                  <a:off x="1847" y="8600"/>
                  <a:ext cx="393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物種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63" name="Rectangle 372"/>
                <p:cNvSpPr>
                  <a:spLocks noChangeArrowheads="1"/>
                </p:cNvSpPr>
                <p:nvPr/>
              </p:nvSpPr>
              <p:spPr bwMode="auto">
                <a:xfrm>
                  <a:off x="1836" y="8600"/>
                  <a:ext cx="41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7" name="Group 379"/>
            <p:cNvGrpSpPr>
              <a:grpSpLocks/>
            </p:cNvGrpSpPr>
            <p:nvPr/>
          </p:nvGrpSpPr>
          <p:grpSpPr bwMode="auto">
            <a:xfrm>
              <a:off x="2396" y="2653"/>
              <a:ext cx="532" cy="123"/>
              <a:chOff x="2251" y="8600"/>
              <a:chExt cx="500" cy="442"/>
            </a:xfrm>
          </p:grpSpPr>
          <p:sp>
            <p:nvSpPr>
              <p:cNvPr id="11756" name="Rectangle 378"/>
              <p:cNvSpPr>
                <a:spLocks noChangeArrowheads="1"/>
              </p:cNvSpPr>
              <p:nvPr/>
            </p:nvSpPr>
            <p:spPr bwMode="auto">
              <a:xfrm>
                <a:off x="2251" y="8600"/>
                <a:ext cx="500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57" name="Group 377"/>
              <p:cNvGrpSpPr>
                <a:grpSpLocks/>
              </p:cNvGrpSpPr>
              <p:nvPr/>
            </p:nvGrpSpPr>
            <p:grpSpPr bwMode="auto">
              <a:xfrm>
                <a:off x="2251" y="8600"/>
                <a:ext cx="500" cy="442"/>
                <a:chOff x="2251" y="8600"/>
                <a:chExt cx="500" cy="442"/>
              </a:xfrm>
            </p:grpSpPr>
            <p:sp>
              <p:nvSpPr>
                <p:cNvPr id="11758" name="Rectangle 72"/>
                <p:cNvSpPr>
                  <a:spLocks noChangeArrowheads="1"/>
                </p:cNvSpPr>
                <p:nvPr/>
              </p:nvSpPr>
              <p:spPr bwMode="auto">
                <a:xfrm>
                  <a:off x="2262" y="8600"/>
                  <a:ext cx="478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物理性質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59" name="Rectangle 376"/>
                <p:cNvSpPr>
                  <a:spLocks noChangeArrowheads="1"/>
                </p:cNvSpPr>
                <p:nvPr/>
              </p:nvSpPr>
              <p:spPr bwMode="auto">
                <a:xfrm>
                  <a:off x="2251" y="8600"/>
                  <a:ext cx="50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8" name="Group 383"/>
            <p:cNvGrpSpPr>
              <a:grpSpLocks/>
            </p:cNvGrpSpPr>
            <p:nvPr/>
          </p:nvGrpSpPr>
          <p:grpSpPr bwMode="auto">
            <a:xfrm>
              <a:off x="2928" y="2653"/>
              <a:ext cx="601" cy="123"/>
              <a:chOff x="2751" y="8600"/>
              <a:chExt cx="565" cy="442"/>
            </a:xfrm>
          </p:grpSpPr>
          <p:sp>
            <p:nvSpPr>
              <p:cNvPr id="11752" name="Rectangle 382"/>
              <p:cNvSpPr>
                <a:spLocks noChangeArrowheads="1"/>
              </p:cNvSpPr>
              <p:nvPr/>
            </p:nvSpPr>
            <p:spPr bwMode="auto">
              <a:xfrm>
                <a:off x="2751" y="8600"/>
                <a:ext cx="565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53" name="Group 381"/>
              <p:cNvGrpSpPr>
                <a:grpSpLocks/>
              </p:cNvGrpSpPr>
              <p:nvPr/>
            </p:nvGrpSpPr>
            <p:grpSpPr bwMode="auto">
              <a:xfrm>
                <a:off x="2751" y="8600"/>
                <a:ext cx="565" cy="442"/>
                <a:chOff x="2751" y="8600"/>
                <a:chExt cx="565" cy="442"/>
              </a:xfrm>
            </p:grpSpPr>
            <p:sp>
              <p:nvSpPr>
                <p:cNvPr id="11754" name="Rectangle 73"/>
                <p:cNvSpPr>
                  <a:spLocks noChangeArrowheads="1"/>
                </p:cNvSpPr>
                <p:nvPr/>
              </p:nvSpPr>
              <p:spPr bwMode="auto">
                <a:xfrm>
                  <a:off x="2762" y="8600"/>
                  <a:ext cx="543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有害特性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55" name="Rectangle 380"/>
                <p:cNvSpPr>
                  <a:spLocks noChangeArrowheads="1"/>
                </p:cNvSpPr>
                <p:nvPr/>
              </p:nvSpPr>
              <p:spPr bwMode="auto">
                <a:xfrm>
                  <a:off x="2751" y="8600"/>
                  <a:ext cx="56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39" name="Group 387"/>
            <p:cNvGrpSpPr>
              <a:grpSpLocks/>
            </p:cNvGrpSpPr>
            <p:nvPr/>
          </p:nvGrpSpPr>
          <p:grpSpPr bwMode="auto">
            <a:xfrm>
              <a:off x="3529" y="2653"/>
              <a:ext cx="591" cy="123"/>
              <a:chOff x="3316" y="8600"/>
              <a:chExt cx="555" cy="442"/>
            </a:xfrm>
          </p:grpSpPr>
          <p:sp>
            <p:nvSpPr>
              <p:cNvPr id="11748" name="Rectangle 386"/>
              <p:cNvSpPr>
                <a:spLocks noChangeArrowheads="1"/>
              </p:cNvSpPr>
              <p:nvPr/>
            </p:nvSpPr>
            <p:spPr bwMode="auto">
              <a:xfrm>
                <a:off x="3316" y="8600"/>
                <a:ext cx="555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49" name="Group 385"/>
              <p:cNvGrpSpPr>
                <a:grpSpLocks/>
              </p:cNvGrpSpPr>
              <p:nvPr/>
            </p:nvGrpSpPr>
            <p:grpSpPr bwMode="auto">
              <a:xfrm>
                <a:off x="3316" y="8600"/>
                <a:ext cx="555" cy="442"/>
                <a:chOff x="3316" y="8600"/>
                <a:chExt cx="555" cy="442"/>
              </a:xfrm>
            </p:grpSpPr>
            <p:sp>
              <p:nvSpPr>
                <p:cNvPr id="11750" name="Rectangle 74"/>
                <p:cNvSpPr>
                  <a:spLocks noChangeArrowheads="1"/>
                </p:cNvSpPr>
                <p:nvPr/>
              </p:nvSpPr>
              <p:spPr bwMode="auto">
                <a:xfrm>
                  <a:off x="3327" y="8600"/>
                  <a:ext cx="533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有害成分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51" name="Rectangle 384"/>
                <p:cNvSpPr>
                  <a:spLocks noChangeArrowheads="1"/>
                </p:cNvSpPr>
                <p:nvPr/>
              </p:nvSpPr>
              <p:spPr bwMode="auto">
                <a:xfrm>
                  <a:off x="3316" y="8600"/>
                  <a:ext cx="55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0" name="Group 391"/>
            <p:cNvGrpSpPr>
              <a:grpSpLocks/>
            </p:cNvGrpSpPr>
            <p:nvPr/>
          </p:nvGrpSpPr>
          <p:grpSpPr bwMode="auto">
            <a:xfrm>
              <a:off x="4120" y="2653"/>
              <a:ext cx="741" cy="123"/>
              <a:chOff x="3871" y="8600"/>
              <a:chExt cx="696" cy="442"/>
            </a:xfrm>
          </p:grpSpPr>
          <p:sp>
            <p:nvSpPr>
              <p:cNvPr id="11744" name="Rectangle 390"/>
              <p:cNvSpPr>
                <a:spLocks noChangeArrowheads="1"/>
              </p:cNvSpPr>
              <p:nvPr/>
            </p:nvSpPr>
            <p:spPr bwMode="auto">
              <a:xfrm>
                <a:off x="3871" y="8600"/>
                <a:ext cx="696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45" name="Group 389"/>
              <p:cNvGrpSpPr>
                <a:grpSpLocks/>
              </p:cNvGrpSpPr>
              <p:nvPr/>
            </p:nvGrpSpPr>
            <p:grpSpPr bwMode="auto">
              <a:xfrm>
                <a:off x="3871" y="8600"/>
                <a:ext cx="696" cy="442"/>
                <a:chOff x="3871" y="8600"/>
                <a:chExt cx="696" cy="442"/>
              </a:xfrm>
            </p:grpSpPr>
            <p:sp>
              <p:nvSpPr>
                <p:cNvPr id="11746" name="Rectangle 75"/>
                <p:cNvSpPr>
                  <a:spLocks noChangeArrowheads="1"/>
                </p:cNvSpPr>
                <p:nvPr/>
              </p:nvSpPr>
              <p:spPr bwMode="auto">
                <a:xfrm>
                  <a:off x="3882" y="8600"/>
                  <a:ext cx="674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清理方式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47" name="Rectangle 388"/>
                <p:cNvSpPr>
                  <a:spLocks noChangeArrowheads="1"/>
                </p:cNvSpPr>
                <p:nvPr/>
              </p:nvSpPr>
              <p:spPr bwMode="auto">
                <a:xfrm>
                  <a:off x="3871" y="8600"/>
                  <a:ext cx="69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1" name="Group 395"/>
            <p:cNvGrpSpPr>
              <a:grpSpLocks/>
            </p:cNvGrpSpPr>
            <p:nvPr/>
          </p:nvGrpSpPr>
          <p:grpSpPr bwMode="auto">
            <a:xfrm>
              <a:off x="4861" y="2653"/>
              <a:ext cx="436" cy="123"/>
              <a:chOff x="4567" y="8600"/>
              <a:chExt cx="410" cy="442"/>
            </a:xfrm>
          </p:grpSpPr>
          <p:sp>
            <p:nvSpPr>
              <p:cNvPr id="11740" name="Rectangle 394"/>
              <p:cNvSpPr>
                <a:spLocks noChangeArrowheads="1"/>
              </p:cNvSpPr>
              <p:nvPr/>
            </p:nvSpPr>
            <p:spPr bwMode="auto">
              <a:xfrm>
                <a:off x="4567" y="8600"/>
                <a:ext cx="410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41" name="Group 393"/>
              <p:cNvGrpSpPr>
                <a:grpSpLocks/>
              </p:cNvGrpSpPr>
              <p:nvPr/>
            </p:nvGrpSpPr>
            <p:grpSpPr bwMode="auto">
              <a:xfrm>
                <a:off x="4567" y="8600"/>
                <a:ext cx="410" cy="442"/>
                <a:chOff x="4567" y="8600"/>
                <a:chExt cx="410" cy="442"/>
              </a:xfrm>
            </p:grpSpPr>
            <p:sp>
              <p:nvSpPr>
                <p:cNvPr id="11742" name="Rectangle 76"/>
                <p:cNvSpPr>
                  <a:spLocks noChangeArrowheads="1"/>
                </p:cNvSpPr>
                <p:nvPr/>
              </p:nvSpPr>
              <p:spPr bwMode="auto">
                <a:xfrm>
                  <a:off x="4578" y="8600"/>
                  <a:ext cx="388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容器數量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43" name="Rectangle 392"/>
                <p:cNvSpPr>
                  <a:spLocks noChangeArrowheads="1"/>
                </p:cNvSpPr>
                <p:nvPr/>
              </p:nvSpPr>
              <p:spPr bwMode="auto">
                <a:xfrm>
                  <a:off x="4567" y="8600"/>
                  <a:ext cx="41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2" name="Group 399"/>
            <p:cNvGrpSpPr>
              <a:grpSpLocks/>
            </p:cNvGrpSpPr>
            <p:nvPr/>
          </p:nvGrpSpPr>
          <p:grpSpPr bwMode="auto">
            <a:xfrm>
              <a:off x="5297" y="2653"/>
              <a:ext cx="457" cy="123"/>
              <a:chOff x="4977" y="8600"/>
              <a:chExt cx="429" cy="442"/>
            </a:xfrm>
          </p:grpSpPr>
          <p:sp>
            <p:nvSpPr>
              <p:cNvPr id="11736" name="Rectangle 398"/>
              <p:cNvSpPr>
                <a:spLocks noChangeArrowheads="1"/>
              </p:cNvSpPr>
              <p:nvPr/>
            </p:nvSpPr>
            <p:spPr bwMode="auto">
              <a:xfrm>
                <a:off x="4977" y="8600"/>
                <a:ext cx="429" cy="44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37" name="Group 397"/>
              <p:cNvGrpSpPr>
                <a:grpSpLocks/>
              </p:cNvGrpSpPr>
              <p:nvPr/>
            </p:nvGrpSpPr>
            <p:grpSpPr bwMode="auto">
              <a:xfrm>
                <a:off x="4977" y="8600"/>
                <a:ext cx="429" cy="442"/>
                <a:chOff x="4977" y="8600"/>
                <a:chExt cx="429" cy="442"/>
              </a:xfrm>
            </p:grpSpPr>
            <p:sp>
              <p:nvSpPr>
                <p:cNvPr id="11738" name="Rectangle 77"/>
                <p:cNvSpPr>
                  <a:spLocks noChangeArrowheads="1"/>
                </p:cNvSpPr>
                <p:nvPr/>
              </p:nvSpPr>
              <p:spPr bwMode="auto">
                <a:xfrm>
                  <a:off x="4988" y="8600"/>
                  <a:ext cx="407" cy="44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顏色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39" name="Rectangle 396"/>
                <p:cNvSpPr>
                  <a:spLocks noChangeArrowheads="1"/>
                </p:cNvSpPr>
                <p:nvPr/>
              </p:nvSpPr>
              <p:spPr bwMode="auto">
                <a:xfrm>
                  <a:off x="4977" y="8600"/>
                  <a:ext cx="42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3" name="Group 403"/>
            <p:cNvGrpSpPr>
              <a:grpSpLocks/>
            </p:cNvGrpSpPr>
            <p:nvPr/>
          </p:nvGrpSpPr>
          <p:grpSpPr bwMode="auto">
            <a:xfrm>
              <a:off x="0" y="2776"/>
              <a:ext cx="450" cy="271"/>
              <a:chOff x="0" y="9042"/>
              <a:chExt cx="423" cy="978"/>
            </a:xfrm>
          </p:grpSpPr>
          <p:sp>
            <p:nvSpPr>
              <p:cNvPr id="11732" name="Rectangle 402"/>
              <p:cNvSpPr>
                <a:spLocks noChangeArrowheads="1"/>
              </p:cNvSpPr>
              <p:nvPr/>
            </p:nvSpPr>
            <p:spPr bwMode="auto">
              <a:xfrm>
                <a:off x="0" y="9042"/>
                <a:ext cx="423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33" name="Group 401"/>
              <p:cNvGrpSpPr>
                <a:grpSpLocks/>
              </p:cNvGrpSpPr>
              <p:nvPr/>
            </p:nvGrpSpPr>
            <p:grpSpPr bwMode="auto">
              <a:xfrm>
                <a:off x="0" y="9042"/>
                <a:ext cx="423" cy="978"/>
                <a:chOff x="0" y="9042"/>
                <a:chExt cx="423" cy="978"/>
              </a:xfrm>
            </p:grpSpPr>
            <p:sp>
              <p:nvSpPr>
                <p:cNvPr id="11734" name="Rectangle 78"/>
                <p:cNvSpPr>
                  <a:spLocks noChangeArrowheads="1"/>
                </p:cNvSpPr>
                <p:nvPr/>
              </p:nvSpPr>
              <p:spPr bwMode="auto">
                <a:xfrm>
                  <a:off x="11" y="9042"/>
                  <a:ext cx="401" cy="978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35" name="Rectangle 400"/>
                <p:cNvSpPr>
                  <a:spLocks noChangeArrowheads="1"/>
                </p:cNvSpPr>
                <p:nvPr/>
              </p:nvSpPr>
              <p:spPr bwMode="auto">
                <a:xfrm>
                  <a:off x="0" y="9042"/>
                  <a:ext cx="42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4" name="Group 407"/>
            <p:cNvGrpSpPr>
              <a:grpSpLocks/>
            </p:cNvGrpSpPr>
            <p:nvPr/>
          </p:nvGrpSpPr>
          <p:grpSpPr bwMode="auto">
            <a:xfrm>
              <a:off x="450" y="2776"/>
              <a:ext cx="440" cy="154"/>
              <a:chOff x="423" y="9042"/>
              <a:chExt cx="413" cy="556"/>
            </a:xfrm>
          </p:grpSpPr>
          <p:sp>
            <p:nvSpPr>
              <p:cNvPr id="11728" name="Rectangle 406"/>
              <p:cNvSpPr>
                <a:spLocks noChangeArrowheads="1"/>
              </p:cNvSpPr>
              <p:nvPr/>
            </p:nvSpPr>
            <p:spPr bwMode="auto">
              <a:xfrm>
                <a:off x="423" y="9042"/>
                <a:ext cx="413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29" name="Group 405"/>
              <p:cNvGrpSpPr>
                <a:grpSpLocks/>
              </p:cNvGrpSpPr>
              <p:nvPr/>
            </p:nvGrpSpPr>
            <p:grpSpPr bwMode="auto">
              <a:xfrm>
                <a:off x="423" y="9042"/>
                <a:ext cx="413" cy="556"/>
                <a:chOff x="423" y="9042"/>
                <a:chExt cx="413" cy="556"/>
              </a:xfrm>
            </p:grpSpPr>
            <p:sp>
              <p:nvSpPr>
                <p:cNvPr id="11730" name="Rectangle 79"/>
                <p:cNvSpPr>
                  <a:spLocks noChangeArrowheads="1"/>
                </p:cNvSpPr>
                <p:nvPr/>
              </p:nvSpPr>
              <p:spPr bwMode="auto">
                <a:xfrm>
                  <a:off x="434" y="9042"/>
                  <a:ext cx="391" cy="55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印刷電路板製造程序</a:t>
                  </a:r>
                </a:p>
              </p:txBody>
            </p:sp>
            <p:sp>
              <p:nvSpPr>
                <p:cNvPr id="11731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3" y="9042"/>
                  <a:ext cx="41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5" name="Group 411"/>
            <p:cNvGrpSpPr>
              <a:grpSpLocks/>
            </p:cNvGrpSpPr>
            <p:nvPr/>
          </p:nvGrpSpPr>
          <p:grpSpPr bwMode="auto">
            <a:xfrm>
              <a:off x="890" y="2776"/>
              <a:ext cx="1064" cy="154"/>
              <a:chOff x="836" y="9042"/>
              <a:chExt cx="1000" cy="556"/>
            </a:xfrm>
          </p:grpSpPr>
          <p:sp>
            <p:nvSpPr>
              <p:cNvPr id="11724" name="Rectangle 410"/>
              <p:cNvSpPr>
                <a:spLocks noChangeArrowheads="1"/>
              </p:cNvSpPr>
              <p:nvPr/>
            </p:nvSpPr>
            <p:spPr bwMode="auto">
              <a:xfrm>
                <a:off x="836" y="9042"/>
                <a:ext cx="1000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25" name="Group 409"/>
              <p:cNvGrpSpPr>
                <a:grpSpLocks/>
              </p:cNvGrpSpPr>
              <p:nvPr/>
            </p:nvGrpSpPr>
            <p:grpSpPr bwMode="auto">
              <a:xfrm>
                <a:off x="836" y="9042"/>
                <a:ext cx="1000" cy="556"/>
                <a:chOff x="836" y="9042"/>
                <a:chExt cx="1000" cy="556"/>
              </a:xfrm>
            </p:grpSpPr>
            <p:sp>
              <p:nvSpPr>
                <p:cNvPr id="11726" name="Rectangle 80"/>
                <p:cNvSpPr>
                  <a:spLocks noChangeArrowheads="1"/>
                </p:cNvSpPr>
                <p:nvPr/>
              </p:nvSpPr>
              <p:spPr bwMode="auto">
                <a:xfrm>
                  <a:off x="847" y="9042"/>
                  <a:ext cx="978" cy="55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鋼鐵工業鋼材加工之廢酸液</a:t>
                  </a: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成份：六價鉻、鉛</a:t>
                  </a: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727" name="Rectangle 408"/>
                <p:cNvSpPr>
                  <a:spLocks noChangeArrowheads="1"/>
                </p:cNvSpPr>
                <p:nvPr/>
              </p:nvSpPr>
              <p:spPr bwMode="auto">
                <a:xfrm>
                  <a:off x="836" y="9042"/>
                  <a:ext cx="100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6" name="Group 415"/>
            <p:cNvGrpSpPr>
              <a:grpSpLocks/>
            </p:cNvGrpSpPr>
            <p:nvPr/>
          </p:nvGrpSpPr>
          <p:grpSpPr bwMode="auto">
            <a:xfrm>
              <a:off x="1954" y="2776"/>
              <a:ext cx="442" cy="154"/>
              <a:chOff x="1836" y="9042"/>
              <a:chExt cx="415" cy="556"/>
            </a:xfrm>
          </p:grpSpPr>
          <p:sp>
            <p:nvSpPr>
              <p:cNvPr id="11720" name="Rectangle 414"/>
              <p:cNvSpPr>
                <a:spLocks noChangeArrowheads="1"/>
              </p:cNvSpPr>
              <p:nvPr/>
            </p:nvSpPr>
            <p:spPr bwMode="auto">
              <a:xfrm>
                <a:off x="1836" y="9042"/>
                <a:ext cx="415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21" name="Group 413"/>
              <p:cNvGrpSpPr>
                <a:grpSpLocks/>
              </p:cNvGrpSpPr>
              <p:nvPr/>
            </p:nvGrpSpPr>
            <p:grpSpPr bwMode="auto">
              <a:xfrm>
                <a:off x="1836" y="9042"/>
                <a:ext cx="415" cy="556"/>
                <a:chOff x="1836" y="9042"/>
                <a:chExt cx="415" cy="556"/>
              </a:xfrm>
            </p:grpSpPr>
            <p:sp>
              <p:nvSpPr>
                <p:cNvPr id="11722" name="Rectangle 81"/>
                <p:cNvSpPr>
                  <a:spLocks noChangeArrowheads="1"/>
                </p:cNvSpPr>
                <p:nvPr/>
              </p:nvSpPr>
              <p:spPr bwMode="auto">
                <a:xfrm>
                  <a:off x="1847" y="9042"/>
                  <a:ext cx="393" cy="55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廢酸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23" name="Rectangle 412"/>
                <p:cNvSpPr>
                  <a:spLocks noChangeArrowheads="1"/>
                </p:cNvSpPr>
                <p:nvPr/>
              </p:nvSpPr>
              <p:spPr bwMode="auto">
                <a:xfrm>
                  <a:off x="1836" y="9042"/>
                  <a:ext cx="41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7" name="Group 419"/>
            <p:cNvGrpSpPr>
              <a:grpSpLocks/>
            </p:cNvGrpSpPr>
            <p:nvPr/>
          </p:nvGrpSpPr>
          <p:grpSpPr bwMode="auto">
            <a:xfrm>
              <a:off x="2396" y="2776"/>
              <a:ext cx="532" cy="154"/>
              <a:chOff x="2251" y="9042"/>
              <a:chExt cx="500" cy="556"/>
            </a:xfrm>
          </p:grpSpPr>
          <p:sp>
            <p:nvSpPr>
              <p:cNvPr id="11716" name="Rectangle 418"/>
              <p:cNvSpPr>
                <a:spLocks noChangeArrowheads="1"/>
              </p:cNvSpPr>
              <p:nvPr/>
            </p:nvSpPr>
            <p:spPr bwMode="auto">
              <a:xfrm>
                <a:off x="2251" y="9042"/>
                <a:ext cx="500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17" name="Group 417"/>
              <p:cNvGrpSpPr>
                <a:grpSpLocks/>
              </p:cNvGrpSpPr>
              <p:nvPr/>
            </p:nvGrpSpPr>
            <p:grpSpPr bwMode="auto">
              <a:xfrm>
                <a:off x="2251" y="9042"/>
                <a:ext cx="500" cy="556"/>
                <a:chOff x="2251" y="9042"/>
                <a:chExt cx="500" cy="556"/>
              </a:xfrm>
            </p:grpSpPr>
            <p:sp>
              <p:nvSpPr>
                <p:cNvPr id="11718" name="Rectangle 82"/>
                <p:cNvSpPr>
                  <a:spLocks noChangeArrowheads="1"/>
                </p:cNvSpPr>
                <p:nvPr/>
              </p:nvSpPr>
              <p:spPr bwMode="auto">
                <a:xfrm>
                  <a:off x="2262" y="9042"/>
                  <a:ext cx="478" cy="55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泥狀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19" name="Rectangle 416"/>
                <p:cNvSpPr>
                  <a:spLocks noChangeArrowheads="1"/>
                </p:cNvSpPr>
                <p:nvPr/>
              </p:nvSpPr>
              <p:spPr bwMode="auto">
                <a:xfrm>
                  <a:off x="2251" y="9042"/>
                  <a:ext cx="50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8" name="Group 423"/>
            <p:cNvGrpSpPr>
              <a:grpSpLocks/>
            </p:cNvGrpSpPr>
            <p:nvPr/>
          </p:nvGrpSpPr>
          <p:grpSpPr bwMode="auto">
            <a:xfrm>
              <a:off x="2928" y="2776"/>
              <a:ext cx="601" cy="154"/>
              <a:chOff x="2751" y="9042"/>
              <a:chExt cx="565" cy="556"/>
            </a:xfrm>
          </p:grpSpPr>
          <p:sp>
            <p:nvSpPr>
              <p:cNvPr id="11712" name="Rectangle 422"/>
              <p:cNvSpPr>
                <a:spLocks noChangeArrowheads="1"/>
              </p:cNvSpPr>
              <p:nvPr/>
            </p:nvSpPr>
            <p:spPr bwMode="auto">
              <a:xfrm>
                <a:off x="2751" y="9042"/>
                <a:ext cx="565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13" name="Group 421"/>
              <p:cNvGrpSpPr>
                <a:grpSpLocks/>
              </p:cNvGrpSpPr>
              <p:nvPr/>
            </p:nvGrpSpPr>
            <p:grpSpPr bwMode="auto">
              <a:xfrm>
                <a:off x="2751" y="9042"/>
                <a:ext cx="565" cy="556"/>
                <a:chOff x="2751" y="9042"/>
                <a:chExt cx="565" cy="556"/>
              </a:xfrm>
            </p:grpSpPr>
            <p:sp>
              <p:nvSpPr>
                <p:cNvPr id="11714" name="Rectangle 83"/>
                <p:cNvSpPr>
                  <a:spLocks noChangeArrowheads="1"/>
                </p:cNvSpPr>
                <p:nvPr/>
              </p:nvSpPr>
              <p:spPr bwMode="auto">
                <a:xfrm>
                  <a:off x="2762" y="9042"/>
                  <a:ext cx="543" cy="55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表列製程有害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易燃性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715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51" y="9042"/>
                  <a:ext cx="56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49" name="Group 427"/>
            <p:cNvGrpSpPr>
              <a:grpSpLocks/>
            </p:cNvGrpSpPr>
            <p:nvPr/>
          </p:nvGrpSpPr>
          <p:grpSpPr bwMode="auto">
            <a:xfrm>
              <a:off x="3529" y="2776"/>
              <a:ext cx="591" cy="154"/>
              <a:chOff x="3316" y="9042"/>
              <a:chExt cx="555" cy="556"/>
            </a:xfrm>
          </p:grpSpPr>
          <p:sp>
            <p:nvSpPr>
              <p:cNvPr id="11708" name="Rectangle 426"/>
              <p:cNvSpPr>
                <a:spLocks noChangeArrowheads="1"/>
              </p:cNvSpPr>
              <p:nvPr/>
            </p:nvSpPr>
            <p:spPr bwMode="auto">
              <a:xfrm>
                <a:off x="3316" y="9042"/>
                <a:ext cx="555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09" name="Group 425"/>
              <p:cNvGrpSpPr>
                <a:grpSpLocks/>
              </p:cNvGrpSpPr>
              <p:nvPr/>
            </p:nvGrpSpPr>
            <p:grpSpPr bwMode="auto">
              <a:xfrm>
                <a:off x="3316" y="9042"/>
                <a:ext cx="555" cy="556"/>
                <a:chOff x="3316" y="9042"/>
                <a:chExt cx="555" cy="556"/>
              </a:xfrm>
            </p:grpSpPr>
            <p:sp>
              <p:nvSpPr>
                <p:cNvPr id="11710" name="Rectangle 84"/>
                <p:cNvSpPr>
                  <a:spLocks noChangeArrowheads="1"/>
                </p:cNvSpPr>
                <p:nvPr/>
              </p:nvSpPr>
              <p:spPr bwMode="auto">
                <a:xfrm>
                  <a:off x="3327" y="9042"/>
                  <a:ext cx="533" cy="55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銅及其化合物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六價鉻化合物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711" name="Rectangle 424"/>
                <p:cNvSpPr>
                  <a:spLocks noChangeArrowheads="1"/>
                </p:cNvSpPr>
                <p:nvPr/>
              </p:nvSpPr>
              <p:spPr bwMode="auto">
                <a:xfrm>
                  <a:off x="3316" y="9042"/>
                  <a:ext cx="55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0" name="Group 431"/>
            <p:cNvGrpSpPr>
              <a:grpSpLocks/>
            </p:cNvGrpSpPr>
            <p:nvPr/>
          </p:nvGrpSpPr>
          <p:grpSpPr bwMode="auto">
            <a:xfrm>
              <a:off x="4120" y="2776"/>
              <a:ext cx="741" cy="154"/>
              <a:chOff x="3871" y="9042"/>
              <a:chExt cx="696" cy="556"/>
            </a:xfrm>
          </p:grpSpPr>
          <p:sp>
            <p:nvSpPr>
              <p:cNvPr id="11704" name="Rectangle 430"/>
              <p:cNvSpPr>
                <a:spLocks noChangeArrowheads="1"/>
              </p:cNvSpPr>
              <p:nvPr/>
            </p:nvSpPr>
            <p:spPr bwMode="auto">
              <a:xfrm>
                <a:off x="3871" y="9042"/>
                <a:ext cx="696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05" name="Group 429"/>
              <p:cNvGrpSpPr>
                <a:grpSpLocks/>
              </p:cNvGrpSpPr>
              <p:nvPr/>
            </p:nvGrpSpPr>
            <p:grpSpPr bwMode="auto">
              <a:xfrm>
                <a:off x="3871" y="9042"/>
                <a:ext cx="696" cy="556"/>
                <a:chOff x="3871" y="9042"/>
                <a:chExt cx="696" cy="556"/>
              </a:xfrm>
            </p:grpSpPr>
            <p:sp>
              <p:nvSpPr>
                <p:cNvPr id="11706" name="Rectangle 85"/>
                <p:cNvSpPr>
                  <a:spLocks noChangeArrowheads="1"/>
                </p:cNvSpPr>
                <p:nvPr/>
              </p:nvSpPr>
              <p:spPr bwMode="auto">
                <a:xfrm>
                  <a:off x="3882" y="9042"/>
                  <a:ext cx="674" cy="55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化學處理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07" name="Rectangle 428"/>
                <p:cNvSpPr>
                  <a:spLocks noChangeArrowheads="1"/>
                </p:cNvSpPr>
                <p:nvPr/>
              </p:nvSpPr>
              <p:spPr bwMode="auto">
                <a:xfrm>
                  <a:off x="3871" y="9042"/>
                  <a:ext cx="69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1" name="Group 435"/>
            <p:cNvGrpSpPr>
              <a:grpSpLocks/>
            </p:cNvGrpSpPr>
            <p:nvPr/>
          </p:nvGrpSpPr>
          <p:grpSpPr bwMode="auto">
            <a:xfrm>
              <a:off x="4861" y="2776"/>
              <a:ext cx="436" cy="271"/>
              <a:chOff x="4567" y="9042"/>
              <a:chExt cx="410" cy="978"/>
            </a:xfrm>
          </p:grpSpPr>
          <p:sp>
            <p:nvSpPr>
              <p:cNvPr id="11700" name="Rectangle 434"/>
              <p:cNvSpPr>
                <a:spLocks noChangeArrowheads="1"/>
              </p:cNvSpPr>
              <p:nvPr/>
            </p:nvSpPr>
            <p:spPr bwMode="auto">
              <a:xfrm>
                <a:off x="4567" y="9042"/>
                <a:ext cx="410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701" name="Group 433"/>
              <p:cNvGrpSpPr>
                <a:grpSpLocks/>
              </p:cNvGrpSpPr>
              <p:nvPr/>
            </p:nvGrpSpPr>
            <p:grpSpPr bwMode="auto">
              <a:xfrm>
                <a:off x="4567" y="9042"/>
                <a:ext cx="410" cy="978"/>
                <a:chOff x="4567" y="9042"/>
                <a:chExt cx="410" cy="978"/>
              </a:xfrm>
            </p:grpSpPr>
            <p:sp>
              <p:nvSpPr>
                <p:cNvPr id="11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4578" y="9042"/>
                  <a:ext cx="388" cy="978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03" name="Rectangle 432"/>
                <p:cNvSpPr>
                  <a:spLocks noChangeArrowheads="1"/>
                </p:cNvSpPr>
                <p:nvPr/>
              </p:nvSpPr>
              <p:spPr bwMode="auto">
                <a:xfrm>
                  <a:off x="4567" y="9042"/>
                  <a:ext cx="41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2" name="Group 439"/>
            <p:cNvGrpSpPr>
              <a:grpSpLocks/>
            </p:cNvGrpSpPr>
            <p:nvPr/>
          </p:nvGrpSpPr>
          <p:grpSpPr bwMode="auto">
            <a:xfrm>
              <a:off x="5297" y="2776"/>
              <a:ext cx="457" cy="271"/>
              <a:chOff x="4977" y="9042"/>
              <a:chExt cx="429" cy="978"/>
            </a:xfrm>
          </p:grpSpPr>
          <p:sp>
            <p:nvSpPr>
              <p:cNvPr id="11696" name="Rectangle 438"/>
              <p:cNvSpPr>
                <a:spLocks noChangeArrowheads="1"/>
              </p:cNvSpPr>
              <p:nvPr/>
            </p:nvSpPr>
            <p:spPr bwMode="auto">
              <a:xfrm>
                <a:off x="4977" y="9042"/>
                <a:ext cx="429" cy="5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97" name="Group 437"/>
              <p:cNvGrpSpPr>
                <a:grpSpLocks/>
              </p:cNvGrpSpPr>
              <p:nvPr/>
            </p:nvGrpSpPr>
            <p:grpSpPr bwMode="auto">
              <a:xfrm>
                <a:off x="4977" y="9042"/>
                <a:ext cx="429" cy="978"/>
                <a:chOff x="4977" y="9042"/>
                <a:chExt cx="429" cy="978"/>
              </a:xfrm>
            </p:grpSpPr>
            <p:sp>
              <p:nvSpPr>
                <p:cNvPr id="11698" name="Rectangle 87"/>
                <p:cNvSpPr>
                  <a:spLocks noChangeArrowheads="1"/>
                </p:cNvSpPr>
                <p:nvPr/>
              </p:nvSpPr>
              <p:spPr bwMode="auto">
                <a:xfrm>
                  <a:off x="4988" y="9042"/>
                  <a:ext cx="407" cy="978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黑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99" name="Rectangle 436"/>
                <p:cNvSpPr>
                  <a:spLocks noChangeArrowheads="1"/>
                </p:cNvSpPr>
                <p:nvPr/>
              </p:nvSpPr>
              <p:spPr bwMode="auto">
                <a:xfrm>
                  <a:off x="4977" y="9042"/>
                  <a:ext cx="429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3" name="Group 443"/>
            <p:cNvGrpSpPr>
              <a:grpSpLocks/>
            </p:cNvGrpSpPr>
            <p:nvPr/>
          </p:nvGrpSpPr>
          <p:grpSpPr bwMode="auto">
            <a:xfrm>
              <a:off x="450" y="2930"/>
              <a:ext cx="440" cy="117"/>
              <a:chOff x="423" y="9598"/>
              <a:chExt cx="413" cy="422"/>
            </a:xfrm>
          </p:grpSpPr>
          <p:sp>
            <p:nvSpPr>
              <p:cNvPr id="11692" name="Rectangle 442"/>
              <p:cNvSpPr>
                <a:spLocks noChangeArrowheads="1"/>
              </p:cNvSpPr>
              <p:nvPr/>
            </p:nvSpPr>
            <p:spPr bwMode="auto">
              <a:xfrm>
                <a:off x="423" y="9598"/>
                <a:ext cx="413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93" name="Group 441"/>
              <p:cNvGrpSpPr>
                <a:grpSpLocks/>
              </p:cNvGrpSpPr>
              <p:nvPr/>
            </p:nvGrpSpPr>
            <p:grpSpPr bwMode="auto">
              <a:xfrm>
                <a:off x="423" y="9598"/>
                <a:ext cx="413" cy="422"/>
                <a:chOff x="423" y="9598"/>
                <a:chExt cx="413" cy="422"/>
              </a:xfrm>
            </p:grpSpPr>
            <p:sp>
              <p:nvSpPr>
                <p:cNvPr id="11694" name="Rectangle 88"/>
                <p:cNvSpPr>
                  <a:spLocks noChangeArrowheads="1"/>
                </p:cNvSpPr>
                <p:nvPr/>
              </p:nvSpPr>
              <p:spPr bwMode="auto">
                <a:xfrm>
                  <a:off x="434" y="9598"/>
                  <a:ext cx="391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2730-001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95" name="Rectangle 440"/>
                <p:cNvSpPr>
                  <a:spLocks noChangeArrowheads="1"/>
                </p:cNvSpPr>
                <p:nvPr/>
              </p:nvSpPr>
              <p:spPr bwMode="auto">
                <a:xfrm>
                  <a:off x="423" y="9598"/>
                  <a:ext cx="41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4" name="Group 447"/>
            <p:cNvGrpSpPr>
              <a:grpSpLocks/>
            </p:cNvGrpSpPr>
            <p:nvPr/>
          </p:nvGrpSpPr>
          <p:grpSpPr bwMode="auto">
            <a:xfrm>
              <a:off x="890" y="2930"/>
              <a:ext cx="1064" cy="117"/>
              <a:chOff x="836" y="9598"/>
              <a:chExt cx="1000" cy="422"/>
            </a:xfrm>
          </p:grpSpPr>
          <p:sp>
            <p:nvSpPr>
              <p:cNvPr id="11688" name="Rectangle 446"/>
              <p:cNvSpPr>
                <a:spLocks noChangeArrowheads="1"/>
              </p:cNvSpPr>
              <p:nvPr/>
            </p:nvSpPr>
            <p:spPr bwMode="auto">
              <a:xfrm>
                <a:off x="836" y="9598"/>
                <a:ext cx="10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89" name="Group 445"/>
              <p:cNvGrpSpPr>
                <a:grpSpLocks/>
              </p:cNvGrpSpPr>
              <p:nvPr/>
            </p:nvGrpSpPr>
            <p:grpSpPr bwMode="auto">
              <a:xfrm>
                <a:off x="836" y="9598"/>
                <a:ext cx="1000" cy="422"/>
                <a:chOff x="836" y="9598"/>
                <a:chExt cx="1000" cy="422"/>
              </a:xfrm>
            </p:grpSpPr>
            <p:sp>
              <p:nvSpPr>
                <p:cNvPr id="11690" name="Rectangle 89"/>
                <p:cNvSpPr>
                  <a:spLocks noChangeArrowheads="1"/>
                </p:cNvSpPr>
                <p:nvPr/>
              </p:nvSpPr>
              <p:spPr bwMode="auto">
                <a:xfrm>
                  <a:off x="847" y="9598"/>
                  <a:ext cx="9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A-7201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91" name="Rectangle 444"/>
                <p:cNvSpPr>
                  <a:spLocks noChangeArrowheads="1"/>
                </p:cNvSpPr>
                <p:nvPr/>
              </p:nvSpPr>
              <p:spPr bwMode="auto">
                <a:xfrm>
                  <a:off x="836" y="9598"/>
                  <a:ext cx="10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5" name="Group 451"/>
            <p:cNvGrpSpPr>
              <a:grpSpLocks/>
            </p:cNvGrpSpPr>
            <p:nvPr/>
          </p:nvGrpSpPr>
          <p:grpSpPr bwMode="auto">
            <a:xfrm>
              <a:off x="1954" y="2930"/>
              <a:ext cx="442" cy="117"/>
              <a:chOff x="1836" y="9598"/>
              <a:chExt cx="415" cy="422"/>
            </a:xfrm>
          </p:grpSpPr>
          <p:sp>
            <p:nvSpPr>
              <p:cNvPr id="11684" name="Rectangle 450"/>
              <p:cNvSpPr>
                <a:spLocks noChangeArrowheads="1"/>
              </p:cNvSpPr>
              <p:nvPr/>
            </p:nvSpPr>
            <p:spPr bwMode="auto">
              <a:xfrm>
                <a:off x="1836" y="9598"/>
                <a:ext cx="41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85" name="Group 449"/>
              <p:cNvGrpSpPr>
                <a:grpSpLocks/>
              </p:cNvGrpSpPr>
              <p:nvPr/>
            </p:nvGrpSpPr>
            <p:grpSpPr bwMode="auto">
              <a:xfrm>
                <a:off x="1836" y="9598"/>
                <a:ext cx="415" cy="422"/>
                <a:chOff x="1836" y="9598"/>
                <a:chExt cx="415" cy="422"/>
              </a:xfrm>
            </p:grpSpPr>
            <p:sp>
              <p:nvSpPr>
                <p:cNvPr id="11686" name="Rectangle 90"/>
                <p:cNvSpPr>
                  <a:spLocks noChangeArrowheads="1"/>
                </p:cNvSpPr>
                <p:nvPr/>
              </p:nvSpPr>
              <p:spPr bwMode="auto">
                <a:xfrm>
                  <a:off x="1847" y="9598"/>
                  <a:ext cx="39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2407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87" name="Rectangle 448"/>
                <p:cNvSpPr>
                  <a:spLocks noChangeArrowheads="1"/>
                </p:cNvSpPr>
                <p:nvPr/>
              </p:nvSpPr>
              <p:spPr bwMode="auto">
                <a:xfrm>
                  <a:off x="1836" y="9598"/>
                  <a:ext cx="41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6" name="Group 455"/>
            <p:cNvGrpSpPr>
              <a:grpSpLocks/>
            </p:cNvGrpSpPr>
            <p:nvPr/>
          </p:nvGrpSpPr>
          <p:grpSpPr bwMode="auto">
            <a:xfrm>
              <a:off x="2396" y="2930"/>
              <a:ext cx="532" cy="117"/>
              <a:chOff x="2251" y="9598"/>
              <a:chExt cx="500" cy="422"/>
            </a:xfrm>
          </p:grpSpPr>
          <p:sp>
            <p:nvSpPr>
              <p:cNvPr id="11680" name="Rectangle 454"/>
              <p:cNvSpPr>
                <a:spLocks noChangeArrowheads="1"/>
              </p:cNvSpPr>
              <p:nvPr/>
            </p:nvSpPr>
            <p:spPr bwMode="auto">
              <a:xfrm>
                <a:off x="2251" y="9598"/>
                <a:ext cx="5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81" name="Group 453"/>
              <p:cNvGrpSpPr>
                <a:grpSpLocks/>
              </p:cNvGrpSpPr>
              <p:nvPr/>
            </p:nvGrpSpPr>
            <p:grpSpPr bwMode="auto">
              <a:xfrm>
                <a:off x="2251" y="9598"/>
                <a:ext cx="500" cy="422"/>
                <a:chOff x="2251" y="9598"/>
                <a:chExt cx="500" cy="422"/>
              </a:xfrm>
            </p:grpSpPr>
            <p:sp>
              <p:nvSpPr>
                <p:cNvPr id="11682" name="Rectangle 91"/>
                <p:cNvSpPr>
                  <a:spLocks noChangeArrowheads="1"/>
                </p:cNvSpPr>
                <p:nvPr/>
              </p:nvSpPr>
              <p:spPr bwMode="auto">
                <a:xfrm>
                  <a:off x="2262" y="9598"/>
                  <a:ext cx="4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p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zh-TW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83" name="Rectangle 452"/>
                <p:cNvSpPr>
                  <a:spLocks noChangeArrowheads="1"/>
                </p:cNvSpPr>
                <p:nvPr/>
              </p:nvSpPr>
              <p:spPr bwMode="auto">
                <a:xfrm>
                  <a:off x="2251" y="9598"/>
                  <a:ext cx="5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7" name="Group 459"/>
            <p:cNvGrpSpPr>
              <a:grpSpLocks/>
            </p:cNvGrpSpPr>
            <p:nvPr/>
          </p:nvGrpSpPr>
          <p:grpSpPr bwMode="auto">
            <a:xfrm>
              <a:off x="2928" y="2930"/>
              <a:ext cx="601" cy="117"/>
              <a:chOff x="2751" y="9598"/>
              <a:chExt cx="565" cy="422"/>
            </a:xfrm>
          </p:grpSpPr>
          <p:sp>
            <p:nvSpPr>
              <p:cNvPr id="11676" name="Rectangle 458"/>
              <p:cNvSpPr>
                <a:spLocks noChangeArrowheads="1"/>
              </p:cNvSpPr>
              <p:nvPr/>
            </p:nvSpPr>
            <p:spPr bwMode="auto">
              <a:xfrm>
                <a:off x="2751" y="9598"/>
                <a:ext cx="56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77" name="Group 457"/>
              <p:cNvGrpSpPr>
                <a:grpSpLocks/>
              </p:cNvGrpSpPr>
              <p:nvPr/>
            </p:nvGrpSpPr>
            <p:grpSpPr bwMode="auto">
              <a:xfrm>
                <a:off x="2751" y="9598"/>
                <a:ext cx="565" cy="422"/>
                <a:chOff x="2751" y="9598"/>
                <a:chExt cx="565" cy="422"/>
              </a:xfrm>
            </p:grpSpPr>
            <p:sp>
              <p:nvSpPr>
                <p:cNvPr id="11678" name="Rectangle 92"/>
                <p:cNvSpPr>
                  <a:spLocks noChangeArrowheads="1"/>
                </p:cNvSpPr>
                <p:nvPr/>
              </p:nvSpPr>
              <p:spPr bwMode="auto">
                <a:xfrm>
                  <a:off x="2762" y="9598"/>
                  <a:ext cx="54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H01+H06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79" name="Rectangle 456"/>
                <p:cNvSpPr>
                  <a:spLocks noChangeArrowheads="1"/>
                </p:cNvSpPr>
                <p:nvPr/>
              </p:nvSpPr>
              <p:spPr bwMode="auto">
                <a:xfrm>
                  <a:off x="2751" y="9598"/>
                  <a:ext cx="56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8" name="Group 463"/>
            <p:cNvGrpSpPr>
              <a:grpSpLocks/>
            </p:cNvGrpSpPr>
            <p:nvPr/>
          </p:nvGrpSpPr>
          <p:grpSpPr bwMode="auto">
            <a:xfrm>
              <a:off x="3529" y="2930"/>
              <a:ext cx="591" cy="117"/>
              <a:chOff x="3316" y="9598"/>
              <a:chExt cx="555" cy="422"/>
            </a:xfrm>
          </p:grpSpPr>
          <p:sp>
            <p:nvSpPr>
              <p:cNvPr id="11672" name="Rectangle 462"/>
              <p:cNvSpPr>
                <a:spLocks noChangeArrowheads="1"/>
              </p:cNvSpPr>
              <p:nvPr/>
            </p:nvSpPr>
            <p:spPr bwMode="auto">
              <a:xfrm>
                <a:off x="3316" y="9598"/>
                <a:ext cx="55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73" name="Group 461"/>
              <p:cNvGrpSpPr>
                <a:grpSpLocks/>
              </p:cNvGrpSpPr>
              <p:nvPr/>
            </p:nvGrpSpPr>
            <p:grpSpPr bwMode="auto">
              <a:xfrm>
                <a:off x="3316" y="9598"/>
                <a:ext cx="555" cy="422"/>
                <a:chOff x="3316" y="9598"/>
                <a:chExt cx="555" cy="422"/>
              </a:xfrm>
            </p:grpSpPr>
            <p:sp>
              <p:nvSpPr>
                <p:cNvPr id="11674" name="Rectangle 93"/>
                <p:cNvSpPr>
                  <a:spLocks noChangeArrowheads="1"/>
                </p:cNvSpPr>
                <p:nvPr/>
              </p:nvSpPr>
              <p:spPr bwMode="auto">
                <a:xfrm>
                  <a:off x="3327" y="9598"/>
                  <a:ext cx="53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I1202+I1205 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75" name="Rectangle 460"/>
                <p:cNvSpPr>
                  <a:spLocks noChangeArrowheads="1"/>
                </p:cNvSpPr>
                <p:nvPr/>
              </p:nvSpPr>
              <p:spPr bwMode="auto">
                <a:xfrm>
                  <a:off x="3316" y="9598"/>
                  <a:ext cx="55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59" name="Group 467"/>
            <p:cNvGrpSpPr>
              <a:grpSpLocks/>
            </p:cNvGrpSpPr>
            <p:nvPr/>
          </p:nvGrpSpPr>
          <p:grpSpPr bwMode="auto">
            <a:xfrm>
              <a:off x="4120" y="2930"/>
              <a:ext cx="741" cy="117"/>
              <a:chOff x="3871" y="9598"/>
              <a:chExt cx="696" cy="422"/>
            </a:xfrm>
          </p:grpSpPr>
          <p:sp>
            <p:nvSpPr>
              <p:cNvPr id="11668" name="Rectangle 466"/>
              <p:cNvSpPr>
                <a:spLocks noChangeArrowheads="1"/>
              </p:cNvSpPr>
              <p:nvPr/>
            </p:nvSpPr>
            <p:spPr bwMode="auto">
              <a:xfrm>
                <a:off x="3871" y="9598"/>
                <a:ext cx="696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69" name="Group 465"/>
              <p:cNvGrpSpPr>
                <a:grpSpLocks/>
              </p:cNvGrpSpPr>
              <p:nvPr/>
            </p:nvGrpSpPr>
            <p:grpSpPr bwMode="auto">
              <a:xfrm>
                <a:off x="3871" y="9598"/>
                <a:ext cx="696" cy="422"/>
                <a:chOff x="3871" y="9598"/>
                <a:chExt cx="696" cy="422"/>
              </a:xfrm>
            </p:grpSpPr>
            <p:sp>
              <p:nvSpPr>
                <p:cNvPr id="11670" name="Rectangle 94"/>
                <p:cNvSpPr>
                  <a:spLocks noChangeArrowheads="1"/>
                </p:cNvSpPr>
                <p:nvPr/>
              </p:nvSpPr>
              <p:spPr bwMode="auto">
                <a:xfrm>
                  <a:off x="3882" y="9598"/>
                  <a:ext cx="674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D02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71" name="Rectangle 464"/>
                <p:cNvSpPr>
                  <a:spLocks noChangeArrowheads="1"/>
                </p:cNvSpPr>
                <p:nvPr/>
              </p:nvSpPr>
              <p:spPr bwMode="auto">
                <a:xfrm>
                  <a:off x="3871" y="9598"/>
                  <a:ext cx="69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0" name="Group 471"/>
            <p:cNvGrpSpPr>
              <a:grpSpLocks/>
            </p:cNvGrpSpPr>
            <p:nvPr/>
          </p:nvGrpSpPr>
          <p:grpSpPr bwMode="auto">
            <a:xfrm>
              <a:off x="0" y="3047"/>
              <a:ext cx="450" cy="253"/>
              <a:chOff x="0" y="10020"/>
              <a:chExt cx="423" cy="911"/>
            </a:xfrm>
          </p:grpSpPr>
          <p:sp>
            <p:nvSpPr>
              <p:cNvPr id="11664" name="Rectangle 470"/>
              <p:cNvSpPr>
                <a:spLocks noChangeArrowheads="1"/>
              </p:cNvSpPr>
              <p:nvPr/>
            </p:nvSpPr>
            <p:spPr bwMode="auto">
              <a:xfrm>
                <a:off x="0" y="10020"/>
                <a:ext cx="423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65" name="Group 469"/>
              <p:cNvGrpSpPr>
                <a:grpSpLocks/>
              </p:cNvGrpSpPr>
              <p:nvPr/>
            </p:nvGrpSpPr>
            <p:grpSpPr bwMode="auto">
              <a:xfrm>
                <a:off x="0" y="10020"/>
                <a:ext cx="423" cy="911"/>
                <a:chOff x="0" y="10020"/>
                <a:chExt cx="423" cy="911"/>
              </a:xfrm>
            </p:grpSpPr>
            <p:sp>
              <p:nvSpPr>
                <p:cNvPr id="11666" name="Rectangle 95"/>
                <p:cNvSpPr>
                  <a:spLocks noChangeArrowheads="1"/>
                </p:cNvSpPr>
                <p:nvPr/>
              </p:nvSpPr>
              <p:spPr bwMode="auto">
                <a:xfrm>
                  <a:off x="11" y="10020"/>
                  <a:ext cx="401" cy="91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67" name="Rectangle 468"/>
                <p:cNvSpPr>
                  <a:spLocks noChangeArrowheads="1"/>
                </p:cNvSpPr>
                <p:nvPr/>
              </p:nvSpPr>
              <p:spPr bwMode="auto">
                <a:xfrm>
                  <a:off x="0" y="10020"/>
                  <a:ext cx="423" cy="91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1" name="Group 475"/>
            <p:cNvGrpSpPr>
              <a:grpSpLocks/>
            </p:cNvGrpSpPr>
            <p:nvPr/>
          </p:nvGrpSpPr>
          <p:grpSpPr bwMode="auto">
            <a:xfrm>
              <a:off x="450" y="3047"/>
              <a:ext cx="440" cy="136"/>
              <a:chOff x="423" y="10020"/>
              <a:chExt cx="413" cy="489"/>
            </a:xfrm>
          </p:grpSpPr>
          <p:sp>
            <p:nvSpPr>
              <p:cNvPr id="11660" name="Rectangle 474"/>
              <p:cNvSpPr>
                <a:spLocks noChangeArrowheads="1"/>
              </p:cNvSpPr>
              <p:nvPr/>
            </p:nvSpPr>
            <p:spPr bwMode="auto">
              <a:xfrm>
                <a:off x="423" y="10020"/>
                <a:ext cx="413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61" name="Group 473"/>
              <p:cNvGrpSpPr>
                <a:grpSpLocks/>
              </p:cNvGrpSpPr>
              <p:nvPr/>
            </p:nvGrpSpPr>
            <p:grpSpPr bwMode="auto">
              <a:xfrm>
                <a:off x="423" y="10020"/>
                <a:ext cx="413" cy="489"/>
                <a:chOff x="423" y="10020"/>
                <a:chExt cx="413" cy="489"/>
              </a:xfrm>
            </p:grpSpPr>
            <p:sp>
              <p:nvSpPr>
                <p:cNvPr id="11662" name="Rectangle 96"/>
                <p:cNvSpPr>
                  <a:spLocks noChangeArrowheads="1"/>
                </p:cNvSpPr>
                <p:nvPr/>
              </p:nvSpPr>
              <p:spPr bwMode="auto">
                <a:xfrm>
                  <a:off x="434" y="10020"/>
                  <a:ext cx="391" cy="4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印刷電路板製造程序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63" name="Rectangle 472"/>
                <p:cNvSpPr>
                  <a:spLocks noChangeArrowheads="1"/>
                </p:cNvSpPr>
                <p:nvPr/>
              </p:nvSpPr>
              <p:spPr bwMode="auto">
                <a:xfrm>
                  <a:off x="423" y="10020"/>
                  <a:ext cx="41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2" name="Group 479"/>
            <p:cNvGrpSpPr>
              <a:grpSpLocks/>
            </p:cNvGrpSpPr>
            <p:nvPr/>
          </p:nvGrpSpPr>
          <p:grpSpPr bwMode="auto">
            <a:xfrm>
              <a:off x="890" y="3047"/>
              <a:ext cx="1064" cy="136"/>
              <a:chOff x="836" y="10020"/>
              <a:chExt cx="1000" cy="489"/>
            </a:xfrm>
          </p:grpSpPr>
          <p:sp>
            <p:nvSpPr>
              <p:cNvPr id="11656" name="Rectangle 478"/>
              <p:cNvSpPr>
                <a:spLocks noChangeArrowheads="1"/>
              </p:cNvSpPr>
              <p:nvPr/>
            </p:nvSpPr>
            <p:spPr bwMode="auto">
              <a:xfrm>
                <a:off x="836" y="10020"/>
                <a:ext cx="1000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57" name="Group 477"/>
              <p:cNvGrpSpPr>
                <a:grpSpLocks/>
              </p:cNvGrpSpPr>
              <p:nvPr/>
            </p:nvGrpSpPr>
            <p:grpSpPr bwMode="auto">
              <a:xfrm>
                <a:off x="836" y="10020"/>
                <a:ext cx="1000" cy="489"/>
                <a:chOff x="836" y="10020"/>
                <a:chExt cx="1000" cy="489"/>
              </a:xfrm>
            </p:grpSpPr>
            <p:sp>
              <p:nvSpPr>
                <p:cNvPr id="11658" name="Rectangle 97"/>
                <p:cNvSpPr>
                  <a:spLocks noChangeArrowheads="1"/>
                </p:cNvSpPr>
                <p:nvPr/>
              </p:nvSpPr>
              <p:spPr bwMode="auto">
                <a:xfrm>
                  <a:off x="847" y="10020"/>
                  <a:ext cx="978" cy="4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汞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59" name="Rectangle 476"/>
                <p:cNvSpPr>
                  <a:spLocks noChangeArrowheads="1"/>
                </p:cNvSpPr>
                <p:nvPr/>
              </p:nvSpPr>
              <p:spPr bwMode="auto">
                <a:xfrm>
                  <a:off x="836" y="10020"/>
                  <a:ext cx="1000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3" name="Group 483"/>
            <p:cNvGrpSpPr>
              <a:grpSpLocks/>
            </p:cNvGrpSpPr>
            <p:nvPr/>
          </p:nvGrpSpPr>
          <p:grpSpPr bwMode="auto">
            <a:xfrm>
              <a:off x="1954" y="3047"/>
              <a:ext cx="442" cy="136"/>
              <a:chOff x="1836" y="10020"/>
              <a:chExt cx="415" cy="489"/>
            </a:xfrm>
          </p:grpSpPr>
          <p:sp>
            <p:nvSpPr>
              <p:cNvPr id="11652" name="Rectangle 482"/>
              <p:cNvSpPr>
                <a:spLocks noChangeArrowheads="1"/>
              </p:cNvSpPr>
              <p:nvPr/>
            </p:nvSpPr>
            <p:spPr bwMode="auto">
              <a:xfrm>
                <a:off x="1836" y="10020"/>
                <a:ext cx="415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53" name="Group 481"/>
              <p:cNvGrpSpPr>
                <a:grpSpLocks/>
              </p:cNvGrpSpPr>
              <p:nvPr/>
            </p:nvGrpSpPr>
            <p:grpSpPr bwMode="auto">
              <a:xfrm>
                <a:off x="1836" y="10020"/>
                <a:ext cx="415" cy="489"/>
                <a:chOff x="1836" y="10020"/>
                <a:chExt cx="415" cy="489"/>
              </a:xfrm>
            </p:grpSpPr>
            <p:sp>
              <p:nvSpPr>
                <p:cNvPr id="11654" name="Rectangle 98"/>
                <p:cNvSpPr>
                  <a:spLocks noChangeArrowheads="1"/>
                </p:cNvSpPr>
                <p:nvPr/>
              </p:nvSpPr>
              <p:spPr bwMode="auto">
                <a:xfrm>
                  <a:off x="1847" y="10020"/>
                  <a:ext cx="393" cy="4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電鍍製程污泥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55" name="Rectangle 480"/>
                <p:cNvSpPr>
                  <a:spLocks noChangeArrowheads="1"/>
                </p:cNvSpPr>
                <p:nvPr/>
              </p:nvSpPr>
              <p:spPr bwMode="auto">
                <a:xfrm>
                  <a:off x="1836" y="10020"/>
                  <a:ext cx="4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4" name="Group 487"/>
            <p:cNvGrpSpPr>
              <a:grpSpLocks/>
            </p:cNvGrpSpPr>
            <p:nvPr/>
          </p:nvGrpSpPr>
          <p:grpSpPr bwMode="auto">
            <a:xfrm>
              <a:off x="2396" y="3047"/>
              <a:ext cx="532" cy="136"/>
              <a:chOff x="2251" y="10020"/>
              <a:chExt cx="500" cy="489"/>
            </a:xfrm>
          </p:grpSpPr>
          <p:sp>
            <p:nvSpPr>
              <p:cNvPr id="11648" name="Rectangle 486"/>
              <p:cNvSpPr>
                <a:spLocks noChangeArrowheads="1"/>
              </p:cNvSpPr>
              <p:nvPr/>
            </p:nvSpPr>
            <p:spPr bwMode="auto">
              <a:xfrm>
                <a:off x="2251" y="10020"/>
                <a:ext cx="500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49" name="Group 485"/>
              <p:cNvGrpSpPr>
                <a:grpSpLocks/>
              </p:cNvGrpSpPr>
              <p:nvPr/>
            </p:nvGrpSpPr>
            <p:grpSpPr bwMode="auto">
              <a:xfrm>
                <a:off x="2251" y="10020"/>
                <a:ext cx="500" cy="489"/>
                <a:chOff x="2251" y="10020"/>
                <a:chExt cx="500" cy="489"/>
              </a:xfrm>
            </p:grpSpPr>
            <p:sp>
              <p:nvSpPr>
                <p:cNvPr id="11650" name="Rectangle 99"/>
                <p:cNvSpPr>
                  <a:spLocks noChangeArrowheads="1"/>
                </p:cNvSpPr>
                <p:nvPr/>
              </p:nvSpPr>
              <p:spPr bwMode="auto">
                <a:xfrm>
                  <a:off x="2262" y="10020"/>
                  <a:ext cx="478" cy="4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液狀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51" name="Rectangle 484"/>
                <p:cNvSpPr>
                  <a:spLocks noChangeArrowheads="1"/>
                </p:cNvSpPr>
                <p:nvPr/>
              </p:nvSpPr>
              <p:spPr bwMode="auto">
                <a:xfrm>
                  <a:off x="2251" y="10020"/>
                  <a:ext cx="500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5" name="Group 491"/>
            <p:cNvGrpSpPr>
              <a:grpSpLocks/>
            </p:cNvGrpSpPr>
            <p:nvPr/>
          </p:nvGrpSpPr>
          <p:grpSpPr bwMode="auto">
            <a:xfrm>
              <a:off x="2928" y="3047"/>
              <a:ext cx="601" cy="136"/>
              <a:chOff x="2751" y="10020"/>
              <a:chExt cx="565" cy="489"/>
            </a:xfrm>
          </p:grpSpPr>
          <p:sp>
            <p:nvSpPr>
              <p:cNvPr id="11644" name="Rectangle 490"/>
              <p:cNvSpPr>
                <a:spLocks noChangeArrowheads="1"/>
              </p:cNvSpPr>
              <p:nvPr/>
            </p:nvSpPr>
            <p:spPr bwMode="auto">
              <a:xfrm>
                <a:off x="2751" y="10020"/>
                <a:ext cx="565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45" name="Group 489"/>
              <p:cNvGrpSpPr>
                <a:grpSpLocks/>
              </p:cNvGrpSpPr>
              <p:nvPr/>
            </p:nvGrpSpPr>
            <p:grpSpPr bwMode="auto">
              <a:xfrm>
                <a:off x="2751" y="10020"/>
                <a:ext cx="565" cy="489"/>
                <a:chOff x="2751" y="10020"/>
                <a:chExt cx="565" cy="489"/>
              </a:xfrm>
            </p:grpSpPr>
            <p:sp>
              <p:nvSpPr>
                <p:cNvPr id="1164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762" y="10020"/>
                  <a:ext cx="543" cy="4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腐蝕性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47" name="Rectangle 488"/>
                <p:cNvSpPr>
                  <a:spLocks noChangeArrowheads="1"/>
                </p:cNvSpPr>
                <p:nvPr/>
              </p:nvSpPr>
              <p:spPr bwMode="auto">
                <a:xfrm>
                  <a:off x="2751" y="10020"/>
                  <a:ext cx="56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6" name="Group 495"/>
            <p:cNvGrpSpPr>
              <a:grpSpLocks/>
            </p:cNvGrpSpPr>
            <p:nvPr/>
          </p:nvGrpSpPr>
          <p:grpSpPr bwMode="auto">
            <a:xfrm>
              <a:off x="3529" y="3047"/>
              <a:ext cx="591" cy="136"/>
              <a:chOff x="3316" y="10020"/>
              <a:chExt cx="555" cy="489"/>
            </a:xfrm>
          </p:grpSpPr>
          <p:sp>
            <p:nvSpPr>
              <p:cNvPr id="11640" name="Rectangle 494"/>
              <p:cNvSpPr>
                <a:spLocks noChangeArrowheads="1"/>
              </p:cNvSpPr>
              <p:nvPr/>
            </p:nvSpPr>
            <p:spPr bwMode="auto">
              <a:xfrm>
                <a:off x="3316" y="10020"/>
                <a:ext cx="555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41" name="Group 493"/>
              <p:cNvGrpSpPr>
                <a:grpSpLocks/>
              </p:cNvGrpSpPr>
              <p:nvPr/>
            </p:nvGrpSpPr>
            <p:grpSpPr bwMode="auto">
              <a:xfrm>
                <a:off x="3316" y="10020"/>
                <a:ext cx="555" cy="489"/>
                <a:chOff x="3316" y="10020"/>
                <a:chExt cx="555" cy="489"/>
              </a:xfrm>
            </p:grpSpPr>
            <p:sp>
              <p:nvSpPr>
                <p:cNvPr id="116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3327" y="10020"/>
                  <a:ext cx="533" cy="4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無機氰化物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43" name="Rectangle 492"/>
                <p:cNvSpPr>
                  <a:spLocks noChangeArrowheads="1"/>
                </p:cNvSpPr>
                <p:nvPr/>
              </p:nvSpPr>
              <p:spPr bwMode="auto">
                <a:xfrm>
                  <a:off x="3316" y="10020"/>
                  <a:ext cx="55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7" name="Group 499"/>
            <p:cNvGrpSpPr>
              <a:grpSpLocks/>
            </p:cNvGrpSpPr>
            <p:nvPr/>
          </p:nvGrpSpPr>
          <p:grpSpPr bwMode="auto">
            <a:xfrm>
              <a:off x="4120" y="3047"/>
              <a:ext cx="741" cy="136"/>
              <a:chOff x="3871" y="10020"/>
              <a:chExt cx="696" cy="489"/>
            </a:xfrm>
          </p:grpSpPr>
          <p:sp>
            <p:nvSpPr>
              <p:cNvPr id="11636" name="Rectangle 498"/>
              <p:cNvSpPr>
                <a:spLocks noChangeArrowheads="1"/>
              </p:cNvSpPr>
              <p:nvPr/>
            </p:nvSpPr>
            <p:spPr bwMode="auto">
              <a:xfrm>
                <a:off x="3871" y="10020"/>
                <a:ext cx="696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37" name="Group 497"/>
              <p:cNvGrpSpPr>
                <a:grpSpLocks/>
              </p:cNvGrpSpPr>
              <p:nvPr/>
            </p:nvGrpSpPr>
            <p:grpSpPr bwMode="auto">
              <a:xfrm>
                <a:off x="3871" y="10020"/>
                <a:ext cx="696" cy="489"/>
                <a:chOff x="3871" y="10020"/>
                <a:chExt cx="696" cy="489"/>
              </a:xfrm>
            </p:grpSpPr>
            <p:sp>
              <p:nvSpPr>
                <p:cNvPr id="11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3882" y="10020"/>
                  <a:ext cx="674" cy="48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化學處理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39" name="Rectangle 496"/>
                <p:cNvSpPr>
                  <a:spLocks noChangeArrowheads="1"/>
                </p:cNvSpPr>
                <p:nvPr/>
              </p:nvSpPr>
              <p:spPr bwMode="auto">
                <a:xfrm>
                  <a:off x="3871" y="10020"/>
                  <a:ext cx="696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8" name="Group 503"/>
            <p:cNvGrpSpPr>
              <a:grpSpLocks/>
            </p:cNvGrpSpPr>
            <p:nvPr/>
          </p:nvGrpSpPr>
          <p:grpSpPr bwMode="auto">
            <a:xfrm>
              <a:off x="4861" y="3047"/>
              <a:ext cx="436" cy="253"/>
              <a:chOff x="4567" y="10020"/>
              <a:chExt cx="410" cy="911"/>
            </a:xfrm>
          </p:grpSpPr>
          <p:sp>
            <p:nvSpPr>
              <p:cNvPr id="11632" name="Rectangle 502"/>
              <p:cNvSpPr>
                <a:spLocks noChangeArrowheads="1"/>
              </p:cNvSpPr>
              <p:nvPr/>
            </p:nvSpPr>
            <p:spPr bwMode="auto">
              <a:xfrm>
                <a:off x="4567" y="10020"/>
                <a:ext cx="410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33" name="Group 501"/>
              <p:cNvGrpSpPr>
                <a:grpSpLocks/>
              </p:cNvGrpSpPr>
              <p:nvPr/>
            </p:nvGrpSpPr>
            <p:grpSpPr bwMode="auto">
              <a:xfrm>
                <a:off x="4567" y="10020"/>
                <a:ext cx="410" cy="911"/>
                <a:chOff x="4567" y="10020"/>
                <a:chExt cx="410" cy="911"/>
              </a:xfrm>
            </p:grpSpPr>
            <p:sp>
              <p:nvSpPr>
                <p:cNvPr id="1163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578" y="10020"/>
                  <a:ext cx="388" cy="91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35" name="Rectangle 500"/>
                <p:cNvSpPr>
                  <a:spLocks noChangeArrowheads="1"/>
                </p:cNvSpPr>
                <p:nvPr/>
              </p:nvSpPr>
              <p:spPr bwMode="auto">
                <a:xfrm>
                  <a:off x="4567" y="10020"/>
                  <a:ext cx="410" cy="91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69" name="Group 507"/>
            <p:cNvGrpSpPr>
              <a:grpSpLocks/>
            </p:cNvGrpSpPr>
            <p:nvPr/>
          </p:nvGrpSpPr>
          <p:grpSpPr bwMode="auto">
            <a:xfrm>
              <a:off x="5297" y="3047"/>
              <a:ext cx="457" cy="253"/>
              <a:chOff x="4977" y="10020"/>
              <a:chExt cx="429" cy="911"/>
            </a:xfrm>
          </p:grpSpPr>
          <p:sp>
            <p:nvSpPr>
              <p:cNvPr id="11628" name="Rectangle 506"/>
              <p:cNvSpPr>
                <a:spLocks noChangeArrowheads="1"/>
              </p:cNvSpPr>
              <p:nvPr/>
            </p:nvSpPr>
            <p:spPr bwMode="auto">
              <a:xfrm>
                <a:off x="4977" y="10020"/>
                <a:ext cx="429" cy="48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29" name="Group 505"/>
              <p:cNvGrpSpPr>
                <a:grpSpLocks/>
              </p:cNvGrpSpPr>
              <p:nvPr/>
            </p:nvGrpSpPr>
            <p:grpSpPr bwMode="auto">
              <a:xfrm>
                <a:off x="4977" y="10020"/>
                <a:ext cx="429" cy="911"/>
                <a:chOff x="4977" y="10020"/>
                <a:chExt cx="429" cy="911"/>
              </a:xfrm>
            </p:grpSpPr>
            <p:sp>
              <p:nvSpPr>
                <p:cNvPr id="11630" name="Rectangle 104"/>
                <p:cNvSpPr>
                  <a:spLocks noChangeArrowheads="1"/>
                </p:cNvSpPr>
                <p:nvPr/>
              </p:nvSpPr>
              <p:spPr bwMode="auto">
                <a:xfrm>
                  <a:off x="4988" y="10020"/>
                  <a:ext cx="407" cy="91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黑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31" name="Rectangle 504"/>
                <p:cNvSpPr>
                  <a:spLocks noChangeArrowheads="1"/>
                </p:cNvSpPr>
                <p:nvPr/>
              </p:nvSpPr>
              <p:spPr bwMode="auto">
                <a:xfrm>
                  <a:off x="4977" y="10020"/>
                  <a:ext cx="429" cy="91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0" name="Group 511"/>
            <p:cNvGrpSpPr>
              <a:grpSpLocks/>
            </p:cNvGrpSpPr>
            <p:nvPr/>
          </p:nvGrpSpPr>
          <p:grpSpPr bwMode="auto">
            <a:xfrm>
              <a:off x="450" y="3183"/>
              <a:ext cx="440" cy="117"/>
              <a:chOff x="423" y="10509"/>
              <a:chExt cx="413" cy="422"/>
            </a:xfrm>
          </p:grpSpPr>
          <p:sp>
            <p:nvSpPr>
              <p:cNvPr id="11624" name="Rectangle 510"/>
              <p:cNvSpPr>
                <a:spLocks noChangeArrowheads="1"/>
              </p:cNvSpPr>
              <p:nvPr/>
            </p:nvSpPr>
            <p:spPr bwMode="auto">
              <a:xfrm>
                <a:off x="423" y="10509"/>
                <a:ext cx="413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25" name="Group 509"/>
              <p:cNvGrpSpPr>
                <a:grpSpLocks/>
              </p:cNvGrpSpPr>
              <p:nvPr/>
            </p:nvGrpSpPr>
            <p:grpSpPr bwMode="auto">
              <a:xfrm>
                <a:off x="423" y="10509"/>
                <a:ext cx="413" cy="422"/>
                <a:chOff x="423" y="10509"/>
                <a:chExt cx="413" cy="422"/>
              </a:xfrm>
            </p:grpSpPr>
            <p:sp>
              <p:nvSpPr>
                <p:cNvPr id="11626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4" y="10509"/>
                  <a:ext cx="391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2730-001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27" name="Rectangle 508"/>
                <p:cNvSpPr>
                  <a:spLocks noChangeArrowheads="1"/>
                </p:cNvSpPr>
                <p:nvPr/>
              </p:nvSpPr>
              <p:spPr bwMode="auto">
                <a:xfrm>
                  <a:off x="423" y="10509"/>
                  <a:ext cx="41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1" name="Group 515"/>
            <p:cNvGrpSpPr>
              <a:grpSpLocks/>
            </p:cNvGrpSpPr>
            <p:nvPr/>
          </p:nvGrpSpPr>
          <p:grpSpPr bwMode="auto">
            <a:xfrm>
              <a:off x="890" y="3183"/>
              <a:ext cx="1064" cy="117"/>
              <a:chOff x="836" y="10509"/>
              <a:chExt cx="1000" cy="422"/>
            </a:xfrm>
          </p:grpSpPr>
          <p:sp>
            <p:nvSpPr>
              <p:cNvPr id="11620" name="Rectangle 514"/>
              <p:cNvSpPr>
                <a:spLocks noChangeArrowheads="1"/>
              </p:cNvSpPr>
              <p:nvPr/>
            </p:nvSpPr>
            <p:spPr bwMode="auto">
              <a:xfrm>
                <a:off x="836" y="10509"/>
                <a:ext cx="10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21" name="Group 513"/>
              <p:cNvGrpSpPr>
                <a:grpSpLocks/>
              </p:cNvGrpSpPr>
              <p:nvPr/>
            </p:nvGrpSpPr>
            <p:grpSpPr bwMode="auto">
              <a:xfrm>
                <a:off x="836" y="10509"/>
                <a:ext cx="1000" cy="422"/>
                <a:chOff x="836" y="10509"/>
                <a:chExt cx="1000" cy="422"/>
              </a:xfrm>
            </p:grpSpPr>
            <p:sp>
              <p:nvSpPr>
                <p:cNvPr id="11622" name="Rectangle 106"/>
                <p:cNvSpPr>
                  <a:spLocks noChangeArrowheads="1"/>
                </p:cNvSpPr>
                <p:nvPr/>
              </p:nvSpPr>
              <p:spPr bwMode="auto">
                <a:xfrm>
                  <a:off x="847" y="10509"/>
                  <a:ext cx="9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B-0220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23" name="Rectangle 512"/>
                <p:cNvSpPr>
                  <a:spLocks noChangeArrowheads="1"/>
                </p:cNvSpPr>
                <p:nvPr/>
              </p:nvSpPr>
              <p:spPr bwMode="auto">
                <a:xfrm>
                  <a:off x="836" y="10509"/>
                  <a:ext cx="10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2" name="Group 519"/>
            <p:cNvGrpSpPr>
              <a:grpSpLocks/>
            </p:cNvGrpSpPr>
            <p:nvPr/>
          </p:nvGrpSpPr>
          <p:grpSpPr bwMode="auto">
            <a:xfrm>
              <a:off x="1954" y="3183"/>
              <a:ext cx="442" cy="117"/>
              <a:chOff x="1836" y="10509"/>
              <a:chExt cx="415" cy="422"/>
            </a:xfrm>
          </p:grpSpPr>
          <p:sp>
            <p:nvSpPr>
              <p:cNvPr id="11616" name="Rectangle 518"/>
              <p:cNvSpPr>
                <a:spLocks noChangeArrowheads="1"/>
              </p:cNvSpPr>
              <p:nvPr/>
            </p:nvSpPr>
            <p:spPr bwMode="auto">
              <a:xfrm>
                <a:off x="1836" y="10509"/>
                <a:ext cx="41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17" name="Group 517"/>
              <p:cNvGrpSpPr>
                <a:grpSpLocks/>
              </p:cNvGrpSpPr>
              <p:nvPr/>
            </p:nvGrpSpPr>
            <p:grpSpPr bwMode="auto">
              <a:xfrm>
                <a:off x="1836" y="10509"/>
                <a:ext cx="415" cy="422"/>
                <a:chOff x="1836" y="10509"/>
                <a:chExt cx="415" cy="422"/>
              </a:xfrm>
            </p:grpSpPr>
            <p:sp>
              <p:nvSpPr>
                <p:cNvPr id="1161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47" y="10509"/>
                  <a:ext cx="39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0914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19" name="Rectangle 516"/>
                <p:cNvSpPr>
                  <a:spLocks noChangeArrowheads="1"/>
                </p:cNvSpPr>
                <p:nvPr/>
              </p:nvSpPr>
              <p:spPr bwMode="auto">
                <a:xfrm>
                  <a:off x="1836" y="10509"/>
                  <a:ext cx="41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3" name="Group 523"/>
            <p:cNvGrpSpPr>
              <a:grpSpLocks/>
            </p:cNvGrpSpPr>
            <p:nvPr/>
          </p:nvGrpSpPr>
          <p:grpSpPr bwMode="auto">
            <a:xfrm>
              <a:off x="2396" y="3183"/>
              <a:ext cx="532" cy="117"/>
              <a:chOff x="2251" y="10509"/>
              <a:chExt cx="500" cy="422"/>
            </a:xfrm>
          </p:grpSpPr>
          <p:sp>
            <p:nvSpPr>
              <p:cNvPr id="11612" name="Rectangle 522"/>
              <p:cNvSpPr>
                <a:spLocks noChangeArrowheads="1"/>
              </p:cNvSpPr>
              <p:nvPr/>
            </p:nvSpPr>
            <p:spPr bwMode="auto">
              <a:xfrm>
                <a:off x="2251" y="10509"/>
                <a:ext cx="5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13" name="Group 521"/>
              <p:cNvGrpSpPr>
                <a:grpSpLocks/>
              </p:cNvGrpSpPr>
              <p:nvPr/>
            </p:nvGrpSpPr>
            <p:grpSpPr bwMode="auto">
              <a:xfrm>
                <a:off x="2251" y="10509"/>
                <a:ext cx="500" cy="422"/>
                <a:chOff x="2251" y="10509"/>
                <a:chExt cx="500" cy="422"/>
              </a:xfrm>
            </p:grpSpPr>
            <p:sp>
              <p:nvSpPr>
                <p:cNvPr id="1161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262" y="10509"/>
                  <a:ext cx="4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L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15" name="Rectangle 520"/>
                <p:cNvSpPr>
                  <a:spLocks noChangeArrowheads="1"/>
                </p:cNvSpPr>
                <p:nvPr/>
              </p:nvSpPr>
              <p:spPr bwMode="auto">
                <a:xfrm>
                  <a:off x="2251" y="10509"/>
                  <a:ext cx="5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4" name="Group 527"/>
            <p:cNvGrpSpPr>
              <a:grpSpLocks/>
            </p:cNvGrpSpPr>
            <p:nvPr/>
          </p:nvGrpSpPr>
          <p:grpSpPr bwMode="auto">
            <a:xfrm>
              <a:off x="2928" y="3183"/>
              <a:ext cx="601" cy="117"/>
              <a:chOff x="2751" y="10509"/>
              <a:chExt cx="565" cy="422"/>
            </a:xfrm>
          </p:grpSpPr>
          <p:sp>
            <p:nvSpPr>
              <p:cNvPr id="11608" name="Rectangle 526"/>
              <p:cNvSpPr>
                <a:spLocks noChangeArrowheads="1"/>
              </p:cNvSpPr>
              <p:nvPr/>
            </p:nvSpPr>
            <p:spPr bwMode="auto">
              <a:xfrm>
                <a:off x="2751" y="10509"/>
                <a:ext cx="56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09" name="Group 525"/>
              <p:cNvGrpSpPr>
                <a:grpSpLocks/>
              </p:cNvGrpSpPr>
              <p:nvPr/>
            </p:nvGrpSpPr>
            <p:grpSpPr bwMode="auto">
              <a:xfrm>
                <a:off x="2751" y="10509"/>
                <a:ext cx="565" cy="422"/>
                <a:chOff x="2751" y="10509"/>
                <a:chExt cx="565" cy="422"/>
              </a:xfrm>
            </p:grpSpPr>
            <p:sp>
              <p:nvSpPr>
                <p:cNvPr id="116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62" y="10509"/>
                  <a:ext cx="54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H05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11" name="Rectangle 524"/>
                <p:cNvSpPr>
                  <a:spLocks noChangeArrowheads="1"/>
                </p:cNvSpPr>
                <p:nvPr/>
              </p:nvSpPr>
              <p:spPr bwMode="auto">
                <a:xfrm>
                  <a:off x="2751" y="10509"/>
                  <a:ext cx="56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5" name="Group 531"/>
            <p:cNvGrpSpPr>
              <a:grpSpLocks/>
            </p:cNvGrpSpPr>
            <p:nvPr/>
          </p:nvGrpSpPr>
          <p:grpSpPr bwMode="auto">
            <a:xfrm>
              <a:off x="3529" y="3183"/>
              <a:ext cx="591" cy="117"/>
              <a:chOff x="3316" y="10509"/>
              <a:chExt cx="555" cy="422"/>
            </a:xfrm>
          </p:grpSpPr>
          <p:sp>
            <p:nvSpPr>
              <p:cNvPr id="11604" name="Rectangle 530"/>
              <p:cNvSpPr>
                <a:spLocks noChangeArrowheads="1"/>
              </p:cNvSpPr>
              <p:nvPr/>
            </p:nvSpPr>
            <p:spPr bwMode="auto">
              <a:xfrm>
                <a:off x="3316" y="10509"/>
                <a:ext cx="55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05" name="Group 529"/>
              <p:cNvGrpSpPr>
                <a:grpSpLocks/>
              </p:cNvGrpSpPr>
              <p:nvPr/>
            </p:nvGrpSpPr>
            <p:grpSpPr bwMode="auto">
              <a:xfrm>
                <a:off x="3316" y="10509"/>
                <a:ext cx="555" cy="422"/>
                <a:chOff x="3316" y="10509"/>
                <a:chExt cx="555" cy="422"/>
              </a:xfrm>
            </p:grpSpPr>
            <p:sp>
              <p:nvSpPr>
                <p:cNvPr id="11606" name="Rectangle 110"/>
                <p:cNvSpPr>
                  <a:spLocks noChangeArrowheads="1"/>
                </p:cNvSpPr>
                <p:nvPr/>
              </p:nvSpPr>
              <p:spPr bwMode="auto">
                <a:xfrm>
                  <a:off x="3327" y="10509"/>
                  <a:ext cx="53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I4108 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07" name="Rectangle 528"/>
                <p:cNvSpPr>
                  <a:spLocks noChangeArrowheads="1"/>
                </p:cNvSpPr>
                <p:nvPr/>
              </p:nvSpPr>
              <p:spPr bwMode="auto">
                <a:xfrm>
                  <a:off x="3316" y="10509"/>
                  <a:ext cx="55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6" name="Group 535"/>
            <p:cNvGrpSpPr>
              <a:grpSpLocks/>
            </p:cNvGrpSpPr>
            <p:nvPr/>
          </p:nvGrpSpPr>
          <p:grpSpPr bwMode="auto">
            <a:xfrm>
              <a:off x="4120" y="3183"/>
              <a:ext cx="741" cy="117"/>
              <a:chOff x="3871" y="10509"/>
              <a:chExt cx="696" cy="422"/>
            </a:xfrm>
          </p:grpSpPr>
          <p:sp>
            <p:nvSpPr>
              <p:cNvPr id="11600" name="Rectangle 534"/>
              <p:cNvSpPr>
                <a:spLocks noChangeArrowheads="1"/>
              </p:cNvSpPr>
              <p:nvPr/>
            </p:nvSpPr>
            <p:spPr bwMode="auto">
              <a:xfrm>
                <a:off x="3871" y="10509"/>
                <a:ext cx="696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601" name="Group 533"/>
              <p:cNvGrpSpPr>
                <a:grpSpLocks/>
              </p:cNvGrpSpPr>
              <p:nvPr/>
            </p:nvGrpSpPr>
            <p:grpSpPr bwMode="auto">
              <a:xfrm>
                <a:off x="3871" y="10509"/>
                <a:ext cx="696" cy="422"/>
                <a:chOff x="3871" y="10509"/>
                <a:chExt cx="696" cy="422"/>
              </a:xfrm>
            </p:grpSpPr>
            <p:sp>
              <p:nvSpPr>
                <p:cNvPr id="11602" name="Rectangle 111"/>
                <p:cNvSpPr>
                  <a:spLocks noChangeArrowheads="1"/>
                </p:cNvSpPr>
                <p:nvPr/>
              </p:nvSpPr>
              <p:spPr bwMode="auto">
                <a:xfrm>
                  <a:off x="3882" y="10509"/>
                  <a:ext cx="674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D02 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03" name="Rectangle 532"/>
                <p:cNvSpPr>
                  <a:spLocks noChangeArrowheads="1"/>
                </p:cNvSpPr>
                <p:nvPr/>
              </p:nvSpPr>
              <p:spPr bwMode="auto">
                <a:xfrm>
                  <a:off x="3871" y="10509"/>
                  <a:ext cx="69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7" name="Group 539"/>
            <p:cNvGrpSpPr>
              <a:grpSpLocks/>
            </p:cNvGrpSpPr>
            <p:nvPr/>
          </p:nvGrpSpPr>
          <p:grpSpPr bwMode="auto">
            <a:xfrm>
              <a:off x="0" y="3300"/>
              <a:ext cx="450" cy="234"/>
              <a:chOff x="0" y="10931"/>
              <a:chExt cx="423" cy="844"/>
            </a:xfrm>
          </p:grpSpPr>
          <p:sp>
            <p:nvSpPr>
              <p:cNvPr id="11596" name="Rectangle 538"/>
              <p:cNvSpPr>
                <a:spLocks noChangeArrowheads="1"/>
              </p:cNvSpPr>
              <p:nvPr/>
            </p:nvSpPr>
            <p:spPr bwMode="auto">
              <a:xfrm>
                <a:off x="0" y="10931"/>
                <a:ext cx="423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97" name="Group 537"/>
              <p:cNvGrpSpPr>
                <a:grpSpLocks/>
              </p:cNvGrpSpPr>
              <p:nvPr/>
            </p:nvGrpSpPr>
            <p:grpSpPr bwMode="auto">
              <a:xfrm>
                <a:off x="0" y="10931"/>
                <a:ext cx="423" cy="844"/>
                <a:chOff x="0" y="10931"/>
                <a:chExt cx="423" cy="844"/>
              </a:xfrm>
            </p:grpSpPr>
            <p:sp>
              <p:nvSpPr>
                <p:cNvPr id="11598" name="Rectangle 112"/>
                <p:cNvSpPr>
                  <a:spLocks noChangeArrowheads="1"/>
                </p:cNvSpPr>
                <p:nvPr/>
              </p:nvSpPr>
              <p:spPr bwMode="auto">
                <a:xfrm>
                  <a:off x="11" y="10931"/>
                  <a:ext cx="401" cy="84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99" name="Rectangle 536"/>
                <p:cNvSpPr>
                  <a:spLocks noChangeArrowheads="1"/>
                </p:cNvSpPr>
                <p:nvPr/>
              </p:nvSpPr>
              <p:spPr bwMode="auto">
                <a:xfrm>
                  <a:off x="0" y="10931"/>
                  <a:ext cx="423" cy="8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8" name="Group 543"/>
            <p:cNvGrpSpPr>
              <a:grpSpLocks/>
            </p:cNvGrpSpPr>
            <p:nvPr/>
          </p:nvGrpSpPr>
          <p:grpSpPr bwMode="auto">
            <a:xfrm>
              <a:off x="450" y="3300"/>
              <a:ext cx="440" cy="117"/>
              <a:chOff x="423" y="10931"/>
              <a:chExt cx="413" cy="422"/>
            </a:xfrm>
          </p:grpSpPr>
          <p:sp>
            <p:nvSpPr>
              <p:cNvPr id="11592" name="Rectangle 542"/>
              <p:cNvSpPr>
                <a:spLocks noChangeArrowheads="1"/>
              </p:cNvSpPr>
              <p:nvPr/>
            </p:nvSpPr>
            <p:spPr bwMode="auto">
              <a:xfrm>
                <a:off x="423" y="10931"/>
                <a:ext cx="413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93" name="Group 541"/>
              <p:cNvGrpSpPr>
                <a:grpSpLocks/>
              </p:cNvGrpSpPr>
              <p:nvPr/>
            </p:nvGrpSpPr>
            <p:grpSpPr bwMode="auto">
              <a:xfrm>
                <a:off x="423" y="10931"/>
                <a:ext cx="413" cy="422"/>
                <a:chOff x="423" y="10931"/>
                <a:chExt cx="413" cy="422"/>
              </a:xfrm>
            </p:grpSpPr>
            <p:sp>
              <p:nvSpPr>
                <p:cNvPr id="11594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4" y="10931"/>
                  <a:ext cx="391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廢水處理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95" name="Rectangle 540"/>
                <p:cNvSpPr>
                  <a:spLocks noChangeArrowheads="1"/>
                </p:cNvSpPr>
                <p:nvPr/>
              </p:nvSpPr>
              <p:spPr bwMode="auto">
                <a:xfrm>
                  <a:off x="423" y="10931"/>
                  <a:ext cx="41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79" name="Group 547"/>
            <p:cNvGrpSpPr>
              <a:grpSpLocks/>
            </p:cNvGrpSpPr>
            <p:nvPr/>
          </p:nvGrpSpPr>
          <p:grpSpPr bwMode="auto">
            <a:xfrm>
              <a:off x="890" y="3300"/>
              <a:ext cx="1064" cy="117"/>
              <a:chOff x="836" y="10931"/>
              <a:chExt cx="1000" cy="422"/>
            </a:xfrm>
          </p:grpSpPr>
          <p:sp>
            <p:nvSpPr>
              <p:cNvPr id="11588" name="Rectangle 546"/>
              <p:cNvSpPr>
                <a:spLocks noChangeArrowheads="1"/>
              </p:cNvSpPr>
              <p:nvPr/>
            </p:nvSpPr>
            <p:spPr bwMode="auto">
              <a:xfrm>
                <a:off x="836" y="10931"/>
                <a:ext cx="10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89" name="Group 545"/>
              <p:cNvGrpSpPr>
                <a:grpSpLocks/>
              </p:cNvGrpSpPr>
              <p:nvPr/>
            </p:nvGrpSpPr>
            <p:grpSpPr bwMode="auto">
              <a:xfrm>
                <a:off x="836" y="10931"/>
                <a:ext cx="1000" cy="422"/>
                <a:chOff x="836" y="10931"/>
                <a:chExt cx="1000" cy="422"/>
              </a:xfrm>
            </p:grpSpPr>
            <p:sp>
              <p:nvSpPr>
                <p:cNvPr id="11590" name="Rectangle 114"/>
                <p:cNvSpPr>
                  <a:spLocks noChangeArrowheads="1"/>
                </p:cNvSpPr>
                <p:nvPr/>
              </p:nvSpPr>
              <p:spPr bwMode="auto">
                <a:xfrm>
                  <a:off x="847" y="10931"/>
                  <a:ext cx="9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污染防治設施或製程產生之含銅污泥</a:t>
                  </a: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總銅</a:t>
                  </a: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591" name="Rectangle 544"/>
                <p:cNvSpPr>
                  <a:spLocks noChangeArrowheads="1"/>
                </p:cNvSpPr>
                <p:nvPr/>
              </p:nvSpPr>
              <p:spPr bwMode="auto">
                <a:xfrm>
                  <a:off x="836" y="10931"/>
                  <a:ext cx="10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0" name="Group 551"/>
            <p:cNvGrpSpPr>
              <a:grpSpLocks/>
            </p:cNvGrpSpPr>
            <p:nvPr/>
          </p:nvGrpSpPr>
          <p:grpSpPr bwMode="auto">
            <a:xfrm>
              <a:off x="1954" y="3300"/>
              <a:ext cx="442" cy="117"/>
              <a:chOff x="1836" y="10931"/>
              <a:chExt cx="415" cy="422"/>
            </a:xfrm>
          </p:grpSpPr>
          <p:sp>
            <p:nvSpPr>
              <p:cNvPr id="11584" name="Rectangle 550"/>
              <p:cNvSpPr>
                <a:spLocks noChangeArrowheads="1"/>
              </p:cNvSpPr>
              <p:nvPr/>
            </p:nvSpPr>
            <p:spPr bwMode="auto">
              <a:xfrm>
                <a:off x="1836" y="10931"/>
                <a:ext cx="41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85" name="Group 549"/>
              <p:cNvGrpSpPr>
                <a:grpSpLocks/>
              </p:cNvGrpSpPr>
              <p:nvPr/>
            </p:nvGrpSpPr>
            <p:grpSpPr bwMode="auto">
              <a:xfrm>
                <a:off x="1836" y="10931"/>
                <a:ext cx="415" cy="422"/>
                <a:chOff x="1836" y="10931"/>
                <a:chExt cx="415" cy="422"/>
              </a:xfrm>
            </p:grpSpPr>
            <p:sp>
              <p:nvSpPr>
                <p:cNvPr id="11586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47" y="10931"/>
                  <a:ext cx="39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無機污泥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87" name="Rectangle 548"/>
                <p:cNvSpPr>
                  <a:spLocks noChangeArrowheads="1"/>
                </p:cNvSpPr>
                <p:nvPr/>
              </p:nvSpPr>
              <p:spPr bwMode="auto">
                <a:xfrm>
                  <a:off x="1836" y="10931"/>
                  <a:ext cx="41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1" name="Group 555"/>
            <p:cNvGrpSpPr>
              <a:grpSpLocks/>
            </p:cNvGrpSpPr>
            <p:nvPr/>
          </p:nvGrpSpPr>
          <p:grpSpPr bwMode="auto">
            <a:xfrm>
              <a:off x="2396" y="3300"/>
              <a:ext cx="532" cy="117"/>
              <a:chOff x="2251" y="10931"/>
              <a:chExt cx="500" cy="422"/>
            </a:xfrm>
          </p:grpSpPr>
          <p:sp>
            <p:nvSpPr>
              <p:cNvPr id="11580" name="Rectangle 554"/>
              <p:cNvSpPr>
                <a:spLocks noChangeArrowheads="1"/>
              </p:cNvSpPr>
              <p:nvPr/>
            </p:nvSpPr>
            <p:spPr bwMode="auto">
              <a:xfrm>
                <a:off x="2251" y="10931"/>
                <a:ext cx="5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81" name="Group 553"/>
              <p:cNvGrpSpPr>
                <a:grpSpLocks/>
              </p:cNvGrpSpPr>
              <p:nvPr/>
            </p:nvGrpSpPr>
            <p:grpSpPr bwMode="auto">
              <a:xfrm>
                <a:off x="2251" y="10931"/>
                <a:ext cx="500" cy="422"/>
                <a:chOff x="2251" y="10931"/>
                <a:chExt cx="500" cy="422"/>
              </a:xfrm>
            </p:grpSpPr>
            <p:sp>
              <p:nvSpPr>
                <p:cNvPr id="1158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62" y="10931"/>
                  <a:ext cx="4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泥狀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83" name="Rectangle 552"/>
                <p:cNvSpPr>
                  <a:spLocks noChangeArrowheads="1"/>
                </p:cNvSpPr>
                <p:nvPr/>
              </p:nvSpPr>
              <p:spPr bwMode="auto">
                <a:xfrm>
                  <a:off x="2251" y="10931"/>
                  <a:ext cx="5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2" name="Group 559"/>
            <p:cNvGrpSpPr>
              <a:grpSpLocks/>
            </p:cNvGrpSpPr>
            <p:nvPr/>
          </p:nvGrpSpPr>
          <p:grpSpPr bwMode="auto">
            <a:xfrm>
              <a:off x="2928" y="3300"/>
              <a:ext cx="601" cy="117"/>
              <a:chOff x="2751" y="10931"/>
              <a:chExt cx="565" cy="422"/>
            </a:xfrm>
          </p:grpSpPr>
          <p:sp>
            <p:nvSpPr>
              <p:cNvPr id="11576" name="Rectangle 558"/>
              <p:cNvSpPr>
                <a:spLocks noChangeArrowheads="1"/>
              </p:cNvSpPr>
              <p:nvPr/>
            </p:nvSpPr>
            <p:spPr bwMode="auto">
              <a:xfrm>
                <a:off x="2751" y="10931"/>
                <a:ext cx="56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77" name="Group 557"/>
              <p:cNvGrpSpPr>
                <a:grpSpLocks/>
              </p:cNvGrpSpPr>
              <p:nvPr/>
            </p:nvGrpSpPr>
            <p:grpSpPr bwMode="auto">
              <a:xfrm>
                <a:off x="2751" y="10931"/>
                <a:ext cx="565" cy="422"/>
                <a:chOff x="2751" y="10931"/>
                <a:chExt cx="565" cy="422"/>
              </a:xfrm>
            </p:grpSpPr>
            <p:sp>
              <p:nvSpPr>
                <p:cNvPr id="11578" name="Rectangle 117"/>
                <p:cNvSpPr>
                  <a:spLocks noChangeArrowheads="1"/>
                </p:cNvSpPr>
                <p:nvPr/>
              </p:nvSpPr>
              <p:spPr bwMode="auto">
                <a:xfrm>
                  <a:off x="2762" y="10931"/>
                  <a:ext cx="54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溶出毒性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79" name="Rectangle 556"/>
                <p:cNvSpPr>
                  <a:spLocks noChangeArrowheads="1"/>
                </p:cNvSpPr>
                <p:nvPr/>
              </p:nvSpPr>
              <p:spPr bwMode="auto">
                <a:xfrm>
                  <a:off x="2751" y="10931"/>
                  <a:ext cx="56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3" name="Group 563"/>
            <p:cNvGrpSpPr>
              <a:grpSpLocks/>
            </p:cNvGrpSpPr>
            <p:nvPr/>
          </p:nvGrpSpPr>
          <p:grpSpPr bwMode="auto">
            <a:xfrm>
              <a:off x="3529" y="3300"/>
              <a:ext cx="591" cy="117"/>
              <a:chOff x="3316" y="10931"/>
              <a:chExt cx="555" cy="422"/>
            </a:xfrm>
          </p:grpSpPr>
          <p:sp>
            <p:nvSpPr>
              <p:cNvPr id="11572" name="Rectangle 562"/>
              <p:cNvSpPr>
                <a:spLocks noChangeArrowheads="1"/>
              </p:cNvSpPr>
              <p:nvPr/>
            </p:nvSpPr>
            <p:spPr bwMode="auto">
              <a:xfrm>
                <a:off x="3316" y="10931"/>
                <a:ext cx="55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73" name="Group 561"/>
              <p:cNvGrpSpPr>
                <a:grpSpLocks/>
              </p:cNvGrpSpPr>
              <p:nvPr/>
            </p:nvGrpSpPr>
            <p:grpSpPr bwMode="auto">
              <a:xfrm>
                <a:off x="3316" y="10931"/>
                <a:ext cx="555" cy="422"/>
                <a:chOff x="3316" y="10931"/>
                <a:chExt cx="555" cy="422"/>
              </a:xfrm>
            </p:grpSpPr>
            <p:sp>
              <p:nvSpPr>
                <p:cNvPr id="11574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27" y="10931"/>
                  <a:ext cx="53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銅及其化合物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3316" y="10931"/>
                  <a:ext cx="55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4" name="Group 567"/>
            <p:cNvGrpSpPr>
              <a:grpSpLocks/>
            </p:cNvGrpSpPr>
            <p:nvPr/>
          </p:nvGrpSpPr>
          <p:grpSpPr bwMode="auto">
            <a:xfrm>
              <a:off x="4120" y="3300"/>
              <a:ext cx="741" cy="117"/>
              <a:chOff x="3871" y="10931"/>
              <a:chExt cx="696" cy="422"/>
            </a:xfrm>
          </p:grpSpPr>
          <p:sp>
            <p:nvSpPr>
              <p:cNvPr id="11568" name="Rectangle 566"/>
              <p:cNvSpPr>
                <a:spLocks noChangeArrowheads="1"/>
              </p:cNvSpPr>
              <p:nvPr/>
            </p:nvSpPr>
            <p:spPr bwMode="auto">
              <a:xfrm>
                <a:off x="3871" y="10931"/>
                <a:ext cx="696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69" name="Group 565"/>
              <p:cNvGrpSpPr>
                <a:grpSpLocks/>
              </p:cNvGrpSpPr>
              <p:nvPr/>
            </p:nvGrpSpPr>
            <p:grpSpPr bwMode="auto">
              <a:xfrm>
                <a:off x="3871" y="10931"/>
                <a:ext cx="696" cy="422"/>
                <a:chOff x="3871" y="10931"/>
                <a:chExt cx="696" cy="422"/>
              </a:xfrm>
            </p:grpSpPr>
            <p:sp>
              <p:nvSpPr>
                <p:cNvPr id="1157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882" y="10931"/>
                  <a:ext cx="674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焚化處理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71" name="Rectangle 564"/>
                <p:cNvSpPr>
                  <a:spLocks noChangeArrowheads="1"/>
                </p:cNvSpPr>
                <p:nvPr/>
              </p:nvSpPr>
              <p:spPr bwMode="auto">
                <a:xfrm>
                  <a:off x="3871" y="10931"/>
                  <a:ext cx="69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5" name="Group 571"/>
            <p:cNvGrpSpPr>
              <a:grpSpLocks/>
            </p:cNvGrpSpPr>
            <p:nvPr/>
          </p:nvGrpSpPr>
          <p:grpSpPr bwMode="auto">
            <a:xfrm>
              <a:off x="4861" y="3300"/>
              <a:ext cx="436" cy="234"/>
              <a:chOff x="4567" y="10931"/>
              <a:chExt cx="410" cy="844"/>
            </a:xfrm>
          </p:grpSpPr>
          <p:sp>
            <p:nvSpPr>
              <p:cNvPr id="11564" name="Rectangle 570"/>
              <p:cNvSpPr>
                <a:spLocks noChangeArrowheads="1"/>
              </p:cNvSpPr>
              <p:nvPr/>
            </p:nvSpPr>
            <p:spPr bwMode="auto">
              <a:xfrm>
                <a:off x="4567" y="10931"/>
                <a:ext cx="41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65" name="Group 569"/>
              <p:cNvGrpSpPr>
                <a:grpSpLocks/>
              </p:cNvGrpSpPr>
              <p:nvPr/>
            </p:nvGrpSpPr>
            <p:grpSpPr bwMode="auto">
              <a:xfrm>
                <a:off x="4567" y="10931"/>
                <a:ext cx="410" cy="844"/>
                <a:chOff x="4567" y="10931"/>
                <a:chExt cx="410" cy="844"/>
              </a:xfrm>
            </p:grpSpPr>
            <p:sp>
              <p:nvSpPr>
                <p:cNvPr id="11566" name="Rectangle 120"/>
                <p:cNvSpPr>
                  <a:spLocks noChangeArrowheads="1"/>
                </p:cNvSpPr>
                <p:nvPr/>
              </p:nvSpPr>
              <p:spPr bwMode="auto">
                <a:xfrm>
                  <a:off x="4578" y="10931"/>
                  <a:ext cx="388" cy="84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67" name="Rectangle 568"/>
                <p:cNvSpPr>
                  <a:spLocks noChangeArrowheads="1"/>
                </p:cNvSpPr>
                <p:nvPr/>
              </p:nvSpPr>
              <p:spPr bwMode="auto">
                <a:xfrm>
                  <a:off x="4567" y="10931"/>
                  <a:ext cx="410" cy="8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6" name="Group 575"/>
            <p:cNvGrpSpPr>
              <a:grpSpLocks/>
            </p:cNvGrpSpPr>
            <p:nvPr/>
          </p:nvGrpSpPr>
          <p:grpSpPr bwMode="auto">
            <a:xfrm>
              <a:off x="5297" y="3300"/>
              <a:ext cx="457" cy="234"/>
              <a:chOff x="4977" y="10931"/>
              <a:chExt cx="429" cy="844"/>
            </a:xfrm>
          </p:grpSpPr>
          <p:sp>
            <p:nvSpPr>
              <p:cNvPr id="11560" name="Rectangle 574"/>
              <p:cNvSpPr>
                <a:spLocks noChangeArrowheads="1"/>
              </p:cNvSpPr>
              <p:nvPr/>
            </p:nvSpPr>
            <p:spPr bwMode="auto">
              <a:xfrm>
                <a:off x="4977" y="10931"/>
                <a:ext cx="429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61" name="Group 573"/>
              <p:cNvGrpSpPr>
                <a:grpSpLocks/>
              </p:cNvGrpSpPr>
              <p:nvPr/>
            </p:nvGrpSpPr>
            <p:grpSpPr bwMode="auto">
              <a:xfrm>
                <a:off x="4977" y="10931"/>
                <a:ext cx="429" cy="844"/>
                <a:chOff x="4977" y="10931"/>
                <a:chExt cx="429" cy="844"/>
              </a:xfrm>
            </p:grpSpPr>
            <p:sp>
              <p:nvSpPr>
                <p:cNvPr id="1156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988" y="10931"/>
                  <a:ext cx="407" cy="84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黑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63" name="Rectangle 572"/>
                <p:cNvSpPr>
                  <a:spLocks noChangeArrowheads="1"/>
                </p:cNvSpPr>
                <p:nvPr/>
              </p:nvSpPr>
              <p:spPr bwMode="auto">
                <a:xfrm>
                  <a:off x="4977" y="10931"/>
                  <a:ext cx="429" cy="8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7" name="Group 579"/>
            <p:cNvGrpSpPr>
              <a:grpSpLocks/>
            </p:cNvGrpSpPr>
            <p:nvPr/>
          </p:nvGrpSpPr>
          <p:grpSpPr bwMode="auto">
            <a:xfrm>
              <a:off x="450" y="3417"/>
              <a:ext cx="440" cy="117"/>
              <a:chOff x="423" y="11353"/>
              <a:chExt cx="413" cy="422"/>
            </a:xfrm>
          </p:grpSpPr>
          <p:sp>
            <p:nvSpPr>
              <p:cNvPr id="11556" name="Rectangle 578"/>
              <p:cNvSpPr>
                <a:spLocks noChangeArrowheads="1"/>
              </p:cNvSpPr>
              <p:nvPr/>
            </p:nvSpPr>
            <p:spPr bwMode="auto">
              <a:xfrm>
                <a:off x="423" y="11353"/>
                <a:ext cx="413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57" name="Group 577"/>
              <p:cNvGrpSpPr>
                <a:grpSpLocks/>
              </p:cNvGrpSpPr>
              <p:nvPr/>
            </p:nvGrpSpPr>
            <p:grpSpPr bwMode="auto">
              <a:xfrm>
                <a:off x="423" y="11353"/>
                <a:ext cx="413" cy="422"/>
                <a:chOff x="423" y="11353"/>
                <a:chExt cx="413" cy="422"/>
              </a:xfrm>
            </p:grpSpPr>
            <p:sp>
              <p:nvSpPr>
                <p:cNvPr id="11558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4" y="11353"/>
                  <a:ext cx="391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0000-008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59" name="Rectangle 576"/>
                <p:cNvSpPr>
                  <a:spLocks noChangeArrowheads="1"/>
                </p:cNvSpPr>
                <p:nvPr/>
              </p:nvSpPr>
              <p:spPr bwMode="auto">
                <a:xfrm>
                  <a:off x="423" y="11353"/>
                  <a:ext cx="41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8" name="Group 583"/>
            <p:cNvGrpSpPr>
              <a:grpSpLocks/>
            </p:cNvGrpSpPr>
            <p:nvPr/>
          </p:nvGrpSpPr>
          <p:grpSpPr bwMode="auto">
            <a:xfrm>
              <a:off x="890" y="3417"/>
              <a:ext cx="1064" cy="117"/>
              <a:chOff x="836" y="11353"/>
              <a:chExt cx="1000" cy="422"/>
            </a:xfrm>
          </p:grpSpPr>
          <p:sp>
            <p:nvSpPr>
              <p:cNvPr id="11552" name="Rectangle 582"/>
              <p:cNvSpPr>
                <a:spLocks noChangeArrowheads="1"/>
              </p:cNvSpPr>
              <p:nvPr/>
            </p:nvSpPr>
            <p:spPr bwMode="auto">
              <a:xfrm>
                <a:off x="836" y="11353"/>
                <a:ext cx="10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53" name="Group 581"/>
              <p:cNvGrpSpPr>
                <a:grpSpLocks/>
              </p:cNvGrpSpPr>
              <p:nvPr/>
            </p:nvGrpSpPr>
            <p:grpSpPr bwMode="auto">
              <a:xfrm>
                <a:off x="836" y="11353"/>
                <a:ext cx="1000" cy="422"/>
                <a:chOff x="836" y="11353"/>
                <a:chExt cx="1000" cy="422"/>
              </a:xfrm>
            </p:grpSpPr>
            <p:sp>
              <p:nvSpPr>
                <p:cNvPr id="11554" name="Rectangle 123"/>
                <p:cNvSpPr>
                  <a:spLocks noChangeArrowheads="1"/>
                </p:cNvSpPr>
                <p:nvPr/>
              </p:nvSpPr>
              <p:spPr bwMode="auto">
                <a:xfrm>
                  <a:off x="847" y="11353"/>
                  <a:ext cx="9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C-0110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55" name="Rectangle 580"/>
                <p:cNvSpPr>
                  <a:spLocks noChangeArrowheads="1"/>
                </p:cNvSpPr>
                <p:nvPr/>
              </p:nvSpPr>
              <p:spPr bwMode="auto">
                <a:xfrm>
                  <a:off x="836" y="11353"/>
                  <a:ext cx="10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89" name="Group 587"/>
            <p:cNvGrpSpPr>
              <a:grpSpLocks/>
            </p:cNvGrpSpPr>
            <p:nvPr/>
          </p:nvGrpSpPr>
          <p:grpSpPr bwMode="auto">
            <a:xfrm>
              <a:off x="1954" y="3417"/>
              <a:ext cx="442" cy="117"/>
              <a:chOff x="1836" y="11353"/>
              <a:chExt cx="415" cy="422"/>
            </a:xfrm>
          </p:grpSpPr>
          <p:sp>
            <p:nvSpPr>
              <p:cNvPr id="11548" name="Rectangle 586"/>
              <p:cNvSpPr>
                <a:spLocks noChangeArrowheads="1"/>
              </p:cNvSpPr>
              <p:nvPr/>
            </p:nvSpPr>
            <p:spPr bwMode="auto">
              <a:xfrm>
                <a:off x="1836" y="11353"/>
                <a:ext cx="41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49" name="Group 585"/>
              <p:cNvGrpSpPr>
                <a:grpSpLocks/>
              </p:cNvGrpSpPr>
              <p:nvPr/>
            </p:nvGrpSpPr>
            <p:grpSpPr bwMode="auto">
              <a:xfrm>
                <a:off x="1836" y="11353"/>
                <a:ext cx="415" cy="422"/>
                <a:chOff x="1836" y="11353"/>
                <a:chExt cx="415" cy="422"/>
              </a:xfrm>
            </p:grpSpPr>
            <p:sp>
              <p:nvSpPr>
                <p:cNvPr id="1155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47" y="11353"/>
                  <a:ext cx="39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0915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51" name="Rectangle 584"/>
                <p:cNvSpPr>
                  <a:spLocks noChangeArrowheads="1"/>
                </p:cNvSpPr>
                <p:nvPr/>
              </p:nvSpPr>
              <p:spPr bwMode="auto">
                <a:xfrm>
                  <a:off x="1836" y="11353"/>
                  <a:ext cx="41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0" name="Group 591"/>
            <p:cNvGrpSpPr>
              <a:grpSpLocks/>
            </p:cNvGrpSpPr>
            <p:nvPr/>
          </p:nvGrpSpPr>
          <p:grpSpPr bwMode="auto">
            <a:xfrm>
              <a:off x="2396" y="3417"/>
              <a:ext cx="532" cy="117"/>
              <a:chOff x="2251" y="11353"/>
              <a:chExt cx="500" cy="422"/>
            </a:xfrm>
          </p:grpSpPr>
          <p:sp>
            <p:nvSpPr>
              <p:cNvPr id="11544" name="Rectangle 590"/>
              <p:cNvSpPr>
                <a:spLocks noChangeArrowheads="1"/>
              </p:cNvSpPr>
              <p:nvPr/>
            </p:nvSpPr>
            <p:spPr bwMode="auto">
              <a:xfrm>
                <a:off x="2251" y="11353"/>
                <a:ext cx="500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45" name="Group 589"/>
              <p:cNvGrpSpPr>
                <a:grpSpLocks/>
              </p:cNvGrpSpPr>
              <p:nvPr/>
            </p:nvGrpSpPr>
            <p:grpSpPr bwMode="auto">
              <a:xfrm>
                <a:off x="2251" y="11353"/>
                <a:ext cx="500" cy="422"/>
                <a:chOff x="2251" y="11353"/>
                <a:chExt cx="500" cy="422"/>
              </a:xfrm>
            </p:grpSpPr>
            <p:sp>
              <p:nvSpPr>
                <p:cNvPr id="11546" name="Rectangle 125"/>
                <p:cNvSpPr>
                  <a:spLocks noChangeArrowheads="1"/>
                </p:cNvSpPr>
                <p:nvPr/>
              </p:nvSpPr>
              <p:spPr bwMode="auto">
                <a:xfrm>
                  <a:off x="2262" y="11353"/>
                  <a:ext cx="478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p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47" name="Rectangle 588"/>
                <p:cNvSpPr>
                  <a:spLocks noChangeArrowheads="1"/>
                </p:cNvSpPr>
                <p:nvPr/>
              </p:nvSpPr>
              <p:spPr bwMode="auto">
                <a:xfrm>
                  <a:off x="2251" y="11353"/>
                  <a:ext cx="50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1" name="Group 595"/>
            <p:cNvGrpSpPr>
              <a:grpSpLocks/>
            </p:cNvGrpSpPr>
            <p:nvPr/>
          </p:nvGrpSpPr>
          <p:grpSpPr bwMode="auto">
            <a:xfrm>
              <a:off x="2928" y="3417"/>
              <a:ext cx="601" cy="117"/>
              <a:chOff x="2751" y="11353"/>
              <a:chExt cx="565" cy="422"/>
            </a:xfrm>
          </p:grpSpPr>
          <p:sp>
            <p:nvSpPr>
              <p:cNvPr id="11540" name="Rectangle 594"/>
              <p:cNvSpPr>
                <a:spLocks noChangeArrowheads="1"/>
              </p:cNvSpPr>
              <p:nvPr/>
            </p:nvSpPr>
            <p:spPr bwMode="auto">
              <a:xfrm>
                <a:off x="2751" y="11353"/>
                <a:ext cx="56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41" name="Group 593"/>
              <p:cNvGrpSpPr>
                <a:grpSpLocks/>
              </p:cNvGrpSpPr>
              <p:nvPr/>
            </p:nvGrpSpPr>
            <p:grpSpPr bwMode="auto">
              <a:xfrm>
                <a:off x="2751" y="11353"/>
                <a:ext cx="565" cy="422"/>
                <a:chOff x="2751" y="11353"/>
                <a:chExt cx="565" cy="422"/>
              </a:xfrm>
            </p:grpSpPr>
            <p:sp>
              <p:nvSpPr>
                <p:cNvPr id="1154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762" y="11353"/>
                  <a:ext cx="54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H04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43" name="Rectangle 592"/>
                <p:cNvSpPr>
                  <a:spLocks noChangeArrowheads="1"/>
                </p:cNvSpPr>
                <p:nvPr/>
              </p:nvSpPr>
              <p:spPr bwMode="auto">
                <a:xfrm>
                  <a:off x="2751" y="11353"/>
                  <a:ext cx="56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2" name="Group 599"/>
            <p:cNvGrpSpPr>
              <a:grpSpLocks/>
            </p:cNvGrpSpPr>
            <p:nvPr/>
          </p:nvGrpSpPr>
          <p:grpSpPr bwMode="auto">
            <a:xfrm>
              <a:off x="3529" y="3417"/>
              <a:ext cx="591" cy="117"/>
              <a:chOff x="3316" y="11353"/>
              <a:chExt cx="555" cy="422"/>
            </a:xfrm>
          </p:grpSpPr>
          <p:sp>
            <p:nvSpPr>
              <p:cNvPr id="11536" name="Rectangle 598"/>
              <p:cNvSpPr>
                <a:spLocks noChangeArrowheads="1"/>
              </p:cNvSpPr>
              <p:nvPr/>
            </p:nvSpPr>
            <p:spPr bwMode="auto">
              <a:xfrm>
                <a:off x="3316" y="11353"/>
                <a:ext cx="555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37" name="Group 597"/>
              <p:cNvGrpSpPr>
                <a:grpSpLocks/>
              </p:cNvGrpSpPr>
              <p:nvPr/>
            </p:nvGrpSpPr>
            <p:grpSpPr bwMode="auto">
              <a:xfrm>
                <a:off x="3316" y="11353"/>
                <a:ext cx="555" cy="422"/>
                <a:chOff x="3316" y="11353"/>
                <a:chExt cx="555" cy="422"/>
              </a:xfrm>
            </p:grpSpPr>
            <p:sp>
              <p:nvSpPr>
                <p:cNvPr id="11538" name="Rectangle 127"/>
                <p:cNvSpPr>
                  <a:spLocks noChangeArrowheads="1"/>
                </p:cNvSpPr>
                <p:nvPr/>
              </p:nvSpPr>
              <p:spPr bwMode="auto">
                <a:xfrm>
                  <a:off x="3327" y="11353"/>
                  <a:ext cx="533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I1209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39" name="Rectangle 596"/>
                <p:cNvSpPr>
                  <a:spLocks noChangeArrowheads="1"/>
                </p:cNvSpPr>
                <p:nvPr/>
              </p:nvSpPr>
              <p:spPr bwMode="auto">
                <a:xfrm>
                  <a:off x="3316" y="11353"/>
                  <a:ext cx="55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3" name="Group 603"/>
            <p:cNvGrpSpPr>
              <a:grpSpLocks/>
            </p:cNvGrpSpPr>
            <p:nvPr/>
          </p:nvGrpSpPr>
          <p:grpSpPr bwMode="auto">
            <a:xfrm>
              <a:off x="4120" y="3417"/>
              <a:ext cx="741" cy="117"/>
              <a:chOff x="3871" y="11353"/>
              <a:chExt cx="696" cy="422"/>
            </a:xfrm>
          </p:grpSpPr>
          <p:sp>
            <p:nvSpPr>
              <p:cNvPr id="11532" name="Rectangle 602"/>
              <p:cNvSpPr>
                <a:spLocks noChangeArrowheads="1"/>
              </p:cNvSpPr>
              <p:nvPr/>
            </p:nvSpPr>
            <p:spPr bwMode="auto">
              <a:xfrm>
                <a:off x="3871" y="11353"/>
                <a:ext cx="696" cy="42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33" name="Group 601"/>
              <p:cNvGrpSpPr>
                <a:grpSpLocks/>
              </p:cNvGrpSpPr>
              <p:nvPr/>
            </p:nvGrpSpPr>
            <p:grpSpPr bwMode="auto">
              <a:xfrm>
                <a:off x="3871" y="11353"/>
                <a:ext cx="696" cy="422"/>
                <a:chOff x="3871" y="11353"/>
                <a:chExt cx="696" cy="422"/>
              </a:xfrm>
            </p:grpSpPr>
            <p:sp>
              <p:nvSpPr>
                <p:cNvPr id="11534" name="Rectangle 128"/>
                <p:cNvSpPr>
                  <a:spLocks noChangeArrowheads="1"/>
                </p:cNvSpPr>
                <p:nvPr/>
              </p:nvSpPr>
              <p:spPr bwMode="auto">
                <a:xfrm>
                  <a:off x="3882" y="11353"/>
                  <a:ext cx="674" cy="42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7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D05 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35" name="Rectangle 600"/>
                <p:cNvSpPr>
                  <a:spLocks noChangeArrowheads="1"/>
                </p:cNvSpPr>
                <p:nvPr/>
              </p:nvSpPr>
              <p:spPr bwMode="auto">
                <a:xfrm>
                  <a:off x="3871" y="11353"/>
                  <a:ext cx="69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4" name="Group 605"/>
            <p:cNvGrpSpPr>
              <a:grpSpLocks/>
            </p:cNvGrpSpPr>
            <p:nvPr/>
          </p:nvGrpSpPr>
          <p:grpSpPr bwMode="auto">
            <a:xfrm>
              <a:off x="0" y="3534"/>
              <a:ext cx="1954" cy="134"/>
              <a:chOff x="0" y="11775"/>
              <a:chExt cx="1836" cy="480"/>
            </a:xfrm>
          </p:grpSpPr>
          <p:sp>
            <p:nvSpPr>
              <p:cNvPr id="11530" name="Rectangle 129"/>
              <p:cNvSpPr>
                <a:spLocks noChangeArrowheads="1"/>
              </p:cNvSpPr>
              <p:nvPr/>
            </p:nvSpPr>
            <p:spPr bwMode="auto">
              <a:xfrm>
                <a:off x="11" y="11775"/>
                <a:ext cx="181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事業</a:t>
                </a:r>
                <a:r>
                  <a:rPr lang="en-US" altLang="zh-TW" sz="900">
                    <a:solidFill>
                      <a:srgbClr val="C0C0C0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S7654321</a:t>
                </a:r>
                <a:endParaRPr lang="en-US" altLang="zh-TW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900">
                    <a:solidFill>
                      <a:srgbClr val="C0C0C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大發股份有限公司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531" name="Rectangle 604"/>
              <p:cNvSpPr>
                <a:spLocks noChangeArrowheads="1"/>
              </p:cNvSpPr>
              <p:nvPr/>
            </p:nvSpPr>
            <p:spPr bwMode="auto">
              <a:xfrm>
                <a:off x="0" y="11775"/>
                <a:ext cx="183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95" name="Group 607"/>
            <p:cNvGrpSpPr>
              <a:grpSpLocks/>
            </p:cNvGrpSpPr>
            <p:nvPr/>
          </p:nvGrpSpPr>
          <p:grpSpPr bwMode="auto">
            <a:xfrm>
              <a:off x="1954" y="3534"/>
              <a:ext cx="426" cy="134"/>
              <a:chOff x="1836" y="11775"/>
              <a:chExt cx="400" cy="480"/>
            </a:xfrm>
          </p:grpSpPr>
          <p:sp>
            <p:nvSpPr>
              <p:cNvPr id="11528" name="Rectangle 130"/>
              <p:cNvSpPr>
                <a:spLocks noChangeArrowheads="1"/>
              </p:cNvSpPr>
              <p:nvPr/>
            </p:nvSpPr>
            <p:spPr bwMode="auto">
              <a:xfrm>
                <a:off x="1847" y="11775"/>
                <a:ext cx="37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承辦人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29" name="Rectangle 606"/>
              <p:cNvSpPr>
                <a:spLocks noChangeArrowheads="1"/>
              </p:cNvSpPr>
              <p:nvPr/>
            </p:nvSpPr>
            <p:spPr bwMode="auto">
              <a:xfrm>
                <a:off x="1836" y="11775"/>
                <a:ext cx="40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396" name="Group 611"/>
            <p:cNvGrpSpPr>
              <a:grpSpLocks/>
            </p:cNvGrpSpPr>
            <p:nvPr/>
          </p:nvGrpSpPr>
          <p:grpSpPr bwMode="auto">
            <a:xfrm>
              <a:off x="2380" y="3534"/>
              <a:ext cx="1149" cy="134"/>
              <a:chOff x="2236" y="11775"/>
              <a:chExt cx="1080" cy="480"/>
            </a:xfrm>
          </p:grpSpPr>
          <p:sp>
            <p:nvSpPr>
              <p:cNvPr id="11524" name="Rectangle 610"/>
              <p:cNvSpPr>
                <a:spLocks noChangeArrowheads="1"/>
              </p:cNvSpPr>
              <p:nvPr/>
            </p:nvSpPr>
            <p:spPr bwMode="auto">
              <a:xfrm>
                <a:off x="2236" y="11775"/>
                <a:ext cx="1080" cy="480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25" name="Group 609"/>
              <p:cNvGrpSpPr>
                <a:grpSpLocks/>
              </p:cNvGrpSpPr>
              <p:nvPr/>
            </p:nvGrpSpPr>
            <p:grpSpPr bwMode="auto">
              <a:xfrm>
                <a:off x="2236" y="11775"/>
                <a:ext cx="1080" cy="480"/>
                <a:chOff x="2236" y="11775"/>
                <a:chExt cx="1080" cy="480"/>
              </a:xfrm>
            </p:grpSpPr>
            <p:sp>
              <p:nvSpPr>
                <p:cNvPr id="11526" name="Rectangle 131"/>
                <p:cNvSpPr>
                  <a:spLocks noChangeArrowheads="1"/>
                </p:cNvSpPr>
                <p:nvPr/>
              </p:nvSpPr>
              <p:spPr bwMode="auto">
                <a:xfrm>
                  <a:off x="2247" y="11775"/>
                  <a:ext cx="1058" cy="480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9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清除者</a:t>
                  </a:r>
                  <a:r>
                    <a:rPr lang="en-US" altLang="zh-TW" sz="900">
                      <a:solidFill>
                        <a:srgbClr val="C0C0C0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T4395018</a:t>
                  </a:r>
                  <a:endParaRPr lang="en-US" altLang="zh-TW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900">
                      <a:solidFill>
                        <a:srgbClr val="C0C0C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 一定清環保公司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527" name="Rectangle 608"/>
                <p:cNvSpPr>
                  <a:spLocks noChangeArrowheads="1"/>
                </p:cNvSpPr>
                <p:nvPr/>
              </p:nvSpPr>
              <p:spPr bwMode="auto">
                <a:xfrm>
                  <a:off x="2236" y="11775"/>
                  <a:ext cx="10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7" name="Group 615"/>
            <p:cNvGrpSpPr>
              <a:grpSpLocks/>
            </p:cNvGrpSpPr>
            <p:nvPr/>
          </p:nvGrpSpPr>
          <p:grpSpPr bwMode="auto">
            <a:xfrm>
              <a:off x="3529" y="3534"/>
              <a:ext cx="591" cy="134"/>
              <a:chOff x="3316" y="11775"/>
              <a:chExt cx="555" cy="480"/>
            </a:xfrm>
          </p:grpSpPr>
          <p:sp>
            <p:nvSpPr>
              <p:cNvPr id="11520" name="Rectangle 614"/>
              <p:cNvSpPr>
                <a:spLocks noChangeArrowheads="1"/>
              </p:cNvSpPr>
              <p:nvPr/>
            </p:nvSpPr>
            <p:spPr bwMode="auto">
              <a:xfrm>
                <a:off x="3316" y="11775"/>
                <a:ext cx="555" cy="480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21" name="Group 613"/>
              <p:cNvGrpSpPr>
                <a:grpSpLocks/>
              </p:cNvGrpSpPr>
              <p:nvPr/>
            </p:nvGrpSpPr>
            <p:grpSpPr bwMode="auto">
              <a:xfrm>
                <a:off x="3316" y="11775"/>
                <a:ext cx="555" cy="480"/>
                <a:chOff x="3316" y="11775"/>
                <a:chExt cx="555" cy="480"/>
              </a:xfrm>
            </p:grpSpPr>
            <p:sp>
              <p:nvSpPr>
                <p:cNvPr id="11522" name="Rectangle 132"/>
                <p:cNvSpPr>
                  <a:spLocks noChangeArrowheads="1"/>
                </p:cNvSpPr>
                <p:nvPr/>
              </p:nvSpPr>
              <p:spPr bwMode="auto">
                <a:xfrm>
                  <a:off x="3327" y="11775"/>
                  <a:ext cx="533" cy="480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9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承辦人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23" name="Rectangle 612"/>
                <p:cNvSpPr>
                  <a:spLocks noChangeArrowheads="1"/>
                </p:cNvSpPr>
                <p:nvPr/>
              </p:nvSpPr>
              <p:spPr bwMode="auto">
                <a:xfrm>
                  <a:off x="3316" y="11775"/>
                  <a:ext cx="55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8" name="Group 619"/>
            <p:cNvGrpSpPr>
              <a:grpSpLocks/>
            </p:cNvGrpSpPr>
            <p:nvPr/>
          </p:nvGrpSpPr>
          <p:grpSpPr bwMode="auto">
            <a:xfrm>
              <a:off x="4120" y="3534"/>
              <a:ext cx="1177" cy="134"/>
              <a:chOff x="3871" y="11775"/>
              <a:chExt cx="1106" cy="480"/>
            </a:xfrm>
          </p:grpSpPr>
          <p:sp>
            <p:nvSpPr>
              <p:cNvPr id="11516" name="Rectangle 618"/>
              <p:cNvSpPr>
                <a:spLocks noChangeArrowheads="1"/>
              </p:cNvSpPr>
              <p:nvPr/>
            </p:nvSpPr>
            <p:spPr bwMode="auto">
              <a:xfrm>
                <a:off x="3871" y="11775"/>
                <a:ext cx="1106" cy="480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17" name="Group 617"/>
              <p:cNvGrpSpPr>
                <a:grpSpLocks/>
              </p:cNvGrpSpPr>
              <p:nvPr/>
            </p:nvGrpSpPr>
            <p:grpSpPr bwMode="auto">
              <a:xfrm>
                <a:off x="3871" y="11775"/>
                <a:ext cx="1106" cy="480"/>
                <a:chOff x="3871" y="11775"/>
                <a:chExt cx="1106" cy="480"/>
              </a:xfrm>
            </p:grpSpPr>
            <p:sp>
              <p:nvSpPr>
                <p:cNvPr id="11518" name="Rectangle 133"/>
                <p:cNvSpPr>
                  <a:spLocks noChangeArrowheads="1"/>
                </p:cNvSpPr>
                <p:nvPr/>
              </p:nvSpPr>
              <p:spPr bwMode="auto">
                <a:xfrm>
                  <a:off x="3882" y="11775"/>
                  <a:ext cx="1084" cy="480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9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</a:rPr>
                    <a:t>處理者 </a:t>
                  </a:r>
                  <a:r>
                    <a:rPr lang="en-US" altLang="zh-TW" sz="900">
                      <a:solidFill>
                        <a:srgbClr val="C0C0C0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E4800444</a:t>
                  </a:r>
                  <a:br>
                    <a:rPr lang="en-US" altLang="zh-TW" sz="900">
                      <a:solidFill>
                        <a:srgbClr val="C0C0C0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</a:br>
                  <a:r>
                    <a:rPr lang="en-US" altLang="zh-TW" sz="900">
                      <a:solidFill>
                        <a:srgbClr val="C0C0C0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 </a:t>
                  </a:r>
                  <a:r>
                    <a:rPr lang="zh-TW" altLang="en-US" sz="900">
                      <a:solidFill>
                        <a:srgbClr val="C0C0C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燒得淨焚化廠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519" name="Rectangle 616"/>
                <p:cNvSpPr>
                  <a:spLocks noChangeArrowheads="1"/>
                </p:cNvSpPr>
                <p:nvPr/>
              </p:nvSpPr>
              <p:spPr bwMode="auto">
                <a:xfrm>
                  <a:off x="3871" y="11775"/>
                  <a:ext cx="110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399" name="Group 623"/>
            <p:cNvGrpSpPr>
              <a:grpSpLocks/>
            </p:cNvGrpSpPr>
            <p:nvPr/>
          </p:nvGrpSpPr>
          <p:grpSpPr bwMode="auto">
            <a:xfrm>
              <a:off x="5297" y="3534"/>
              <a:ext cx="457" cy="134"/>
              <a:chOff x="4977" y="11775"/>
              <a:chExt cx="429" cy="480"/>
            </a:xfrm>
          </p:grpSpPr>
          <p:sp>
            <p:nvSpPr>
              <p:cNvPr id="11512" name="Rectangle 622"/>
              <p:cNvSpPr>
                <a:spLocks noChangeArrowheads="1"/>
              </p:cNvSpPr>
              <p:nvPr/>
            </p:nvSpPr>
            <p:spPr bwMode="auto">
              <a:xfrm>
                <a:off x="4977" y="11775"/>
                <a:ext cx="429" cy="480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13" name="Group 621"/>
              <p:cNvGrpSpPr>
                <a:grpSpLocks/>
              </p:cNvGrpSpPr>
              <p:nvPr/>
            </p:nvGrpSpPr>
            <p:grpSpPr bwMode="auto">
              <a:xfrm>
                <a:off x="4977" y="11775"/>
                <a:ext cx="429" cy="480"/>
                <a:chOff x="4977" y="11775"/>
                <a:chExt cx="429" cy="480"/>
              </a:xfrm>
            </p:grpSpPr>
            <p:sp>
              <p:nvSpPr>
                <p:cNvPr id="1151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988" y="11775"/>
                  <a:ext cx="407" cy="480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承辦人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15" name="Rectangle 620"/>
                <p:cNvSpPr>
                  <a:spLocks noChangeArrowheads="1"/>
                </p:cNvSpPr>
                <p:nvPr/>
              </p:nvSpPr>
              <p:spPr bwMode="auto">
                <a:xfrm>
                  <a:off x="4977" y="11775"/>
                  <a:ext cx="42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00" name="Group 625"/>
            <p:cNvGrpSpPr>
              <a:grpSpLocks/>
            </p:cNvGrpSpPr>
            <p:nvPr/>
          </p:nvGrpSpPr>
          <p:grpSpPr bwMode="auto">
            <a:xfrm>
              <a:off x="0" y="3668"/>
              <a:ext cx="1954" cy="106"/>
              <a:chOff x="0" y="12255"/>
              <a:chExt cx="1836" cy="384"/>
            </a:xfrm>
          </p:grpSpPr>
          <p:sp>
            <p:nvSpPr>
              <p:cNvPr id="11510" name="Rectangle 135"/>
              <p:cNvSpPr>
                <a:spLocks noChangeArrowheads="1"/>
              </p:cNvSpPr>
              <p:nvPr/>
            </p:nvSpPr>
            <p:spPr bwMode="auto">
              <a:xfrm>
                <a:off x="11" y="12255"/>
                <a:ext cx="181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0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蓋章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)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11" name="Rectangle 624"/>
              <p:cNvSpPr>
                <a:spLocks noChangeArrowheads="1"/>
              </p:cNvSpPr>
              <p:nvPr/>
            </p:nvSpPr>
            <p:spPr bwMode="auto">
              <a:xfrm>
                <a:off x="0" y="12255"/>
                <a:ext cx="183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01" name="Group 627"/>
            <p:cNvGrpSpPr>
              <a:grpSpLocks/>
            </p:cNvGrpSpPr>
            <p:nvPr/>
          </p:nvGrpSpPr>
          <p:grpSpPr bwMode="auto">
            <a:xfrm>
              <a:off x="1954" y="3668"/>
              <a:ext cx="426" cy="106"/>
              <a:chOff x="1836" y="12255"/>
              <a:chExt cx="400" cy="384"/>
            </a:xfrm>
          </p:grpSpPr>
          <p:sp>
            <p:nvSpPr>
              <p:cNvPr id="11508" name="Rectangle 136"/>
              <p:cNvSpPr>
                <a:spLocks noChangeArrowheads="1"/>
              </p:cNvSpPr>
              <p:nvPr/>
            </p:nvSpPr>
            <p:spPr bwMode="auto">
              <a:xfrm>
                <a:off x="1847" y="12255"/>
                <a:ext cx="37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簽章</a:t>
                </a:r>
                <a:r>
                  <a: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)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09" name="Rectangle 626"/>
              <p:cNvSpPr>
                <a:spLocks noChangeArrowheads="1"/>
              </p:cNvSpPr>
              <p:nvPr/>
            </p:nvSpPr>
            <p:spPr bwMode="auto">
              <a:xfrm>
                <a:off x="1836" y="12255"/>
                <a:ext cx="40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02" name="Group 631"/>
            <p:cNvGrpSpPr>
              <a:grpSpLocks/>
            </p:cNvGrpSpPr>
            <p:nvPr/>
          </p:nvGrpSpPr>
          <p:grpSpPr bwMode="auto">
            <a:xfrm>
              <a:off x="2380" y="3668"/>
              <a:ext cx="1149" cy="106"/>
              <a:chOff x="2236" y="12255"/>
              <a:chExt cx="1080" cy="384"/>
            </a:xfrm>
          </p:grpSpPr>
          <p:sp>
            <p:nvSpPr>
              <p:cNvPr id="11504" name="Rectangle 630"/>
              <p:cNvSpPr>
                <a:spLocks noChangeArrowheads="1"/>
              </p:cNvSpPr>
              <p:nvPr/>
            </p:nvSpPr>
            <p:spPr bwMode="auto">
              <a:xfrm>
                <a:off x="2236" y="12255"/>
                <a:ext cx="1080" cy="384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05" name="Group 629"/>
              <p:cNvGrpSpPr>
                <a:grpSpLocks/>
              </p:cNvGrpSpPr>
              <p:nvPr/>
            </p:nvGrpSpPr>
            <p:grpSpPr bwMode="auto">
              <a:xfrm>
                <a:off x="2236" y="12255"/>
                <a:ext cx="1080" cy="384"/>
                <a:chOff x="2236" y="12255"/>
                <a:chExt cx="1080" cy="384"/>
              </a:xfrm>
            </p:grpSpPr>
            <p:sp>
              <p:nvSpPr>
                <p:cNvPr id="1150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47" y="12255"/>
                  <a:ext cx="1058" cy="384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10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蓋章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07" name="Rectangle 628"/>
                <p:cNvSpPr>
                  <a:spLocks noChangeArrowheads="1"/>
                </p:cNvSpPr>
                <p:nvPr/>
              </p:nvSpPr>
              <p:spPr bwMode="auto">
                <a:xfrm>
                  <a:off x="2236" y="12255"/>
                  <a:ext cx="108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03" name="Group 635"/>
            <p:cNvGrpSpPr>
              <a:grpSpLocks/>
            </p:cNvGrpSpPr>
            <p:nvPr/>
          </p:nvGrpSpPr>
          <p:grpSpPr bwMode="auto">
            <a:xfrm>
              <a:off x="3529" y="3668"/>
              <a:ext cx="591" cy="106"/>
              <a:chOff x="3316" y="12255"/>
              <a:chExt cx="555" cy="384"/>
            </a:xfrm>
          </p:grpSpPr>
          <p:sp>
            <p:nvSpPr>
              <p:cNvPr id="11500" name="Rectangle 634"/>
              <p:cNvSpPr>
                <a:spLocks noChangeArrowheads="1"/>
              </p:cNvSpPr>
              <p:nvPr/>
            </p:nvSpPr>
            <p:spPr bwMode="auto">
              <a:xfrm>
                <a:off x="3316" y="12255"/>
                <a:ext cx="555" cy="384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501" name="Group 633"/>
              <p:cNvGrpSpPr>
                <a:grpSpLocks/>
              </p:cNvGrpSpPr>
              <p:nvPr/>
            </p:nvGrpSpPr>
            <p:grpSpPr bwMode="auto">
              <a:xfrm>
                <a:off x="3316" y="12255"/>
                <a:ext cx="555" cy="384"/>
                <a:chOff x="3316" y="12255"/>
                <a:chExt cx="555" cy="384"/>
              </a:xfrm>
            </p:grpSpPr>
            <p:sp>
              <p:nvSpPr>
                <p:cNvPr id="11502" name="Rectangle 138"/>
                <p:cNvSpPr>
                  <a:spLocks noChangeArrowheads="1"/>
                </p:cNvSpPr>
                <p:nvPr/>
              </p:nvSpPr>
              <p:spPr bwMode="auto">
                <a:xfrm>
                  <a:off x="3327" y="12255"/>
                  <a:ext cx="533" cy="384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簽章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03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16" y="12255"/>
                  <a:ext cx="55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04" name="Group 639"/>
            <p:cNvGrpSpPr>
              <a:grpSpLocks/>
            </p:cNvGrpSpPr>
            <p:nvPr/>
          </p:nvGrpSpPr>
          <p:grpSpPr bwMode="auto">
            <a:xfrm>
              <a:off x="4120" y="3668"/>
              <a:ext cx="1177" cy="106"/>
              <a:chOff x="3871" y="12255"/>
              <a:chExt cx="1106" cy="384"/>
            </a:xfrm>
          </p:grpSpPr>
          <p:sp>
            <p:nvSpPr>
              <p:cNvPr id="11496" name="Rectangle 638"/>
              <p:cNvSpPr>
                <a:spLocks noChangeArrowheads="1"/>
              </p:cNvSpPr>
              <p:nvPr/>
            </p:nvSpPr>
            <p:spPr bwMode="auto">
              <a:xfrm>
                <a:off x="3871" y="12255"/>
                <a:ext cx="1106" cy="384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497" name="Group 637"/>
              <p:cNvGrpSpPr>
                <a:grpSpLocks/>
              </p:cNvGrpSpPr>
              <p:nvPr/>
            </p:nvGrpSpPr>
            <p:grpSpPr bwMode="auto">
              <a:xfrm>
                <a:off x="3871" y="12255"/>
                <a:ext cx="1106" cy="384"/>
                <a:chOff x="3871" y="12255"/>
                <a:chExt cx="1106" cy="384"/>
              </a:xfrm>
            </p:grpSpPr>
            <p:sp>
              <p:nvSpPr>
                <p:cNvPr id="11498" name="Rectangle 139"/>
                <p:cNvSpPr>
                  <a:spLocks noChangeArrowheads="1"/>
                </p:cNvSpPr>
                <p:nvPr/>
              </p:nvSpPr>
              <p:spPr bwMode="auto">
                <a:xfrm>
                  <a:off x="3882" y="12255"/>
                  <a:ext cx="1084" cy="384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蓋章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99" name="Rectangle 636"/>
                <p:cNvSpPr>
                  <a:spLocks noChangeArrowheads="1"/>
                </p:cNvSpPr>
                <p:nvPr/>
              </p:nvSpPr>
              <p:spPr bwMode="auto">
                <a:xfrm>
                  <a:off x="3871" y="12255"/>
                  <a:ext cx="110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05" name="Group 643"/>
            <p:cNvGrpSpPr>
              <a:grpSpLocks/>
            </p:cNvGrpSpPr>
            <p:nvPr/>
          </p:nvGrpSpPr>
          <p:grpSpPr bwMode="auto">
            <a:xfrm>
              <a:off x="5297" y="3668"/>
              <a:ext cx="457" cy="106"/>
              <a:chOff x="4977" y="12255"/>
              <a:chExt cx="429" cy="384"/>
            </a:xfrm>
          </p:grpSpPr>
          <p:sp>
            <p:nvSpPr>
              <p:cNvPr id="11492" name="Rectangle 642"/>
              <p:cNvSpPr>
                <a:spLocks noChangeArrowheads="1"/>
              </p:cNvSpPr>
              <p:nvPr/>
            </p:nvSpPr>
            <p:spPr bwMode="auto">
              <a:xfrm>
                <a:off x="4977" y="12255"/>
                <a:ext cx="429" cy="384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493" name="Group 641"/>
              <p:cNvGrpSpPr>
                <a:grpSpLocks/>
              </p:cNvGrpSpPr>
              <p:nvPr/>
            </p:nvGrpSpPr>
            <p:grpSpPr bwMode="auto">
              <a:xfrm>
                <a:off x="4977" y="12255"/>
                <a:ext cx="429" cy="384"/>
                <a:chOff x="4977" y="12255"/>
                <a:chExt cx="429" cy="384"/>
              </a:xfrm>
            </p:grpSpPr>
            <p:sp>
              <p:nvSpPr>
                <p:cNvPr id="11494" name="Rectangle 140"/>
                <p:cNvSpPr>
                  <a:spLocks noChangeArrowheads="1"/>
                </p:cNvSpPr>
                <p:nvPr/>
              </p:nvSpPr>
              <p:spPr bwMode="auto">
                <a:xfrm>
                  <a:off x="4988" y="12255"/>
                  <a:ext cx="407" cy="384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簽章</a:t>
                  </a:r>
                  <a:r>
                    <a:rPr lang="zh-TW" altLang="en-US" sz="1000">
                      <a:solidFill>
                        <a:schemeClr val="tx1"/>
                      </a:solidFill>
                      <a:latin typeface="Arial Unicode MS" panose="020B0604020202020204" pitchFamily="34" charset="-12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)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95" name="Rectangle 640"/>
                <p:cNvSpPr>
                  <a:spLocks noChangeArrowheads="1"/>
                </p:cNvSpPr>
                <p:nvPr/>
              </p:nvSpPr>
              <p:spPr bwMode="auto">
                <a:xfrm>
                  <a:off x="4977" y="12255"/>
                  <a:ext cx="42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06" name="Group 645"/>
            <p:cNvGrpSpPr>
              <a:grpSpLocks/>
            </p:cNvGrpSpPr>
            <p:nvPr/>
          </p:nvGrpSpPr>
          <p:grpSpPr bwMode="auto">
            <a:xfrm>
              <a:off x="0" y="3774"/>
              <a:ext cx="1954" cy="112"/>
              <a:chOff x="0" y="12639"/>
              <a:chExt cx="1836" cy="403"/>
            </a:xfrm>
          </p:grpSpPr>
          <p:sp>
            <p:nvSpPr>
              <p:cNvPr id="11490" name="Rectangle 141"/>
              <p:cNvSpPr>
                <a:spLocks noChangeArrowheads="1"/>
              </p:cNvSpPr>
              <p:nvPr/>
            </p:nvSpPr>
            <p:spPr bwMode="auto">
              <a:xfrm>
                <a:off x="11" y="12639"/>
                <a:ext cx="181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91" name="Rectangle 644"/>
              <p:cNvSpPr>
                <a:spLocks noChangeArrowheads="1"/>
              </p:cNvSpPr>
              <p:nvPr/>
            </p:nvSpPr>
            <p:spPr bwMode="auto">
              <a:xfrm>
                <a:off x="0" y="12639"/>
                <a:ext cx="183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07" name="Group 647"/>
            <p:cNvGrpSpPr>
              <a:grpSpLocks/>
            </p:cNvGrpSpPr>
            <p:nvPr/>
          </p:nvGrpSpPr>
          <p:grpSpPr bwMode="auto">
            <a:xfrm>
              <a:off x="1954" y="3774"/>
              <a:ext cx="426" cy="112"/>
              <a:chOff x="1836" y="12639"/>
              <a:chExt cx="400" cy="403"/>
            </a:xfrm>
          </p:grpSpPr>
          <p:sp>
            <p:nvSpPr>
              <p:cNvPr id="11488" name="Rectangle 142"/>
              <p:cNvSpPr>
                <a:spLocks noChangeArrowheads="1"/>
              </p:cNvSpPr>
              <p:nvPr/>
            </p:nvSpPr>
            <p:spPr bwMode="auto">
              <a:xfrm>
                <a:off x="1847" y="12639"/>
                <a:ext cx="378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altLang="en-US" sz="12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89" name="Rectangle 646"/>
              <p:cNvSpPr>
                <a:spLocks noChangeArrowheads="1"/>
              </p:cNvSpPr>
              <p:nvPr/>
            </p:nvSpPr>
            <p:spPr bwMode="auto">
              <a:xfrm>
                <a:off x="1836" y="12639"/>
                <a:ext cx="40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08" name="Group 651"/>
            <p:cNvGrpSpPr>
              <a:grpSpLocks/>
            </p:cNvGrpSpPr>
            <p:nvPr/>
          </p:nvGrpSpPr>
          <p:grpSpPr bwMode="auto">
            <a:xfrm>
              <a:off x="2380" y="3774"/>
              <a:ext cx="1149" cy="112"/>
              <a:chOff x="2236" y="12639"/>
              <a:chExt cx="1080" cy="403"/>
            </a:xfrm>
          </p:grpSpPr>
          <p:sp>
            <p:nvSpPr>
              <p:cNvPr id="11484" name="Rectangle 650"/>
              <p:cNvSpPr>
                <a:spLocks noChangeArrowheads="1"/>
              </p:cNvSpPr>
              <p:nvPr/>
            </p:nvSpPr>
            <p:spPr bwMode="auto">
              <a:xfrm>
                <a:off x="2236" y="12639"/>
                <a:ext cx="1080" cy="403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485" name="Group 649"/>
              <p:cNvGrpSpPr>
                <a:grpSpLocks/>
              </p:cNvGrpSpPr>
              <p:nvPr/>
            </p:nvGrpSpPr>
            <p:grpSpPr bwMode="auto">
              <a:xfrm>
                <a:off x="2236" y="12639"/>
                <a:ext cx="1080" cy="403"/>
                <a:chOff x="2236" y="12639"/>
                <a:chExt cx="1080" cy="403"/>
              </a:xfrm>
            </p:grpSpPr>
            <p:sp>
              <p:nvSpPr>
                <p:cNvPr id="11486" name="Rectangle 143"/>
                <p:cNvSpPr>
                  <a:spLocks noChangeArrowheads="1"/>
                </p:cNvSpPr>
                <p:nvPr/>
              </p:nvSpPr>
              <p:spPr bwMode="auto">
                <a:xfrm>
                  <a:off x="2247" y="12639"/>
                  <a:ext cx="1058" cy="403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87" name="Rectangle 648"/>
                <p:cNvSpPr>
                  <a:spLocks noChangeArrowheads="1"/>
                </p:cNvSpPr>
                <p:nvPr/>
              </p:nvSpPr>
              <p:spPr bwMode="auto">
                <a:xfrm>
                  <a:off x="2236" y="12639"/>
                  <a:ext cx="10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09" name="Group 655"/>
            <p:cNvGrpSpPr>
              <a:grpSpLocks/>
            </p:cNvGrpSpPr>
            <p:nvPr/>
          </p:nvGrpSpPr>
          <p:grpSpPr bwMode="auto">
            <a:xfrm>
              <a:off x="3529" y="3774"/>
              <a:ext cx="591" cy="112"/>
              <a:chOff x="3316" y="12639"/>
              <a:chExt cx="555" cy="403"/>
            </a:xfrm>
          </p:grpSpPr>
          <p:sp>
            <p:nvSpPr>
              <p:cNvPr id="11480" name="Rectangle 654"/>
              <p:cNvSpPr>
                <a:spLocks noChangeArrowheads="1"/>
              </p:cNvSpPr>
              <p:nvPr/>
            </p:nvSpPr>
            <p:spPr bwMode="auto">
              <a:xfrm>
                <a:off x="3316" y="12639"/>
                <a:ext cx="555" cy="403"/>
              </a:xfrm>
              <a:prstGeom prst="rect">
                <a:avLst/>
              </a:prstGeom>
              <a:solidFill>
                <a:srgbClr val="FF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481" name="Group 653"/>
              <p:cNvGrpSpPr>
                <a:grpSpLocks/>
              </p:cNvGrpSpPr>
              <p:nvPr/>
            </p:nvGrpSpPr>
            <p:grpSpPr bwMode="auto">
              <a:xfrm>
                <a:off x="3316" y="12639"/>
                <a:ext cx="555" cy="403"/>
                <a:chOff x="3316" y="12639"/>
                <a:chExt cx="555" cy="403"/>
              </a:xfrm>
            </p:grpSpPr>
            <p:sp>
              <p:nvSpPr>
                <p:cNvPr id="11482" name="Rectangle 144"/>
                <p:cNvSpPr>
                  <a:spLocks noChangeArrowheads="1"/>
                </p:cNvSpPr>
                <p:nvPr/>
              </p:nvSpPr>
              <p:spPr bwMode="auto">
                <a:xfrm>
                  <a:off x="3327" y="12639"/>
                  <a:ext cx="533" cy="403"/>
                </a:xfrm>
                <a:prstGeom prst="rect">
                  <a:avLst/>
                </a:prstGeom>
                <a:solidFill>
                  <a:srgbClr val="FF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83" name="Rectangle 652"/>
                <p:cNvSpPr>
                  <a:spLocks noChangeArrowheads="1"/>
                </p:cNvSpPr>
                <p:nvPr/>
              </p:nvSpPr>
              <p:spPr bwMode="auto">
                <a:xfrm>
                  <a:off x="3316" y="12639"/>
                  <a:ext cx="5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10" name="Group 659"/>
            <p:cNvGrpSpPr>
              <a:grpSpLocks/>
            </p:cNvGrpSpPr>
            <p:nvPr/>
          </p:nvGrpSpPr>
          <p:grpSpPr bwMode="auto">
            <a:xfrm>
              <a:off x="4120" y="3774"/>
              <a:ext cx="1177" cy="112"/>
              <a:chOff x="3871" y="12639"/>
              <a:chExt cx="1106" cy="403"/>
            </a:xfrm>
          </p:grpSpPr>
          <p:sp>
            <p:nvSpPr>
              <p:cNvPr id="11476" name="Rectangle 658"/>
              <p:cNvSpPr>
                <a:spLocks noChangeArrowheads="1"/>
              </p:cNvSpPr>
              <p:nvPr/>
            </p:nvSpPr>
            <p:spPr bwMode="auto">
              <a:xfrm>
                <a:off x="3871" y="12639"/>
                <a:ext cx="1106" cy="403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477" name="Group 657"/>
              <p:cNvGrpSpPr>
                <a:grpSpLocks/>
              </p:cNvGrpSpPr>
              <p:nvPr/>
            </p:nvGrpSpPr>
            <p:grpSpPr bwMode="auto">
              <a:xfrm>
                <a:off x="3871" y="12639"/>
                <a:ext cx="1106" cy="403"/>
                <a:chOff x="3871" y="12639"/>
                <a:chExt cx="1106" cy="403"/>
              </a:xfrm>
            </p:grpSpPr>
            <p:sp>
              <p:nvSpPr>
                <p:cNvPr id="11478" name="Rectangle 145"/>
                <p:cNvSpPr>
                  <a:spLocks noChangeArrowheads="1"/>
                </p:cNvSpPr>
                <p:nvPr/>
              </p:nvSpPr>
              <p:spPr bwMode="auto">
                <a:xfrm>
                  <a:off x="3882" y="12639"/>
                  <a:ext cx="1084" cy="403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tabLst>
                      <a:tab pos="304800" algn="r"/>
                      <a:tab pos="2636838" algn="ctr"/>
                      <a:tab pos="5273675" algn="r"/>
                    </a:tabLst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304800" algn="r"/>
                      <a:tab pos="2636838" algn="ctr"/>
                      <a:tab pos="5273675" algn="r"/>
                    </a:tabLst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79" name="Rectangle 656"/>
                <p:cNvSpPr>
                  <a:spLocks noChangeArrowheads="1"/>
                </p:cNvSpPr>
                <p:nvPr/>
              </p:nvSpPr>
              <p:spPr bwMode="auto">
                <a:xfrm>
                  <a:off x="3871" y="12639"/>
                  <a:ext cx="11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11" name="Group 663"/>
            <p:cNvGrpSpPr>
              <a:grpSpLocks/>
            </p:cNvGrpSpPr>
            <p:nvPr/>
          </p:nvGrpSpPr>
          <p:grpSpPr bwMode="auto">
            <a:xfrm>
              <a:off x="5297" y="3774"/>
              <a:ext cx="457" cy="112"/>
              <a:chOff x="4977" y="12639"/>
              <a:chExt cx="429" cy="403"/>
            </a:xfrm>
          </p:grpSpPr>
          <p:sp>
            <p:nvSpPr>
              <p:cNvPr id="11472" name="Rectangle 662"/>
              <p:cNvSpPr>
                <a:spLocks noChangeArrowheads="1"/>
              </p:cNvSpPr>
              <p:nvPr/>
            </p:nvSpPr>
            <p:spPr bwMode="auto">
              <a:xfrm>
                <a:off x="4977" y="12639"/>
                <a:ext cx="429" cy="403"/>
              </a:xfrm>
              <a:prstGeom prst="rect">
                <a:avLst/>
              </a:prstGeom>
              <a:solidFill>
                <a:srgbClr val="D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473" name="Group 661"/>
              <p:cNvGrpSpPr>
                <a:grpSpLocks/>
              </p:cNvGrpSpPr>
              <p:nvPr/>
            </p:nvGrpSpPr>
            <p:grpSpPr bwMode="auto">
              <a:xfrm>
                <a:off x="4977" y="12639"/>
                <a:ext cx="429" cy="403"/>
                <a:chOff x="4977" y="12639"/>
                <a:chExt cx="429" cy="403"/>
              </a:xfrm>
            </p:grpSpPr>
            <p:sp>
              <p:nvSpPr>
                <p:cNvPr id="1147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988" y="12639"/>
                  <a:ext cx="407" cy="403"/>
                </a:xfrm>
                <a:prstGeom prst="rect">
                  <a:avLst/>
                </a:prstGeom>
                <a:solidFill>
                  <a:srgbClr val="DDFF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tabLst>
                      <a:tab pos="304800" algn="r"/>
                      <a:tab pos="2636838" algn="ctr"/>
                      <a:tab pos="5273675" algn="r"/>
                    </a:tabLst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304800" algn="r"/>
                      <a:tab pos="2636838" algn="ctr"/>
                      <a:tab pos="5273675" algn="r"/>
                    </a:tabLst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r"/>
                      <a:tab pos="2636838" algn="ctr"/>
                      <a:tab pos="5273675" algn="r"/>
                    </a:tabLst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1200">
                    <a:solidFill>
                      <a:schemeClr val="tx1"/>
                    </a:solidFill>
                    <a:latin typeface="Arial Unicode MS" panose="020B0604020202020204" pitchFamily="34" charset="-12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75" name="Rectangle 660"/>
                <p:cNvSpPr>
                  <a:spLocks noChangeArrowheads="1"/>
                </p:cNvSpPr>
                <p:nvPr/>
              </p:nvSpPr>
              <p:spPr bwMode="auto">
                <a:xfrm>
                  <a:off x="4977" y="12639"/>
                  <a:ext cx="4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FF3399"/>
                    </a:buClr>
                    <a:buSzPct val="85000"/>
                    <a:buFont typeface="Wingdings" panose="05000000000000000000" pitchFamily="2" charset="2"/>
                    <a:buChar char="q"/>
                    <a:defRPr kumimoji="1" sz="28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rgbClr val="00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11412" name="Group 665"/>
            <p:cNvGrpSpPr>
              <a:grpSpLocks/>
            </p:cNvGrpSpPr>
            <p:nvPr/>
          </p:nvGrpSpPr>
          <p:grpSpPr bwMode="auto">
            <a:xfrm>
              <a:off x="0" y="3886"/>
              <a:ext cx="450" cy="0"/>
              <a:chOff x="0" y="13042"/>
              <a:chExt cx="423" cy="0"/>
            </a:xfrm>
          </p:grpSpPr>
          <p:sp>
            <p:nvSpPr>
              <p:cNvPr id="11470" name="Rectangle 147"/>
              <p:cNvSpPr>
                <a:spLocks noChangeArrowheads="1"/>
              </p:cNvSpPr>
              <p:nvPr/>
            </p:nvSpPr>
            <p:spPr bwMode="auto">
              <a:xfrm>
                <a:off x="0" y="13042"/>
                <a:ext cx="423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71" name="Rectangle 664"/>
              <p:cNvSpPr>
                <a:spLocks noChangeArrowheads="1"/>
              </p:cNvSpPr>
              <p:nvPr/>
            </p:nvSpPr>
            <p:spPr bwMode="auto">
              <a:xfrm>
                <a:off x="0" y="13042"/>
                <a:ext cx="423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13" name="Group 667"/>
            <p:cNvGrpSpPr>
              <a:grpSpLocks/>
            </p:cNvGrpSpPr>
            <p:nvPr/>
          </p:nvGrpSpPr>
          <p:grpSpPr bwMode="auto">
            <a:xfrm>
              <a:off x="450" y="3886"/>
              <a:ext cx="1" cy="0"/>
              <a:chOff x="423" y="13042"/>
              <a:chExt cx="1" cy="0"/>
            </a:xfrm>
          </p:grpSpPr>
          <p:sp>
            <p:nvSpPr>
              <p:cNvPr id="11468" name="Rectangle 148"/>
              <p:cNvSpPr>
                <a:spLocks noChangeArrowheads="1"/>
              </p:cNvSpPr>
              <p:nvPr/>
            </p:nvSpPr>
            <p:spPr bwMode="auto">
              <a:xfrm>
                <a:off x="423" y="13042"/>
                <a:ext cx="1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69" name="Rectangle 666"/>
              <p:cNvSpPr>
                <a:spLocks noChangeArrowheads="1"/>
              </p:cNvSpPr>
              <p:nvPr/>
            </p:nvSpPr>
            <p:spPr bwMode="auto">
              <a:xfrm>
                <a:off x="423" y="13042"/>
                <a:ext cx="1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14" name="Group 669"/>
            <p:cNvGrpSpPr>
              <a:grpSpLocks/>
            </p:cNvGrpSpPr>
            <p:nvPr/>
          </p:nvGrpSpPr>
          <p:grpSpPr bwMode="auto">
            <a:xfrm>
              <a:off x="451" y="3886"/>
              <a:ext cx="266" cy="0"/>
              <a:chOff x="424" y="13042"/>
              <a:chExt cx="250" cy="0"/>
            </a:xfrm>
          </p:grpSpPr>
          <p:sp>
            <p:nvSpPr>
              <p:cNvPr id="11466" name="Rectangle 149"/>
              <p:cNvSpPr>
                <a:spLocks noChangeArrowheads="1"/>
              </p:cNvSpPr>
              <p:nvPr/>
            </p:nvSpPr>
            <p:spPr bwMode="auto">
              <a:xfrm>
                <a:off x="424" y="13042"/>
                <a:ext cx="25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67" name="Rectangle 668"/>
              <p:cNvSpPr>
                <a:spLocks noChangeArrowheads="1"/>
              </p:cNvSpPr>
              <p:nvPr/>
            </p:nvSpPr>
            <p:spPr bwMode="auto">
              <a:xfrm>
                <a:off x="424" y="13042"/>
                <a:ext cx="250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15" name="Group 671"/>
            <p:cNvGrpSpPr>
              <a:grpSpLocks/>
            </p:cNvGrpSpPr>
            <p:nvPr/>
          </p:nvGrpSpPr>
          <p:grpSpPr bwMode="auto">
            <a:xfrm>
              <a:off x="717" y="3886"/>
              <a:ext cx="173" cy="0"/>
              <a:chOff x="674" y="13042"/>
              <a:chExt cx="162" cy="0"/>
            </a:xfrm>
          </p:grpSpPr>
          <p:sp>
            <p:nvSpPr>
              <p:cNvPr id="11464" name="Rectangle 150"/>
              <p:cNvSpPr>
                <a:spLocks noChangeArrowheads="1"/>
              </p:cNvSpPr>
              <p:nvPr/>
            </p:nvSpPr>
            <p:spPr bwMode="auto">
              <a:xfrm>
                <a:off x="674" y="13042"/>
                <a:ext cx="16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65" name="Rectangle 670"/>
              <p:cNvSpPr>
                <a:spLocks noChangeArrowheads="1"/>
              </p:cNvSpPr>
              <p:nvPr/>
            </p:nvSpPr>
            <p:spPr bwMode="auto">
              <a:xfrm>
                <a:off x="674" y="13042"/>
                <a:ext cx="162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16" name="Group 673"/>
            <p:cNvGrpSpPr>
              <a:grpSpLocks/>
            </p:cNvGrpSpPr>
            <p:nvPr/>
          </p:nvGrpSpPr>
          <p:grpSpPr bwMode="auto">
            <a:xfrm>
              <a:off x="890" y="3886"/>
              <a:ext cx="578" cy="0"/>
              <a:chOff x="836" y="13042"/>
              <a:chExt cx="543" cy="0"/>
            </a:xfrm>
          </p:grpSpPr>
          <p:sp>
            <p:nvSpPr>
              <p:cNvPr id="11462" name="Rectangle 151"/>
              <p:cNvSpPr>
                <a:spLocks noChangeArrowheads="1"/>
              </p:cNvSpPr>
              <p:nvPr/>
            </p:nvSpPr>
            <p:spPr bwMode="auto">
              <a:xfrm>
                <a:off x="836" y="13042"/>
                <a:ext cx="543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63" name="Rectangle 672"/>
              <p:cNvSpPr>
                <a:spLocks noChangeArrowheads="1"/>
              </p:cNvSpPr>
              <p:nvPr/>
            </p:nvSpPr>
            <p:spPr bwMode="auto">
              <a:xfrm>
                <a:off x="836" y="13042"/>
                <a:ext cx="543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17" name="Group 675"/>
            <p:cNvGrpSpPr>
              <a:grpSpLocks/>
            </p:cNvGrpSpPr>
            <p:nvPr/>
          </p:nvGrpSpPr>
          <p:grpSpPr bwMode="auto">
            <a:xfrm>
              <a:off x="1468" y="3886"/>
              <a:ext cx="16" cy="0"/>
              <a:chOff x="1379" y="13042"/>
              <a:chExt cx="15" cy="0"/>
            </a:xfrm>
          </p:grpSpPr>
          <p:sp>
            <p:nvSpPr>
              <p:cNvPr id="11460" name="Rectangle 152"/>
              <p:cNvSpPr>
                <a:spLocks noChangeArrowheads="1"/>
              </p:cNvSpPr>
              <p:nvPr/>
            </p:nvSpPr>
            <p:spPr bwMode="auto">
              <a:xfrm>
                <a:off x="1379" y="13042"/>
                <a:ext cx="15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61" name="Rectangle 674"/>
              <p:cNvSpPr>
                <a:spLocks noChangeArrowheads="1"/>
              </p:cNvSpPr>
              <p:nvPr/>
            </p:nvSpPr>
            <p:spPr bwMode="auto">
              <a:xfrm>
                <a:off x="1379" y="13042"/>
                <a:ext cx="15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18" name="Group 677"/>
            <p:cNvGrpSpPr>
              <a:grpSpLocks/>
            </p:cNvGrpSpPr>
            <p:nvPr/>
          </p:nvGrpSpPr>
          <p:grpSpPr bwMode="auto">
            <a:xfrm>
              <a:off x="1484" y="3886"/>
              <a:ext cx="470" cy="0"/>
              <a:chOff x="1394" y="13042"/>
              <a:chExt cx="442" cy="0"/>
            </a:xfrm>
          </p:grpSpPr>
          <p:sp>
            <p:nvSpPr>
              <p:cNvPr id="11458" name="Rectangle 153"/>
              <p:cNvSpPr>
                <a:spLocks noChangeArrowheads="1"/>
              </p:cNvSpPr>
              <p:nvPr/>
            </p:nvSpPr>
            <p:spPr bwMode="auto">
              <a:xfrm>
                <a:off x="1394" y="13042"/>
                <a:ext cx="44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59" name="Rectangle 676"/>
              <p:cNvSpPr>
                <a:spLocks noChangeArrowheads="1"/>
              </p:cNvSpPr>
              <p:nvPr/>
            </p:nvSpPr>
            <p:spPr bwMode="auto">
              <a:xfrm>
                <a:off x="1394" y="13042"/>
                <a:ext cx="442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19" name="Group 679"/>
            <p:cNvGrpSpPr>
              <a:grpSpLocks/>
            </p:cNvGrpSpPr>
            <p:nvPr/>
          </p:nvGrpSpPr>
          <p:grpSpPr bwMode="auto">
            <a:xfrm>
              <a:off x="1954" y="3886"/>
              <a:ext cx="226" cy="0"/>
              <a:chOff x="1836" y="13042"/>
              <a:chExt cx="212" cy="0"/>
            </a:xfrm>
          </p:grpSpPr>
          <p:sp>
            <p:nvSpPr>
              <p:cNvPr id="11456" name="Rectangle 154"/>
              <p:cNvSpPr>
                <a:spLocks noChangeArrowheads="1"/>
              </p:cNvSpPr>
              <p:nvPr/>
            </p:nvSpPr>
            <p:spPr bwMode="auto">
              <a:xfrm>
                <a:off x="1836" y="13042"/>
                <a:ext cx="21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57" name="Rectangle 678"/>
              <p:cNvSpPr>
                <a:spLocks noChangeArrowheads="1"/>
              </p:cNvSpPr>
              <p:nvPr/>
            </p:nvSpPr>
            <p:spPr bwMode="auto">
              <a:xfrm>
                <a:off x="1836" y="13042"/>
                <a:ext cx="212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0" name="Group 681"/>
            <p:cNvGrpSpPr>
              <a:grpSpLocks/>
            </p:cNvGrpSpPr>
            <p:nvPr/>
          </p:nvGrpSpPr>
          <p:grpSpPr bwMode="auto">
            <a:xfrm>
              <a:off x="2180" y="3886"/>
              <a:ext cx="200" cy="0"/>
              <a:chOff x="2048" y="13042"/>
              <a:chExt cx="188" cy="0"/>
            </a:xfrm>
          </p:grpSpPr>
          <p:sp>
            <p:nvSpPr>
              <p:cNvPr id="11454" name="Rectangle 155"/>
              <p:cNvSpPr>
                <a:spLocks noChangeArrowheads="1"/>
              </p:cNvSpPr>
              <p:nvPr/>
            </p:nvSpPr>
            <p:spPr bwMode="auto">
              <a:xfrm>
                <a:off x="2048" y="13042"/>
                <a:ext cx="188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55" name="Rectangle 680"/>
              <p:cNvSpPr>
                <a:spLocks noChangeArrowheads="1"/>
              </p:cNvSpPr>
              <p:nvPr/>
            </p:nvSpPr>
            <p:spPr bwMode="auto">
              <a:xfrm>
                <a:off x="2048" y="13042"/>
                <a:ext cx="188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1" name="Group 683"/>
            <p:cNvGrpSpPr>
              <a:grpSpLocks/>
            </p:cNvGrpSpPr>
            <p:nvPr/>
          </p:nvGrpSpPr>
          <p:grpSpPr bwMode="auto">
            <a:xfrm>
              <a:off x="2380" y="3886"/>
              <a:ext cx="1" cy="0"/>
              <a:chOff x="2236" y="13042"/>
              <a:chExt cx="1" cy="0"/>
            </a:xfrm>
          </p:grpSpPr>
          <p:sp>
            <p:nvSpPr>
              <p:cNvPr id="11452" name="Rectangle 156"/>
              <p:cNvSpPr>
                <a:spLocks noChangeArrowheads="1"/>
              </p:cNvSpPr>
              <p:nvPr/>
            </p:nvSpPr>
            <p:spPr bwMode="auto">
              <a:xfrm>
                <a:off x="2236" y="13042"/>
                <a:ext cx="1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53" name="Rectangle 682"/>
              <p:cNvSpPr>
                <a:spLocks noChangeArrowheads="1"/>
              </p:cNvSpPr>
              <p:nvPr/>
            </p:nvSpPr>
            <p:spPr bwMode="auto">
              <a:xfrm>
                <a:off x="2236" y="13042"/>
                <a:ext cx="1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2" name="Group 685"/>
            <p:cNvGrpSpPr>
              <a:grpSpLocks/>
            </p:cNvGrpSpPr>
            <p:nvPr/>
          </p:nvGrpSpPr>
          <p:grpSpPr bwMode="auto">
            <a:xfrm>
              <a:off x="2381" y="3886"/>
              <a:ext cx="15" cy="0"/>
              <a:chOff x="2237" y="13042"/>
              <a:chExt cx="14" cy="0"/>
            </a:xfrm>
          </p:grpSpPr>
          <p:sp>
            <p:nvSpPr>
              <p:cNvPr id="11450" name="Rectangle 157"/>
              <p:cNvSpPr>
                <a:spLocks noChangeArrowheads="1"/>
              </p:cNvSpPr>
              <p:nvPr/>
            </p:nvSpPr>
            <p:spPr bwMode="auto">
              <a:xfrm>
                <a:off x="2237" y="13042"/>
                <a:ext cx="14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51" name="Rectangle 684"/>
              <p:cNvSpPr>
                <a:spLocks noChangeArrowheads="1"/>
              </p:cNvSpPr>
              <p:nvPr/>
            </p:nvSpPr>
            <p:spPr bwMode="auto">
              <a:xfrm>
                <a:off x="2237" y="13042"/>
                <a:ext cx="14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3" name="Group 687"/>
            <p:cNvGrpSpPr>
              <a:grpSpLocks/>
            </p:cNvGrpSpPr>
            <p:nvPr/>
          </p:nvGrpSpPr>
          <p:grpSpPr bwMode="auto">
            <a:xfrm>
              <a:off x="2396" y="3886"/>
              <a:ext cx="532" cy="0"/>
              <a:chOff x="2251" y="13042"/>
              <a:chExt cx="500" cy="0"/>
            </a:xfrm>
          </p:grpSpPr>
          <p:sp>
            <p:nvSpPr>
              <p:cNvPr id="11448" name="Rectangle 158"/>
              <p:cNvSpPr>
                <a:spLocks noChangeArrowheads="1"/>
              </p:cNvSpPr>
              <p:nvPr/>
            </p:nvSpPr>
            <p:spPr bwMode="auto">
              <a:xfrm>
                <a:off x="2251" y="13042"/>
                <a:ext cx="50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49" name="Rectangle 686"/>
              <p:cNvSpPr>
                <a:spLocks noChangeArrowheads="1"/>
              </p:cNvSpPr>
              <p:nvPr/>
            </p:nvSpPr>
            <p:spPr bwMode="auto">
              <a:xfrm>
                <a:off x="2251" y="13042"/>
                <a:ext cx="500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4" name="Group 689"/>
            <p:cNvGrpSpPr>
              <a:grpSpLocks/>
            </p:cNvGrpSpPr>
            <p:nvPr/>
          </p:nvGrpSpPr>
          <p:grpSpPr bwMode="auto">
            <a:xfrm>
              <a:off x="2928" y="3886"/>
              <a:ext cx="297" cy="0"/>
              <a:chOff x="2751" y="13042"/>
              <a:chExt cx="279" cy="0"/>
            </a:xfrm>
          </p:grpSpPr>
          <p:sp>
            <p:nvSpPr>
              <p:cNvPr id="11446" name="Rectangle 159"/>
              <p:cNvSpPr>
                <a:spLocks noChangeArrowheads="1"/>
              </p:cNvSpPr>
              <p:nvPr/>
            </p:nvSpPr>
            <p:spPr bwMode="auto">
              <a:xfrm>
                <a:off x="2751" y="13042"/>
                <a:ext cx="279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47" name="Rectangle 688"/>
              <p:cNvSpPr>
                <a:spLocks noChangeArrowheads="1"/>
              </p:cNvSpPr>
              <p:nvPr/>
            </p:nvSpPr>
            <p:spPr bwMode="auto">
              <a:xfrm>
                <a:off x="2751" y="13042"/>
                <a:ext cx="279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5" name="Group 691"/>
            <p:cNvGrpSpPr>
              <a:grpSpLocks/>
            </p:cNvGrpSpPr>
            <p:nvPr/>
          </p:nvGrpSpPr>
          <p:grpSpPr bwMode="auto">
            <a:xfrm>
              <a:off x="3225" y="3886"/>
              <a:ext cx="304" cy="0"/>
              <a:chOff x="3030" y="13042"/>
              <a:chExt cx="286" cy="0"/>
            </a:xfrm>
          </p:grpSpPr>
          <p:sp>
            <p:nvSpPr>
              <p:cNvPr id="11444" name="Rectangle 160"/>
              <p:cNvSpPr>
                <a:spLocks noChangeArrowheads="1"/>
              </p:cNvSpPr>
              <p:nvPr/>
            </p:nvSpPr>
            <p:spPr bwMode="auto">
              <a:xfrm>
                <a:off x="3030" y="13042"/>
                <a:ext cx="286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45" name="Rectangle 690"/>
              <p:cNvSpPr>
                <a:spLocks noChangeArrowheads="1"/>
              </p:cNvSpPr>
              <p:nvPr/>
            </p:nvSpPr>
            <p:spPr bwMode="auto">
              <a:xfrm>
                <a:off x="3030" y="13042"/>
                <a:ext cx="286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6" name="Group 693"/>
            <p:cNvGrpSpPr>
              <a:grpSpLocks/>
            </p:cNvGrpSpPr>
            <p:nvPr/>
          </p:nvGrpSpPr>
          <p:grpSpPr bwMode="auto">
            <a:xfrm>
              <a:off x="3529" y="3886"/>
              <a:ext cx="591" cy="0"/>
              <a:chOff x="3316" y="13042"/>
              <a:chExt cx="555" cy="0"/>
            </a:xfrm>
          </p:grpSpPr>
          <p:sp>
            <p:nvSpPr>
              <p:cNvPr id="11442" name="Rectangle 161"/>
              <p:cNvSpPr>
                <a:spLocks noChangeArrowheads="1"/>
              </p:cNvSpPr>
              <p:nvPr/>
            </p:nvSpPr>
            <p:spPr bwMode="auto">
              <a:xfrm>
                <a:off x="3316" y="13042"/>
                <a:ext cx="555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43" name="Rectangle 692"/>
              <p:cNvSpPr>
                <a:spLocks noChangeArrowheads="1"/>
              </p:cNvSpPr>
              <p:nvPr/>
            </p:nvSpPr>
            <p:spPr bwMode="auto">
              <a:xfrm>
                <a:off x="3316" y="13042"/>
                <a:ext cx="555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7" name="Group 695"/>
            <p:cNvGrpSpPr>
              <a:grpSpLocks/>
            </p:cNvGrpSpPr>
            <p:nvPr/>
          </p:nvGrpSpPr>
          <p:grpSpPr bwMode="auto">
            <a:xfrm>
              <a:off x="4120" y="3886"/>
              <a:ext cx="673" cy="0"/>
              <a:chOff x="3871" y="13042"/>
              <a:chExt cx="632" cy="0"/>
            </a:xfrm>
          </p:grpSpPr>
          <p:sp>
            <p:nvSpPr>
              <p:cNvPr id="11440" name="Rectangle 162"/>
              <p:cNvSpPr>
                <a:spLocks noChangeArrowheads="1"/>
              </p:cNvSpPr>
              <p:nvPr/>
            </p:nvSpPr>
            <p:spPr bwMode="auto">
              <a:xfrm>
                <a:off x="3871" y="13042"/>
                <a:ext cx="63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41" name="Rectangle 694"/>
              <p:cNvSpPr>
                <a:spLocks noChangeArrowheads="1"/>
              </p:cNvSpPr>
              <p:nvPr/>
            </p:nvSpPr>
            <p:spPr bwMode="auto">
              <a:xfrm>
                <a:off x="3871" y="13042"/>
                <a:ext cx="632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8" name="Group 697"/>
            <p:cNvGrpSpPr>
              <a:grpSpLocks/>
            </p:cNvGrpSpPr>
            <p:nvPr/>
          </p:nvGrpSpPr>
          <p:grpSpPr bwMode="auto">
            <a:xfrm>
              <a:off x="4793" y="3886"/>
              <a:ext cx="68" cy="0"/>
              <a:chOff x="4503" y="13042"/>
              <a:chExt cx="64" cy="0"/>
            </a:xfrm>
          </p:grpSpPr>
          <p:sp>
            <p:nvSpPr>
              <p:cNvPr id="11438" name="Rectangle 163"/>
              <p:cNvSpPr>
                <a:spLocks noChangeArrowheads="1"/>
              </p:cNvSpPr>
              <p:nvPr/>
            </p:nvSpPr>
            <p:spPr bwMode="auto">
              <a:xfrm>
                <a:off x="4503" y="13042"/>
                <a:ext cx="64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39" name="Rectangle 696"/>
              <p:cNvSpPr>
                <a:spLocks noChangeArrowheads="1"/>
              </p:cNvSpPr>
              <p:nvPr/>
            </p:nvSpPr>
            <p:spPr bwMode="auto">
              <a:xfrm>
                <a:off x="4503" y="13042"/>
                <a:ext cx="64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29" name="Group 699"/>
            <p:cNvGrpSpPr>
              <a:grpSpLocks/>
            </p:cNvGrpSpPr>
            <p:nvPr/>
          </p:nvGrpSpPr>
          <p:grpSpPr bwMode="auto">
            <a:xfrm>
              <a:off x="4861" y="3886"/>
              <a:ext cx="436" cy="0"/>
              <a:chOff x="4567" y="13042"/>
              <a:chExt cx="410" cy="0"/>
            </a:xfrm>
          </p:grpSpPr>
          <p:sp>
            <p:nvSpPr>
              <p:cNvPr id="11436" name="Rectangle 164"/>
              <p:cNvSpPr>
                <a:spLocks noChangeArrowheads="1"/>
              </p:cNvSpPr>
              <p:nvPr/>
            </p:nvSpPr>
            <p:spPr bwMode="auto">
              <a:xfrm>
                <a:off x="4567" y="13042"/>
                <a:ext cx="41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37" name="Rectangle 698"/>
              <p:cNvSpPr>
                <a:spLocks noChangeArrowheads="1"/>
              </p:cNvSpPr>
              <p:nvPr/>
            </p:nvSpPr>
            <p:spPr bwMode="auto">
              <a:xfrm>
                <a:off x="4567" y="13042"/>
                <a:ext cx="410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1430" name="Group 701"/>
            <p:cNvGrpSpPr>
              <a:grpSpLocks/>
            </p:cNvGrpSpPr>
            <p:nvPr/>
          </p:nvGrpSpPr>
          <p:grpSpPr bwMode="auto">
            <a:xfrm>
              <a:off x="5297" y="3886"/>
              <a:ext cx="457" cy="0"/>
              <a:chOff x="4977" y="13042"/>
              <a:chExt cx="429" cy="0"/>
            </a:xfrm>
          </p:grpSpPr>
          <p:sp>
            <p:nvSpPr>
              <p:cNvPr id="11434" name="Rectangle 165"/>
              <p:cNvSpPr>
                <a:spLocks noChangeArrowheads="1"/>
              </p:cNvSpPr>
              <p:nvPr/>
            </p:nvSpPr>
            <p:spPr bwMode="auto">
              <a:xfrm>
                <a:off x="4977" y="13042"/>
                <a:ext cx="429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435" name="Rectangle 700"/>
              <p:cNvSpPr>
                <a:spLocks noChangeArrowheads="1"/>
              </p:cNvSpPr>
              <p:nvPr/>
            </p:nvSpPr>
            <p:spPr bwMode="auto">
              <a:xfrm>
                <a:off x="4977" y="13042"/>
                <a:ext cx="429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FF3399"/>
                  </a:buClr>
                  <a:buSzPct val="85000"/>
                  <a:buFont typeface="Wingdings" panose="05000000000000000000" pitchFamily="2" charset="2"/>
                  <a:buChar char="q"/>
                  <a:defRPr kumimoji="1" sz="28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rgbClr val="000000"/>
                    </a:solidFill>
                    <a:latin typeface="Verdan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143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b="1">
                  <a:solidFill>
                    <a:srgbClr val="000080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rPr>
                <a:t>行政院環境保護署事業廢棄物管制中心</a:t>
              </a:r>
              <a:r>
                <a:rPr lang="zh-TW" altLang="en-US" sz="16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rPr>
                <a:t> </a:t>
              </a:r>
              <a:endParaRPr lang="zh-TW" altLang="en-US" sz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b="1">
                  <a:solidFill>
                    <a:srgbClr val="000080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rPr>
                <a:t>事業廢棄物委託共同處理管制遞送三聯單</a:t>
              </a:r>
              <a:endParaRPr lang="zh-TW" altLang="en-US" sz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1432" name="Rectangle 703"/>
            <p:cNvSpPr>
              <a:spLocks noChangeArrowheads="1"/>
            </p:cNvSpPr>
            <p:nvPr/>
          </p:nvSpPr>
          <p:spPr bwMode="auto">
            <a:xfrm>
              <a:off x="0" y="432"/>
              <a:ext cx="5760" cy="345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1433" name="Rectangle 705"/>
            <p:cNvSpPr>
              <a:spLocks noChangeArrowheads="1"/>
            </p:cNvSpPr>
            <p:nvPr/>
          </p:nvSpPr>
          <p:spPr bwMode="auto">
            <a:xfrm>
              <a:off x="242" y="3888"/>
              <a:ext cx="5518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101600">
                <a:spcBef>
                  <a:spcPct val="20000"/>
                </a:spcBef>
                <a:buClr>
                  <a:srgbClr val="FF3399"/>
                </a:buClr>
                <a:buSzPct val="85000"/>
                <a:buFont typeface="Wingdings" panose="05000000000000000000" pitchFamily="2" charset="2"/>
                <a:buChar char="q"/>
                <a:defRPr kumimoji="1" sz="28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000000"/>
                  </a:solidFill>
                  <a:latin typeface="Verdan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備註：</a:t>
              </a:r>
              <a:r>
                <a:rPr lang="zh-TW" altLang="en-US" sz="8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800" u="sng">
                  <a:solidFill>
                    <a:srgbClr val="0000FF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rPr>
                <a:t>. </a:t>
              </a:r>
              <a:r>
                <a:rPr lang="zh-TW" altLang="en-US" sz="800" u="sng">
                  <a:solidFill>
                    <a:srgbClr val="0000FF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事業申報遞送三聯單廢棄物重量不論是否過磅，皆應申報其重量，而清除者及處理者接受廢棄物若有過磅，則應於遞送三聯單書寫過磅重量</a:t>
              </a:r>
              <a:endParaRPr lang="zh-TW" altLang="en-US" sz="1200">
                <a:solidFill>
                  <a:schemeClr val="tx1"/>
                </a:solidFill>
                <a:latin typeface="Arial Unicode MS" panose="020B0604020202020204" pitchFamily="34" charset="-120"/>
                <a:ea typeface="新細明體" panose="02020500000000000000" pitchFamily="18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800" u="sng">
                  <a:solidFill>
                    <a:srgbClr val="0000FF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及上網申報該重量，若未過磅，則免於遞送三聯單書寫過磅重量及上網申報該重量。</a:t>
              </a:r>
              <a:endParaRPr lang="zh-TW" altLang="en-US" sz="1200">
                <a:solidFill>
                  <a:schemeClr val="tx1"/>
                </a:solidFill>
                <a:latin typeface="Arial Unicode MS" panose="020B0604020202020204" pitchFamily="34" charset="-120"/>
                <a:ea typeface="新細明體" panose="02020500000000000000" pitchFamily="18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8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rPr>
                <a:t>2. </a:t>
              </a:r>
              <a:r>
                <a:rPr lang="zh-TW" altLang="en-US" sz="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廢棄物申報重量為扣除包裝材之淨重，若包裝材合併處理者則重量得合併申報。</a:t>
              </a:r>
              <a:endParaRPr lang="zh-TW" altLang="en-US" sz="1200">
                <a:solidFill>
                  <a:schemeClr val="tx1"/>
                </a:solidFill>
                <a:latin typeface="Arial Unicode MS" panose="020B0604020202020204" pitchFamily="34" charset="-120"/>
                <a:ea typeface="新細明體" panose="02020500000000000000" pitchFamily="18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800">
                  <a:solidFill>
                    <a:schemeClr val="tx1"/>
                  </a:solidFill>
                  <a:latin typeface="Arial Unicode MS" panose="020B0604020202020204" pitchFamily="34" charset="-120"/>
                  <a:ea typeface="新細明體" panose="02020500000000000000" pitchFamily="18" charset="-120"/>
                </a:rPr>
                <a:t>3. </a:t>
              </a:r>
              <a:r>
                <a:rPr lang="zh-TW" altLang="en-US" sz="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用印原則：事業、清除者、處理者蓋章處應配合以公司章進行遞送聯單蓋章作業，惟得刻用「網路申報專用章」報地方主管機關核備後取代</a:t>
              </a:r>
              <a:endParaRPr lang="zh-TW" altLang="en-US" sz="1200">
                <a:solidFill>
                  <a:schemeClr val="tx1"/>
                </a:solidFill>
                <a:latin typeface="Arial Unicode MS" panose="020B0604020202020204" pitchFamily="34" charset="-120"/>
                <a:ea typeface="新細明體" panose="02020500000000000000" pitchFamily="18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公司章。</a:t>
              </a:r>
              <a:endParaRPr lang="zh-TW" altLang="en-US" sz="1200">
                <a:solidFill>
                  <a:schemeClr val="tx1"/>
                </a:solidFill>
                <a:latin typeface="Arial Unicode MS" panose="020B0604020202020204" pitchFamily="34" charset="-120"/>
                <a:ea typeface="新細明體" panose="02020500000000000000" pitchFamily="18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2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2" y="332656"/>
            <a:ext cx="888915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8" y="116632"/>
            <a:ext cx="878072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5798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6" y="1340768"/>
            <a:ext cx="9144000" cy="1839515"/>
          </a:xfrm>
          <a:prstGeom prst="rect">
            <a:avLst/>
          </a:prstGeom>
        </p:spPr>
      </p:pic>
      <p:pic>
        <p:nvPicPr>
          <p:cNvPr id="4" name="圖片 3" descr="Image 026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6" t="47200"/>
          <a:stretch/>
        </p:blipFill>
        <p:spPr>
          <a:xfrm>
            <a:off x="1830839" y="3356992"/>
            <a:ext cx="5456570" cy="27471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96624" y="6256206"/>
            <a:ext cx="307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https://youtu.be/UJmPGZvy6kI</a:t>
            </a:r>
          </a:p>
        </p:txBody>
      </p:sp>
      <p:sp>
        <p:nvSpPr>
          <p:cNvPr id="6" name="矩形 5"/>
          <p:cNvSpPr/>
          <p:nvPr/>
        </p:nvSpPr>
        <p:spPr>
          <a:xfrm>
            <a:off x="1471869" y="6256206"/>
            <a:ext cx="30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https://youtu.be/xGJ94JdFEog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95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385"/>
            <a:ext cx="914151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0" y="116632"/>
            <a:ext cx="886898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2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216"/>
            <a:ext cx="9144000" cy="65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269"/>
            <a:ext cx="9144000" cy="33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92"/>
            <a:ext cx="9144000" cy="66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64"/>
            <a:ext cx="9117697" cy="62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81"/>
            <a:ext cx="9144000" cy="68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9" y="404664"/>
            <a:ext cx="867549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857250"/>
            <a:ext cx="7896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" y="260648"/>
            <a:ext cx="889528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4225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52600" y="609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0000FF"/>
                </a:solidFill>
                <a:latin typeface="標楷體" panose="03000509000000000000" pitchFamily="65" charset="-120"/>
              </a:rPr>
              <a:t>國內有關環境產品推動之分工</a:t>
            </a:r>
          </a:p>
        </p:txBody>
      </p:sp>
      <p:pic>
        <p:nvPicPr>
          <p:cNvPr id="17411" name="Picture 3" descr="節能標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05388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473700"/>
            <a:ext cx="504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圖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60293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2288" y="3036888"/>
            <a:ext cx="1916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行政院永續發展委員會</a:t>
            </a:r>
          </a:p>
        </p:txBody>
      </p:sp>
      <p:cxnSp>
        <p:nvCxnSpPr>
          <p:cNvPr id="17415" name="AutoShape 7"/>
          <p:cNvCxnSpPr>
            <a:cxnSpLocks noChangeShapeType="1"/>
          </p:cNvCxnSpPr>
          <p:nvPr/>
        </p:nvCxnSpPr>
        <p:spPr bwMode="auto">
          <a:xfrm>
            <a:off x="2466975" y="1905000"/>
            <a:ext cx="0" cy="2514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AutoShape 8"/>
          <p:cNvCxnSpPr>
            <a:cxnSpLocks noChangeShapeType="1"/>
          </p:cNvCxnSpPr>
          <p:nvPr/>
        </p:nvCxnSpPr>
        <p:spPr bwMode="auto">
          <a:xfrm>
            <a:off x="2466975" y="1905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9"/>
          <p:cNvCxnSpPr>
            <a:cxnSpLocks noChangeShapeType="1"/>
          </p:cNvCxnSpPr>
          <p:nvPr/>
        </p:nvCxnSpPr>
        <p:spPr bwMode="auto">
          <a:xfrm>
            <a:off x="2466975" y="24384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AutoShape 10"/>
          <p:cNvCxnSpPr>
            <a:cxnSpLocks noChangeShapeType="1"/>
          </p:cNvCxnSpPr>
          <p:nvPr/>
        </p:nvCxnSpPr>
        <p:spPr bwMode="auto">
          <a:xfrm>
            <a:off x="2466975" y="3429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1"/>
          <p:cNvCxnSpPr>
            <a:cxnSpLocks noChangeShapeType="1"/>
          </p:cNvCxnSpPr>
          <p:nvPr/>
        </p:nvCxnSpPr>
        <p:spPr bwMode="auto">
          <a:xfrm>
            <a:off x="2466975" y="391477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2"/>
          <p:cNvCxnSpPr>
            <a:cxnSpLocks noChangeShapeType="1"/>
          </p:cNvCxnSpPr>
          <p:nvPr/>
        </p:nvCxnSpPr>
        <p:spPr bwMode="auto">
          <a:xfrm>
            <a:off x="2466975" y="44196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13"/>
          <p:cNvCxnSpPr>
            <a:cxnSpLocks noChangeShapeType="1"/>
          </p:cNvCxnSpPr>
          <p:nvPr/>
        </p:nvCxnSpPr>
        <p:spPr bwMode="auto">
          <a:xfrm>
            <a:off x="2466975" y="29718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806700" y="2676525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標楷體" panose="03000509000000000000" pitchFamily="65" charset="-120"/>
              </a:rPr>
              <a:t>節約能源</a:t>
            </a:r>
            <a:r>
              <a:rPr lang="en-US" altLang="zh-TW" sz="2400">
                <a:latin typeface="標楷體" panose="03000509000000000000" pitchFamily="65" charset="-120"/>
              </a:rPr>
              <a:t>(</a:t>
            </a:r>
            <a:r>
              <a:rPr lang="zh-TW" altLang="en-US" sz="2400">
                <a:latin typeface="標楷體" panose="03000509000000000000" pitchFamily="65" charset="-120"/>
              </a:rPr>
              <a:t>經濟部能源局</a:t>
            </a:r>
            <a:r>
              <a:rPr lang="en-US" altLang="zh-TW" sz="2400">
                <a:latin typeface="標楷體" panose="03000509000000000000" pitchFamily="65" charset="-120"/>
              </a:rPr>
              <a:t>)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806700" y="318452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標楷體" panose="03000509000000000000" pitchFamily="65" charset="-120"/>
              </a:rPr>
              <a:t>節約用水</a:t>
            </a:r>
            <a:r>
              <a:rPr lang="en-US" altLang="zh-TW" sz="2400">
                <a:latin typeface="標楷體" panose="03000509000000000000" pitchFamily="65" charset="-120"/>
              </a:rPr>
              <a:t>(</a:t>
            </a:r>
            <a:r>
              <a:rPr lang="zh-TW" altLang="en-US" sz="2400">
                <a:latin typeface="標楷體" panose="03000509000000000000" pitchFamily="65" charset="-120"/>
              </a:rPr>
              <a:t>經濟部水利署</a:t>
            </a:r>
            <a:r>
              <a:rPr lang="en-US" altLang="zh-TW" sz="2400">
                <a:latin typeface="標楷體" panose="03000509000000000000" pitchFamily="65" charset="-120"/>
              </a:rPr>
              <a:t>)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808288" y="3668713"/>
            <a:ext cx="518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標楷體" panose="03000509000000000000" pitchFamily="65" charset="-120"/>
              </a:rPr>
              <a:t>綠建築</a:t>
            </a:r>
            <a:r>
              <a:rPr lang="en-US" altLang="zh-TW" sz="2400">
                <a:latin typeface="標楷體" panose="03000509000000000000" pitchFamily="65" charset="-120"/>
              </a:rPr>
              <a:t>(</a:t>
            </a:r>
            <a:r>
              <a:rPr lang="zh-TW" altLang="en-US" sz="2400">
                <a:latin typeface="標楷體" panose="03000509000000000000" pitchFamily="65" charset="-120"/>
              </a:rPr>
              <a:t>內政部建研所</a:t>
            </a:r>
            <a:r>
              <a:rPr lang="en-US" altLang="zh-TW" sz="2400">
                <a:latin typeface="標楷體" panose="03000509000000000000" pitchFamily="65" charset="-120"/>
              </a:rPr>
              <a:t>)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819400" y="42179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環保產品驗證</a:t>
            </a:r>
          </a:p>
        </p:txBody>
      </p:sp>
      <p:cxnSp>
        <p:nvCxnSpPr>
          <p:cNvPr id="17426" name="AutoShape 18"/>
          <p:cNvCxnSpPr>
            <a:cxnSpLocks noChangeShapeType="1"/>
          </p:cNvCxnSpPr>
          <p:nvPr/>
        </p:nvCxnSpPr>
        <p:spPr bwMode="auto">
          <a:xfrm>
            <a:off x="4824413" y="4219575"/>
            <a:ext cx="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19"/>
          <p:cNvCxnSpPr>
            <a:cxnSpLocks noChangeShapeType="1"/>
          </p:cNvCxnSpPr>
          <p:nvPr/>
        </p:nvCxnSpPr>
        <p:spPr bwMode="auto">
          <a:xfrm>
            <a:off x="4824413" y="421957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AutoShape 20"/>
          <p:cNvCxnSpPr>
            <a:cxnSpLocks noChangeShapeType="1"/>
          </p:cNvCxnSpPr>
          <p:nvPr/>
        </p:nvCxnSpPr>
        <p:spPr bwMode="auto">
          <a:xfrm>
            <a:off x="4824413" y="521017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AutoShape 21"/>
          <p:cNvCxnSpPr>
            <a:cxnSpLocks noChangeShapeType="1"/>
          </p:cNvCxnSpPr>
          <p:nvPr/>
        </p:nvCxnSpPr>
        <p:spPr bwMode="auto">
          <a:xfrm>
            <a:off x="4824413" y="574357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AutoShape 22"/>
          <p:cNvCxnSpPr>
            <a:cxnSpLocks noChangeShapeType="1"/>
          </p:cNvCxnSpPr>
          <p:nvPr/>
        </p:nvCxnSpPr>
        <p:spPr bwMode="auto">
          <a:xfrm>
            <a:off x="4824413" y="620077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AutoShape 23"/>
          <p:cNvCxnSpPr>
            <a:cxnSpLocks noChangeShapeType="1"/>
          </p:cNvCxnSpPr>
          <p:nvPr/>
        </p:nvCxnSpPr>
        <p:spPr bwMode="auto">
          <a:xfrm>
            <a:off x="4824413" y="467677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32" name="Picture 2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970338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5064125" y="4941888"/>
            <a:ext cx="374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節能標章       </a:t>
            </a:r>
            <a:r>
              <a:rPr lang="en-US" altLang="zh-TW" sz="2400">
                <a:latin typeface="Tahoma" panose="020B0604030504040204" pitchFamily="34" charset="0"/>
              </a:rPr>
              <a:t>(</a:t>
            </a:r>
            <a:r>
              <a:rPr lang="zh-TW" altLang="en-US" sz="2400">
                <a:latin typeface="Tahoma" panose="020B0604030504040204" pitchFamily="34" charset="0"/>
              </a:rPr>
              <a:t>能源局</a:t>
            </a:r>
            <a:r>
              <a:rPr lang="en-US" altLang="zh-TW" sz="24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5140325" y="4437063"/>
            <a:ext cx="375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碳標籤          </a:t>
            </a:r>
            <a:r>
              <a:rPr lang="en-US" altLang="zh-TW" sz="2400">
                <a:latin typeface="Tahoma" panose="020B0604030504040204" pitchFamily="34" charset="0"/>
              </a:rPr>
              <a:t>(</a:t>
            </a:r>
            <a:r>
              <a:rPr lang="zh-TW" altLang="en-US" sz="2400">
                <a:latin typeface="Tahoma" panose="020B0604030504040204" pitchFamily="34" charset="0"/>
              </a:rPr>
              <a:t>環保署</a:t>
            </a:r>
            <a:r>
              <a:rPr lang="en-US" altLang="zh-TW" sz="24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067300" y="5473700"/>
            <a:ext cx="358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省水標章       </a:t>
            </a:r>
            <a:r>
              <a:rPr lang="en-US" altLang="zh-TW" sz="2400">
                <a:latin typeface="Tahoma" panose="020B0604030504040204" pitchFamily="34" charset="0"/>
              </a:rPr>
              <a:t>(</a:t>
            </a:r>
            <a:r>
              <a:rPr lang="zh-TW" altLang="en-US" sz="2400">
                <a:latin typeface="Tahoma" panose="020B0604030504040204" pitchFamily="34" charset="0"/>
              </a:rPr>
              <a:t>水利署</a:t>
            </a:r>
            <a:r>
              <a:rPr lang="en-US" altLang="zh-TW" sz="24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070475" y="5942013"/>
            <a:ext cx="382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綠建材標章     </a:t>
            </a:r>
            <a:r>
              <a:rPr lang="en-US" altLang="zh-TW" sz="2400">
                <a:latin typeface="Tahoma" panose="020B0604030504040204" pitchFamily="34" charset="0"/>
              </a:rPr>
              <a:t>(</a:t>
            </a:r>
            <a:r>
              <a:rPr lang="zh-TW" altLang="en-US" sz="2400">
                <a:latin typeface="Tahoma" panose="020B0604030504040204" pitchFamily="34" charset="0"/>
              </a:rPr>
              <a:t>建研所</a:t>
            </a:r>
            <a:r>
              <a:rPr lang="en-US" altLang="zh-TW" sz="24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819400" y="1524000"/>
            <a:ext cx="594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綠色設計與清潔生產及綠色供應鏈</a:t>
            </a:r>
            <a:r>
              <a:rPr lang="en-US" altLang="zh-TW" sz="2400">
                <a:latin typeface="Tahoma" panose="020B0604030504040204" pitchFamily="34" charset="0"/>
              </a:rPr>
              <a:t>(</a:t>
            </a:r>
            <a:r>
              <a:rPr lang="zh-TW" altLang="en-US" sz="2400">
                <a:latin typeface="Tahoma" panose="020B0604030504040204" pitchFamily="34" charset="0"/>
              </a:rPr>
              <a:t>經濟部技術處、工業局</a:t>
            </a:r>
            <a:r>
              <a:rPr lang="en-US" altLang="zh-TW" sz="24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2851150" y="2195513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綠色消費</a:t>
            </a:r>
            <a:r>
              <a:rPr lang="en-US" altLang="zh-TW" sz="2400">
                <a:latin typeface="Tahoma" panose="020B0604030504040204" pitchFamily="34" charset="0"/>
              </a:rPr>
              <a:t>(</a:t>
            </a:r>
            <a:r>
              <a:rPr lang="zh-TW" altLang="en-US" sz="2400">
                <a:latin typeface="Tahoma" panose="020B0604030504040204" pitchFamily="34" charset="0"/>
              </a:rPr>
              <a:t>環保署</a:t>
            </a:r>
            <a:r>
              <a:rPr lang="en-US" altLang="zh-TW" sz="24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091113" y="3970338"/>
            <a:ext cx="349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>
                <a:latin typeface="Tahoma" panose="020B0604030504040204" pitchFamily="34" charset="0"/>
              </a:rPr>
              <a:t>環保標章       </a:t>
            </a:r>
            <a:r>
              <a:rPr lang="en-US" altLang="zh-TW" sz="2400">
                <a:latin typeface="Tahoma" panose="020B0604030504040204" pitchFamily="34" charset="0"/>
              </a:rPr>
              <a:t>(</a:t>
            </a:r>
            <a:r>
              <a:rPr lang="zh-TW" altLang="en-US" sz="2400">
                <a:latin typeface="Tahoma" panose="020B0604030504040204" pitchFamily="34" charset="0"/>
              </a:rPr>
              <a:t>環保署</a:t>
            </a:r>
            <a:r>
              <a:rPr lang="en-US" altLang="zh-TW" sz="2400">
                <a:latin typeface="Tahoma" panose="020B0604030504040204" pitchFamily="34" charset="0"/>
              </a:rPr>
              <a:t>)</a:t>
            </a:r>
          </a:p>
        </p:txBody>
      </p:sp>
      <p:pic>
        <p:nvPicPr>
          <p:cNvPr id="17440" name="Picture 38" descr="http://www.buygreentw.net/member/epaper/9906/images/ep_pic0618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r="-101"/>
          <a:stretch>
            <a:fillRect/>
          </a:stretch>
        </p:blipFill>
        <p:spPr bwMode="auto">
          <a:xfrm>
            <a:off x="6478588" y="4518025"/>
            <a:ext cx="355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250" name="Group 2"/>
          <p:cNvGraphicFramePr>
            <a:graphicFrameLocks noGrp="1"/>
          </p:cNvGraphicFramePr>
          <p:nvPr>
            <p:ph idx="4294967295"/>
          </p:nvPr>
        </p:nvGraphicFramePr>
        <p:xfrm>
          <a:off x="540543" y="1255735"/>
          <a:ext cx="7991475" cy="4981577"/>
        </p:xfrm>
        <a:graphic>
          <a:graphicData uri="http://schemas.openxmlformats.org/drawingml/2006/table">
            <a:tbl>
              <a:tblPr/>
              <a:tblGrid>
                <a:gridCol w="1109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8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類別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發證單位及核發條件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標誌</a:t>
                      </a: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第一類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環保署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符合規格標準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3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環保標章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第二類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環保署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非第一類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項目，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符合再生材質可回收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、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低污染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或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省能源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無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發給證明文件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0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第三類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1.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經濟部能源局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符合規格標準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          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省能標章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2.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經濟部水利署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符合規格標準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3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節水標章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6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3.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內政部建研所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符合規格標準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3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綠建材標章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其他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環保署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生命週期中產生的二氧化碳排放當量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3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碳標籤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4370" name="Picture 7" descr="epa環保標章標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5950"/>
            <a:ext cx="4000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28" descr="圖片1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4764088"/>
            <a:ext cx="6080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26" descr="節能標章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504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27" descr="logo1"/>
          <p:cNvPicPr>
            <a:picLocks noChangeAspect="1" noChangeArrowheads="1"/>
          </p:cNvPicPr>
          <p:nvPr/>
        </p:nvPicPr>
        <p:blipFill>
          <a:blip r:embed="rId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49725"/>
            <a:ext cx="509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9"/>
          <p:cNvSpPr>
            <a:spLocks noChangeArrowheads="1"/>
          </p:cNvSpPr>
          <p:nvPr/>
        </p:nvSpPr>
        <p:spPr bwMode="auto">
          <a:xfrm>
            <a:off x="1187450" y="260350"/>
            <a:ext cx="66976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國內環境保護產品分類</a:t>
            </a:r>
          </a:p>
        </p:txBody>
      </p:sp>
      <p:pic>
        <p:nvPicPr>
          <p:cNvPr id="14375" name="Picture 38" descr="http://www.buygreentw.net/member/epaper/9906/images/ep_pic0618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/>
          <a:stretch>
            <a:fillRect/>
          </a:stretch>
        </p:blipFill>
        <p:spPr bwMode="auto">
          <a:xfrm>
            <a:off x="6300788" y="5445125"/>
            <a:ext cx="5953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24"/>
          <a:stretch>
            <a:fillRect/>
          </a:stretch>
        </p:blipFill>
        <p:spPr bwMode="auto">
          <a:xfrm>
            <a:off x="5002213" y="4437063"/>
            <a:ext cx="2882900" cy="214312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 b="17"/>
          <a:stretch>
            <a:fillRect/>
          </a:stretch>
        </p:blipFill>
        <p:spPr bwMode="auto">
          <a:xfrm>
            <a:off x="1987550" y="4460875"/>
            <a:ext cx="2871788" cy="213677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76400" y="381000"/>
            <a:ext cx="5638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3399"/>
              </a:buClr>
              <a:buSzPct val="85000"/>
              <a:buFont typeface="Wingdings" panose="05000000000000000000" pitchFamily="2" charset="2"/>
              <a:buChar char="q"/>
              <a:defRPr kumimoji="1" sz="28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國內環保產品使用標章比較</a:t>
            </a:r>
          </a:p>
        </p:txBody>
      </p:sp>
      <p:pic>
        <p:nvPicPr>
          <p:cNvPr id="16389" name="Picture 5" descr="節能標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363"/>
            <a:ext cx="622300" cy="53022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log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1438"/>
            <a:ext cx="622300" cy="550862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epa環保標章標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70313"/>
            <a:ext cx="557212" cy="715962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07304" name="Group 8"/>
          <p:cNvGraphicFramePr>
            <a:graphicFrameLocks noGrp="1"/>
          </p:cNvGraphicFramePr>
          <p:nvPr/>
        </p:nvGraphicFramePr>
        <p:xfrm>
          <a:off x="1371600" y="1066800"/>
          <a:ext cx="7010400" cy="335280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6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種類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省資源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可回收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低污染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節能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省水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省材料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節能標章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省水標章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綠建材標章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環保標章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sym typeface="Symbol" pitchFamily="18" charset="2"/>
                        </a:rPr>
                        <a:t>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6438" name="Picture 54" descr="圖片1"/>
          <p:cNvPicPr>
            <a:picLocks noChangeAspect="1" noChangeArrowheads="1"/>
          </p:cNvPicPr>
          <p:nvPr/>
        </p:nvPicPr>
        <p:blipFill>
          <a:blip r:embed="rId7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89288"/>
            <a:ext cx="6048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87395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age 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5"/>
            <a:ext cx="8646070" cy="56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15732</TotalTime>
  <Words>1014</Words>
  <Application>Microsoft Office PowerPoint</Application>
  <PresentationFormat>如螢幕大小 (4:3)</PresentationFormat>
  <Paragraphs>294</Paragraphs>
  <Slides>27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小水滴</vt:lpstr>
      <vt:lpstr>Clip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事業廢棄物管制架構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kate</dc:creator>
  <cp:lastModifiedBy>user</cp:lastModifiedBy>
  <cp:revision>1243</cp:revision>
  <cp:lastPrinted>2002-06-05T11:29:48Z</cp:lastPrinted>
  <dcterms:created xsi:type="dcterms:W3CDTF">2001-11-20T01:52:24Z</dcterms:created>
  <dcterms:modified xsi:type="dcterms:W3CDTF">2017-04-26T06:14:40Z</dcterms:modified>
</cp:coreProperties>
</file>