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03" r:id="rId2"/>
    <p:sldId id="304" r:id="rId3"/>
    <p:sldId id="305" r:id="rId4"/>
    <p:sldId id="293" r:id="rId5"/>
    <p:sldId id="306" r:id="rId6"/>
    <p:sldId id="294" r:id="rId7"/>
    <p:sldId id="295" r:id="rId8"/>
    <p:sldId id="307" r:id="rId9"/>
    <p:sldId id="308" r:id="rId10"/>
    <p:sldId id="309" r:id="rId11"/>
    <p:sldId id="310" r:id="rId12"/>
    <p:sldId id="311" r:id="rId13"/>
    <p:sldId id="312" r:id="rId14"/>
    <p:sldId id="296" r:id="rId15"/>
    <p:sldId id="313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314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93" autoAdjust="0"/>
    <p:restoredTop sz="94660"/>
  </p:normalViewPr>
  <p:slideViewPr>
    <p:cSldViewPr>
      <p:cViewPr>
        <p:scale>
          <a:sx n="75" d="100"/>
          <a:sy n="75" d="100"/>
        </p:scale>
        <p:origin x="-13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1552E-03E3-4EC9-9AE7-B5112D83CB28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EFC06-CC92-46A1-B32E-CA843D19D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44A4B-E647-4393-92B5-8B855B7785FC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7BAF8-EB84-462D-937E-82707EC6A3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7BAF8-EB84-462D-937E-82707EC6A38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248A-37EA-4771-BA70-5CE13C606D07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3EA1-800B-47F0-BD09-CA1039CBA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248A-37EA-4771-BA70-5CE13C606D07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3EA1-800B-47F0-BD09-CA1039CBA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248A-37EA-4771-BA70-5CE13C606D07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3EA1-800B-47F0-BD09-CA1039CBA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248A-37EA-4771-BA70-5CE13C606D07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3EA1-800B-47F0-BD09-CA1039CBA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248A-37EA-4771-BA70-5CE13C606D07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3EA1-800B-47F0-BD09-CA1039CBA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248A-37EA-4771-BA70-5CE13C606D07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3EA1-800B-47F0-BD09-CA1039CBA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248A-37EA-4771-BA70-5CE13C606D07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3EA1-800B-47F0-BD09-CA1039CBA9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248A-37EA-4771-BA70-5CE13C606D07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3EA1-800B-47F0-BD09-CA1039CBA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248A-37EA-4771-BA70-5CE13C606D07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3EA1-800B-47F0-BD09-CA1039CBA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248A-37EA-4771-BA70-5CE13C606D07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3EA1-800B-47F0-BD09-CA1039CBA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248A-37EA-4771-BA70-5CE13C606D07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3EA1-800B-47F0-BD09-CA1039CBA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1248A-37EA-4771-BA70-5CE13C606D07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83EA1-800B-47F0-BD09-CA1039CBA9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file:///G:\15%25\A&#34722;&#24149;&#39023;&#31034;&#31995;&#32113;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G:\15%25\A&#32102;&#32025;&#35037;&#32622;.jpg" TargetMode="External"/><Relationship Id="rId5" Type="http://schemas.openxmlformats.org/officeDocument/2006/relationships/image" Target="../media/image23.jpeg"/><Relationship Id="rId10" Type="http://schemas.openxmlformats.org/officeDocument/2006/relationships/image" Target="file:///G:\15%25\Catalogue%20picture%20005.jpg" TargetMode="External"/><Relationship Id="rId4" Type="http://schemas.openxmlformats.org/officeDocument/2006/relationships/image" Target="file:///G:\15%25\Catalogue%20picture%20015.jpg" TargetMode="Externa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@&#31038;&#22296;\&#22303;&#22478;&#25206;&#36650;&#31038;\20161221\10485334_669983316432215_1210152091_n.mp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file:///G:\15%25\D&#25910;&#38598;&#37096;.jpg" TargetMode="External"/><Relationship Id="rId7" Type="http://schemas.openxmlformats.org/officeDocument/2006/relationships/image" Target="file:///G:\15%25\Catalogue%20picture%20010.jpg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file:///G:\15%25\Catalogue%20picture%20013.jpg" TargetMode="External"/><Relationship Id="rId10" Type="http://schemas.openxmlformats.org/officeDocument/2006/relationships/image" Target="../media/image64.jpeg"/><Relationship Id="rId4" Type="http://schemas.openxmlformats.org/officeDocument/2006/relationships/image" Target="../media/image61.jpeg"/><Relationship Id="rId9" Type="http://schemas.openxmlformats.org/officeDocument/2006/relationships/image" Target="file:///G:\15%25\Catalogue%20picture%20009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madsenne\My%20Documents\SBL\Diecutter\Neuhausen\Funktionen%20Stanzen,%20Ausbrechen,%20Greiferrandentfernung.av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@&#31038;&#22296;\&#22303;&#22478;&#25206;&#36650;&#31038;\20161221\BB7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214446"/>
          </a:xfrm>
        </p:spPr>
        <p:txBody>
          <a:bodyPr/>
          <a:lstStyle/>
          <a:p>
            <a:r>
              <a:rPr lang="zh-TW" altLang="en-US" sz="6600" dirty="0" smtClean="0"/>
              <a:t>認識模切機</a:t>
            </a:r>
            <a:endParaRPr lang="zh-CN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講師</a:t>
            </a:r>
            <a:r>
              <a:rPr lang="zh-CN" altLang="en-US" dirty="0" smtClean="0">
                <a:solidFill>
                  <a:schemeClr val="tx1"/>
                </a:solidFill>
              </a:rPr>
              <a:t>：</a:t>
            </a:r>
            <a:r>
              <a:rPr lang="zh-TW" altLang="en-US" dirty="0" smtClean="0">
                <a:solidFill>
                  <a:schemeClr val="tx1"/>
                </a:solidFill>
              </a:rPr>
              <a:t>邱高弘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日期：</a:t>
            </a:r>
            <a:r>
              <a:rPr lang="en-US" altLang="zh-CN" dirty="0" smtClean="0">
                <a:solidFill>
                  <a:schemeClr val="tx1"/>
                </a:solidFill>
              </a:rPr>
              <a:t>2016/12/21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5" descr="GUMMI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1831521"/>
            <a:ext cx="5543101" cy="28738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39" name="Rectangle 16"/>
          <p:cNvSpPr>
            <a:spLocks noChangeArrowheads="1"/>
          </p:cNvSpPr>
          <p:nvPr/>
        </p:nvSpPr>
        <p:spPr bwMode="auto">
          <a:xfrm>
            <a:off x="369455" y="195943"/>
            <a:ext cx="6280727" cy="7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/>
          <a:lstStyle/>
          <a:p>
            <a:pPr defTabSz="913984"/>
            <a:r>
              <a:rPr kumimoji="1" lang="en-GB" altLang="zh-TW" sz="36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kumimoji="1" lang="en-GB" altLang="zh-TW" sz="36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kumimoji="1" lang="zh-CN" altLang="en-GB" sz="20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軋切與壓痕</a:t>
            </a:r>
            <a:endParaRPr kumimoji="1" lang="zh-CN" altLang="en-US" sz="2000" dirty="0">
              <a:solidFill>
                <a:schemeClr val="accent2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5540" name="Text Box 17"/>
          <p:cNvSpPr txBox="1">
            <a:spLocks noChangeArrowheads="1"/>
          </p:cNvSpPr>
          <p:nvPr/>
        </p:nvSpPr>
        <p:spPr bwMode="auto">
          <a:xfrm>
            <a:off x="595232" y="4835979"/>
            <a:ext cx="2647758" cy="316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marL="235401" indent="-235401" defTabSz="631241">
              <a:lnSpc>
                <a:spcPct val="120000"/>
              </a:lnSpc>
              <a:spcBef>
                <a:spcPct val="50000"/>
              </a:spcBef>
              <a:buSzPct val="77000"/>
            </a:pPr>
            <a:r>
              <a:rPr lang="zh-CN" altLang="de-DE" sz="1300" dirty="0">
                <a:solidFill>
                  <a:schemeClr val="accent2"/>
                </a:solidFill>
                <a:ea typeface="宋体" pitchFamily="2" charset="-122"/>
              </a:rPr>
              <a:t>使用特別的剖面橡膠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280727" y="1831522"/>
            <a:ext cx="260415" cy="1240971"/>
            <a:chOff x="5029" y="1488"/>
            <a:chExt cx="288" cy="1442"/>
          </a:xfrm>
        </p:grpSpPr>
        <p:sp>
          <p:nvSpPr>
            <p:cNvPr id="65549" name="AutoShape 19"/>
            <p:cNvSpPr>
              <a:spLocks noChangeArrowheads="1"/>
            </p:cNvSpPr>
            <p:nvPr/>
          </p:nvSpPr>
          <p:spPr bwMode="auto">
            <a:xfrm>
              <a:off x="5029" y="1488"/>
              <a:ext cx="288" cy="1442"/>
            </a:xfrm>
            <a:prstGeom prst="upDownArrow">
              <a:avLst>
                <a:gd name="adj1" fmla="val 50000"/>
                <a:gd name="adj2" fmla="val 63630"/>
              </a:avLst>
            </a:prstGeom>
            <a:gradFill rotWithShape="0">
              <a:gsLst>
                <a:gs pos="0">
                  <a:srgbClr val="FF5831"/>
                </a:gs>
                <a:gs pos="50000">
                  <a:srgbClr val="FFE7E1"/>
                </a:gs>
                <a:gs pos="100000">
                  <a:srgbClr val="FF583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7" tIns="45718" rIns="91437" bIns="45718" anchor="ctr"/>
            <a:lstStyle/>
            <a:p>
              <a:endParaRPr lang="zh-TW" altLang="en-US" b="0"/>
            </a:p>
          </p:txBody>
        </p:sp>
        <p:sp>
          <p:nvSpPr>
            <p:cNvPr id="65550" name="Text Box 20"/>
            <p:cNvSpPr txBox="1">
              <a:spLocks noChangeArrowheads="1"/>
            </p:cNvSpPr>
            <p:nvPr/>
          </p:nvSpPr>
          <p:spPr bwMode="auto">
            <a:xfrm rot="16200000">
              <a:off x="4711" y="2052"/>
              <a:ext cx="90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 anchor="ctr">
              <a:spAutoFit/>
            </a:bodyPr>
            <a:lstStyle/>
            <a:p>
              <a:r>
                <a:rPr lang="en-GB" altLang="zh-TW" sz="1000" dirty="0">
                  <a:solidFill>
                    <a:schemeClr val="bg2"/>
                  </a:solidFill>
                </a:rPr>
                <a:t>18,0 mm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971707" y="1831521"/>
            <a:ext cx="306596" cy="1959429"/>
            <a:chOff x="242" y="1152"/>
            <a:chExt cx="239" cy="1440"/>
          </a:xfrm>
        </p:grpSpPr>
        <p:sp>
          <p:nvSpPr>
            <p:cNvPr id="65547" name="AutoShape 22"/>
            <p:cNvSpPr>
              <a:spLocks noChangeArrowheads="1"/>
            </p:cNvSpPr>
            <p:nvPr/>
          </p:nvSpPr>
          <p:spPr bwMode="auto">
            <a:xfrm>
              <a:off x="242" y="1152"/>
              <a:ext cx="239" cy="1440"/>
            </a:xfrm>
            <a:prstGeom prst="upDownArrow">
              <a:avLst>
                <a:gd name="adj1" fmla="val 50000"/>
                <a:gd name="adj2" fmla="val 76569"/>
              </a:avLst>
            </a:prstGeom>
            <a:gradFill rotWithShape="0">
              <a:gsLst>
                <a:gs pos="0">
                  <a:srgbClr val="FF5831"/>
                </a:gs>
                <a:gs pos="50000">
                  <a:srgbClr val="FFE7E1"/>
                </a:gs>
                <a:gs pos="100000">
                  <a:srgbClr val="FF583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7" tIns="45718" rIns="91437" bIns="45718" anchor="ctr"/>
            <a:lstStyle/>
            <a:p>
              <a:endParaRPr lang="zh-TW" altLang="en-US" b="0"/>
            </a:p>
          </p:txBody>
        </p:sp>
        <p:sp>
          <p:nvSpPr>
            <p:cNvPr id="65548" name="Text Box 23"/>
            <p:cNvSpPr txBox="1">
              <a:spLocks noChangeArrowheads="1"/>
            </p:cNvSpPr>
            <p:nvPr/>
          </p:nvSpPr>
          <p:spPr bwMode="auto">
            <a:xfrm rot="16200000">
              <a:off x="9" y="1712"/>
              <a:ext cx="7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 anchor="ctr">
              <a:spAutoFit/>
            </a:bodyPr>
            <a:lstStyle/>
            <a:p>
              <a:r>
                <a:rPr lang="en-GB" altLang="zh-TW" sz="1000" dirty="0">
                  <a:solidFill>
                    <a:schemeClr val="bg2"/>
                  </a:solidFill>
                </a:rPr>
                <a:t>23,8 mm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901081" y="1809750"/>
            <a:ext cx="307879" cy="1862818"/>
            <a:chOff x="144" y="1488"/>
            <a:chExt cx="288" cy="1887"/>
          </a:xfrm>
        </p:grpSpPr>
        <p:sp>
          <p:nvSpPr>
            <p:cNvPr id="65545" name="AutoShape 25"/>
            <p:cNvSpPr>
              <a:spLocks noChangeArrowheads="1"/>
            </p:cNvSpPr>
            <p:nvPr/>
          </p:nvSpPr>
          <p:spPr bwMode="auto">
            <a:xfrm>
              <a:off x="144" y="1488"/>
              <a:ext cx="288" cy="1887"/>
            </a:xfrm>
            <a:prstGeom prst="upDownArrow">
              <a:avLst>
                <a:gd name="adj1" fmla="val 50000"/>
                <a:gd name="adj2" fmla="val 83266"/>
              </a:avLst>
            </a:prstGeom>
            <a:gradFill rotWithShape="0">
              <a:gsLst>
                <a:gs pos="0">
                  <a:srgbClr val="FF5831"/>
                </a:gs>
                <a:gs pos="50000">
                  <a:srgbClr val="FFE7E1"/>
                </a:gs>
                <a:gs pos="100000">
                  <a:srgbClr val="FF583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7" tIns="45718" rIns="91437" bIns="45718" anchor="ctr"/>
            <a:lstStyle/>
            <a:p>
              <a:endParaRPr lang="zh-TW" altLang="en-US" b="0"/>
            </a:p>
          </p:txBody>
        </p:sp>
        <p:sp>
          <p:nvSpPr>
            <p:cNvPr id="65546" name="Text Box 26"/>
            <p:cNvSpPr txBox="1">
              <a:spLocks noChangeArrowheads="1"/>
            </p:cNvSpPr>
            <p:nvPr/>
          </p:nvSpPr>
          <p:spPr bwMode="auto">
            <a:xfrm rot="16200000">
              <a:off x="-45" y="2299"/>
              <a:ext cx="65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7" tIns="45718" rIns="91437" bIns="45718" anchor="ctr">
              <a:spAutoFit/>
            </a:bodyPr>
            <a:lstStyle/>
            <a:p>
              <a:r>
                <a:rPr lang="en-GB" altLang="zh-TW" sz="1000" dirty="0">
                  <a:solidFill>
                    <a:schemeClr val="bg2"/>
                  </a:solidFill>
                </a:rPr>
                <a:t>23,4 mm</a:t>
              </a:r>
            </a:p>
          </p:txBody>
        </p:sp>
      </p:grp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6207607" y="4204607"/>
            <a:ext cx="669138" cy="27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6" tIns="37873" rIns="75746" bIns="37873" anchor="ctr">
            <a:spAutoFit/>
          </a:bodyPr>
          <a:lstStyle/>
          <a:p>
            <a:r>
              <a:rPr lang="en-GB" altLang="zh-TW" sz="1300" dirty="0">
                <a:solidFill>
                  <a:schemeClr val="bg2"/>
                </a:solidFill>
              </a:rPr>
              <a:t>0,4 mm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GUMMI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818" y="2091419"/>
            <a:ext cx="5541818" cy="28724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862061" y="849086"/>
            <a:ext cx="6280727" cy="7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/>
          <a:lstStyle/>
          <a:p>
            <a:pPr defTabSz="913984"/>
            <a:r>
              <a:rPr kumimoji="1" lang="en-GB" altLang="zh-TW" sz="20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kumimoji="1" lang="en-GB" altLang="zh-TW" sz="20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kumimoji="1" lang="zh-CN" altLang="en-GB" sz="20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軋切</a:t>
            </a:r>
            <a:r>
              <a:rPr kumimoji="1" lang="zh-CN" altLang="en-GB" sz="2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zh-CN" altLang="en-GB" sz="20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與壓痕</a:t>
            </a:r>
            <a:endParaRPr kumimoji="1" lang="zh-CN" altLang="en-US" sz="2000" dirty="0">
              <a:solidFill>
                <a:schemeClr val="accent2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4"/>
          <p:cNvSpPr>
            <a:spLocks noChangeArrowheads="1"/>
          </p:cNvSpPr>
          <p:nvPr/>
        </p:nvSpPr>
        <p:spPr bwMode="auto">
          <a:xfrm>
            <a:off x="7038880" y="5686425"/>
            <a:ext cx="288636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/>
          <a:lstStyle/>
          <a:p>
            <a:endParaRPr lang="zh-TW" altLang="en-US" b="0"/>
          </a:p>
        </p:txBody>
      </p:sp>
      <p:sp>
        <p:nvSpPr>
          <p:cNvPr id="67587" name="Rectangle 25"/>
          <p:cNvSpPr>
            <a:spLocks noChangeArrowheads="1"/>
          </p:cNvSpPr>
          <p:nvPr/>
        </p:nvSpPr>
        <p:spPr bwMode="auto">
          <a:xfrm>
            <a:off x="7113284" y="5729969"/>
            <a:ext cx="13465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_tradnl" altLang="zh-TW" sz="700" dirty="0">
                <a:solidFill>
                  <a:srgbClr val="FFFFFF"/>
                </a:solidFill>
              </a:rPr>
              <a:t>000</a:t>
            </a:r>
            <a:endParaRPr lang="es-ES_tradnl" altLang="zh-TW" sz="4000" dirty="0">
              <a:latin typeface="Times New Roman" pitchFamily="18" charset="0"/>
            </a:endParaRPr>
          </a:p>
        </p:txBody>
      </p:sp>
      <p:sp>
        <p:nvSpPr>
          <p:cNvPr id="67588" name="Rectangle 26"/>
          <p:cNvSpPr>
            <a:spLocks noChangeArrowheads="1"/>
          </p:cNvSpPr>
          <p:nvPr/>
        </p:nvSpPr>
        <p:spPr bwMode="auto">
          <a:xfrm>
            <a:off x="1140435" y="4849586"/>
            <a:ext cx="60023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S_tradnl" altLang="zh-TW" sz="1700" dirty="0">
                <a:solidFill>
                  <a:srgbClr val="FFFFFF"/>
                </a:solidFill>
              </a:rPr>
              <a:t> </a:t>
            </a:r>
            <a:endParaRPr lang="es-ES_tradnl" altLang="zh-TW" sz="4000" dirty="0">
              <a:latin typeface="Times New Roman" pitchFamily="18" charset="0"/>
            </a:endParaRPr>
          </a:p>
        </p:txBody>
      </p:sp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677334" y="4909457"/>
            <a:ext cx="52942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zh-CN" altLang="en-GB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橡膠的作用是避免刀與紙的粘貼,而把紙彈開</a:t>
            </a:r>
            <a:r>
              <a:rPr lang="zh-CN" altLang="en-GB" sz="1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                   </a:t>
            </a:r>
            <a:r>
              <a:rPr lang="zh-CN" altLang="en-GB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紙張收縮</a:t>
            </a:r>
          </a:p>
          <a:p>
            <a:pPr algn="l">
              <a:defRPr/>
            </a:pPr>
            <a:endParaRPr lang="es-ES_tradnl" sz="1300" dirty="0"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69455" y="1828800"/>
            <a:ext cx="5541818" cy="2873829"/>
            <a:chOff x="476" y="899"/>
            <a:chExt cx="4809" cy="2606"/>
          </a:xfrm>
        </p:grpSpPr>
        <p:pic>
          <p:nvPicPr>
            <p:cNvPr id="67608" name="Picture 2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903"/>
              <a:ext cx="4800" cy="2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9" name="Rectangle 30"/>
            <p:cNvSpPr>
              <a:spLocks noChangeArrowheads="1"/>
            </p:cNvSpPr>
            <p:nvPr/>
          </p:nvSpPr>
          <p:spPr bwMode="auto">
            <a:xfrm>
              <a:off x="476" y="899"/>
              <a:ext cx="4809" cy="260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7" tIns="45718" rIns="91437" bIns="45718"/>
            <a:lstStyle/>
            <a:p>
              <a:endParaRPr lang="zh-TW" altLang="en-US" b="0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214678" y="4076700"/>
            <a:ext cx="556747" cy="234043"/>
            <a:chOff x="3072" y="2698"/>
            <a:chExt cx="432" cy="172"/>
          </a:xfrm>
        </p:grpSpPr>
        <p:sp>
          <p:nvSpPr>
            <p:cNvPr id="67606" name="Rectangle 32"/>
            <p:cNvSpPr>
              <a:spLocks noChangeArrowheads="1"/>
            </p:cNvSpPr>
            <p:nvPr/>
          </p:nvSpPr>
          <p:spPr bwMode="auto">
            <a:xfrm>
              <a:off x="3072" y="2759"/>
              <a:ext cx="267" cy="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/>
            <a:lstStyle/>
            <a:p>
              <a:endParaRPr lang="zh-TW" altLang="en-US" b="0"/>
            </a:p>
          </p:txBody>
        </p:sp>
        <p:sp>
          <p:nvSpPr>
            <p:cNvPr id="67607" name="Freeform 33"/>
            <p:cNvSpPr>
              <a:spLocks/>
            </p:cNvSpPr>
            <p:nvPr/>
          </p:nvSpPr>
          <p:spPr bwMode="auto">
            <a:xfrm>
              <a:off x="3337" y="2698"/>
              <a:ext cx="167" cy="172"/>
            </a:xfrm>
            <a:custGeom>
              <a:avLst/>
              <a:gdLst>
                <a:gd name="T0" fmla="*/ 0 w 167"/>
                <a:gd name="T1" fmla="*/ 172 h 172"/>
                <a:gd name="T2" fmla="*/ 167 w 167"/>
                <a:gd name="T3" fmla="*/ 86 h 172"/>
                <a:gd name="T4" fmla="*/ 0 w 167"/>
                <a:gd name="T5" fmla="*/ 0 h 172"/>
                <a:gd name="T6" fmla="*/ 0 w 167"/>
                <a:gd name="T7" fmla="*/ 172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72"/>
                <a:gd name="T14" fmla="*/ 167 w 167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72">
                  <a:moveTo>
                    <a:pt x="0" y="172"/>
                  </a:moveTo>
                  <a:lnTo>
                    <a:pt x="167" y="86"/>
                  </a:lnTo>
                  <a:lnTo>
                    <a:pt x="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286248" y="4076700"/>
            <a:ext cx="552899" cy="234043"/>
            <a:chOff x="3792" y="2697"/>
            <a:chExt cx="432" cy="172"/>
          </a:xfrm>
        </p:grpSpPr>
        <p:sp>
          <p:nvSpPr>
            <p:cNvPr id="67604" name="Rectangle 35"/>
            <p:cNvSpPr>
              <a:spLocks noChangeArrowheads="1"/>
            </p:cNvSpPr>
            <p:nvPr/>
          </p:nvSpPr>
          <p:spPr bwMode="auto">
            <a:xfrm>
              <a:off x="3957" y="2759"/>
              <a:ext cx="267" cy="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/>
            <a:lstStyle/>
            <a:p>
              <a:endParaRPr lang="zh-TW" altLang="en-US" b="0"/>
            </a:p>
          </p:txBody>
        </p:sp>
        <p:sp>
          <p:nvSpPr>
            <p:cNvPr id="67605" name="Freeform 36"/>
            <p:cNvSpPr>
              <a:spLocks/>
            </p:cNvSpPr>
            <p:nvPr/>
          </p:nvSpPr>
          <p:spPr bwMode="auto">
            <a:xfrm>
              <a:off x="3792" y="2697"/>
              <a:ext cx="167" cy="172"/>
            </a:xfrm>
            <a:custGeom>
              <a:avLst/>
              <a:gdLst>
                <a:gd name="T0" fmla="*/ 167 w 167"/>
                <a:gd name="T1" fmla="*/ 0 h 172"/>
                <a:gd name="T2" fmla="*/ 0 w 167"/>
                <a:gd name="T3" fmla="*/ 87 h 172"/>
                <a:gd name="T4" fmla="*/ 167 w 167"/>
                <a:gd name="T5" fmla="*/ 172 h 172"/>
                <a:gd name="T6" fmla="*/ 167 w 167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72"/>
                <a:gd name="T14" fmla="*/ 167 w 167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72">
                  <a:moveTo>
                    <a:pt x="167" y="0"/>
                  </a:moveTo>
                  <a:lnTo>
                    <a:pt x="0" y="87"/>
                  </a:lnTo>
                  <a:lnTo>
                    <a:pt x="167" y="17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498965" y="3705226"/>
            <a:ext cx="215515" cy="605517"/>
            <a:chOff x="1548" y="2685"/>
            <a:chExt cx="167" cy="445"/>
          </a:xfrm>
        </p:grpSpPr>
        <p:sp>
          <p:nvSpPr>
            <p:cNvPr id="67602" name="Rectangle 38"/>
            <p:cNvSpPr>
              <a:spLocks noChangeArrowheads="1"/>
            </p:cNvSpPr>
            <p:nvPr/>
          </p:nvSpPr>
          <p:spPr bwMode="auto">
            <a:xfrm>
              <a:off x="1608" y="2685"/>
              <a:ext cx="48" cy="2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/>
            <a:lstStyle/>
            <a:p>
              <a:endParaRPr lang="zh-TW" altLang="en-US" b="0"/>
            </a:p>
          </p:txBody>
        </p:sp>
        <p:sp>
          <p:nvSpPr>
            <p:cNvPr id="67603" name="Freeform 39"/>
            <p:cNvSpPr>
              <a:spLocks/>
            </p:cNvSpPr>
            <p:nvPr/>
          </p:nvSpPr>
          <p:spPr bwMode="auto">
            <a:xfrm>
              <a:off x="1548" y="2958"/>
              <a:ext cx="167" cy="172"/>
            </a:xfrm>
            <a:custGeom>
              <a:avLst/>
              <a:gdLst>
                <a:gd name="T0" fmla="*/ 0 w 167"/>
                <a:gd name="T1" fmla="*/ 0 h 172"/>
                <a:gd name="T2" fmla="*/ 84 w 167"/>
                <a:gd name="T3" fmla="*/ 172 h 172"/>
                <a:gd name="T4" fmla="*/ 167 w 167"/>
                <a:gd name="T5" fmla="*/ 0 h 172"/>
                <a:gd name="T6" fmla="*/ 0 w 167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72"/>
                <a:gd name="T14" fmla="*/ 167 w 167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72">
                  <a:moveTo>
                    <a:pt x="0" y="0"/>
                  </a:moveTo>
                  <a:lnTo>
                    <a:pt x="84" y="172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428860" y="3705226"/>
            <a:ext cx="214232" cy="605517"/>
            <a:chOff x="2172" y="2685"/>
            <a:chExt cx="167" cy="445"/>
          </a:xfrm>
        </p:grpSpPr>
        <p:sp>
          <p:nvSpPr>
            <p:cNvPr id="67600" name="Rectangle 41"/>
            <p:cNvSpPr>
              <a:spLocks noChangeArrowheads="1"/>
            </p:cNvSpPr>
            <p:nvPr/>
          </p:nvSpPr>
          <p:spPr bwMode="auto">
            <a:xfrm>
              <a:off x="2232" y="2685"/>
              <a:ext cx="48" cy="2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/>
            <a:lstStyle/>
            <a:p>
              <a:endParaRPr lang="zh-TW" altLang="en-US" b="0"/>
            </a:p>
          </p:txBody>
        </p:sp>
        <p:sp>
          <p:nvSpPr>
            <p:cNvPr id="67601" name="Freeform 42"/>
            <p:cNvSpPr>
              <a:spLocks/>
            </p:cNvSpPr>
            <p:nvPr/>
          </p:nvSpPr>
          <p:spPr bwMode="auto">
            <a:xfrm>
              <a:off x="2172" y="2958"/>
              <a:ext cx="167" cy="172"/>
            </a:xfrm>
            <a:custGeom>
              <a:avLst/>
              <a:gdLst>
                <a:gd name="T0" fmla="*/ 0 w 167"/>
                <a:gd name="T1" fmla="*/ 0 h 172"/>
                <a:gd name="T2" fmla="*/ 84 w 167"/>
                <a:gd name="T3" fmla="*/ 172 h 172"/>
                <a:gd name="T4" fmla="*/ 167 w 167"/>
                <a:gd name="T5" fmla="*/ 0 h 172"/>
                <a:gd name="T6" fmla="*/ 0 w 167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72"/>
                <a:gd name="T14" fmla="*/ 167 w 167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72">
                  <a:moveTo>
                    <a:pt x="0" y="0"/>
                  </a:moveTo>
                  <a:lnTo>
                    <a:pt x="84" y="172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595" name="Line 43"/>
          <p:cNvSpPr>
            <a:spLocks noChangeShapeType="1"/>
          </p:cNvSpPr>
          <p:nvPr/>
        </p:nvSpPr>
        <p:spPr bwMode="auto">
          <a:xfrm flipH="1" flipV="1">
            <a:off x="4310303" y="4441371"/>
            <a:ext cx="307879" cy="45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 lIns="75749" tIns="37874" rIns="75749" bIns="37874" anchor="ctr"/>
          <a:lstStyle/>
          <a:p>
            <a:endParaRPr lang="zh-CN" altLang="en-US"/>
          </a:p>
        </p:txBody>
      </p:sp>
      <p:sp>
        <p:nvSpPr>
          <p:cNvPr id="67596" name="Line 44"/>
          <p:cNvSpPr>
            <a:spLocks noChangeShapeType="1"/>
          </p:cNvSpPr>
          <p:nvPr/>
        </p:nvSpPr>
        <p:spPr bwMode="auto">
          <a:xfrm flipV="1">
            <a:off x="1785697" y="4441371"/>
            <a:ext cx="431030" cy="45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 wrap="none" lIns="75749" tIns="37874" rIns="75749" bIns="37874" anchor="ctr"/>
          <a:lstStyle/>
          <a:p>
            <a:endParaRPr lang="zh-CN" altLang="en-US"/>
          </a:p>
        </p:txBody>
      </p:sp>
      <p:sp>
        <p:nvSpPr>
          <p:cNvPr id="67597" name="Rectangle 45"/>
          <p:cNvSpPr>
            <a:spLocks noChangeArrowheads="1"/>
          </p:cNvSpPr>
          <p:nvPr/>
        </p:nvSpPr>
        <p:spPr bwMode="auto">
          <a:xfrm>
            <a:off x="714348" y="642918"/>
            <a:ext cx="1470579" cy="30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/>
          <a:lstStyle/>
          <a:p>
            <a:pPr defTabSz="913984"/>
            <a:r>
              <a:rPr kumimoji="1" lang="zh-CN" altLang="en-GB" sz="20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軋切與壓痕</a:t>
            </a:r>
            <a:endParaRPr kumimoji="1" lang="zh-CN" altLang="en-US" sz="2000" dirty="0">
              <a:solidFill>
                <a:schemeClr val="accent2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7598" name="Text Box 46"/>
          <p:cNvSpPr txBox="1">
            <a:spLocks noChangeArrowheads="1"/>
          </p:cNvSpPr>
          <p:nvPr/>
        </p:nvSpPr>
        <p:spPr bwMode="auto">
          <a:xfrm>
            <a:off x="6715140" y="1000108"/>
            <a:ext cx="1243013" cy="33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6" tIns="37873" rIns="75746" bIns="37873">
            <a:spAutoFit/>
          </a:bodyPr>
          <a:lstStyle/>
          <a:p>
            <a:r>
              <a:rPr lang="zh-CN" altLang="en-US" sz="1700" dirty="0">
                <a:solidFill>
                  <a:srgbClr val="3333CC"/>
                </a:solidFill>
                <a:ea typeface="宋体" pitchFamily="2" charset="-122"/>
              </a:rPr>
              <a:t>貼海綿膠條</a:t>
            </a:r>
          </a:p>
        </p:txBody>
      </p:sp>
      <p:sp>
        <p:nvSpPr>
          <p:cNvPr id="67599" name="Text Box 47"/>
          <p:cNvSpPr txBox="1">
            <a:spLocks noChangeArrowheads="1"/>
          </p:cNvSpPr>
          <p:nvPr/>
        </p:nvSpPr>
        <p:spPr bwMode="auto">
          <a:xfrm>
            <a:off x="6286512" y="1500174"/>
            <a:ext cx="2524606" cy="50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0" dirty="0">
                <a:ea typeface="宋体" pitchFamily="2" charset="-122"/>
              </a:rPr>
              <a:t>高品質的海綿膠條具有持久的彈性和快速回彈的性能,能夠保證卡紙和瓦楞紙板的快速退料,提高模切速度,避免紙張被拉斷起毛。海綿膠條通常貼在距模切刀1</a:t>
            </a:r>
            <a:r>
              <a:rPr lang="en-US" altLang="zh-CN" b="0" dirty="0">
                <a:ea typeface="宋体" pitchFamily="2" charset="-122"/>
              </a:rPr>
              <a:t>mm</a:t>
            </a:r>
            <a:r>
              <a:rPr lang="zh-CN" altLang="en-US" b="0" dirty="0">
                <a:ea typeface="宋体" pitchFamily="2" charset="-122"/>
              </a:rPr>
              <a:t>處,并高于模切刀1.5</a:t>
            </a:r>
            <a:r>
              <a:rPr lang="en-US" altLang="zh-CN" b="0" dirty="0">
                <a:ea typeface="宋体" pitchFamily="2" charset="-122"/>
              </a:rPr>
              <a:t>mm。</a:t>
            </a:r>
            <a:r>
              <a:rPr lang="zh-CN" altLang="en-US" b="0" dirty="0">
                <a:ea typeface="宋体" pitchFamily="2" charset="-122"/>
              </a:rPr>
              <a:t>按照硬度，海綿膠條可以分為25°、30°、35°、55°膠條和60°拱形膠條。由于模切技術的提高，現在改變了過去將海綿從頭貼到尾的方法，一般將55°的海綿膠條貼在窄縫處；60°拱形膠條貼在連點和刀線之間。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599081" y="-65314"/>
            <a:ext cx="6280727" cy="71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/>
          <a:lstStyle/>
          <a:p>
            <a:pPr defTabSz="913984"/>
            <a:r>
              <a:rPr kumimoji="1" lang="en-GB" altLang="zh-TW" sz="44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kumimoji="1" lang="en-GB" altLang="zh-TW" sz="44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kumimoji="1" lang="zh-CN" altLang="en-GB" sz="20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折線與折痕</a:t>
            </a:r>
            <a:r>
              <a:rPr kumimoji="1" lang="zh-CN" altLang="en-GB" sz="4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kumimoji="1" lang="zh-CN" altLang="en-US" sz="4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9635" name="Picture 7" descr="FALZBU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747" y="2454729"/>
            <a:ext cx="2062788" cy="10368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0033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86024" name="Oval 8"/>
          <p:cNvSpPr>
            <a:spLocks noChangeArrowheads="1"/>
          </p:cNvSpPr>
          <p:nvPr/>
        </p:nvSpPr>
        <p:spPr bwMode="auto">
          <a:xfrm rot="3630705">
            <a:off x="1284482" y="2103830"/>
            <a:ext cx="345621" cy="1708727"/>
          </a:xfrm>
          <a:prstGeom prst="ellipse">
            <a:avLst/>
          </a:prstGeom>
          <a:noFill/>
          <a:ln w="127000" cmpd="tri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rot="10800000" vert="eaVert" wrap="none" lIns="75746" tIns="37873" rIns="75746" bIns="37873" anchor="ctr"/>
          <a:lstStyle/>
          <a:p>
            <a:pPr>
              <a:defRPr/>
            </a:pPr>
            <a:endParaRPr lang="zh-TW" altLang="en-US" b="0"/>
          </a:p>
        </p:txBody>
      </p:sp>
      <p:pic>
        <p:nvPicPr>
          <p:cNvPr id="69637" name="Picture 9" descr="falzgl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2283" y="1964871"/>
            <a:ext cx="1999930" cy="100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AutoShape 10"/>
          <p:cNvSpPr>
            <a:spLocks noChangeArrowheads="1"/>
          </p:cNvSpPr>
          <p:nvPr/>
        </p:nvSpPr>
        <p:spPr bwMode="auto">
          <a:xfrm rot="5400000" flipV="1">
            <a:off x="1942516" y="3107008"/>
            <a:ext cx="325211" cy="1742081"/>
          </a:xfrm>
          <a:prstGeom prst="downArrow">
            <a:avLst>
              <a:gd name="adj1" fmla="val 50000"/>
              <a:gd name="adj2" fmla="val 142050"/>
            </a:avLst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vert="eaVert"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69639" name="Rectangle 11"/>
          <p:cNvSpPr>
            <a:spLocks noChangeArrowheads="1"/>
          </p:cNvSpPr>
          <p:nvPr/>
        </p:nvSpPr>
        <p:spPr bwMode="auto">
          <a:xfrm rot="5400000" flipV="1">
            <a:off x="1132449" y="3787808"/>
            <a:ext cx="323850" cy="120586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vert="eaVert"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86028" name="Oval 12"/>
          <p:cNvSpPr>
            <a:spLocks noChangeArrowheads="1"/>
          </p:cNvSpPr>
          <p:nvPr/>
        </p:nvSpPr>
        <p:spPr bwMode="auto">
          <a:xfrm rot="3419529">
            <a:off x="3557384" y="1732698"/>
            <a:ext cx="310243" cy="1585576"/>
          </a:xfrm>
          <a:prstGeom prst="ellipse">
            <a:avLst/>
          </a:prstGeom>
          <a:noFill/>
          <a:ln w="127000" cmpd="tri">
            <a:solidFill>
              <a:srgbClr val="00CC00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rot="10800000" vert="eaVert" wrap="none" lIns="75746" tIns="37873" rIns="75746" bIns="37873" anchor="ctr"/>
          <a:lstStyle/>
          <a:p>
            <a:pPr>
              <a:defRPr/>
            </a:pPr>
            <a:endParaRPr lang="zh-TW" altLang="en-US" b="0"/>
          </a:p>
        </p:txBody>
      </p:sp>
      <p:sp>
        <p:nvSpPr>
          <p:cNvPr id="86029" name="AutoShape 13"/>
          <p:cNvSpPr>
            <a:spLocks noChangeArrowheads="1"/>
          </p:cNvSpPr>
          <p:nvPr/>
        </p:nvSpPr>
        <p:spPr bwMode="auto">
          <a:xfrm rot="-8100000">
            <a:off x="4022471" y="2796582"/>
            <a:ext cx="621846" cy="436162"/>
          </a:xfrm>
          <a:prstGeom prst="rightArrow">
            <a:avLst>
              <a:gd name="adj1" fmla="val 44824"/>
              <a:gd name="adj2" fmla="val 43198"/>
            </a:avLst>
          </a:prstGeom>
          <a:gradFill rotWithShape="0">
            <a:gsLst>
              <a:gs pos="0">
                <a:srgbClr val="30C230"/>
              </a:gs>
              <a:gs pos="100000">
                <a:srgbClr val="33CC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74053" dir="3542175" algn="ctr" rotWithShape="0">
              <a:schemeClr val="bg2"/>
            </a:outerShdw>
          </a:effectLst>
        </p:spPr>
        <p:txBody>
          <a:bodyPr vert="eaVert" wrap="none" lIns="75746" tIns="37873" rIns="75746" bIns="37873" anchor="ctr"/>
          <a:lstStyle/>
          <a:p>
            <a:pPr>
              <a:defRPr/>
            </a:pPr>
            <a:endParaRPr lang="zh-TW" altLang="en-US" b="0"/>
          </a:p>
        </p:txBody>
      </p:sp>
      <p:sp>
        <p:nvSpPr>
          <p:cNvPr id="69642" name="Text Box 14"/>
          <p:cNvSpPr txBox="1">
            <a:spLocks noChangeArrowheads="1"/>
          </p:cNvSpPr>
          <p:nvPr/>
        </p:nvSpPr>
        <p:spPr bwMode="auto">
          <a:xfrm>
            <a:off x="3344334" y="1502229"/>
            <a:ext cx="849232" cy="316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marL="235401" indent="-235401" defTabSz="631241">
              <a:lnSpc>
                <a:spcPct val="120000"/>
              </a:lnSpc>
              <a:spcBef>
                <a:spcPct val="50000"/>
              </a:spcBef>
              <a:buSzPct val="77000"/>
            </a:pPr>
            <a:r>
              <a:rPr lang="zh-CN" altLang="de-DE" sz="1300" dirty="0">
                <a:ea typeface="宋体" pitchFamily="2" charset="-122"/>
              </a:rPr>
              <a:t>好的折線</a:t>
            </a:r>
          </a:p>
        </p:txBody>
      </p:sp>
      <p:sp>
        <p:nvSpPr>
          <p:cNvPr id="69643" name="Text Box 15"/>
          <p:cNvSpPr txBox="1">
            <a:spLocks noChangeArrowheads="1"/>
          </p:cNvSpPr>
          <p:nvPr/>
        </p:nvSpPr>
        <p:spPr bwMode="auto">
          <a:xfrm>
            <a:off x="1014718" y="2024743"/>
            <a:ext cx="847949" cy="316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marL="235401" indent="-235401" defTabSz="631241">
              <a:lnSpc>
                <a:spcPct val="120000"/>
              </a:lnSpc>
              <a:spcBef>
                <a:spcPct val="50000"/>
              </a:spcBef>
              <a:buSzPct val="77000"/>
            </a:pPr>
            <a:r>
              <a:rPr lang="zh-CN" altLang="de-DE" sz="1300" dirty="0">
                <a:ea typeface="宋体" pitchFamily="2" charset="-122"/>
              </a:rPr>
              <a:t>差的折線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rot="5400000">
            <a:off x="5159609" y="2361060"/>
            <a:ext cx="849086" cy="500303"/>
            <a:chOff x="1008" y="960"/>
            <a:chExt cx="1872" cy="576"/>
          </a:xfrm>
        </p:grpSpPr>
        <p:sp>
          <p:nvSpPr>
            <p:cNvPr id="69652" name="Rectangle 17"/>
            <p:cNvSpPr>
              <a:spLocks noChangeArrowheads="1"/>
            </p:cNvSpPr>
            <p:nvPr/>
          </p:nvSpPr>
          <p:spPr bwMode="auto">
            <a:xfrm rot="-5400000">
              <a:off x="860" y="1197"/>
              <a:ext cx="487" cy="192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8" rIns="91437" bIns="45718" anchor="ctr"/>
            <a:lstStyle/>
            <a:p>
              <a:endParaRPr lang="zh-TW" altLang="en-US" b="0"/>
            </a:p>
          </p:txBody>
        </p:sp>
        <p:sp>
          <p:nvSpPr>
            <p:cNvPr id="69653" name="AutoShape 18"/>
            <p:cNvSpPr>
              <a:spLocks noChangeArrowheads="1"/>
            </p:cNvSpPr>
            <p:nvPr/>
          </p:nvSpPr>
          <p:spPr bwMode="auto">
            <a:xfrm rot="-5400000">
              <a:off x="1776" y="192"/>
              <a:ext cx="336" cy="1872"/>
            </a:xfrm>
            <a:prstGeom prst="downArrow">
              <a:avLst>
                <a:gd name="adj1" fmla="val 50000"/>
                <a:gd name="adj2" fmla="val 139286"/>
              </a:avLst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8" rIns="91437" bIns="45718" anchor="ctr"/>
            <a:lstStyle/>
            <a:p>
              <a:endParaRPr lang="zh-TW" altLang="en-US" b="0"/>
            </a:p>
          </p:txBody>
        </p:sp>
      </p:grpSp>
      <p:pic>
        <p:nvPicPr>
          <p:cNvPr id="69645" name="Picture 19" descr="90FALZKL"/>
          <p:cNvPicPr>
            <a:picLocks noChangeAspect="1" noChangeArrowheads="1"/>
          </p:cNvPicPr>
          <p:nvPr/>
        </p:nvPicPr>
        <p:blipFill>
          <a:blip r:embed="rId4" cstate="print"/>
          <a:srcRect l="-478" t="5836" r="3992" b="1549"/>
          <a:stretch>
            <a:fillRect/>
          </a:stretch>
        </p:blipFill>
        <p:spPr bwMode="auto">
          <a:xfrm>
            <a:off x="4961980" y="3035754"/>
            <a:ext cx="1799808" cy="9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6" name="Picture 20" descr="90FALZB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6021" y="3329668"/>
            <a:ext cx="1742081" cy="102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7" name="Oval 21"/>
          <p:cNvSpPr>
            <a:spLocks noChangeArrowheads="1"/>
          </p:cNvSpPr>
          <p:nvPr/>
        </p:nvSpPr>
        <p:spPr bwMode="auto">
          <a:xfrm rot="-3692102">
            <a:off x="3914551" y="3099905"/>
            <a:ext cx="381000" cy="1575313"/>
          </a:xfrm>
          <a:prstGeom prst="ellipse">
            <a:avLst/>
          </a:prstGeom>
          <a:noFill/>
          <a:ln w="127000" cmpd="tri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eaVert" wrap="none" lIns="75746" tIns="37873" rIns="75746" bIns="37873" anchor="ctr"/>
          <a:lstStyle/>
          <a:p>
            <a:pPr>
              <a:defRPr/>
            </a:pPr>
            <a:endParaRPr lang="zh-TW" altLang="en-US" b="0"/>
          </a:p>
        </p:txBody>
      </p:sp>
      <p:sp>
        <p:nvSpPr>
          <p:cNvPr id="86038" name="Oval 22"/>
          <p:cNvSpPr>
            <a:spLocks noChangeArrowheads="1"/>
          </p:cNvSpPr>
          <p:nvPr/>
        </p:nvSpPr>
        <p:spPr bwMode="auto">
          <a:xfrm rot="-3614583">
            <a:off x="5548835" y="2719800"/>
            <a:ext cx="382361" cy="1604818"/>
          </a:xfrm>
          <a:prstGeom prst="ellipse">
            <a:avLst/>
          </a:prstGeom>
          <a:noFill/>
          <a:ln w="127000" cmpd="tri">
            <a:solidFill>
              <a:srgbClr val="00CC00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eaVert" wrap="none" lIns="75746" tIns="37873" rIns="75746" bIns="37873" anchor="ctr"/>
          <a:lstStyle/>
          <a:p>
            <a:pPr>
              <a:defRPr/>
            </a:pPr>
            <a:endParaRPr lang="zh-TW" altLang="en-US" b="0"/>
          </a:p>
        </p:txBody>
      </p:sp>
      <p:sp>
        <p:nvSpPr>
          <p:cNvPr id="86039" name="AutoShape 23"/>
          <p:cNvSpPr>
            <a:spLocks noChangeArrowheads="1"/>
          </p:cNvSpPr>
          <p:nvPr/>
        </p:nvSpPr>
        <p:spPr bwMode="auto">
          <a:xfrm rot="8100000" flipV="1">
            <a:off x="6040198" y="3105831"/>
            <a:ext cx="360474" cy="302079"/>
          </a:xfrm>
          <a:prstGeom prst="rightArrow">
            <a:avLst>
              <a:gd name="adj1" fmla="val 44824"/>
              <a:gd name="adj2" fmla="val 40680"/>
            </a:avLst>
          </a:prstGeom>
          <a:gradFill rotWithShape="0">
            <a:gsLst>
              <a:gs pos="0">
                <a:srgbClr val="30C230"/>
              </a:gs>
              <a:gs pos="100000">
                <a:srgbClr val="33CC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74053" dir="3542175" algn="ctr" rotWithShape="0">
              <a:schemeClr val="bg2"/>
            </a:outerShdw>
          </a:effectLst>
        </p:spPr>
        <p:txBody>
          <a:bodyPr vert="eaVert" wrap="none" lIns="75746" tIns="37873" rIns="75746" bIns="37873" anchor="ctr"/>
          <a:lstStyle/>
          <a:p>
            <a:pPr>
              <a:defRPr/>
            </a:pPr>
            <a:endParaRPr lang="zh-TW" altLang="en-US" b="0"/>
          </a:p>
        </p:txBody>
      </p:sp>
      <p:sp>
        <p:nvSpPr>
          <p:cNvPr id="69650" name="Text Box 24"/>
          <p:cNvSpPr txBox="1">
            <a:spLocks noChangeArrowheads="1"/>
          </p:cNvSpPr>
          <p:nvPr/>
        </p:nvSpPr>
        <p:spPr bwMode="auto">
          <a:xfrm>
            <a:off x="5298081" y="4114800"/>
            <a:ext cx="819821" cy="316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5746" tIns="37873" rIns="75746" bIns="37873">
            <a:spAutoFit/>
          </a:bodyPr>
          <a:lstStyle/>
          <a:p>
            <a:pPr marL="235401" indent="-235401" defTabSz="631241">
              <a:lnSpc>
                <a:spcPct val="120000"/>
              </a:lnSpc>
              <a:buSzPct val="77000"/>
            </a:pPr>
            <a:r>
              <a:rPr lang="zh-CN" altLang="de-DE" sz="1300" dirty="0">
                <a:ea typeface="宋体" pitchFamily="2" charset="-122"/>
              </a:rPr>
              <a:t>好的折痕</a:t>
            </a:r>
          </a:p>
        </p:txBody>
      </p:sp>
      <p:sp>
        <p:nvSpPr>
          <p:cNvPr id="69651" name="Text Box 25"/>
          <p:cNvSpPr txBox="1">
            <a:spLocks noChangeArrowheads="1"/>
          </p:cNvSpPr>
          <p:nvPr/>
        </p:nvSpPr>
        <p:spPr bwMode="auto">
          <a:xfrm>
            <a:off x="3362293" y="4415518"/>
            <a:ext cx="819821" cy="316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5746" tIns="37873" rIns="75746" bIns="37873">
            <a:spAutoFit/>
          </a:bodyPr>
          <a:lstStyle/>
          <a:p>
            <a:pPr marL="235401" indent="-235401" defTabSz="631241">
              <a:lnSpc>
                <a:spcPct val="120000"/>
              </a:lnSpc>
              <a:buSzPct val="77000"/>
            </a:pPr>
            <a:r>
              <a:rPr lang="zh-CN" altLang="de-DE" sz="1300" dirty="0">
                <a:ea typeface="宋体" pitchFamily="2" charset="-122"/>
              </a:rPr>
              <a:t>差的折痕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642910" y="1000108"/>
            <a:ext cx="59741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l"/>
            <a:r>
              <a:rPr lang="zh-CN" altLang="en-US" sz="3600" dirty="0">
                <a:solidFill>
                  <a:schemeClr val="accent2"/>
                </a:solidFill>
                <a:ea typeface="宋体" pitchFamily="2" charset="-122"/>
              </a:rPr>
              <a:t>刀模板補板紙放置的位置</a:t>
            </a:r>
          </a:p>
        </p:txBody>
      </p:sp>
      <p:pic>
        <p:nvPicPr>
          <p:cNvPr id="77828" name="Picture 4" descr="DSCN49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6037807" cy="479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 rot="-2460000">
            <a:off x="2903041" y="3693644"/>
            <a:ext cx="302490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4880" indent="-224880"/>
            <a:r>
              <a:rPr lang="zh-CN" altLang="de-DE" sz="1300" dirty="0">
                <a:solidFill>
                  <a:srgbClr val="FF3300"/>
                </a:solidFill>
                <a:ea typeface="宋体" pitchFamily="2" charset="-122"/>
              </a:rPr>
              <a:t>補板紙固定的位置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3078788" y="2743201"/>
            <a:ext cx="178569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4880" indent="-224880"/>
            <a:r>
              <a:rPr lang="zh-CN" altLang="de-DE" sz="1300" dirty="0">
                <a:solidFill>
                  <a:srgbClr val="FF3300"/>
                </a:solidFill>
                <a:ea typeface="宋体" pitchFamily="2" charset="-122"/>
              </a:rPr>
              <a:t>鋁襯板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 rot="1440000">
            <a:off x="1416242" y="3858971"/>
            <a:ext cx="30172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4880" indent="-224880"/>
            <a:r>
              <a:rPr lang="zh-CN" altLang="de-DE" sz="1300" dirty="0">
                <a:solidFill>
                  <a:srgbClr val="FF3300"/>
                </a:solidFill>
                <a:ea typeface="宋体" pitchFamily="2" charset="-122"/>
              </a:rPr>
              <a:t>補板紙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13374" y="3484790"/>
            <a:ext cx="3888253" cy="2409668"/>
            <a:chOff x="192" y="1680"/>
            <a:chExt cx="4953" cy="2115"/>
          </a:xfrm>
        </p:grpSpPr>
        <p:pic>
          <p:nvPicPr>
            <p:cNvPr id="85012" name="Picture 20" descr="Grai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680"/>
              <a:ext cx="2570" cy="1985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1"/>
              </a:outerShdw>
            </a:effectLst>
          </p:spPr>
        </p:pic>
        <p:sp>
          <p:nvSpPr>
            <p:cNvPr id="68621" name="Text Box 21"/>
            <p:cNvSpPr txBox="1">
              <a:spLocks noChangeArrowheads="1"/>
            </p:cNvSpPr>
            <p:nvPr/>
          </p:nvSpPr>
          <p:spPr bwMode="auto">
            <a:xfrm>
              <a:off x="347" y="2063"/>
              <a:ext cx="23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7" tIns="45718" rIns="91437" bIns="45718">
              <a:spAutoFit/>
            </a:bodyPr>
            <a:lstStyle/>
            <a:p>
              <a:pPr algn="l"/>
              <a:endParaRPr lang="en-GB" altLang="zh-TW" sz="2000" dirty="0"/>
            </a:p>
          </p:txBody>
        </p:sp>
        <p:sp>
          <p:nvSpPr>
            <p:cNvPr id="68622" name="Text Box 22"/>
            <p:cNvSpPr txBox="1">
              <a:spLocks noChangeArrowheads="1"/>
            </p:cNvSpPr>
            <p:nvPr/>
          </p:nvSpPr>
          <p:spPr bwMode="auto">
            <a:xfrm>
              <a:off x="2266" y="3216"/>
              <a:ext cx="23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7" tIns="45718" rIns="91437" bIns="45718">
              <a:spAutoFit/>
            </a:bodyPr>
            <a:lstStyle/>
            <a:p>
              <a:pPr algn="l"/>
              <a:endParaRPr lang="en-GB" altLang="zh-TW" sz="2000" dirty="0"/>
            </a:p>
          </p:txBody>
        </p:sp>
        <p:sp>
          <p:nvSpPr>
            <p:cNvPr id="68623" name="Text Box 23"/>
            <p:cNvSpPr txBox="1">
              <a:spLocks noChangeArrowheads="1"/>
            </p:cNvSpPr>
            <p:nvPr/>
          </p:nvSpPr>
          <p:spPr bwMode="auto">
            <a:xfrm>
              <a:off x="2784" y="3552"/>
              <a:ext cx="2361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pPr algn="l"/>
              <a:endParaRPr lang="en-GB" altLang="zh-TW" sz="120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8624" name="Text Box 24"/>
            <p:cNvSpPr txBox="1">
              <a:spLocks noChangeArrowheads="1"/>
            </p:cNvSpPr>
            <p:nvPr/>
          </p:nvSpPr>
          <p:spPr bwMode="auto">
            <a:xfrm>
              <a:off x="1641" y="2880"/>
              <a:ext cx="23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7" tIns="45718" rIns="91437" bIns="45718">
              <a:spAutoFit/>
            </a:bodyPr>
            <a:lstStyle/>
            <a:p>
              <a:pPr algn="l"/>
              <a:endParaRPr lang="en-GB" altLang="zh-TW" sz="2000" dirty="0"/>
            </a:p>
          </p:txBody>
        </p:sp>
        <p:sp>
          <p:nvSpPr>
            <p:cNvPr id="68625" name="Text Box 25"/>
            <p:cNvSpPr txBox="1">
              <a:spLocks noChangeArrowheads="1"/>
            </p:cNvSpPr>
            <p:nvPr/>
          </p:nvSpPr>
          <p:spPr bwMode="auto">
            <a:xfrm>
              <a:off x="2746" y="3311"/>
              <a:ext cx="23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7" tIns="45718" rIns="91437" bIns="45718">
              <a:spAutoFit/>
            </a:bodyPr>
            <a:lstStyle/>
            <a:p>
              <a:pPr algn="l"/>
              <a:endParaRPr lang="en-GB" altLang="zh-TW" sz="1200" dirty="0"/>
            </a:p>
          </p:txBody>
        </p:sp>
      </p:grpSp>
      <p:sp>
        <p:nvSpPr>
          <p:cNvPr id="68611" name="Rectangle 26"/>
          <p:cNvSpPr>
            <a:spLocks noChangeArrowheads="1"/>
          </p:cNvSpPr>
          <p:nvPr/>
        </p:nvSpPr>
        <p:spPr bwMode="auto">
          <a:xfrm>
            <a:off x="800485" y="914400"/>
            <a:ext cx="6280727" cy="9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/>
          <a:lstStyle/>
          <a:p>
            <a:pPr defTabSz="913984"/>
            <a:r>
              <a:rPr kumimoji="1" lang="ca-ES" altLang="zh-TW" sz="44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kumimoji="1" lang="ca-ES" altLang="zh-TW" sz="4400" dirty="0">
                <a:solidFill>
                  <a:schemeClr val="tx2"/>
                </a:solidFill>
                <a:latin typeface="Times New Roman" pitchFamily="18" charset="0"/>
              </a:rPr>
            </a:br>
            <a:endParaRPr kumimoji="1" lang="ca-ES" altLang="zh-TW" sz="4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8612" name="Rectangle 27"/>
          <p:cNvSpPr>
            <a:spLocks noChangeArrowheads="1"/>
          </p:cNvSpPr>
          <p:nvPr/>
        </p:nvSpPr>
        <p:spPr bwMode="auto">
          <a:xfrm>
            <a:off x="857224" y="642918"/>
            <a:ext cx="1991742" cy="4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/>
          <a:lstStyle/>
          <a:p>
            <a:pPr defTabSz="913984"/>
            <a:r>
              <a:rPr kumimoji="1" lang="zh-CN" altLang="en-GB" sz="2000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切</a:t>
            </a:r>
            <a:r>
              <a:rPr kumimoji="1" lang="zh-CN" altLang="en-GB" sz="20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刀口的示意圖</a:t>
            </a:r>
          </a:p>
        </p:txBody>
      </p:sp>
      <p:sp>
        <p:nvSpPr>
          <p:cNvPr id="68613" name="Line 28"/>
          <p:cNvSpPr>
            <a:spLocks noChangeShapeType="1"/>
          </p:cNvSpPr>
          <p:nvPr/>
        </p:nvSpPr>
        <p:spPr bwMode="auto">
          <a:xfrm flipV="1">
            <a:off x="1108364" y="3898447"/>
            <a:ext cx="1048071" cy="97971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75749" tIns="37874" rIns="75749" bIns="37874"/>
          <a:lstStyle/>
          <a:p>
            <a:endParaRPr lang="zh-CN" altLang="en-US"/>
          </a:p>
        </p:txBody>
      </p:sp>
      <p:sp>
        <p:nvSpPr>
          <p:cNvPr id="68614" name="Text Box 29"/>
          <p:cNvSpPr txBox="1">
            <a:spLocks noChangeArrowheads="1"/>
          </p:cNvSpPr>
          <p:nvPr/>
        </p:nvSpPr>
        <p:spPr bwMode="auto">
          <a:xfrm>
            <a:off x="456687" y="2134962"/>
            <a:ext cx="2524606" cy="736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marL="378744" indent="-378744" defTabSz="631241">
              <a:lnSpc>
                <a:spcPct val="110000"/>
              </a:lnSpc>
              <a:spcBef>
                <a:spcPct val="50000"/>
              </a:spcBef>
              <a:buSzPct val="77000"/>
            </a:pPr>
            <a:r>
              <a:rPr lang="en-GB" altLang="zh-TW" sz="1000" dirty="0"/>
              <a:t>	</a:t>
            </a:r>
            <a:r>
              <a:rPr lang="zh-CN" altLang="en-GB" sz="1300" dirty="0">
                <a:ea typeface="宋体" pitchFamily="2" charset="-122"/>
              </a:rPr>
              <a:t>為了方便紙張容易拉出模切位置,在刀模板上的刀打一個缺口</a:t>
            </a:r>
            <a:endParaRPr lang="zh-CN" altLang="de-DE" sz="1300" dirty="0">
              <a:ea typeface="宋体" pitchFamily="2" charset="-122"/>
            </a:endParaRPr>
          </a:p>
        </p:txBody>
      </p:sp>
      <p:sp>
        <p:nvSpPr>
          <p:cNvPr id="68615" name="Rectangle 30"/>
          <p:cNvSpPr>
            <a:spLocks noChangeArrowheads="1"/>
          </p:cNvSpPr>
          <p:nvPr/>
        </p:nvSpPr>
        <p:spPr bwMode="auto">
          <a:xfrm>
            <a:off x="800485" y="4878161"/>
            <a:ext cx="2525889" cy="1000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68616" name="Text Box 31"/>
          <p:cNvSpPr txBox="1">
            <a:spLocks noChangeArrowheads="1"/>
          </p:cNvSpPr>
          <p:nvPr/>
        </p:nvSpPr>
        <p:spPr bwMode="auto">
          <a:xfrm>
            <a:off x="841535" y="4991100"/>
            <a:ext cx="3355879" cy="29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marL="235401" indent="-235401" defTabSz="631241">
              <a:lnSpc>
                <a:spcPct val="110000"/>
              </a:lnSpc>
              <a:spcBef>
                <a:spcPct val="50000"/>
              </a:spcBef>
              <a:buSzPct val="77000"/>
            </a:pPr>
            <a:r>
              <a:rPr lang="zh-CN" altLang="en-GB" sz="1300" dirty="0">
                <a:ea typeface="宋体" pitchFamily="2" charset="-122"/>
              </a:rPr>
              <a:t>刀口深度的示意圖,深度由紙張的質量而設定.</a:t>
            </a:r>
          </a:p>
        </p:txBody>
      </p:sp>
      <p:pic>
        <p:nvPicPr>
          <p:cNvPr id="85024" name="Picture 32" descr="161-CG1-HAND"/>
          <p:cNvPicPr>
            <a:picLocks noChangeAspect="1" noChangeArrowheads="1"/>
          </p:cNvPicPr>
          <p:nvPr/>
        </p:nvPicPr>
        <p:blipFill>
          <a:blip r:embed="rId3" cstate="print"/>
          <a:srcRect r="3894"/>
          <a:stretch>
            <a:fillRect/>
          </a:stretch>
        </p:blipFill>
        <p:spPr bwMode="auto">
          <a:xfrm>
            <a:off x="4002424" y="2220686"/>
            <a:ext cx="30787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Text Box 33"/>
          <p:cNvSpPr txBox="1">
            <a:spLocks noChangeArrowheads="1"/>
          </p:cNvSpPr>
          <p:nvPr/>
        </p:nvSpPr>
        <p:spPr bwMode="auto">
          <a:xfrm>
            <a:off x="4926061" y="5154386"/>
            <a:ext cx="1662545" cy="316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marL="235401" indent="-235401" defTabSz="631241">
              <a:lnSpc>
                <a:spcPct val="120000"/>
              </a:lnSpc>
              <a:spcBef>
                <a:spcPct val="50000"/>
              </a:spcBef>
              <a:buSzPct val="77000"/>
            </a:pPr>
            <a:r>
              <a:rPr lang="zh-CN" altLang="de-DE" sz="1300" dirty="0">
                <a:ea typeface="宋体" pitchFamily="2" charset="-122"/>
              </a:rPr>
              <a:t>切刀口的工具</a:t>
            </a:r>
          </a:p>
        </p:txBody>
      </p:sp>
      <p:sp>
        <p:nvSpPr>
          <p:cNvPr id="68619" name="Line 34"/>
          <p:cNvSpPr>
            <a:spLocks noChangeShapeType="1"/>
          </p:cNvSpPr>
          <p:nvPr/>
        </p:nvSpPr>
        <p:spPr bwMode="auto">
          <a:xfrm flipV="1">
            <a:off x="5295515" y="3853543"/>
            <a:ext cx="184727" cy="137024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75749" tIns="37874" rIns="75749" bIns="37874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9"/>
          <p:cNvSpPr>
            <a:spLocks noChangeArrowheads="1"/>
          </p:cNvSpPr>
          <p:nvPr/>
        </p:nvSpPr>
        <p:spPr bwMode="auto">
          <a:xfrm>
            <a:off x="615758" y="3463019"/>
            <a:ext cx="2832485" cy="586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19459" name="Rectangle 168"/>
          <p:cNvSpPr>
            <a:spLocks noChangeArrowheads="1"/>
          </p:cNvSpPr>
          <p:nvPr/>
        </p:nvSpPr>
        <p:spPr bwMode="auto">
          <a:xfrm>
            <a:off x="615758" y="4049486"/>
            <a:ext cx="2832485" cy="1763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19460" name="Rectangle 164"/>
          <p:cNvSpPr>
            <a:spLocks noChangeArrowheads="1"/>
          </p:cNvSpPr>
          <p:nvPr/>
        </p:nvSpPr>
        <p:spPr bwMode="auto">
          <a:xfrm>
            <a:off x="5971566" y="1240971"/>
            <a:ext cx="2772192" cy="2222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19461" name="Rectangle 163"/>
          <p:cNvSpPr>
            <a:spLocks noChangeArrowheads="1"/>
          </p:cNvSpPr>
          <p:nvPr/>
        </p:nvSpPr>
        <p:spPr bwMode="auto">
          <a:xfrm>
            <a:off x="3448243" y="1240971"/>
            <a:ext cx="2523324" cy="2222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19462" name="Rectangle 162"/>
          <p:cNvSpPr>
            <a:spLocks noChangeArrowheads="1"/>
          </p:cNvSpPr>
          <p:nvPr/>
        </p:nvSpPr>
        <p:spPr bwMode="auto">
          <a:xfrm>
            <a:off x="615758" y="1240971"/>
            <a:ext cx="2832485" cy="2222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3394364" y="2608490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3390516" y="2424794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394364" y="2612572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00066" y="571480"/>
            <a:ext cx="2000232" cy="38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5740" tIns="37869" rIns="75740" bIns="3786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000" dirty="0">
                <a:ea typeface="宋体" pitchFamily="2" charset="-122"/>
              </a:rPr>
              <a:t>飛達送紙部(</a:t>
            </a:r>
            <a:r>
              <a:rPr kumimoji="1" lang="en-US" altLang="zh-CN" sz="2000" dirty="0">
                <a:ea typeface="宋体" pitchFamily="2" charset="-122"/>
              </a:rPr>
              <a:t>A)</a:t>
            </a:r>
          </a:p>
        </p:txBody>
      </p:sp>
      <p:pic>
        <p:nvPicPr>
          <p:cNvPr id="19467" name="Picture 2" descr="G:\15%\Catalogue picture 015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00485" y="1436914"/>
            <a:ext cx="2361687" cy="189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66"/>
          <p:cNvSpPr txBox="1">
            <a:spLocks noChangeArrowheads="1"/>
          </p:cNvSpPr>
          <p:nvPr/>
        </p:nvSpPr>
        <p:spPr bwMode="auto">
          <a:xfrm>
            <a:off x="615758" y="3473904"/>
            <a:ext cx="2650323" cy="35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0" tIns="37869" rIns="75740" bIns="37869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zh-CN" altLang="en-US" b="0">
                <a:ea typeface="宋体" pitchFamily="2" charset="-122"/>
              </a:rPr>
              <a:t>飛達頭</a:t>
            </a:r>
          </a:p>
        </p:txBody>
      </p:sp>
      <p:pic>
        <p:nvPicPr>
          <p:cNvPr id="19469" name="Picture 4" descr="G:\15%\A給紙裝置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691980" y="1364797"/>
            <a:ext cx="2119232" cy="196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69"/>
          <p:cNvSpPr txBox="1">
            <a:spLocks noChangeArrowheads="1"/>
          </p:cNvSpPr>
          <p:nvPr/>
        </p:nvSpPr>
        <p:spPr bwMode="auto">
          <a:xfrm>
            <a:off x="3448243" y="3446690"/>
            <a:ext cx="2645192" cy="35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0" tIns="37869" rIns="75740" bIns="37869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zh-CN" altLang="en-US" b="0">
                <a:ea typeface="宋体" pitchFamily="2" charset="-122"/>
              </a:rPr>
              <a:t>給紙不停機裝置</a:t>
            </a:r>
            <a:endParaRPr kumimoji="1" lang="en-US" altLang="zh-CN" b="0">
              <a:ea typeface="宋体" pitchFamily="2" charset="-122"/>
            </a:endParaRPr>
          </a:p>
        </p:txBody>
      </p:sp>
      <p:grpSp>
        <p:nvGrpSpPr>
          <p:cNvPr id="2" name="Group 156"/>
          <p:cNvGrpSpPr>
            <a:grpSpLocks/>
          </p:cNvGrpSpPr>
          <p:nvPr/>
        </p:nvGrpSpPr>
        <p:grpSpPr bwMode="auto">
          <a:xfrm>
            <a:off x="3480314" y="1371601"/>
            <a:ext cx="9144000" cy="2457450"/>
            <a:chOff x="2739" y="865"/>
            <a:chExt cx="7128" cy="1806"/>
          </a:xfrm>
        </p:grpSpPr>
        <p:sp>
          <p:nvSpPr>
            <p:cNvPr id="19483" name="Rectangle 5"/>
            <p:cNvSpPr>
              <a:spLocks noChangeArrowheads="1"/>
            </p:cNvSpPr>
            <p:nvPr/>
          </p:nvSpPr>
          <p:spPr bwMode="auto">
            <a:xfrm>
              <a:off x="2739" y="1797"/>
              <a:ext cx="712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endParaRPr lang="zh-TW" altLang="en-US" b="0"/>
            </a:p>
          </p:txBody>
        </p:sp>
        <p:pic>
          <p:nvPicPr>
            <p:cNvPr id="19484" name="Picture 6" descr="G:\15%\A螢幕顯示系統.jpg"/>
            <p:cNvPicPr>
              <a:picLocks noChangeAspect="1" noChangeArrowheads="1"/>
            </p:cNvPicPr>
            <p:nvPr/>
          </p:nvPicPr>
          <p:blipFill>
            <a:blip r:embed="rId7" r:link="rId8"/>
            <a:srcRect/>
            <a:stretch>
              <a:fillRect/>
            </a:stretch>
          </p:blipFill>
          <p:spPr bwMode="auto">
            <a:xfrm>
              <a:off x="4849" y="865"/>
              <a:ext cx="1841" cy="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5" name="Text Box 70"/>
            <p:cNvSpPr txBox="1">
              <a:spLocks noChangeArrowheads="1"/>
            </p:cNvSpPr>
            <p:nvPr/>
          </p:nvSpPr>
          <p:spPr bwMode="auto">
            <a:xfrm>
              <a:off x="4798" y="2400"/>
              <a:ext cx="206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b="0">
                  <a:ea typeface="宋体" pitchFamily="2" charset="-122"/>
                </a:rPr>
                <a:t>螢幕顯示系統</a:t>
              </a:r>
              <a:endParaRPr kumimoji="1" lang="en-US" altLang="zh-CN" b="0">
                <a:ea typeface="宋体" pitchFamily="2" charset="-122"/>
              </a:endParaRPr>
            </a:p>
          </p:txBody>
        </p:sp>
      </p:grpSp>
      <p:pic>
        <p:nvPicPr>
          <p:cNvPr id="19472" name="Picture 8" descr="G:\15%\Catalogue picture 005.jpg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737627" y="4114800"/>
            <a:ext cx="2355273" cy="163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Text Box 71"/>
          <p:cNvSpPr txBox="1">
            <a:spLocks noChangeArrowheads="1"/>
          </p:cNvSpPr>
          <p:nvPr/>
        </p:nvSpPr>
        <p:spPr bwMode="auto">
          <a:xfrm>
            <a:off x="677333" y="5825218"/>
            <a:ext cx="2649041" cy="35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0" tIns="37869" rIns="75740" bIns="37869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zh-CN" altLang="en-US" b="0">
                <a:ea typeface="宋体" pitchFamily="2" charset="-122"/>
              </a:rPr>
              <a:t>飛達減速</a:t>
            </a:r>
          </a:p>
        </p:txBody>
      </p:sp>
      <p:sp>
        <p:nvSpPr>
          <p:cNvPr id="19474" name="Text Box 159"/>
          <p:cNvSpPr txBox="1">
            <a:spLocks noChangeArrowheads="1"/>
          </p:cNvSpPr>
          <p:nvPr/>
        </p:nvSpPr>
        <p:spPr bwMode="auto">
          <a:xfrm>
            <a:off x="4171758" y="900793"/>
            <a:ext cx="765319" cy="33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6" tIns="37873" rIns="75746" bIns="37873">
            <a:spAutoFit/>
          </a:bodyPr>
          <a:lstStyle/>
          <a:p>
            <a:pPr algn="l"/>
            <a:r>
              <a:rPr lang="en-US" altLang="zh-CN" sz="1700" dirty="0">
                <a:ea typeface="宋体" pitchFamily="2" charset="-122"/>
              </a:rPr>
              <a:t>Feeder</a:t>
            </a:r>
          </a:p>
        </p:txBody>
      </p:sp>
      <p:sp>
        <p:nvSpPr>
          <p:cNvPr id="19475" name="Text Box 160"/>
          <p:cNvSpPr txBox="1">
            <a:spLocks noChangeArrowheads="1"/>
          </p:cNvSpPr>
          <p:nvPr/>
        </p:nvSpPr>
        <p:spPr bwMode="auto">
          <a:xfrm>
            <a:off x="737627" y="1371601"/>
            <a:ext cx="264904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en-US" b="0">
              <a:ea typeface="宋体" pitchFamily="2" charset="-122"/>
            </a:endParaRPr>
          </a:p>
        </p:txBody>
      </p:sp>
      <p:sp>
        <p:nvSpPr>
          <p:cNvPr id="19476" name="Text Box 165"/>
          <p:cNvSpPr txBox="1">
            <a:spLocks noChangeArrowheads="1"/>
          </p:cNvSpPr>
          <p:nvPr/>
        </p:nvSpPr>
        <p:spPr bwMode="auto">
          <a:xfrm>
            <a:off x="3448243" y="3669847"/>
            <a:ext cx="2215445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b="0">
                <a:ea typeface="宋体" pitchFamily="2" charset="-122"/>
              </a:rPr>
              <a:t>Non-stop device</a:t>
            </a:r>
          </a:p>
        </p:txBody>
      </p:sp>
      <p:sp>
        <p:nvSpPr>
          <p:cNvPr id="19477" name="Text Box 166"/>
          <p:cNvSpPr txBox="1">
            <a:spLocks noChangeArrowheads="1"/>
          </p:cNvSpPr>
          <p:nvPr/>
        </p:nvSpPr>
        <p:spPr bwMode="auto">
          <a:xfrm>
            <a:off x="6096000" y="3722915"/>
            <a:ext cx="2709333" cy="63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b="0">
                <a:ea typeface="宋体" pitchFamily="2" charset="-122"/>
              </a:rPr>
              <a:t>Touch screen monitor system</a:t>
            </a:r>
          </a:p>
        </p:txBody>
      </p:sp>
      <p:sp>
        <p:nvSpPr>
          <p:cNvPr id="19478" name="Text Box 167"/>
          <p:cNvSpPr txBox="1">
            <a:spLocks noChangeArrowheads="1"/>
          </p:cNvSpPr>
          <p:nvPr/>
        </p:nvSpPr>
        <p:spPr bwMode="auto">
          <a:xfrm>
            <a:off x="615758" y="3722915"/>
            <a:ext cx="2524606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b="0">
                <a:ea typeface="宋体" pitchFamily="2" charset="-122"/>
              </a:rPr>
              <a:t>Feeder head</a:t>
            </a:r>
          </a:p>
        </p:txBody>
      </p:sp>
      <p:sp>
        <p:nvSpPr>
          <p:cNvPr id="19479" name="Rectangle 170"/>
          <p:cNvSpPr>
            <a:spLocks noChangeArrowheads="1"/>
          </p:cNvSpPr>
          <p:nvPr/>
        </p:nvSpPr>
        <p:spPr bwMode="auto">
          <a:xfrm>
            <a:off x="3448243" y="3463019"/>
            <a:ext cx="2523324" cy="586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19480" name="Rectangle 171"/>
          <p:cNvSpPr>
            <a:spLocks noChangeArrowheads="1"/>
          </p:cNvSpPr>
          <p:nvPr/>
        </p:nvSpPr>
        <p:spPr bwMode="auto">
          <a:xfrm>
            <a:off x="5971566" y="3463019"/>
            <a:ext cx="2772192" cy="586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19481" name="Text Box 172"/>
          <p:cNvSpPr txBox="1">
            <a:spLocks noChangeArrowheads="1"/>
          </p:cNvSpPr>
          <p:nvPr/>
        </p:nvSpPr>
        <p:spPr bwMode="auto">
          <a:xfrm>
            <a:off x="665788" y="6086475"/>
            <a:ext cx="2410641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6" tIns="37873" rIns="75746" bIns="37873">
            <a:spAutoFit/>
          </a:bodyPr>
          <a:lstStyle/>
          <a:p>
            <a:pPr algn="l"/>
            <a:r>
              <a:rPr lang="en-US" altLang="zh-CN" b="0">
                <a:ea typeface="宋体" pitchFamily="2" charset="-122"/>
              </a:rPr>
              <a:t>Sheet slow down device</a:t>
            </a:r>
          </a:p>
        </p:txBody>
      </p:sp>
      <p:sp>
        <p:nvSpPr>
          <p:cNvPr id="19482" name="Rectangle 174"/>
          <p:cNvSpPr>
            <a:spLocks noChangeArrowheads="1"/>
          </p:cNvSpPr>
          <p:nvPr/>
        </p:nvSpPr>
        <p:spPr bwMode="auto">
          <a:xfrm>
            <a:off x="615758" y="5812971"/>
            <a:ext cx="2832485" cy="587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5857916" cy="566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571346"/>
            <a:ext cx="5643602" cy="56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232641" cy="61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15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5740" tIns="37869" rIns="75740" bIns="37869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kumimoji="1" lang="zh-CN" altLang="en-GB" sz="2000" dirty="0" smtClean="0">
                <a:latin typeface="宋体" pitchFamily="2" charset="-122"/>
                <a:ea typeface="宋体" pitchFamily="2" charset="-122"/>
              </a:rPr>
              <a:t>自軋機運作</a:t>
            </a:r>
            <a:r>
              <a:rPr kumimoji="1" lang="zh-CN" altLang="en-GB" sz="2000" dirty="0" smtClean="0">
                <a:latin typeface="宋体" pitchFamily="2" charset="-122"/>
                <a:ea typeface="宋体" pitchFamily="2" charset="-122"/>
              </a:rPr>
              <a:t>過程</a:t>
            </a:r>
            <a:endParaRPr kumimoji="1"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kumimoji="1" lang="zh-TW" altLang="en-US" sz="2000" dirty="0" smtClean="0">
                <a:latin typeface="宋体" pitchFamily="2" charset="-122"/>
                <a:ea typeface="宋体" pitchFamily="2" charset="-122"/>
              </a:rPr>
              <a:t>刀與線</a:t>
            </a:r>
            <a:endParaRPr kumimoji="1"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kumimoji="1" lang="zh-CN" altLang="en-US" sz="2000" dirty="0" smtClean="0">
                <a:latin typeface="宋体" pitchFamily="2" charset="-122"/>
                <a:ea typeface="宋体" pitchFamily="2" charset="-122"/>
              </a:rPr>
              <a:t>飛</a:t>
            </a:r>
            <a:r>
              <a:rPr kumimoji="1" lang="zh-CN" altLang="en-US" sz="2000" dirty="0">
                <a:latin typeface="宋体" pitchFamily="2" charset="-122"/>
                <a:ea typeface="宋体" pitchFamily="2" charset="-122"/>
              </a:rPr>
              <a:t>達送紙部(</a:t>
            </a:r>
            <a:r>
              <a:rPr kumimoji="1" lang="en-US" altLang="zh-CN" sz="2000" dirty="0">
                <a:latin typeface="宋体" pitchFamily="2" charset="-122"/>
                <a:ea typeface="宋体" pitchFamily="2" charset="-122"/>
              </a:rPr>
              <a:t>A</a:t>
            </a:r>
            <a:r>
              <a:rPr kumimoji="1" lang="en-US" altLang="zh-CN" sz="2000" dirty="0" smtClean="0">
                <a:latin typeface="宋体" pitchFamily="2" charset="-122"/>
                <a:ea typeface="宋体" pitchFamily="2" charset="-122"/>
              </a:rPr>
              <a:t>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輸 送 定 位 機 構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軋 切 部(</a:t>
            </a:r>
            <a:r>
              <a:rPr lang="en-US" altLang="zh-CN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B)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除 屑 清 廢 部(</a:t>
            </a:r>
            <a:r>
              <a:rPr lang="en-US" altLang="zh-CN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C)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kumimoji="1" lang="zh-CN" altLang="en-US" sz="2000" dirty="0" smtClean="0">
                <a:latin typeface="宋体" pitchFamily="2" charset="-122"/>
                <a:ea typeface="宋体" pitchFamily="2" charset="-122"/>
              </a:rPr>
              <a:t>成品收集部（</a:t>
            </a:r>
            <a:r>
              <a:rPr kumimoji="1" lang="en-US" altLang="zh-CN" sz="2000" dirty="0" smtClean="0">
                <a:latin typeface="宋体" pitchFamily="2" charset="-122"/>
                <a:ea typeface="宋体" pitchFamily="2" charset="-122"/>
              </a:rPr>
              <a:t>D</a:t>
            </a:r>
            <a:r>
              <a:rPr kumimoji="1" lang="en-US" altLang="zh-CN" sz="2000" dirty="0" smtClean="0">
                <a:latin typeface="宋体" pitchFamily="2" charset="-122"/>
                <a:ea typeface="宋体" pitchFamily="2" charset="-122"/>
              </a:rPr>
              <a:t>)</a:t>
            </a:r>
            <a:endParaRPr kumimoji="1" lang="en-US" altLang="zh-CN" sz="2000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922034" cy="572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187"/>
          <p:cNvSpPr>
            <a:spLocks noChangeArrowheads="1"/>
          </p:cNvSpPr>
          <p:nvPr/>
        </p:nvSpPr>
        <p:spPr bwMode="auto">
          <a:xfrm>
            <a:off x="492606" y="1436914"/>
            <a:ext cx="2647758" cy="1763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24579" name="Rectangle 2129"/>
          <p:cNvSpPr>
            <a:spLocks noChangeArrowheads="1"/>
          </p:cNvSpPr>
          <p:nvPr/>
        </p:nvSpPr>
        <p:spPr bwMode="auto">
          <a:xfrm>
            <a:off x="3531627" y="666751"/>
            <a:ext cx="1825464" cy="31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ea typeface="宋体" pitchFamily="2" charset="-122"/>
              </a:rPr>
              <a:t>輸 送 定 位 機 構</a:t>
            </a:r>
          </a:p>
        </p:txBody>
      </p:sp>
      <p:sp>
        <p:nvSpPr>
          <p:cNvPr id="24580" name="Rectangle 2130"/>
          <p:cNvSpPr>
            <a:spLocks noChangeArrowheads="1"/>
          </p:cNvSpPr>
          <p:nvPr/>
        </p:nvSpPr>
        <p:spPr bwMode="auto">
          <a:xfrm>
            <a:off x="3717636" y="1045029"/>
            <a:ext cx="13351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sz="1700" dirty="0">
                <a:solidFill>
                  <a:srgbClr val="000000"/>
                </a:solidFill>
              </a:rPr>
              <a:t>Register device</a:t>
            </a:r>
            <a:endParaRPr lang="en-US" altLang="zh-CN" sz="1700" dirty="0">
              <a:ea typeface="宋体" pitchFamily="2" charset="-122"/>
            </a:endParaRPr>
          </a:p>
        </p:txBody>
      </p:sp>
      <p:sp>
        <p:nvSpPr>
          <p:cNvPr id="24581" name="Rectangle 2131"/>
          <p:cNvSpPr>
            <a:spLocks noChangeArrowheads="1"/>
          </p:cNvSpPr>
          <p:nvPr/>
        </p:nvSpPr>
        <p:spPr bwMode="auto">
          <a:xfrm>
            <a:off x="615758" y="3226255"/>
            <a:ext cx="11541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b="0">
                <a:ea typeface="宋体" pitchFamily="2" charset="-122"/>
              </a:rPr>
              <a:t>雙張紙檢測</a:t>
            </a:r>
          </a:p>
        </p:txBody>
      </p:sp>
      <p:sp>
        <p:nvSpPr>
          <p:cNvPr id="24582" name="Rectangle 2134"/>
          <p:cNvSpPr>
            <a:spLocks noChangeArrowheads="1"/>
          </p:cNvSpPr>
          <p:nvPr/>
        </p:nvSpPr>
        <p:spPr bwMode="auto">
          <a:xfrm>
            <a:off x="1103232" y="3581401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b="0">
              <a:ea typeface="宋体" pitchFamily="2" charset="-122"/>
            </a:endParaRPr>
          </a:p>
        </p:txBody>
      </p:sp>
      <p:sp>
        <p:nvSpPr>
          <p:cNvPr id="24583" name="Rectangle 2136"/>
          <p:cNvSpPr>
            <a:spLocks noChangeArrowheads="1"/>
          </p:cNvSpPr>
          <p:nvPr/>
        </p:nvSpPr>
        <p:spPr bwMode="auto">
          <a:xfrm>
            <a:off x="609344" y="3487512"/>
            <a:ext cx="2012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b="0">
                <a:solidFill>
                  <a:srgbClr val="000000"/>
                </a:solidFill>
              </a:rPr>
              <a:t>Double sheet register</a:t>
            </a:r>
            <a:endParaRPr lang="en-US" altLang="zh-CN" b="0">
              <a:ea typeface="宋体" pitchFamily="2" charset="-122"/>
            </a:endParaRPr>
          </a:p>
        </p:txBody>
      </p:sp>
      <p:sp>
        <p:nvSpPr>
          <p:cNvPr id="24584" name="Rectangle 2143"/>
          <p:cNvSpPr>
            <a:spLocks noChangeArrowheads="1"/>
          </p:cNvSpPr>
          <p:nvPr/>
        </p:nvSpPr>
        <p:spPr bwMode="auto">
          <a:xfrm>
            <a:off x="3326374" y="3200400"/>
            <a:ext cx="1615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b="0">
                <a:ea typeface="宋体" pitchFamily="2" charset="-122"/>
              </a:rPr>
              <a:t>雙張紙檢測微調</a:t>
            </a:r>
          </a:p>
        </p:txBody>
      </p:sp>
      <p:sp>
        <p:nvSpPr>
          <p:cNvPr id="24585" name="Rectangle 2144"/>
          <p:cNvSpPr>
            <a:spLocks noChangeArrowheads="1"/>
          </p:cNvSpPr>
          <p:nvPr/>
        </p:nvSpPr>
        <p:spPr bwMode="auto">
          <a:xfrm>
            <a:off x="3326374" y="3463019"/>
            <a:ext cx="2012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b="0">
                <a:solidFill>
                  <a:srgbClr val="000000"/>
                </a:solidFill>
              </a:rPr>
              <a:t>Double sheet register</a:t>
            </a:r>
            <a:endParaRPr lang="en-US" altLang="zh-CN" b="0">
              <a:ea typeface="宋体" pitchFamily="2" charset="-122"/>
            </a:endParaRPr>
          </a:p>
        </p:txBody>
      </p:sp>
      <p:sp>
        <p:nvSpPr>
          <p:cNvPr id="24586" name="Rectangle 2145"/>
          <p:cNvSpPr>
            <a:spLocks noChangeArrowheads="1"/>
          </p:cNvSpPr>
          <p:nvPr/>
        </p:nvSpPr>
        <p:spPr bwMode="auto">
          <a:xfrm>
            <a:off x="5911273" y="3200400"/>
            <a:ext cx="4616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b="0">
                <a:ea typeface="宋体" pitchFamily="2" charset="-122"/>
              </a:rPr>
              <a:t>側規</a:t>
            </a:r>
          </a:p>
        </p:txBody>
      </p:sp>
      <p:sp>
        <p:nvSpPr>
          <p:cNvPr id="24587" name="Rectangle 2147"/>
          <p:cNvSpPr>
            <a:spLocks noChangeArrowheads="1"/>
          </p:cNvSpPr>
          <p:nvPr/>
        </p:nvSpPr>
        <p:spPr bwMode="auto">
          <a:xfrm>
            <a:off x="5859959" y="3422197"/>
            <a:ext cx="30317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b="0">
                <a:ea typeface="宋体" pitchFamily="2" charset="-122"/>
              </a:rPr>
              <a:t>Push &amp; Pull 2-1side guide device</a:t>
            </a:r>
          </a:p>
        </p:txBody>
      </p:sp>
      <p:sp>
        <p:nvSpPr>
          <p:cNvPr id="24588" name="Rectangle 2156"/>
          <p:cNvSpPr>
            <a:spLocks noChangeArrowheads="1"/>
          </p:cNvSpPr>
          <p:nvPr/>
        </p:nvSpPr>
        <p:spPr bwMode="auto">
          <a:xfrm>
            <a:off x="650394" y="6008914"/>
            <a:ext cx="1581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b="0">
                <a:solidFill>
                  <a:srgbClr val="000000"/>
                </a:solidFill>
              </a:rPr>
              <a:t>Front lay register</a:t>
            </a:r>
            <a:endParaRPr lang="en-US" altLang="zh-CN" b="0">
              <a:ea typeface="宋体" pitchFamily="2" charset="-122"/>
            </a:endParaRPr>
          </a:p>
        </p:txBody>
      </p:sp>
      <p:pic>
        <p:nvPicPr>
          <p:cNvPr id="24589" name="Picture 2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364" y="1502229"/>
            <a:ext cx="235527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21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698" y="1502229"/>
            <a:ext cx="2353990" cy="164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21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4424" y="1502229"/>
            <a:ext cx="2355273" cy="163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1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939" y="3984172"/>
            <a:ext cx="2355273" cy="164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21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9698" y="3984172"/>
            <a:ext cx="2353990" cy="164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Rectangle 2176"/>
          <p:cNvSpPr>
            <a:spLocks noChangeArrowheads="1"/>
          </p:cNvSpPr>
          <p:nvPr/>
        </p:nvSpPr>
        <p:spPr bwMode="auto">
          <a:xfrm>
            <a:off x="3326374" y="5708197"/>
            <a:ext cx="11541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b="0">
                <a:ea typeface="宋体" pitchFamily="2" charset="-122"/>
              </a:rPr>
              <a:t>前定位微調</a:t>
            </a:r>
          </a:p>
        </p:txBody>
      </p:sp>
      <p:sp>
        <p:nvSpPr>
          <p:cNvPr id="24595" name="Rectangle 2177"/>
          <p:cNvSpPr>
            <a:spLocks noChangeArrowheads="1"/>
          </p:cNvSpPr>
          <p:nvPr/>
        </p:nvSpPr>
        <p:spPr bwMode="auto">
          <a:xfrm>
            <a:off x="3260949" y="6008915"/>
            <a:ext cx="231973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sz="1300" dirty="0">
                <a:solidFill>
                  <a:srgbClr val="000000"/>
                </a:solidFill>
              </a:rPr>
              <a:t>Front lay micro-adjustment device</a:t>
            </a:r>
            <a:endParaRPr lang="en-US" altLang="zh-CN" sz="1300" dirty="0">
              <a:ea typeface="宋体" pitchFamily="2" charset="-122"/>
            </a:endParaRPr>
          </a:p>
        </p:txBody>
      </p:sp>
      <p:sp>
        <p:nvSpPr>
          <p:cNvPr id="24596" name="Text Box 2181"/>
          <p:cNvSpPr txBox="1">
            <a:spLocks noChangeArrowheads="1"/>
          </p:cNvSpPr>
          <p:nvPr/>
        </p:nvSpPr>
        <p:spPr bwMode="auto">
          <a:xfrm>
            <a:off x="602929" y="5682344"/>
            <a:ext cx="1537966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6" tIns="37873" rIns="75746" bIns="37873">
            <a:spAutoFit/>
          </a:bodyPr>
          <a:lstStyle/>
          <a:p>
            <a:pPr algn="l"/>
            <a:r>
              <a:rPr lang="zh-CN" altLang="en-US" b="0">
                <a:ea typeface="宋体" pitchFamily="2" charset="-122"/>
              </a:rPr>
              <a:t>前檔及前定位</a:t>
            </a:r>
          </a:p>
        </p:txBody>
      </p:sp>
      <p:sp>
        <p:nvSpPr>
          <p:cNvPr id="24597" name="Rectangle 2188"/>
          <p:cNvSpPr>
            <a:spLocks noChangeArrowheads="1"/>
          </p:cNvSpPr>
          <p:nvPr/>
        </p:nvSpPr>
        <p:spPr bwMode="auto">
          <a:xfrm>
            <a:off x="3140364" y="1436914"/>
            <a:ext cx="2709333" cy="1763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24598" name="Rectangle 2189"/>
          <p:cNvSpPr>
            <a:spLocks noChangeArrowheads="1"/>
          </p:cNvSpPr>
          <p:nvPr/>
        </p:nvSpPr>
        <p:spPr bwMode="auto">
          <a:xfrm>
            <a:off x="5849697" y="1436914"/>
            <a:ext cx="2770909" cy="1763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24599" name="Rectangle 2190"/>
          <p:cNvSpPr>
            <a:spLocks noChangeArrowheads="1"/>
          </p:cNvSpPr>
          <p:nvPr/>
        </p:nvSpPr>
        <p:spPr bwMode="auto">
          <a:xfrm>
            <a:off x="492606" y="3200400"/>
            <a:ext cx="2647758" cy="587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24600" name="Rectangle 2191"/>
          <p:cNvSpPr>
            <a:spLocks noChangeArrowheads="1"/>
          </p:cNvSpPr>
          <p:nvPr/>
        </p:nvSpPr>
        <p:spPr bwMode="auto">
          <a:xfrm>
            <a:off x="3140364" y="3200400"/>
            <a:ext cx="2709333" cy="587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24601" name="Rectangle 2193"/>
          <p:cNvSpPr>
            <a:spLocks noChangeArrowheads="1"/>
          </p:cNvSpPr>
          <p:nvPr/>
        </p:nvSpPr>
        <p:spPr bwMode="auto">
          <a:xfrm>
            <a:off x="5849697" y="3200400"/>
            <a:ext cx="2770909" cy="587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24602" name="Rectangle 2194"/>
          <p:cNvSpPr>
            <a:spLocks noChangeArrowheads="1"/>
          </p:cNvSpPr>
          <p:nvPr/>
        </p:nvSpPr>
        <p:spPr bwMode="auto">
          <a:xfrm>
            <a:off x="492606" y="3788229"/>
            <a:ext cx="2647758" cy="1894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24603" name="Rectangle 2195"/>
          <p:cNvSpPr>
            <a:spLocks noChangeArrowheads="1"/>
          </p:cNvSpPr>
          <p:nvPr/>
        </p:nvSpPr>
        <p:spPr bwMode="auto">
          <a:xfrm>
            <a:off x="3140364" y="3788229"/>
            <a:ext cx="2709333" cy="1894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24604" name="Rectangle 2196"/>
          <p:cNvSpPr>
            <a:spLocks noChangeArrowheads="1"/>
          </p:cNvSpPr>
          <p:nvPr/>
        </p:nvSpPr>
        <p:spPr bwMode="auto">
          <a:xfrm>
            <a:off x="492606" y="5682343"/>
            <a:ext cx="2647758" cy="653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24605" name="Rectangle 2197"/>
          <p:cNvSpPr>
            <a:spLocks noChangeArrowheads="1"/>
          </p:cNvSpPr>
          <p:nvPr/>
        </p:nvSpPr>
        <p:spPr bwMode="auto">
          <a:xfrm>
            <a:off x="3140364" y="5682343"/>
            <a:ext cx="2709333" cy="653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285728"/>
            <a:ext cx="7143801" cy="62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623" y="214290"/>
            <a:ext cx="6427525" cy="606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353922" cy="599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331" y="214290"/>
            <a:ext cx="6525255" cy="599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453" y="357166"/>
            <a:ext cx="6367257" cy="58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2"/>
          <p:cNvSpPr>
            <a:spLocks noChangeArrowheads="1"/>
          </p:cNvSpPr>
          <p:nvPr/>
        </p:nvSpPr>
        <p:spPr bwMode="auto">
          <a:xfrm>
            <a:off x="3448242" y="5749019"/>
            <a:ext cx="1615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b="0">
                <a:ea typeface="宋体" pitchFamily="2" charset="-122"/>
              </a:rPr>
              <a:t>刀模框鎖緊機構</a:t>
            </a:r>
          </a:p>
        </p:txBody>
      </p:sp>
      <p:sp>
        <p:nvSpPr>
          <p:cNvPr id="30723" name="Rectangle 125"/>
          <p:cNvSpPr>
            <a:spLocks noChangeArrowheads="1"/>
          </p:cNvSpPr>
          <p:nvPr/>
        </p:nvSpPr>
        <p:spPr bwMode="auto">
          <a:xfrm>
            <a:off x="3448242" y="6008914"/>
            <a:ext cx="23322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b="0">
                <a:solidFill>
                  <a:srgbClr val="000000"/>
                </a:solidFill>
              </a:rPr>
              <a:t>Die-chase locking system</a:t>
            </a:r>
            <a:endParaRPr lang="en-US" altLang="zh-CN" b="0">
              <a:ea typeface="宋体" pitchFamily="2" charset="-122"/>
            </a:endParaRPr>
          </a:p>
        </p:txBody>
      </p:sp>
      <p:pic>
        <p:nvPicPr>
          <p:cNvPr id="30724" name="Picture 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9819" y="3984172"/>
            <a:ext cx="235399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5"/>
          <p:cNvGrpSpPr>
            <a:grpSpLocks/>
          </p:cNvGrpSpPr>
          <p:nvPr/>
        </p:nvGrpSpPr>
        <p:grpSpPr bwMode="auto">
          <a:xfrm>
            <a:off x="3992162" y="715736"/>
            <a:ext cx="1411111" cy="721179"/>
            <a:chOff x="3072" y="321"/>
            <a:chExt cx="1100" cy="530"/>
          </a:xfrm>
        </p:grpSpPr>
        <p:sp>
          <p:nvSpPr>
            <p:cNvPr id="30753" name="Rectangle 58"/>
            <p:cNvSpPr>
              <a:spLocks noChangeArrowheads="1"/>
            </p:cNvSpPr>
            <p:nvPr/>
          </p:nvSpPr>
          <p:spPr bwMode="auto">
            <a:xfrm>
              <a:off x="3072" y="321"/>
              <a:ext cx="1100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軋 切 部(</a:t>
              </a:r>
              <a:r>
                <a:rPr lang="en-US" altLang="zh-CN" sz="2000" dirty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B)</a:t>
              </a:r>
              <a:endParaRPr lang="en-US" altLang="zh-CN" sz="2000" dirty="0"/>
            </a:p>
          </p:txBody>
        </p:sp>
        <p:sp>
          <p:nvSpPr>
            <p:cNvPr id="30754" name="Rectangle 64"/>
            <p:cNvSpPr>
              <a:spLocks noChangeArrowheads="1"/>
            </p:cNvSpPr>
            <p:nvPr/>
          </p:nvSpPr>
          <p:spPr bwMode="auto">
            <a:xfrm>
              <a:off x="3120" y="659"/>
              <a:ext cx="7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zh-CN" sz="1700" dirty="0">
                  <a:solidFill>
                    <a:srgbClr val="000000"/>
                  </a:solidFill>
                </a:rPr>
                <a:t>Die-cutting</a:t>
              </a:r>
              <a:endParaRPr lang="en-US" altLang="zh-CN" sz="1700" dirty="0">
                <a:ea typeface="宋体" pitchFamily="2" charset="-122"/>
              </a:endParaRPr>
            </a:p>
          </p:txBody>
        </p:sp>
      </p:grpSp>
      <p:sp>
        <p:nvSpPr>
          <p:cNvPr id="30726" name="Rectangle 77"/>
          <p:cNvSpPr>
            <a:spLocks noChangeArrowheads="1"/>
          </p:cNvSpPr>
          <p:nvPr/>
        </p:nvSpPr>
        <p:spPr bwMode="auto">
          <a:xfrm>
            <a:off x="737627" y="3358243"/>
            <a:ext cx="18466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b="0">
                <a:ea typeface="宋体" pitchFamily="2" charset="-122"/>
              </a:rPr>
              <a:t>肘節連桿倍力機構</a:t>
            </a:r>
          </a:p>
        </p:txBody>
      </p:sp>
      <p:sp>
        <p:nvSpPr>
          <p:cNvPr id="30727" name="Rectangle 85"/>
          <p:cNvSpPr>
            <a:spLocks noChangeArrowheads="1"/>
          </p:cNvSpPr>
          <p:nvPr/>
        </p:nvSpPr>
        <p:spPr bwMode="auto">
          <a:xfrm>
            <a:off x="749172" y="3592286"/>
            <a:ext cx="17827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b="0">
                <a:solidFill>
                  <a:srgbClr val="000000"/>
                </a:solidFill>
              </a:rPr>
              <a:t>Toggle joint system</a:t>
            </a:r>
            <a:endParaRPr lang="en-US" altLang="zh-CN" b="0">
              <a:ea typeface="宋体" pitchFamily="2" charset="-122"/>
            </a:endParaRPr>
          </a:p>
        </p:txBody>
      </p:sp>
      <p:pic>
        <p:nvPicPr>
          <p:cNvPr id="30728" name="Picture 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051" y="1567544"/>
            <a:ext cx="2353990" cy="164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Rectangle 98"/>
          <p:cNvSpPr>
            <a:spLocks noChangeArrowheads="1"/>
          </p:cNvSpPr>
          <p:nvPr/>
        </p:nvSpPr>
        <p:spPr bwMode="auto">
          <a:xfrm>
            <a:off x="6157576" y="3358243"/>
            <a:ext cx="20774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b="0">
                <a:ea typeface="宋体" pitchFamily="2" charset="-122"/>
              </a:rPr>
              <a:t>分割器與扭力限制器</a:t>
            </a:r>
          </a:p>
        </p:txBody>
      </p:sp>
      <p:sp>
        <p:nvSpPr>
          <p:cNvPr id="30733" name="Rectangle 99"/>
          <p:cNvSpPr>
            <a:spLocks noChangeArrowheads="1"/>
          </p:cNvSpPr>
          <p:nvPr/>
        </p:nvSpPr>
        <p:spPr bwMode="auto">
          <a:xfrm>
            <a:off x="6220435" y="3552826"/>
            <a:ext cx="23748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b="0">
                <a:solidFill>
                  <a:srgbClr val="000000"/>
                </a:solidFill>
              </a:rPr>
              <a:t>Indexing &amp; Torque limiter</a:t>
            </a:r>
            <a:endParaRPr lang="en-US" altLang="zh-CN" b="0">
              <a:ea typeface="宋体" pitchFamily="2" charset="-122"/>
            </a:endParaRPr>
          </a:p>
        </p:txBody>
      </p:sp>
      <p:pic>
        <p:nvPicPr>
          <p:cNvPr id="30734" name="Picture 1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7576" y="1544411"/>
            <a:ext cx="2353990" cy="164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Rectangle 102"/>
          <p:cNvSpPr>
            <a:spLocks noChangeArrowheads="1"/>
          </p:cNvSpPr>
          <p:nvPr/>
        </p:nvSpPr>
        <p:spPr bwMode="auto">
          <a:xfrm>
            <a:off x="800485" y="5812971"/>
            <a:ext cx="6924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b="0">
                <a:ea typeface="宋体" pitchFamily="2" charset="-122"/>
              </a:rPr>
              <a:t>昇退壓</a:t>
            </a:r>
          </a:p>
        </p:txBody>
      </p:sp>
      <p:sp>
        <p:nvSpPr>
          <p:cNvPr id="30736" name="Rectangle 103"/>
          <p:cNvSpPr>
            <a:spLocks noChangeArrowheads="1"/>
          </p:cNvSpPr>
          <p:nvPr/>
        </p:nvSpPr>
        <p:spPr bwMode="auto">
          <a:xfrm>
            <a:off x="786374" y="6008914"/>
            <a:ext cx="1734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b="0">
                <a:solidFill>
                  <a:srgbClr val="000000"/>
                </a:solidFill>
              </a:rPr>
              <a:t>Impression system</a:t>
            </a:r>
            <a:endParaRPr lang="en-US" altLang="zh-CN" b="0">
              <a:ea typeface="宋体" pitchFamily="2" charset="-122"/>
            </a:endParaRPr>
          </a:p>
        </p:txBody>
      </p:sp>
      <p:pic>
        <p:nvPicPr>
          <p:cNvPr id="30737" name="Picture 129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800485" y="3984172"/>
            <a:ext cx="235399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1" y="3977369"/>
            <a:ext cx="245533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Rectangle 134"/>
          <p:cNvSpPr>
            <a:spLocks noChangeArrowheads="1"/>
          </p:cNvSpPr>
          <p:nvPr/>
        </p:nvSpPr>
        <p:spPr bwMode="auto">
          <a:xfrm>
            <a:off x="6096000" y="5773512"/>
            <a:ext cx="6924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b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軋盒部</a:t>
            </a:r>
            <a:endParaRPr lang="zh-CN" altLang="en-US" b="0"/>
          </a:p>
        </p:txBody>
      </p:sp>
      <p:sp>
        <p:nvSpPr>
          <p:cNvPr id="30740" name="Rectangle 135"/>
          <p:cNvSpPr>
            <a:spLocks noChangeArrowheads="1"/>
          </p:cNvSpPr>
          <p:nvPr/>
        </p:nvSpPr>
        <p:spPr bwMode="auto">
          <a:xfrm>
            <a:off x="6116525" y="6008914"/>
            <a:ext cx="17648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b="0">
                <a:solidFill>
                  <a:srgbClr val="000000"/>
                </a:solidFill>
              </a:rPr>
              <a:t>Die-cutting section</a:t>
            </a:r>
            <a:endParaRPr lang="en-US" altLang="zh-CN" b="0">
              <a:ea typeface="宋体" pitchFamily="2" charset="-122"/>
            </a:endParaRPr>
          </a:p>
        </p:txBody>
      </p:sp>
      <p:sp>
        <p:nvSpPr>
          <p:cNvPr id="30741" name="Rectangle 158"/>
          <p:cNvSpPr>
            <a:spLocks noChangeArrowheads="1"/>
          </p:cNvSpPr>
          <p:nvPr/>
        </p:nvSpPr>
        <p:spPr bwMode="auto">
          <a:xfrm>
            <a:off x="677333" y="1436914"/>
            <a:ext cx="2649041" cy="1894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0742" name="Rectangle 159"/>
          <p:cNvSpPr>
            <a:spLocks noChangeArrowheads="1"/>
          </p:cNvSpPr>
          <p:nvPr/>
        </p:nvSpPr>
        <p:spPr bwMode="auto">
          <a:xfrm>
            <a:off x="3326375" y="1436914"/>
            <a:ext cx="2645192" cy="1894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0743" name="Rectangle 160"/>
          <p:cNvSpPr>
            <a:spLocks noChangeArrowheads="1"/>
          </p:cNvSpPr>
          <p:nvPr/>
        </p:nvSpPr>
        <p:spPr bwMode="auto">
          <a:xfrm>
            <a:off x="5971566" y="1436914"/>
            <a:ext cx="2710616" cy="1894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0744" name="Rectangle 161"/>
          <p:cNvSpPr>
            <a:spLocks noChangeArrowheads="1"/>
          </p:cNvSpPr>
          <p:nvPr/>
        </p:nvSpPr>
        <p:spPr bwMode="auto">
          <a:xfrm>
            <a:off x="677333" y="3331029"/>
            <a:ext cx="2649041" cy="522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0745" name="Rectangle 162"/>
          <p:cNvSpPr>
            <a:spLocks noChangeArrowheads="1"/>
          </p:cNvSpPr>
          <p:nvPr/>
        </p:nvSpPr>
        <p:spPr bwMode="auto">
          <a:xfrm>
            <a:off x="3326375" y="3331029"/>
            <a:ext cx="2645192" cy="522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0746" name="Rectangle 163"/>
          <p:cNvSpPr>
            <a:spLocks noChangeArrowheads="1"/>
          </p:cNvSpPr>
          <p:nvPr/>
        </p:nvSpPr>
        <p:spPr bwMode="auto">
          <a:xfrm>
            <a:off x="5971566" y="3331029"/>
            <a:ext cx="2710616" cy="522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0747" name="Rectangle 164"/>
          <p:cNvSpPr>
            <a:spLocks noChangeArrowheads="1"/>
          </p:cNvSpPr>
          <p:nvPr/>
        </p:nvSpPr>
        <p:spPr bwMode="auto">
          <a:xfrm>
            <a:off x="677333" y="3853543"/>
            <a:ext cx="2649041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0748" name="Rectangle 165"/>
          <p:cNvSpPr>
            <a:spLocks noChangeArrowheads="1"/>
          </p:cNvSpPr>
          <p:nvPr/>
        </p:nvSpPr>
        <p:spPr bwMode="auto">
          <a:xfrm>
            <a:off x="3326375" y="3853543"/>
            <a:ext cx="2645192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0749" name="Rectangle 166"/>
          <p:cNvSpPr>
            <a:spLocks noChangeArrowheads="1"/>
          </p:cNvSpPr>
          <p:nvPr/>
        </p:nvSpPr>
        <p:spPr bwMode="auto">
          <a:xfrm>
            <a:off x="5971566" y="3853543"/>
            <a:ext cx="2710616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0750" name="Rectangle 167"/>
          <p:cNvSpPr>
            <a:spLocks noChangeArrowheads="1"/>
          </p:cNvSpPr>
          <p:nvPr/>
        </p:nvSpPr>
        <p:spPr bwMode="auto">
          <a:xfrm>
            <a:off x="677333" y="5749018"/>
            <a:ext cx="2649041" cy="521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0751" name="Rectangle 168"/>
          <p:cNvSpPr>
            <a:spLocks noChangeArrowheads="1"/>
          </p:cNvSpPr>
          <p:nvPr/>
        </p:nvSpPr>
        <p:spPr bwMode="auto">
          <a:xfrm>
            <a:off x="3326375" y="5749018"/>
            <a:ext cx="2645192" cy="521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0752" name="Rectangle 169"/>
          <p:cNvSpPr>
            <a:spLocks noChangeArrowheads="1"/>
          </p:cNvSpPr>
          <p:nvPr/>
        </p:nvSpPr>
        <p:spPr bwMode="auto">
          <a:xfrm>
            <a:off x="5971566" y="5749018"/>
            <a:ext cx="2710616" cy="521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3464920" y="3367769"/>
            <a:ext cx="1107080" cy="30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5746" tIns="37873" rIns="75746" bIns="37873" anchor="ctr"/>
          <a:lstStyle/>
          <a:p>
            <a:r>
              <a:rPr lang="zh-CN" altLang="en-US" b="0"/>
              <a:t>人機介面</a:t>
            </a:r>
          </a:p>
        </p:txBody>
      </p:sp>
      <p:pic>
        <p:nvPicPr>
          <p:cNvPr id="30760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9465" y="1454604"/>
            <a:ext cx="2560525" cy="17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240" y="500042"/>
            <a:ext cx="6118470" cy="576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48" y="466726"/>
            <a:ext cx="7971495" cy="45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964687" y="5712278"/>
            <a:ext cx="1686920" cy="55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5746" tIns="37873" rIns="75746" bIns="37873" anchor="ctr"/>
          <a:lstStyle/>
          <a:p>
            <a:r>
              <a:rPr lang="zh-CN" altLang="en-US" sz="2700" dirty="0"/>
              <a:t>人機介面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42910" y="571480"/>
            <a:ext cx="314327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/>
          <a:lstStyle/>
          <a:p>
            <a:pPr defTabSz="913984"/>
            <a:r>
              <a:rPr kumimoji="1" lang="zh-CN" altLang="en-GB" sz="3200" dirty="0">
                <a:solidFill>
                  <a:schemeClr val="bg2">
                    <a:lumMod val="25000"/>
                  </a:schemeClr>
                </a:solidFill>
                <a:ea typeface="宋体" pitchFamily="2" charset="-122"/>
              </a:rPr>
              <a:t>自軋機運</a:t>
            </a:r>
            <a:r>
              <a:rPr kumimoji="1" lang="zh-CN" altLang="en-GB" sz="3200" dirty="0" smtClean="0">
                <a:solidFill>
                  <a:schemeClr val="bg2">
                    <a:lumMod val="25000"/>
                  </a:schemeClr>
                </a:solidFill>
                <a:ea typeface="宋体" pitchFamily="2" charset="-122"/>
              </a:rPr>
              <a:t>作</a:t>
            </a:r>
            <a:r>
              <a:rPr kumimoji="1" lang="zh-TW" altLang="en-US" sz="3200" dirty="0" smtClean="0">
                <a:solidFill>
                  <a:schemeClr val="bg2">
                    <a:lumMod val="25000"/>
                  </a:schemeClr>
                </a:solidFill>
                <a:ea typeface="宋体" pitchFamily="2" charset="-122"/>
              </a:rPr>
              <a:t>影片</a:t>
            </a:r>
            <a:endParaRPr kumimoji="1" lang="zh-CN" altLang="en-US" sz="3200" dirty="0">
              <a:solidFill>
                <a:schemeClr val="bg2">
                  <a:lumMod val="25000"/>
                </a:schemeClr>
              </a:solidFill>
              <a:ea typeface="宋体" pitchFamily="2" charset="-122"/>
            </a:endParaRPr>
          </a:p>
        </p:txBody>
      </p:sp>
      <p:pic>
        <p:nvPicPr>
          <p:cNvPr id="4" name="10485334_669983316432215_1210152091_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1214422"/>
            <a:ext cx="6929486" cy="5197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052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221497" cy="586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1668"/>
            <a:ext cx="7032170" cy="645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14486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4135"/>
            <a:ext cx="6578687" cy="619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9"/>
          <p:cNvSpPr>
            <a:spLocks noChangeArrowheads="1"/>
          </p:cNvSpPr>
          <p:nvPr/>
        </p:nvSpPr>
        <p:spPr bwMode="auto">
          <a:xfrm>
            <a:off x="3386667" y="536122"/>
            <a:ext cx="2180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除 屑 清 廢 部(</a:t>
            </a:r>
            <a:r>
              <a:rPr lang="en-US" altLang="zh-CN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C)</a:t>
            </a:r>
            <a:endParaRPr lang="en-US" altLang="zh-CN" sz="2000" dirty="0"/>
          </a:p>
        </p:txBody>
      </p:sp>
      <p:sp>
        <p:nvSpPr>
          <p:cNvPr id="38915" name="Rectangle 72"/>
          <p:cNvSpPr>
            <a:spLocks noChangeArrowheads="1"/>
          </p:cNvSpPr>
          <p:nvPr/>
        </p:nvSpPr>
        <p:spPr bwMode="auto">
          <a:xfrm>
            <a:off x="4427041" y="287112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b="0">
              <a:ea typeface="宋体" pitchFamily="2" charset="-122"/>
            </a:endParaRPr>
          </a:p>
        </p:txBody>
      </p:sp>
      <p:sp>
        <p:nvSpPr>
          <p:cNvPr id="38916" name="Rectangle 76"/>
          <p:cNvSpPr>
            <a:spLocks noChangeArrowheads="1"/>
          </p:cNvSpPr>
          <p:nvPr/>
        </p:nvSpPr>
        <p:spPr bwMode="auto">
          <a:xfrm>
            <a:off x="3912626" y="914401"/>
            <a:ext cx="7918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sz="1700" dirty="0">
                <a:solidFill>
                  <a:srgbClr val="000000"/>
                </a:solidFill>
              </a:rPr>
              <a:t>Stripping</a:t>
            </a:r>
            <a:endParaRPr lang="en-US" altLang="zh-CN" sz="1700" dirty="0">
              <a:ea typeface="宋体" pitchFamily="2" charset="-122"/>
            </a:endParaRPr>
          </a:p>
        </p:txBody>
      </p:sp>
      <p:sp>
        <p:nvSpPr>
          <p:cNvPr id="38917" name="Rectangle 100"/>
          <p:cNvSpPr>
            <a:spLocks noChangeArrowheads="1"/>
          </p:cNvSpPr>
          <p:nvPr/>
        </p:nvSpPr>
        <p:spPr bwMode="auto">
          <a:xfrm>
            <a:off x="5971566" y="3513365"/>
            <a:ext cx="242842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sz="1300" dirty="0">
                <a:solidFill>
                  <a:srgbClr val="000000"/>
                </a:solidFill>
              </a:rPr>
              <a:t>Gripper margin edge waste removal</a:t>
            </a:r>
            <a:endParaRPr lang="en-US" altLang="zh-CN" sz="1300" dirty="0">
              <a:ea typeface="宋体" pitchFamily="2" charset="-122"/>
            </a:endParaRPr>
          </a:p>
        </p:txBody>
      </p:sp>
      <p:sp>
        <p:nvSpPr>
          <p:cNvPr id="38918" name="Rectangle 92"/>
          <p:cNvSpPr>
            <a:spLocks noChangeArrowheads="1"/>
          </p:cNvSpPr>
          <p:nvPr/>
        </p:nvSpPr>
        <p:spPr bwMode="auto">
          <a:xfrm>
            <a:off x="3150626" y="3513364"/>
            <a:ext cx="30585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b="0">
                <a:solidFill>
                  <a:srgbClr val="000000"/>
                </a:solidFill>
              </a:rPr>
              <a:t>Conveyor of edge waste removal</a:t>
            </a:r>
            <a:endParaRPr lang="en-US" altLang="zh-CN" b="0">
              <a:ea typeface="宋体" pitchFamily="2" charset="-122"/>
            </a:endParaRPr>
          </a:p>
        </p:txBody>
      </p:sp>
      <p:pic>
        <p:nvPicPr>
          <p:cNvPr id="38919" name="Picture 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0687" y="1396093"/>
            <a:ext cx="245533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93"/>
          <p:cNvSpPr>
            <a:spLocks noChangeArrowheads="1"/>
          </p:cNvSpPr>
          <p:nvPr/>
        </p:nvSpPr>
        <p:spPr bwMode="auto">
          <a:xfrm>
            <a:off x="6137050" y="3226255"/>
            <a:ext cx="1615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zh-CN" altLang="en-US" b="0">
                <a:ea typeface="宋体" pitchFamily="2" charset="-122"/>
              </a:rPr>
              <a:t>廢紙頭去除機構</a:t>
            </a:r>
          </a:p>
        </p:txBody>
      </p:sp>
      <p:pic>
        <p:nvPicPr>
          <p:cNvPr id="38921" name="Picture 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1" y="1396093"/>
            <a:ext cx="245533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212" y="3788229"/>
            <a:ext cx="3381535" cy="226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Rectangle 83"/>
          <p:cNvSpPr>
            <a:spLocks noChangeArrowheads="1"/>
          </p:cNvSpPr>
          <p:nvPr/>
        </p:nvSpPr>
        <p:spPr bwMode="auto">
          <a:xfrm>
            <a:off x="533657" y="3526971"/>
            <a:ext cx="15024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b="0">
                <a:solidFill>
                  <a:srgbClr val="000000"/>
                </a:solidFill>
              </a:rPr>
              <a:t>Stripping device</a:t>
            </a:r>
            <a:endParaRPr lang="en-US" altLang="zh-CN" b="0">
              <a:ea typeface="宋体" pitchFamily="2" charset="-122"/>
            </a:endParaRPr>
          </a:p>
        </p:txBody>
      </p:sp>
      <p:pic>
        <p:nvPicPr>
          <p:cNvPr id="38924" name="Picture 1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435" y="1396093"/>
            <a:ext cx="245533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5" name="Text Box 106"/>
          <p:cNvSpPr txBox="1">
            <a:spLocks noChangeArrowheads="1"/>
          </p:cNvSpPr>
          <p:nvPr/>
        </p:nvSpPr>
        <p:spPr bwMode="auto">
          <a:xfrm>
            <a:off x="432313" y="3205844"/>
            <a:ext cx="1537966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6" tIns="37873" rIns="75746" bIns="37873">
            <a:spAutoFit/>
          </a:bodyPr>
          <a:lstStyle/>
          <a:p>
            <a:pPr algn="l"/>
            <a:r>
              <a:rPr lang="zh-CN" altLang="en-US" b="0">
                <a:ea typeface="宋体" pitchFamily="2" charset="-122"/>
              </a:rPr>
              <a:t>廢紙去除機構</a:t>
            </a:r>
          </a:p>
        </p:txBody>
      </p:sp>
      <p:sp>
        <p:nvSpPr>
          <p:cNvPr id="38926" name="Text Box 107"/>
          <p:cNvSpPr txBox="1">
            <a:spLocks noChangeArrowheads="1"/>
          </p:cNvSpPr>
          <p:nvPr/>
        </p:nvSpPr>
        <p:spPr bwMode="auto">
          <a:xfrm>
            <a:off x="3078788" y="3205844"/>
            <a:ext cx="1999631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6" tIns="37873" rIns="75746" bIns="37873">
            <a:spAutoFit/>
          </a:bodyPr>
          <a:lstStyle/>
          <a:p>
            <a:pPr algn="l"/>
            <a:r>
              <a:rPr lang="zh-CN" altLang="en-US" b="0">
                <a:ea typeface="宋体" pitchFamily="2" charset="-122"/>
              </a:rPr>
              <a:t>紙頭去除輸送機構</a:t>
            </a:r>
          </a:p>
        </p:txBody>
      </p:sp>
      <p:sp>
        <p:nvSpPr>
          <p:cNvPr id="38927" name="Rectangle 115"/>
          <p:cNvSpPr>
            <a:spLocks noChangeArrowheads="1"/>
          </p:cNvSpPr>
          <p:nvPr/>
        </p:nvSpPr>
        <p:spPr bwMode="auto">
          <a:xfrm>
            <a:off x="432314" y="1240971"/>
            <a:ext cx="2646474" cy="1959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8928" name="Rectangle 116"/>
          <p:cNvSpPr>
            <a:spLocks noChangeArrowheads="1"/>
          </p:cNvSpPr>
          <p:nvPr/>
        </p:nvSpPr>
        <p:spPr bwMode="auto">
          <a:xfrm>
            <a:off x="3078788" y="1240971"/>
            <a:ext cx="2832485" cy="1959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8929" name="Rectangle 117"/>
          <p:cNvSpPr>
            <a:spLocks noChangeArrowheads="1"/>
          </p:cNvSpPr>
          <p:nvPr/>
        </p:nvSpPr>
        <p:spPr bwMode="auto">
          <a:xfrm>
            <a:off x="5911273" y="1240971"/>
            <a:ext cx="2770909" cy="1959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8930" name="Rectangle 118"/>
          <p:cNvSpPr>
            <a:spLocks noChangeArrowheads="1"/>
          </p:cNvSpPr>
          <p:nvPr/>
        </p:nvSpPr>
        <p:spPr bwMode="auto">
          <a:xfrm>
            <a:off x="432314" y="3200400"/>
            <a:ext cx="2646474" cy="587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8931" name="Rectangle 119"/>
          <p:cNvSpPr>
            <a:spLocks noChangeArrowheads="1"/>
          </p:cNvSpPr>
          <p:nvPr/>
        </p:nvSpPr>
        <p:spPr bwMode="auto">
          <a:xfrm>
            <a:off x="3078788" y="3200400"/>
            <a:ext cx="2832485" cy="587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8932" name="Rectangle 120"/>
          <p:cNvSpPr>
            <a:spLocks noChangeArrowheads="1"/>
          </p:cNvSpPr>
          <p:nvPr/>
        </p:nvSpPr>
        <p:spPr bwMode="auto">
          <a:xfrm>
            <a:off x="5911273" y="3200400"/>
            <a:ext cx="2770909" cy="587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38933" name="Rectangle 121"/>
          <p:cNvSpPr>
            <a:spLocks noChangeArrowheads="1"/>
          </p:cNvSpPr>
          <p:nvPr/>
        </p:nvSpPr>
        <p:spPr bwMode="auto">
          <a:xfrm>
            <a:off x="432314" y="3788229"/>
            <a:ext cx="5478959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1028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885292" cy="55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415" y="80283"/>
            <a:ext cx="7099172" cy="669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1028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334" y="285728"/>
            <a:ext cx="6264500" cy="590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873234" cy="528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326374" y="3920219"/>
            <a:ext cx="2643909" cy="2393464"/>
            <a:chOff x="2592" y="2880"/>
            <a:chExt cx="2062" cy="1760"/>
          </a:xfrm>
        </p:grpSpPr>
        <p:sp>
          <p:nvSpPr>
            <p:cNvPr id="44078" name="Text Box 39"/>
            <p:cNvSpPr txBox="1">
              <a:spLocks noChangeArrowheads="1"/>
            </p:cNvSpPr>
            <p:nvPr/>
          </p:nvSpPr>
          <p:spPr bwMode="auto">
            <a:xfrm>
              <a:off x="2592" y="4224"/>
              <a:ext cx="206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b="0">
                  <a:ea typeface="宋体" pitchFamily="2" charset="-122"/>
                </a:rPr>
                <a:t>收集部</a:t>
              </a:r>
            </a:p>
          </p:txBody>
        </p:sp>
        <p:pic>
          <p:nvPicPr>
            <p:cNvPr id="44079" name="Picture 46" descr="G:\15%\D收集部.jpg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2640" y="2880"/>
              <a:ext cx="1527" cy="1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80" name="Text Box 62"/>
            <p:cNvSpPr txBox="1">
              <a:spLocks noChangeArrowheads="1"/>
            </p:cNvSpPr>
            <p:nvPr/>
          </p:nvSpPr>
          <p:spPr bwMode="auto">
            <a:xfrm>
              <a:off x="2592" y="4368"/>
              <a:ext cx="115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b="0">
                  <a:ea typeface="宋体" pitchFamily="2" charset="-122"/>
                </a:rPr>
                <a:t>Delivery</a:t>
              </a:r>
            </a:p>
          </p:txBody>
        </p:sp>
      </p:grp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394364" y="2608490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513667" y="2445204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3390516" y="2424794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3394364" y="2612572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sp>
        <p:nvSpPr>
          <p:cNvPr id="44039" name="Rectangle 21"/>
          <p:cNvSpPr>
            <a:spLocks noChangeArrowheads="1"/>
          </p:cNvSpPr>
          <p:nvPr/>
        </p:nvSpPr>
        <p:spPr bwMode="auto">
          <a:xfrm>
            <a:off x="3394364" y="2604408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sp>
        <p:nvSpPr>
          <p:cNvPr id="44040" name="Rectangle 23"/>
          <p:cNvSpPr>
            <a:spLocks noChangeArrowheads="1"/>
          </p:cNvSpPr>
          <p:nvPr/>
        </p:nvSpPr>
        <p:spPr bwMode="auto">
          <a:xfrm>
            <a:off x="3394364" y="2608490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sp>
        <p:nvSpPr>
          <p:cNvPr id="44041" name="Rectangle 25"/>
          <p:cNvSpPr>
            <a:spLocks noChangeArrowheads="1"/>
          </p:cNvSpPr>
          <p:nvPr/>
        </p:nvSpPr>
        <p:spPr bwMode="auto">
          <a:xfrm>
            <a:off x="3394364" y="2612572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sp>
        <p:nvSpPr>
          <p:cNvPr id="44042" name="Rectangle 35"/>
          <p:cNvSpPr>
            <a:spLocks noChangeArrowheads="1"/>
          </p:cNvSpPr>
          <p:nvPr/>
        </p:nvSpPr>
        <p:spPr bwMode="auto">
          <a:xfrm>
            <a:off x="3394364" y="2608490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sp>
        <p:nvSpPr>
          <p:cNvPr id="44043" name="Rectangle 37"/>
          <p:cNvSpPr>
            <a:spLocks noChangeArrowheads="1"/>
          </p:cNvSpPr>
          <p:nvPr/>
        </p:nvSpPr>
        <p:spPr bwMode="auto">
          <a:xfrm>
            <a:off x="3394364" y="2608490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sp>
        <p:nvSpPr>
          <p:cNvPr id="44044" name="Rectangle 41"/>
          <p:cNvSpPr>
            <a:spLocks noChangeArrowheads="1"/>
          </p:cNvSpPr>
          <p:nvPr/>
        </p:nvSpPr>
        <p:spPr bwMode="auto">
          <a:xfrm>
            <a:off x="3394364" y="2608490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pic>
        <p:nvPicPr>
          <p:cNvPr id="44045" name="Picture 40" descr="G:\15%\Catalogue picture 013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448242" y="1487261"/>
            <a:ext cx="2355273" cy="164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6" name="Rectangle 43"/>
          <p:cNvSpPr>
            <a:spLocks noChangeArrowheads="1"/>
          </p:cNvSpPr>
          <p:nvPr/>
        </p:nvSpPr>
        <p:spPr bwMode="auto">
          <a:xfrm>
            <a:off x="3394364" y="2608490"/>
            <a:ext cx="9144000" cy="3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endParaRPr lang="zh-TW" altLang="en-US" b="0"/>
          </a:p>
        </p:txBody>
      </p:sp>
      <p:pic>
        <p:nvPicPr>
          <p:cNvPr id="44047" name="Picture 42" descr="G:\15%\Catalogue picture 010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157576" y="1487261"/>
            <a:ext cx="2353990" cy="164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615758" y="4049487"/>
            <a:ext cx="2356556" cy="2275115"/>
            <a:chOff x="480" y="2976"/>
            <a:chExt cx="1836" cy="1672"/>
          </a:xfrm>
        </p:grpSpPr>
        <p:sp>
          <p:nvSpPr>
            <p:cNvPr id="44075" name="Text Box 20"/>
            <p:cNvSpPr txBox="1">
              <a:spLocks noChangeArrowheads="1"/>
            </p:cNvSpPr>
            <p:nvPr/>
          </p:nvSpPr>
          <p:spPr bwMode="auto">
            <a:xfrm>
              <a:off x="480" y="4185"/>
              <a:ext cx="182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b="0">
                  <a:ea typeface="宋体" pitchFamily="2" charset="-122"/>
                </a:rPr>
                <a:t>補台</a:t>
              </a:r>
              <a:endParaRPr kumimoji="1" lang="en-US" altLang="zh-CN" b="0">
                <a:ea typeface="宋体" pitchFamily="2" charset="-122"/>
              </a:endParaRPr>
            </a:p>
          </p:txBody>
        </p:sp>
        <p:pic>
          <p:nvPicPr>
            <p:cNvPr id="44076" name="Picture 44" descr="G:\15%\Catalogue picture 009.jpg"/>
            <p:cNvPicPr>
              <a:picLocks noChangeAspect="1" noChangeArrowheads="1"/>
            </p:cNvPicPr>
            <p:nvPr/>
          </p:nvPicPr>
          <p:blipFill>
            <a:blip r:embed="rId8" r:link="rId9"/>
            <a:srcRect/>
            <a:stretch>
              <a:fillRect/>
            </a:stretch>
          </p:blipFill>
          <p:spPr bwMode="auto">
            <a:xfrm>
              <a:off x="480" y="2976"/>
              <a:ext cx="1836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77" name="Text Box 61"/>
            <p:cNvSpPr txBox="1">
              <a:spLocks noChangeArrowheads="1"/>
            </p:cNvSpPr>
            <p:nvPr/>
          </p:nvSpPr>
          <p:spPr bwMode="auto">
            <a:xfrm>
              <a:off x="480" y="4377"/>
              <a:ext cx="133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7" tIns="45718" rIns="91437" bIns="45718">
              <a:spAutoFit/>
            </a:bodyPr>
            <a:lstStyle/>
            <a:p>
              <a:pPr algn="l"/>
              <a:r>
                <a:rPr lang="en-US" altLang="zh-CN" b="0">
                  <a:ea typeface="宋体" pitchFamily="2" charset="-122"/>
                </a:rPr>
                <a:t>Non-stop device</a:t>
              </a:r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416919" y="1191986"/>
            <a:ext cx="2663152" cy="2735036"/>
            <a:chOff x="326" y="876"/>
            <a:chExt cx="2075" cy="2010"/>
          </a:xfrm>
        </p:grpSpPr>
        <p:sp>
          <p:nvSpPr>
            <p:cNvPr id="44072" name="Text Box 17"/>
            <p:cNvSpPr txBox="1">
              <a:spLocks noChangeArrowheads="1"/>
            </p:cNvSpPr>
            <p:nvPr/>
          </p:nvSpPr>
          <p:spPr bwMode="auto">
            <a:xfrm>
              <a:off x="336" y="2457"/>
              <a:ext cx="206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b="0">
                  <a:ea typeface="宋体" pitchFamily="2" charset="-122"/>
                </a:rPr>
                <a:t>側拍拍齊裝置</a:t>
              </a:r>
            </a:p>
          </p:txBody>
        </p:sp>
        <p:pic>
          <p:nvPicPr>
            <p:cNvPr id="44073" name="Picture 58" descr="image00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70" y="876"/>
              <a:ext cx="1667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74" name="Text Box 69"/>
            <p:cNvSpPr txBox="1">
              <a:spLocks noChangeArrowheads="1"/>
            </p:cNvSpPr>
            <p:nvPr/>
          </p:nvSpPr>
          <p:spPr bwMode="auto">
            <a:xfrm>
              <a:off x="326" y="2615"/>
              <a:ext cx="11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7" tIns="45718" rIns="91437" bIns="45718">
              <a:spAutoFit/>
            </a:bodyPr>
            <a:lstStyle/>
            <a:p>
              <a:pPr algn="l"/>
              <a:r>
                <a:rPr lang="en-US" altLang="zh-CN" b="0">
                  <a:ea typeface="宋体" pitchFamily="2" charset="-122"/>
                </a:rPr>
                <a:t>Joggle device</a:t>
              </a:r>
            </a:p>
          </p:txBody>
        </p: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3078788" y="2457451"/>
            <a:ext cx="9575030" cy="1782847"/>
            <a:chOff x="2400" y="1806"/>
            <a:chExt cx="7464" cy="1309"/>
          </a:xfrm>
        </p:grpSpPr>
        <p:sp>
          <p:nvSpPr>
            <p:cNvPr id="44069" name="Text Box 18"/>
            <p:cNvSpPr txBox="1">
              <a:spLocks noChangeArrowheads="1"/>
            </p:cNvSpPr>
            <p:nvPr/>
          </p:nvSpPr>
          <p:spPr bwMode="auto">
            <a:xfrm>
              <a:off x="2400" y="2448"/>
              <a:ext cx="206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b="0">
                  <a:ea typeface="宋体" pitchFamily="2" charset="-122"/>
                </a:rPr>
                <a:t>毛刷壓紙機構</a:t>
              </a:r>
            </a:p>
          </p:txBody>
        </p:sp>
        <p:sp>
          <p:nvSpPr>
            <p:cNvPr id="44070" name="Rectangle 47"/>
            <p:cNvSpPr>
              <a:spLocks noChangeArrowheads="1"/>
            </p:cNvSpPr>
            <p:nvPr/>
          </p:nvSpPr>
          <p:spPr bwMode="auto">
            <a:xfrm>
              <a:off x="2736" y="1806"/>
              <a:ext cx="712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endParaRPr lang="zh-TW" altLang="en-US" b="0"/>
            </a:p>
          </p:txBody>
        </p:sp>
        <p:sp>
          <p:nvSpPr>
            <p:cNvPr id="44071" name="Text Box 70"/>
            <p:cNvSpPr txBox="1">
              <a:spLocks noChangeArrowheads="1"/>
            </p:cNvSpPr>
            <p:nvPr/>
          </p:nvSpPr>
          <p:spPr bwMode="auto">
            <a:xfrm>
              <a:off x="2448" y="2640"/>
              <a:ext cx="172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b="0" dirty="0">
                  <a:ea typeface="宋体" pitchFamily="2" charset="-122"/>
                </a:rPr>
                <a:t>Push down brush device</a:t>
              </a:r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394364" y="2608491"/>
            <a:ext cx="9144000" cy="1318532"/>
            <a:chOff x="2646" y="1917"/>
            <a:chExt cx="7128" cy="969"/>
          </a:xfrm>
        </p:grpSpPr>
        <p:sp>
          <p:nvSpPr>
            <p:cNvPr id="44066" name="Text Box 19"/>
            <p:cNvSpPr txBox="1">
              <a:spLocks noChangeArrowheads="1"/>
            </p:cNvSpPr>
            <p:nvPr/>
          </p:nvSpPr>
          <p:spPr bwMode="auto">
            <a:xfrm>
              <a:off x="4702" y="2437"/>
              <a:ext cx="206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b="0">
                  <a:ea typeface="宋体" pitchFamily="2" charset="-122"/>
                </a:rPr>
                <a:t>側拍拍齊裝置</a:t>
              </a:r>
            </a:p>
          </p:txBody>
        </p:sp>
        <p:sp>
          <p:nvSpPr>
            <p:cNvPr id="44067" name="Rectangle 45"/>
            <p:cNvSpPr>
              <a:spLocks noChangeArrowheads="1"/>
            </p:cNvSpPr>
            <p:nvPr/>
          </p:nvSpPr>
          <p:spPr bwMode="auto">
            <a:xfrm>
              <a:off x="2646" y="1917"/>
              <a:ext cx="712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endParaRPr lang="zh-TW" altLang="en-US" b="0"/>
            </a:p>
          </p:txBody>
        </p:sp>
        <p:sp>
          <p:nvSpPr>
            <p:cNvPr id="44068" name="Text Box 71"/>
            <p:cNvSpPr txBox="1">
              <a:spLocks noChangeArrowheads="1"/>
            </p:cNvSpPr>
            <p:nvPr/>
          </p:nvSpPr>
          <p:spPr bwMode="auto">
            <a:xfrm>
              <a:off x="4704" y="2615"/>
              <a:ext cx="11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7" tIns="45718" rIns="91437" bIns="45718">
              <a:spAutoFit/>
            </a:bodyPr>
            <a:lstStyle/>
            <a:p>
              <a:pPr algn="l"/>
              <a:r>
                <a:rPr lang="en-US" altLang="zh-CN" b="0">
                  <a:ea typeface="宋体" pitchFamily="2" charset="-122"/>
                </a:rPr>
                <a:t>Joggle device</a:t>
              </a:r>
            </a:p>
          </p:txBody>
        </p:sp>
      </p:grpSp>
      <p:sp>
        <p:nvSpPr>
          <p:cNvPr id="44052" name="Rectangle 76"/>
          <p:cNvSpPr>
            <a:spLocks noChangeArrowheads="1"/>
          </p:cNvSpPr>
          <p:nvPr/>
        </p:nvSpPr>
        <p:spPr bwMode="auto">
          <a:xfrm>
            <a:off x="3140364" y="3331028"/>
            <a:ext cx="2831202" cy="589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sp>
        <p:nvSpPr>
          <p:cNvPr id="44053" name="Rectangle 77"/>
          <p:cNvSpPr>
            <a:spLocks noChangeArrowheads="1"/>
          </p:cNvSpPr>
          <p:nvPr/>
        </p:nvSpPr>
        <p:spPr bwMode="auto">
          <a:xfrm>
            <a:off x="432314" y="3920218"/>
            <a:ext cx="270805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5746" tIns="37873" rIns="75746" bIns="37873" anchor="ctr"/>
          <a:lstStyle/>
          <a:p>
            <a:endParaRPr lang="zh-TW" altLang="en-US" b="0"/>
          </a:p>
        </p:txBody>
      </p: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0" y="522515"/>
            <a:ext cx="9144000" cy="689883"/>
            <a:chOff x="0" y="384"/>
            <a:chExt cx="7128" cy="507"/>
          </a:xfrm>
        </p:grpSpPr>
        <p:sp>
          <p:nvSpPr>
            <p:cNvPr id="44064" name="Text Box 6"/>
            <p:cNvSpPr txBox="1">
              <a:spLocks noChangeArrowheads="1"/>
            </p:cNvSpPr>
            <p:nvPr/>
          </p:nvSpPr>
          <p:spPr bwMode="auto">
            <a:xfrm>
              <a:off x="0" y="384"/>
              <a:ext cx="7128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000" dirty="0">
                  <a:ea typeface="宋体" pitchFamily="2" charset="-122"/>
                </a:rPr>
                <a:t>成品收集部（</a:t>
              </a:r>
              <a:r>
                <a:rPr kumimoji="1" lang="en-US" altLang="zh-CN" sz="2000" dirty="0">
                  <a:ea typeface="宋体" pitchFamily="2" charset="-122"/>
                </a:rPr>
                <a:t>D）</a:t>
              </a:r>
            </a:p>
          </p:txBody>
        </p:sp>
        <p:sp>
          <p:nvSpPr>
            <p:cNvPr id="44065" name="Text Box 80"/>
            <p:cNvSpPr txBox="1">
              <a:spLocks noChangeArrowheads="1"/>
            </p:cNvSpPr>
            <p:nvPr/>
          </p:nvSpPr>
          <p:spPr bwMode="auto">
            <a:xfrm>
              <a:off x="3102" y="631"/>
              <a:ext cx="70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7" tIns="45718" rIns="91437" bIns="45718">
              <a:spAutoFit/>
            </a:bodyPr>
            <a:lstStyle/>
            <a:p>
              <a:pPr algn="l"/>
              <a:r>
                <a:rPr lang="en-US" altLang="zh-CN" sz="1700" dirty="0">
                  <a:ea typeface="宋体" pitchFamily="2" charset="-122"/>
                </a:rPr>
                <a:t>Delivery</a:t>
              </a: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432314" y="1177018"/>
            <a:ext cx="8311444" cy="5093153"/>
            <a:chOff x="336" y="864"/>
            <a:chExt cx="6480" cy="3744"/>
          </a:xfrm>
        </p:grpSpPr>
        <p:sp>
          <p:nvSpPr>
            <p:cNvPr id="44056" name="Rectangle 72"/>
            <p:cNvSpPr>
              <a:spLocks noChangeArrowheads="1"/>
            </p:cNvSpPr>
            <p:nvPr/>
          </p:nvSpPr>
          <p:spPr bwMode="auto">
            <a:xfrm>
              <a:off x="336" y="864"/>
              <a:ext cx="2112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7" tIns="45718" rIns="91437" bIns="45718" anchor="ctr"/>
            <a:lstStyle/>
            <a:p>
              <a:endParaRPr lang="zh-TW" altLang="en-US" b="0"/>
            </a:p>
          </p:txBody>
        </p:sp>
        <p:sp>
          <p:nvSpPr>
            <p:cNvPr id="44057" name="Rectangle 73"/>
            <p:cNvSpPr>
              <a:spLocks noChangeArrowheads="1"/>
            </p:cNvSpPr>
            <p:nvPr/>
          </p:nvSpPr>
          <p:spPr bwMode="auto">
            <a:xfrm>
              <a:off x="2448" y="864"/>
              <a:ext cx="2208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7" tIns="45718" rIns="91437" bIns="45718" anchor="ctr"/>
            <a:lstStyle/>
            <a:p>
              <a:endParaRPr lang="zh-TW" altLang="en-US" b="0"/>
            </a:p>
          </p:txBody>
        </p:sp>
        <p:sp>
          <p:nvSpPr>
            <p:cNvPr id="44058" name="Rectangle 74"/>
            <p:cNvSpPr>
              <a:spLocks noChangeArrowheads="1"/>
            </p:cNvSpPr>
            <p:nvPr/>
          </p:nvSpPr>
          <p:spPr bwMode="auto">
            <a:xfrm>
              <a:off x="4656" y="864"/>
              <a:ext cx="2160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7" tIns="45718" rIns="91437" bIns="45718" anchor="ctr"/>
            <a:lstStyle/>
            <a:p>
              <a:endParaRPr lang="zh-TW" altLang="en-US" b="0"/>
            </a:p>
          </p:txBody>
        </p:sp>
        <p:sp>
          <p:nvSpPr>
            <p:cNvPr id="44059" name="Rectangle 75"/>
            <p:cNvSpPr>
              <a:spLocks noChangeArrowheads="1"/>
            </p:cNvSpPr>
            <p:nvPr/>
          </p:nvSpPr>
          <p:spPr bwMode="auto">
            <a:xfrm>
              <a:off x="336" y="2448"/>
              <a:ext cx="211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7" tIns="45718" rIns="91437" bIns="45718" anchor="ctr"/>
            <a:lstStyle/>
            <a:p>
              <a:endParaRPr lang="zh-TW" altLang="en-US" b="0"/>
            </a:p>
          </p:txBody>
        </p:sp>
        <p:sp>
          <p:nvSpPr>
            <p:cNvPr id="44060" name="Rectangle 78"/>
            <p:cNvSpPr>
              <a:spLocks noChangeArrowheads="1"/>
            </p:cNvSpPr>
            <p:nvPr/>
          </p:nvSpPr>
          <p:spPr bwMode="auto">
            <a:xfrm>
              <a:off x="2448" y="2880"/>
              <a:ext cx="2208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7" tIns="45718" rIns="91437" bIns="45718" anchor="ctr"/>
            <a:lstStyle/>
            <a:p>
              <a:endParaRPr lang="zh-TW" altLang="en-US" b="0"/>
            </a:p>
          </p:txBody>
        </p:sp>
        <p:sp>
          <p:nvSpPr>
            <p:cNvPr id="44061" name="Rectangle 79"/>
            <p:cNvSpPr>
              <a:spLocks noChangeArrowheads="1"/>
            </p:cNvSpPr>
            <p:nvPr/>
          </p:nvSpPr>
          <p:spPr bwMode="auto">
            <a:xfrm>
              <a:off x="4656" y="2448"/>
              <a:ext cx="2160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7" tIns="45718" rIns="91437" bIns="45718" anchor="ctr"/>
            <a:lstStyle/>
            <a:p>
              <a:endParaRPr lang="zh-TW" altLang="en-US" b="0"/>
            </a:p>
          </p:txBody>
        </p:sp>
        <p:sp>
          <p:nvSpPr>
            <p:cNvPr id="44062" name="Rectangle 81"/>
            <p:cNvSpPr>
              <a:spLocks noChangeArrowheads="1"/>
            </p:cNvSpPr>
            <p:nvPr/>
          </p:nvSpPr>
          <p:spPr bwMode="auto">
            <a:xfrm>
              <a:off x="336" y="4224"/>
              <a:ext cx="21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7" tIns="45718" rIns="91437" bIns="45718" anchor="ctr"/>
            <a:lstStyle/>
            <a:p>
              <a:r>
                <a:rPr lang="zh-CN" altLang="en-US" b="0">
                  <a:ea typeface="宋体" pitchFamily="2" charset="-122"/>
                </a:rPr>
                <a:t> </a:t>
              </a:r>
            </a:p>
          </p:txBody>
        </p:sp>
        <p:sp>
          <p:nvSpPr>
            <p:cNvPr id="44063" name="Rectangle 82"/>
            <p:cNvSpPr>
              <a:spLocks noChangeArrowheads="1"/>
            </p:cNvSpPr>
            <p:nvPr/>
          </p:nvSpPr>
          <p:spPr bwMode="auto">
            <a:xfrm>
              <a:off x="2448" y="4224"/>
              <a:ext cx="220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7" tIns="45718" rIns="91437" bIns="45718" anchor="ctr"/>
            <a:lstStyle/>
            <a:p>
              <a:endParaRPr lang="zh-TW" altLang="en-US" b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42910" y="571480"/>
            <a:ext cx="314327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/>
          <a:lstStyle/>
          <a:p>
            <a:pPr defTabSz="913984"/>
            <a:r>
              <a:rPr kumimoji="1" lang="zh-CN" altLang="en-GB" sz="3200" dirty="0">
                <a:solidFill>
                  <a:schemeClr val="bg2">
                    <a:lumMod val="25000"/>
                  </a:schemeClr>
                </a:solidFill>
                <a:ea typeface="宋体" pitchFamily="2" charset="-122"/>
              </a:rPr>
              <a:t>自軋機運作過程</a:t>
            </a:r>
            <a:endParaRPr kumimoji="1" lang="zh-CN" altLang="en-US" sz="3200" dirty="0">
              <a:solidFill>
                <a:schemeClr val="bg2">
                  <a:lumMod val="25000"/>
                </a:schemeClr>
              </a:solidFill>
              <a:ea typeface="宋体" pitchFamily="2" charset="-122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571472" y="1357298"/>
            <a:ext cx="7858180" cy="5000660"/>
            <a:chOff x="1500166" y="1714488"/>
            <a:chExt cx="7170119" cy="4496877"/>
          </a:xfrm>
        </p:grpSpPr>
        <p:sp>
          <p:nvSpPr>
            <p:cNvPr id="58371" name="Line 3"/>
            <p:cNvSpPr>
              <a:spLocks noChangeShapeType="1"/>
            </p:cNvSpPr>
            <p:nvPr/>
          </p:nvSpPr>
          <p:spPr bwMode="auto">
            <a:xfrm>
              <a:off x="2524606" y="2286000"/>
              <a:ext cx="1539394" cy="65314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zh-CN" altLang="en-US" sz="2000"/>
            </a:p>
          </p:txBody>
        </p:sp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2401455" y="2220686"/>
              <a:ext cx="0" cy="65314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zh-CN" altLang="en-US" sz="2000"/>
            </a:p>
          </p:txBody>
        </p:sp>
        <p:pic>
          <p:nvPicPr>
            <p:cNvPr id="58375" name="Picture 7" descr="Schatten für 250x200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6340" y="4734550"/>
              <a:ext cx="1691953" cy="147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6" name="Picture 8" descr="Tisch-1"/>
            <p:cNvPicPr>
              <a:picLocks noChangeAspect="1" noChangeArrowheads="1"/>
            </p:cNvPicPr>
            <p:nvPr/>
          </p:nvPicPr>
          <p:blipFill>
            <a:blip r:embed="rId4"/>
            <a:srcRect l="8824" r="58823" b="6107"/>
            <a:stretch>
              <a:fillRect/>
            </a:stretch>
          </p:blipFill>
          <p:spPr bwMode="auto">
            <a:xfrm>
              <a:off x="3929058" y="4886562"/>
              <a:ext cx="1488918" cy="1257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7" name="Funktionen Stanzen, Ausbrechen, Greiferrandentfernung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90403" y="2859148"/>
              <a:ext cx="6767811" cy="2044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7858148" y="1785926"/>
              <a:ext cx="812137" cy="7304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pPr marL="235401" indent="-235401" defTabSz="631241">
                <a:lnSpc>
                  <a:spcPct val="120000"/>
                </a:lnSpc>
                <a:spcBef>
                  <a:spcPct val="50000"/>
                </a:spcBef>
                <a:buSzPct val="77000"/>
              </a:pPr>
              <a:r>
                <a:rPr lang="zh-CN" altLang="de-DE" dirty="0">
                  <a:solidFill>
                    <a:schemeClr val="accent2"/>
                  </a:solidFill>
                  <a:ea typeface="宋体" pitchFamily="2" charset="-122"/>
                </a:rPr>
                <a:t>飛達頭</a:t>
              </a:r>
            </a:p>
          </p:txBody>
        </p: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6057158" y="1714488"/>
              <a:ext cx="1569654" cy="3980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37" tIns="45718" rIns="91437" bIns="45718">
              <a:spAutoFit/>
            </a:bodyPr>
            <a:lstStyle/>
            <a:p>
              <a:pPr marL="235401" indent="-235401" defTabSz="631241">
                <a:lnSpc>
                  <a:spcPct val="120000"/>
                </a:lnSpc>
                <a:buSzPct val="77000"/>
              </a:pPr>
              <a:r>
                <a:rPr lang="zh-CN" altLang="de-DE" dirty="0">
                  <a:solidFill>
                    <a:schemeClr val="accent2"/>
                  </a:solidFill>
                  <a:ea typeface="宋体" pitchFamily="2" charset="-122"/>
                </a:rPr>
                <a:t>輸送定位機構</a:t>
              </a:r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4985588" y="1714488"/>
              <a:ext cx="877157" cy="3980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37" tIns="45718" rIns="91437" bIns="45718">
              <a:spAutoFit/>
            </a:bodyPr>
            <a:lstStyle/>
            <a:p>
              <a:pPr marL="235401" indent="-235401" defTabSz="631241">
                <a:lnSpc>
                  <a:spcPct val="120000"/>
                </a:lnSpc>
                <a:buSzPct val="77000"/>
              </a:pPr>
              <a:r>
                <a:rPr lang="zh-CN" altLang="de-DE" dirty="0">
                  <a:solidFill>
                    <a:schemeClr val="accent2"/>
                  </a:solidFill>
                  <a:ea typeface="宋体" pitchFamily="2" charset="-122"/>
                </a:rPr>
                <a:t>軋切部</a:t>
              </a:r>
            </a:p>
          </p:txBody>
        </p:sp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4015536" y="1721301"/>
              <a:ext cx="877157" cy="3980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37" tIns="45718" rIns="91437" bIns="45718">
              <a:spAutoFit/>
            </a:bodyPr>
            <a:lstStyle/>
            <a:p>
              <a:pPr marL="235401" indent="-235401" defTabSz="631241">
                <a:lnSpc>
                  <a:spcPct val="120000"/>
                </a:lnSpc>
                <a:buSzPct val="77000"/>
              </a:pPr>
              <a:r>
                <a:rPr lang="zh-CN" altLang="de-DE" dirty="0">
                  <a:solidFill>
                    <a:schemeClr val="accent2"/>
                  </a:solidFill>
                  <a:ea typeface="宋体" pitchFamily="2" charset="-122"/>
                </a:rPr>
                <a:t>除屑部</a:t>
              </a:r>
            </a:p>
          </p:txBody>
        </p:sp>
        <p:sp>
          <p:nvSpPr>
            <p:cNvPr id="58382" name="Text Box 14"/>
            <p:cNvSpPr txBox="1">
              <a:spLocks noChangeArrowheads="1"/>
            </p:cNvSpPr>
            <p:nvPr/>
          </p:nvSpPr>
          <p:spPr bwMode="auto">
            <a:xfrm>
              <a:off x="2955245" y="1741742"/>
              <a:ext cx="954101" cy="4320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37" tIns="45718" rIns="91437" bIns="45718">
              <a:spAutoFit/>
            </a:bodyPr>
            <a:lstStyle/>
            <a:p>
              <a:pPr marL="235401" indent="-235401" defTabSz="631241">
                <a:lnSpc>
                  <a:spcPct val="120000"/>
                </a:lnSpc>
                <a:buSzPct val="77000"/>
              </a:pPr>
              <a:r>
                <a:rPr lang="zh-CN" altLang="de-DE" sz="2000" dirty="0">
                  <a:solidFill>
                    <a:schemeClr val="accent2"/>
                  </a:solidFill>
                  <a:ea typeface="宋体" pitchFamily="2" charset="-122"/>
                </a:rPr>
                <a:t>收集部</a:t>
              </a:r>
            </a:p>
          </p:txBody>
        </p:sp>
        <p:sp>
          <p:nvSpPr>
            <p:cNvPr id="58383" name="Text Box 15"/>
            <p:cNvSpPr txBox="1">
              <a:spLocks noChangeArrowheads="1"/>
            </p:cNvSpPr>
            <p:nvPr/>
          </p:nvSpPr>
          <p:spPr bwMode="auto">
            <a:xfrm>
              <a:off x="1500166" y="1740038"/>
              <a:ext cx="1285884" cy="7304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7" tIns="45718" rIns="91437" bIns="45718">
              <a:spAutoFit/>
            </a:bodyPr>
            <a:lstStyle/>
            <a:p>
              <a:pPr marL="235401" indent="-235401" defTabSz="631241">
                <a:lnSpc>
                  <a:spcPct val="120000"/>
                </a:lnSpc>
                <a:spcBef>
                  <a:spcPct val="50000"/>
                </a:spcBef>
                <a:buSzPct val="77000"/>
              </a:pPr>
              <a:r>
                <a:rPr lang="zh-CN" altLang="de-DE" dirty="0">
                  <a:solidFill>
                    <a:schemeClr val="accent2"/>
                  </a:solidFill>
                  <a:ea typeface="宋体" pitchFamily="2" charset="-122"/>
                </a:rPr>
                <a:t>去廢紙頭機構</a:t>
              </a:r>
            </a:p>
          </p:txBody>
        </p:sp>
        <p:sp>
          <p:nvSpPr>
            <p:cNvPr id="58384" name="Line 16"/>
            <p:cNvSpPr>
              <a:spLocks noChangeShapeType="1"/>
            </p:cNvSpPr>
            <p:nvPr/>
          </p:nvSpPr>
          <p:spPr bwMode="auto">
            <a:xfrm>
              <a:off x="2334863" y="2368579"/>
              <a:ext cx="744459" cy="73585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3282356" y="2450341"/>
              <a:ext cx="135356" cy="81761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86" name="Line 18"/>
            <p:cNvSpPr>
              <a:spLocks noChangeShapeType="1"/>
            </p:cNvSpPr>
            <p:nvPr/>
          </p:nvSpPr>
          <p:spPr bwMode="auto">
            <a:xfrm>
              <a:off x="4365206" y="2450341"/>
              <a:ext cx="0" cy="6540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 flipH="1">
              <a:off x="7613754" y="2357429"/>
              <a:ext cx="315831" cy="91052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88" name="Line 20"/>
            <p:cNvSpPr>
              <a:spLocks noChangeShapeType="1"/>
            </p:cNvSpPr>
            <p:nvPr/>
          </p:nvSpPr>
          <p:spPr bwMode="auto">
            <a:xfrm>
              <a:off x="5312699" y="2450341"/>
              <a:ext cx="0" cy="6540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89" name="Line 21"/>
            <p:cNvSpPr>
              <a:spLocks noChangeShapeType="1"/>
            </p:cNvSpPr>
            <p:nvPr/>
          </p:nvSpPr>
          <p:spPr bwMode="auto">
            <a:xfrm flipH="1">
              <a:off x="6327871" y="2205056"/>
              <a:ext cx="135356" cy="106289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6429420" cy="593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1028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235526" cy="573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1028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224381" cy="571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049916" cy="569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146210" cy="610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1604" y="2357430"/>
            <a:ext cx="650190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zh-TW" altLang="en-U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B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714356"/>
            <a:ext cx="4957308" cy="550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7224" y="285728"/>
            <a:ext cx="6652747" cy="7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/>
          <a:lstStyle/>
          <a:p>
            <a:pPr defTabSz="913984"/>
            <a:r>
              <a:rPr kumimoji="1" lang="zh-TW" altLang="en-US" sz="3600" dirty="0" smtClean="0">
                <a:solidFill>
                  <a:schemeClr val="accent2"/>
                </a:solidFill>
                <a:latin typeface="宋体" pitchFamily="2" charset="-122"/>
                <a:ea typeface="宋体" pitchFamily="2" charset="-122"/>
              </a:rPr>
              <a:t>刀模與底板</a:t>
            </a:r>
            <a:endParaRPr kumimoji="1" lang="en-US" altLang="zh-CN" sz="3600" dirty="0">
              <a:solidFill>
                <a:schemeClr val="accent2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5786" name="Picture 10" descr="stanzblech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500174"/>
            <a:ext cx="3143272" cy="45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stanzplatte_fro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428736"/>
            <a:ext cx="3143272" cy="463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6" name="Picture 16" descr="ausbrechplatte_oben_fro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714488"/>
            <a:ext cx="3071834" cy="463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1" name="Rectangle 27"/>
          <p:cNvSpPr>
            <a:spLocks noChangeArrowheads="1"/>
          </p:cNvSpPr>
          <p:nvPr/>
        </p:nvSpPr>
        <p:spPr bwMode="auto">
          <a:xfrm>
            <a:off x="857224" y="500042"/>
            <a:ext cx="6650182" cy="7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/>
          <a:lstStyle/>
          <a:p>
            <a:pPr defTabSz="913984"/>
            <a:r>
              <a:rPr kumimoji="1" lang="zh-TW" altLang="en-US" sz="3600" dirty="0" smtClean="0">
                <a:solidFill>
                  <a:schemeClr val="accent2"/>
                </a:solidFill>
                <a:latin typeface="宋体" pitchFamily="2" charset="-122"/>
                <a:ea typeface="宋体" pitchFamily="2" charset="-122"/>
              </a:rPr>
              <a:t>除屑板的公母模</a:t>
            </a:r>
            <a:endParaRPr kumimoji="1" lang="en-US" altLang="zh-CN" sz="3600" dirty="0">
              <a:solidFill>
                <a:schemeClr val="accent2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8" name="Picture 11" descr="ausbrech_unt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643050"/>
            <a:ext cx="3000396" cy="485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19138"/>
            <a:ext cx="7758113" cy="390525"/>
          </a:xfrm>
        </p:spPr>
        <p:txBody>
          <a:bodyPr lIns="91426" tIns="45714" rIns="91426" bIns="45714">
            <a:normAutofit fontScale="90000"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ea typeface="宋体" pitchFamily="2" charset="-122"/>
              </a:rPr>
              <a:t>紙器用</a:t>
            </a:r>
            <a:r>
              <a:rPr lang="en-US" altLang="zh-CN" sz="2000" b="1" dirty="0">
                <a:solidFill>
                  <a:schemeClr val="accent2"/>
                </a:solidFill>
                <a:ea typeface="宋体" pitchFamily="2" charset="-122"/>
              </a:rPr>
              <a:t>CTTO</a:t>
            </a:r>
            <a:r>
              <a:rPr lang="zh-CN" altLang="en-US" sz="2000" b="1" dirty="0">
                <a:solidFill>
                  <a:schemeClr val="accent2"/>
                </a:solidFill>
                <a:ea typeface="宋体" pitchFamily="2" charset="-122"/>
              </a:rPr>
              <a:t>規格表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0034" y="1214422"/>
            <a:ext cx="3941763" cy="5397500"/>
          </a:xfrm>
          <a:ln>
            <a:solidFill>
              <a:schemeClr val="tx1"/>
            </a:solidFill>
          </a:ln>
        </p:spPr>
        <p:txBody>
          <a:bodyPr lIns="91426" tIns="45714" rIns="91426" bIns="45714"/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200" dirty="0">
                <a:solidFill>
                  <a:schemeClr val="accent2"/>
                </a:solidFill>
                <a:ea typeface="宋体" pitchFamily="2" charset="-122"/>
              </a:rPr>
              <a:t>規 格            類別               磅數           備注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0.4*1.0        一般紙用             200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0.4*1.3        一般紙用             250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0.4*1.5        一般紙用             300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0.4*1.7        一般紙用             350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0.4*1.9        一般紙用             350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0.5*1.3        </a:t>
            </a: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一般紙用             380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0.5*1.5        </a:t>
            </a: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一般紙用             400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0.5*1.7        一般紙用             450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0.5*1.9        一般紙用             480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0.5*2.1        一般紙用             480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0.6*1.5        </a:t>
            </a: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一般紙用             500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0.6*1.7        </a:t>
            </a: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一般紙用             500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0.6*1.9        </a:t>
            </a: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一般紙用             550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0.6*2.1        </a:t>
            </a: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一般紙用             550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0.6*2.3        </a:t>
            </a: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一般紙用             600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0.6*3.0        </a:t>
            </a: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浪紙專用             </a:t>
            </a:r>
            <a:r>
              <a:rPr lang="en-US" altLang="zh-CN" sz="1700" dirty="0">
                <a:solidFill>
                  <a:srgbClr val="3399FF"/>
                </a:solidFill>
                <a:ea typeface="宋体" pitchFamily="2" charset="-122"/>
              </a:rPr>
              <a:t>B</a:t>
            </a:r>
            <a:r>
              <a:rPr lang="zh-CN" altLang="en-US" sz="1700" dirty="0">
                <a:solidFill>
                  <a:srgbClr val="3399FF"/>
                </a:solidFill>
                <a:ea typeface="宋体" pitchFamily="2" charset="-122"/>
              </a:rPr>
              <a:t>浪       </a:t>
            </a:r>
            <a:endParaRPr lang="en-US" altLang="zh-CN" sz="1700" dirty="0" smtClean="0">
              <a:solidFill>
                <a:srgbClr val="3399FF"/>
              </a:solidFill>
              <a:ea typeface="宋体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700" dirty="0" smtClean="0">
                <a:solidFill>
                  <a:srgbClr val="3399FF"/>
                </a:solidFill>
                <a:ea typeface="宋体" pitchFamily="2" charset="-122"/>
              </a:rPr>
              <a:t>                                                   </a:t>
            </a:r>
            <a:r>
              <a:rPr lang="zh-CN" altLang="en-US" sz="1400" dirty="0" smtClean="0">
                <a:solidFill>
                  <a:srgbClr val="3399FF"/>
                </a:solidFill>
                <a:ea typeface="宋体" pitchFamily="2" charset="-122"/>
              </a:rPr>
              <a:t>適</a:t>
            </a:r>
            <a:r>
              <a:rPr lang="zh-CN" altLang="en-US" sz="1400" dirty="0">
                <a:solidFill>
                  <a:srgbClr val="3399FF"/>
                </a:solidFill>
                <a:ea typeface="宋体" pitchFamily="2" charset="-122"/>
              </a:rPr>
              <a:t>單</a:t>
            </a:r>
            <a:r>
              <a:rPr lang="en-US" altLang="zh-CN" sz="1400" dirty="0">
                <a:solidFill>
                  <a:srgbClr val="3399FF"/>
                </a:solidFill>
                <a:ea typeface="宋体" pitchFamily="2" charset="-122"/>
              </a:rPr>
              <a:t>K</a:t>
            </a:r>
            <a:r>
              <a:rPr lang="zh-CN" altLang="en-US" sz="1400" dirty="0">
                <a:solidFill>
                  <a:srgbClr val="3399FF"/>
                </a:solidFill>
                <a:ea typeface="宋体" pitchFamily="2" charset="-122"/>
              </a:rPr>
              <a:t>用(0.7)</a:t>
            </a: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4643438" y="1214422"/>
            <a:ext cx="3939565" cy="5397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2" tIns="45712" rIns="91422" bIns="45712"/>
          <a:lstStyle/>
          <a:p>
            <a:pPr defTabSz="913984">
              <a:spcBef>
                <a:spcPct val="20000"/>
              </a:spcBef>
            </a:pPr>
            <a:r>
              <a:rPr kumimoji="1" lang="zh-CN" altLang="en-US" sz="17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規    格         類  別            磅  數        備  注</a:t>
            </a:r>
          </a:p>
          <a:p>
            <a:pPr defTabSz="913984">
              <a:spcBef>
                <a:spcPct val="20000"/>
              </a:spcBef>
            </a:pP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0.8*2.1        浪紙專用             </a:t>
            </a: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E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</a:t>
            </a:r>
          </a:p>
          <a:p>
            <a:pPr defTabSz="913984">
              <a:spcBef>
                <a:spcPct val="20000"/>
              </a:spcBef>
            </a:pP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0.8*2.3        浪紙專用             </a:t>
            </a: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E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                                     </a:t>
            </a:r>
          </a:p>
          <a:p>
            <a:pPr defTabSz="913984">
              <a:spcBef>
                <a:spcPct val="20000"/>
              </a:spcBef>
            </a:pP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0.8*2.5        浪紙專用             </a:t>
            </a: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E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</a:t>
            </a:r>
          </a:p>
          <a:p>
            <a:pPr defTabSz="913984">
              <a:spcBef>
                <a:spcPct val="20000"/>
              </a:spcBef>
            </a:pP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0.8*2.7        浪紙專用             </a:t>
            </a: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E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</a:t>
            </a:r>
          </a:p>
          <a:p>
            <a:pPr defTabSz="913984">
              <a:spcBef>
                <a:spcPct val="20000"/>
              </a:spcBef>
            </a:pP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0.8*3.0        浪紙專用             </a:t>
            </a: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E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  </a:t>
            </a:r>
            <a:r>
              <a:rPr kumimoji="1" lang="zh-CN" altLang="en-US" sz="120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以上適單</a:t>
            </a:r>
            <a:r>
              <a:rPr kumimoji="1" lang="en-US" altLang="zh-CN" sz="120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K</a:t>
            </a:r>
            <a:r>
              <a:rPr kumimoji="1" lang="zh-CN" altLang="en-US" sz="120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用(0.7)</a:t>
            </a:r>
          </a:p>
          <a:p>
            <a:pPr defTabSz="913984">
              <a:spcBef>
                <a:spcPct val="20000"/>
              </a:spcBef>
            </a:pP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1.0*2.5        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浪紙專用             </a:t>
            </a: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E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  </a:t>
            </a:r>
            <a:r>
              <a:rPr kumimoji="1" lang="zh-CN" altLang="en-US" sz="120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以下適雙</a:t>
            </a:r>
            <a:r>
              <a:rPr kumimoji="1" lang="en-US" altLang="zh-CN" sz="120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K</a:t>
            </a:r>
            <a:r>
              <a:rPr kumimoji="1" lang="zh-CN" altLang="en-US" sz="120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用(1.4)</a:t>
            </a:r>
          </a:p>
          <a:p>
            <a:pPr defTabSz="913984">
              <a:spcBef>
                <a:spcPct val="20000"/>
              </a:spcBef>
            </a:pP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1.0*2.7        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浪紙專用             </a:t>
            </a: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E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</a:t>
            </a:r>
          </a:p>
          <a:p>
            <a:pPr defTabSz="913984">
              <a:spcBef>
                <a:spcPct val="20000"/>
              </a:spcBef>
            </a:pP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1.0*3.0        浪紙專用             </a:t>
            </a: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浪,</a:t>
            </a: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B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</a:t>
            </a:r>
          </a:p>
          <a:p>
            <a:pPr defTabSz="913984">
              <a:spcBef>
                <a:spcPct val="20000"/>
              </a:spcBef>
            </a:pP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1.0*3.5        浪紙專用             </a:t>
            </a: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浪,</a:t>
            </a: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B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</a:t>
            </a:r>
          </a:p>
          <a:p>
            <a:pPr defTabSz="913984">
              <a:spcBef>
                <a:spcPct val="20000"/>
              </a:spcBef>
            </a:pP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1.0*4.0        浪紙專用             </a:t>
            </a: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浪,</a:t>
            </a:r>
            <a:r>
              <a:rPr kumimoji="1" lang="en-US" altLang="zh-CN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B</a:t>
            </a:r>
            <a:r>
              <a:rPr kumimoji="1" lang="zh-CN" altLang="en-US" b="0" dirty="0">
                <a:solidFill>
                  <a:srgbClr val="3399FF"/>
                </a:solidFill>
                <a:latin typeface="Times New Roman" pitchFamily="18" charset="0"/>
                <a:ea typeface="宋体" pitchFamily="2" charset="-122"/>
              </a:rPr>
              <a:t>浪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28596" y="21429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模切的刀與線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06718" y="483054"/>
            <a:ext cx="5909989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/>
          <a:lstStyle/>
          <a:p>
            <a:pPr defTabSz="913984"/>
            <a:r>
              <a:rPr kumimoji="1" lang="en-GB" altLang="zh-TW" sz="20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kumimoji="1" lang="en-GB" altLang="zh-TW" sz="20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kumimoji="1" lang="zh-CN" altLang="en-GB" sz="20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軋切與壓痕</a:t>
            </a:r>
            <a:r>
              <a:rPr kumimoji="1" lang="zh-CN" altLang="en-GB" sz="2000" dirty="0">
                <a:solidFill>
                  <a:schemeClr val="accent2"/>
                </a:solidFill>
                <a:latin typeface="Times New Roman" pitchFamily="18" charset="0"/>
              </a:rPr>
              <a:t> (</a:t>
            </a:r>
            <a:r>
              <a:rPr kumimoji="1" lang="zh-CN" altLang="en-GB" sz="2000" dirty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圖示說明</a:t>
            </a:r>
            <a:r>
              <a:rPr kumimoji="1" lang="zh-CN" altLang="en-GB" sz="200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kumimoji="1" lang="zh-CN" altLang="en-US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80899" name="Picture 3" descr="Cutting and creasing for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0404" y="1711779"/>
            <a:ext cx="4342374" cy="377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200586" y="2466976"/>
            <a:ext cx="1896020" cy="453117"/>
            <a:chOff x="4054" y="1813"/>
            <a:chExt cx="1478" cy="332"/>
          </a:xfrm>
        </p:grpSpPr>
        <p:sp>
          <p:nvSpPr>
            <p:cNvPr id="64538" name="Text Box 4"/>
            <p:cNvSpPr txBox="1">
              <a:spLocks noChangeArrowheads="1"/>
            </p:cNvSpPr>
            <p:nvPr/>
          </p:nvSpPr>
          <p:spPr bwMode="auto">
            <a:xfrm>
              <a:off x="4831" y="1813"/>
              <a:ext cx="701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pPr marL="235401" indent="-235401" defTabSz="631241">
                <a:lnSpc>
                  <a:spcPct val="110000"/>
                </a:lnSpc>
                <a:spcBef>
                  <a:spcPct val="50000"/>
                </a:spcBef>
                <a:buSzPct val="77000"/>
              </a:pPr>
              <a:r>
                <a:rPr lang="zh-CN" altLang="en-GB" sz="1300" dirty="0">
                  <a:ea typeface="宋体" pitchFamily="2" charset="-122"/>
                </a:rPr>
                <a:t>木板</a:t>
              </a:r>
            </a:p>
          </p:txBody>
        </p:sp>
        <p:sp>
          <p:nvSpPr>
            <p:cNvPr id="64539" name="Line 11"/>
            <p:cNvSpPr>
              <a:spLocks noChangeShapeType="1"/>
            </p:cNvSpPr>
            <p:nvPr/>
          </p:nvSpPr>
          <p:spPr bwMode="auto">
            <a:xfrm flipH="1">
              <a:off x="4054" y="1936"/>
              <a:ext cx="741" cy="2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017212" y="3920220"/>
            <a:ext cx="2042263" cy="1617886"/>
            <a:chOff x="2352" y="2880"/>
            <a:chExt cx="1592" cy="1190"/>
          </a:xfrm>
        </p:grpSpPr>
        <p:sp>
          <p:nvSpPr>
            <p:cNvPr id="64536" name="Text Box 5"/>
            <p:cNvSpPr txBox="1">
              <a:spLocks noChangeArrowheads="1"/>
            </p:cNvSpPr>
            <p:nvPr/>
          </p:nvSpPr>
          <p:spPr bwMode="auto">
            <a:xfrm>
              <a:off x="2544" y="3840"/>
              <a:ext cx="140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pPr defTabSz="631241">
                <a:lnSpc>
                  <a:spcPct val="110000"/>
                </a:lnSpc>
                <a:spcBef>
                  <a:spcPct val="50000"/>
                </a:spcBef>
                <a:buSzPct val="77000"/>
              </a:pPr>
              <a:r>
                <a:rPr lang="zh-CN" altLang="en-GB" sz="1300" dirty="0">
                  <a:ea typeface="宋体" pitchFamily="2" charset="-122"/>
                </a:rPr>
                <a:t>軋切刀</a:t>
              </a:r>
            </a:p>
          </p:txBody>
        </p:sp>
        <p:sp>
          <p:nvSpPr>
            <p:cNvPr id="64537" name="Line 12"/>
            <p:cNvSpPr>
              <a:spLocks noChangeShapeType="1"/>
            </p:cNvSpPr>
            <p:nvPr/>
          </p:nvSpPr>
          <p:spPr bwMode="auto">
            <a:xfrm flipH="1" flipV="1">
              <a:off x="2352" y="2880"/>
              <a:ext cx="281" cy="95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433454" y="2884714"/>
            <a:ext cx="3386667" cy="446314"/>
            <a:chOff x="3456" y="2120"/>
            <a:chExt cx="2640" cy="328"/>
          </a:xfrm>
        </p:grpSpPr>
        <p:sp>
          <p:nvSpPr>
            <p:cNvPr id="64534" name="Text Box 6"/>
            <p:cNvSpPr txBox="1">
              <a:spLocks noChangeArrowheads="1"/>
            </p:cNvSpPr>
            <p:nvPr/>
          </p:nvSpPr>
          <p:spPr bwMode="auto">
            <a:xfrm>
              <a:off x="4832" y="2120"/>
              <a:ext cx="12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pPr marL="235401" indent="-235401" defTabSz="631241">
                <a:lnSpc>
                  <a:spcPct val="110000"/>
                </a:lnSpc>
                <a:spcBef>
                  <a:spcPct val="50000"/>
                </a:spcBef>
                <a:buSzPct val="77000"/>
              </a:pPr>
              <a:r>
                <a:rPr lang="zh-CN" altLang="en-GB" sz="1300" dirty="0">
                  <a:ea typeface="宋体" pitchFamily="2" charset="-122"/>
                </a:rPr>
                <a:t>壓痕線規格</a:t>
              </a:r>
            </a:p>
          </p:txBody>
        </p:sp>
        <p:sp>
          <p:nvSpPr>
            <p:cNvPr id="64535" name="Line 13"/>
            <p:cNvSpPr>
              <a:spLocks noChangeShapeType="1"/>
            </p:cNvSpPr>
            <p:nvPr/>
          </p:nvSpPr>
          <p:spPr bwMode="auto">
            <a:xfrm flipH="1">
              <a:off x="3456" y="2208"/>
              <a:ext cx="1327" cy="24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386667" y="3984171"/>
            <a:ext cx="2210314" cy="722539"/>
            <a:chOff x="2640" y="2928"/>
            <a:chExt cx="1723" cy="531"/>
          </a:xfrm>
        </p:grpSpPr>
        <p:sp>
          <p:nvSpPr>
            <p:cNvPr id="64532" name="Text Box 7"/>
            <p:cNvSpPr txBox="1">
              <a:spLocks noChangeArrowheads="1"/>
            </p:cNvSpPr>
            <p:nvPr/>
          </p:nvSpPr>
          <p:spPr bwMode="auto">
            <a:xfrm>
              <a:off x="3661" y="3229"/>
              <a:ext cx="70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pPr marL="235401" indent="-235401" defTabSz="631241">
                <a:lnSpc>
                  <a:spcPct val="110000"/>
                </a:lnSpc>
                <a:spcBef>
                  <a:spcPct val="50000"/>
                </a:spcBef>
                <a:buSzPct val="77000"/>
              </a:pPr>
              <a:r>
                <a:rPr lang="zh-CN" altLang="en-GB" sz="1300" dirty="0">
                  <a:ea typeface="宋体" pitchFamily="2" charset="-122"/>
                </a:rPr>
                <a:t>橡膠</a:t>
              </a:r>
            </a:p>
          </p:txBody>
        </p:sp>
        <p:sp>
          <p:nvSpPr>
            <p:cNvPr id="64533" name="Line 14"/>
            <p:cNvSpPr>
              <a:spLocks noChangeShapeType="1"/>
            </p:cNvSpPr>
            <p:nvPr/>
          </p:nvSpPr>
          <p:spPr bwMode="auto">
            <a:xfrm flipH="1" flipV="1">
              <a:off x="2640" y="2928"/>
              <a:ext cx="1056" cy="38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418667" y="3340552"/>
            <a:ext cx="1677939" cy="312982"/>
            <a:chOff x="4224" y="2455"/>
            <a:chExt cx="1308" cy="229"/>
          </a:xfrm>
        </p:grpSpPr>
        <p:sp>
          <p:nvSpPr>
            <p:cNvPr id="64530" name="Text Box 8"/>
            <p:cNvSpPr txBox="1">
              <a:spLocks noChangeArrowheads="1"/>
            </p:cNvSpPr>
            <p:nvPr/>
          </p:nvSpPr>
          <p:spPr bwMode="auto">
            <a:xfrm>
              <a:off x="4831" y="2455"/>
              <a:ext cx="701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pPr marL="235401" indent="-235401" defTabSz="631241">
                <a:lnSpc>
                  <a:spcPct val="110000"/>
                </a:lnSpc>
                <a:spcBef>
                  <a:spcPct val="50000"/>
                </a:spcBef>
                <a:buSzPct val="77000"/>
              </a:pPr>
              <a:r>
                <a:rPr lang="zh-CN" altLang="en-GB" sz="1300" dirty="0">
                  <a:ea typeface="宋体" pitchFamily="2" charset="-122"/>
                </a:rPr>
                <a:t>軋切紙</a:t>
              </a:r>
            </a:p>
          </p:txBody>
        </p:sp>
        <p:sp>
          <p:nvSpPr>
            <p:cNvPr id="64531" name="Line 15"/>
            <p:cNvSpPr>
              <a:spLocks noChangeShapeType="1"/>
            </p:cNvSpPr>
            <p:nvPr/>
          </p:nvSpPr>
          <p:spPr bwMode="auto">
            <a:xfrm flipH="1" flipV="1">
              <a:off x="4224" y="2496"/>
              <a:ext cx="576" cy="9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200586" y="3672567"/>
            <a:ext cx="2183374" cy="401411"/>
            <a:chOff x="4054" y="2698"/>
            <a:chExt cx="1702" cy="295"/>
          </a:xfrm>
        </p:grpSpPr>
        <p:sp>
          <p:nvSpPr>
            <p:cNvPr id="64528" name="Text Box 9"/>
            <p:cNvSpPr txBox="1">
              <a:spLocks noChangeArrowheads="1"/>
            </p:cNvSpPr>
            <p:nvPr/>
          </p:nvSpPr>
          <p:spPr bwMode="auto">
            <a:xfrm>
              <a:off x="4833" y="2763"/>
              <a:ext cx="92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pPr marL="235401" indent="-235401" defTabSz="631241">
                <a:lnSpc>
                  <a:spcPct val="110000"/>
                </a:lnSpc>
                <a:spcBef>
                  <a:spcPct val="50000"/>
                </a:spcBef>
                <a:buSzPct val="77000"/>
              </a:pPr>
              <a:r>
                <a:rPr lang="zh-CN" altLang="en-GB" sz="1300" dirty="0">
                  <a:ea typeface="宋体" pitchFamily="2" charset="-122"/>
                </a:rPr>
                <a:t>下模底板</a:t>
              </a:r>
            </a:p>
          </p:txBody>
        </p:sp>
        <p:sp>
          <p:nvSpPr>
            <p:cNvPr id="64529" name="Line 16"/>
            <p:cNvSpPr>
              <a:spLocks noChangeShapeType="1"/>
            </p:cNvSpPr>
            <p:nvPr/>
          </p:nvSpPr>
          <p:spPr bwMode="auto">
            <a:xfrm flipH="1" flipV="1">
              <a:off x="4054" y="2698"/>
              <a:ext cx="741" cy="1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310303" y="3853542"/>
            <a:ext cx="3357162" cy="650422"/>
            <a:chOff x="3360" y="2832"/>
            <a:chExt cx="2617" cy="478"/>
          </a:xfrm>
        </p:grpSpPr>
        <p:sp>
          <p:nvSpPr>
            <p:cNvPr id="64526" name="Text Box 10"/>
            <p:cNvSpPr txBox="1">
              <a:spLocks noChangeArrowheads="1"/>
            </p:cNvSpPr>
            <p:nvPr/>
          </p:nvSpPr>
          <p:spPr bwMode="auto">
            <a:xfrm>
              <a:off x="4833" y="3080"/>
              <a:ext cx="11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pPr marL="235401" indent="-235401" defTabSz="631241">
                <a:lnSpc>
                  <a:spcPct val="110000"/>
                </a:lnSpc>
                <a:spcBef>
                  <a:spcPct val="50000"/>
                </a:spcBef>
                <a:buSzPct val="77000"/>
              </a:pPr>
              <a:r>
                <a:rPr lang="zh-CN" altLang="en-GB" sz="1300" dirty="0">
                  <a:ea typeface="宋体" pitchFamily="2" charset="-122"/>
                </a:rPr>
                <a:t>通道</a:t>
              </a:r>
            </a:p>
          </p:txBody>
        </p:sp>
        <p:sp>
          <p:nvSpPr>
            <p:cNvPr id="64527" name="Line 17"/>
            <p:cNvSpPr>
              <a:spLocks noChangeShapeType="1"/>
            </p:cNvSpPr>
            <p:nvPr/>
          </p:nvSpPr>
          <p:spPr bwMode="auto">
            <a:xfrm flipH="1" flipV="1">
              <a:off x="3360" y="2832"/>
              <a:ext cx="1536" cy="38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5391728" y="1835604"/>
            <a:ext cx="2080747" cy="619125"/>
            <a:chOff x="4202" y="1349"/>
            <a:chExt cx="1623" cy="455"/>
          </a:xfrm>
        </p:grpSpPr>
        <p:sp>
          <p:nvSpPr>
            <p:cNvPr id="64524" name="Line 18"/>
            <p:cNvSpPr>
              <a:spLocks noChangeShapeType="1"/>
            </p:cNvSpPr>
            <p:nvPr/>
          </p:nvSpPr>
          <p:spPr bwMode="auto">
            <a:xfrm flipH="1">
              <a:off x="4202" y="1484"/>
              <a:ext cx="593" cy="32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25" name="Text Box 19"/>
            <p:cNvSpPr txBox="1">
              <a:spLocks noChangeArrowheads="1"/>
            </p:cNvSpPr>
            <p:nvPr/>
          </p:nvSpPr>
          <p:spPr bwMode="auto">
            <a:xfrm>
              <a:off x="4837" y="1349"/>
              <a:ext cx="9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>
              <a:spAutoFit/>
            </a:bodyPr>
            <a:lstStyle/>
            <a:p>
              <a:pPr defTabSz="631241">
                <a:lnSpc>
                  <a:spcPct val="110000"/>
                </a:lnSpc>
                <a:spcBef>
                  <a:spcPct val="50000"/>
                </a:spcBef>
                <a:buSzPct val="77000"/>
              </a:pPr>
              <a:r>
                <a:rPr lang="zh-CN" altLang="en-GB" sz="1300" dirty="0">
                  <a:ea typeface="宋体" pitchFamily="2" charset="-122"/>
                </a:rPr>
                <a:t>補板紙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108</TotalTime>
  <Words>859</Words>
  <Application>Microsoft Office PowerPoint</Application>
  <PresentationFormat>如螢幕大小 (4:3)</PresentationFormat>
  <Paragraphs>146</Paragraphs>
  <Slides>45</Slides>
  <Notes>1</Notes>
  <HiddenSlides>0</HiddenSlides>
  <MMClips>3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行雲流水</vt:lpstr>
      <vt:lpstr>認識模切機</vt:lpstr>
      <vt:lpstr>投影片 2</vt:lpstr>
      <vt:lpstr>投影片 3</vt:lpstr>
      <vt:lpstr>投影片 4</vt:lpstr>
      <vt:lpstr>投影片 5</vt:lpstr>
      <vt:lpstr>投影片 6</vt:lpstr>
      <vt:lpstr>投影片 7</vt:lpstr>
      <vt:lpstr>紙器用CTTO規格表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Eric</dc:creator>
  <cp:lastModifiedBy>Eric</cp:lastModifiedBy>
  <cp:revision>12</cp:revision>
  <dcterms:created xsi:type="dcterms:W3CDTF">2010-07-06T00:13:58Z</dcterms:created>
  <dcterms:modified xsi:type="dcterms:W3CDTF">2016-12-21T04:29:34Z</dcterms:modified>
</cp:coreProperties>
</file>