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70" r:id="rId10"/>
    <p:sldId id="271" r:id="rId11"/>
    <p:sldId id="269" r:id="rId12"/>
    <p:sldId id="272" r:id="rId13"/>
    <p:sldId id="273" r:id="rId14"/>
    <p:sldId id="260" r:id="rId15"/>
    <p:sldId id="261" r:id="rId16"/>
    <p:sldId id="262" r:id="rId17"/>
    <p:sldId id="276" r:id="rId18"/>
    <p:sldId id="274" r:id="rId19"/>
    <p:sldId id="263" r:id="rId20"/>
    <p:sldId id="275" r:id="rId21"/>
    <p:sldId id="264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2" r:id="rId34"/>
    <p:sldId id="293" r:id="rId35"/>
    <p:sldId id="288" r:id="rId36"/>
    <p:sldId id="289" r:id="rId37"/>
    <p:sldId id="290" r:id="rId38"/>
    <p:sldId id="291" r:id="rId39"/>
    <p:sldId id="294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99" autoAdjust="0"/>
    <p:restoredTop sz="94676" autoAdjust="0"/>
  </p:normalViewPr>
  <p:slideViewPr>
    <p:cSldViewPr>
      <p:cViewPr varScale="1">
        <p:scale>
          <a:sx n="68" d="100"/>
          <a:sy n="68" d="100"/>
        </p:scale>
        <p:origin x="-14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8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358F9-D487-4A95-9573-B1193F4FC87B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1D89A-1393-4F17-9245-05890D78823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52949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F1D89A-1393-4F17-9245-05890D788233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pPr/>
              <a:t>2016/10/26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對室內裝修設計的了解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>
          <a:xfrm>
            <a:off x="1371600" y="5143512"/>
            <a:ext cx="6843738" cy="1357322"/>
          </a:xfrm>
        </p:spPr>
        <p:txBody>
          <a:bodyPr/>
          <a:lstStyle/>
          <a:p>
            <a:r>
              <a:rPr lang="zh-TW" altLang="en-US" dirty="0" smtClean="0"/>
              <a:t>一個好的設計師</a:t>
            </a:r>
            <a:r>
              <a:rPr lang="en-US" altLang="zh-TW" dirty="0" smtClean="0"/>
              <a:t>,</a:t>
            </a:r>
            <a:r>
              <a:rPr lang="zh-TW" altLang="en-US" dirty="0" smtClean="0"/>
              <a:t>須要具備</a:t>
            </a:r>
            <a:endParaRPr lang="en-US" altLang="zh-TW" dirty="0" smtClean="0"/>
          </a:p>
          <a:p>
            <a:r>
              <a:rPr lang="zh-TW" altLang="en-US" dirty="0" smtClean="0"/>
              <a:t>創意、耐心、細心及堅持品質的心。</a:t>
            </a:r>
            <a:endParaRPr lang="en-US" altLang="zh-TW" dirty="0" smtClean="0"/>
          </a:p>
        </p:txBody>
      </p:sp>
      <p:pic>
        <p:nvPicPr>
          <p:cNvPr id="6" name="圖片 5" descr="擷取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1285860"/>
            <a:ext cx="6048942" cy="371477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極簡風</a:t>
            </a:r>
            <a:endParaRPr lang="zh-TW" altLang="en-US" dirty="0"/>
          </a:p>
        </p:txBody>
      </p:sp>
      <p:pic>
        <p:nvPicPr>
          <p:cNvPr id="4" name="內容版面配置區 3" descr="13662225_1128002767264636_2869923190523226599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973" y="1600200"/>
            <a:ext cx="725605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工業風格</a:t>
            </a:r>
            <a:endParaRPr lang="zh-TW" altLang="en-US" dirty="0"/>
          </a:p>
        </p:txBody>
      </p:sp>
      <p:pic>
        <p:nvPicPr>
          <p:cNvPr id="4" name="內容版面配置區 3" descr="151011_unionstudio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04" y="1571612"/>
            <a:ext cx="6500858" cy="4879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無印風格</a:t>
            </a:r>
            <a:endParaRPr lang="zh-TW" altLang="en-US" dirty="0"/>
          </a:p>
        </p:txBody>
      </p:sp>
      <p:pic>
        <p:nvPicPr>
          <p:cNvPr id="4" name="內容版面配置區 3" descr="IMG_1484_zpsf53cca0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1150149"/>
            <a:ext cx="8001056" cy="53308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中國風格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 descr="12501415525_da36073e88_z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295431"/>
            <a:ext cx="8072494" cy="53732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三、材質定位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現在使用的大致以綠建材為主</a:t>
            </a:r>
            <a:r>
              <a:rPr lang="en-US" altLang="zh-TW" dirty="0" smtClean="0"/>
              <a:t>,</a:t>
            </a:r>
            <a:r>
              <a:rPr lang="zh-TW" altLang="en-US" dirty="0" smtClean="0"/>
              <a:t>以低甲醛</a:t>
            </a:r>
            <a:r>
              <a:rPr lang="en-US" altLang="zh-TW" dirty="0" smtClean="0"/>
              <a:t>,</a:t>
            </a:r>
            <a:r>
              <a:rPr lang="zh-TW" altLang="en-US" dirty="0" smtClean="0"/>
              <a:t>可回收</a:t>
            </a:r>
            <a:r>
              <a:rPr lang="en-US" altLang="zh-TW" dirty="0" smtClean="0"/>
              <a:t>,</a:t>
            </a:r>
            <a:r>
              <a:rPr lang="zh-TW" altLang="en-US" dirty="0" smtClean="0"/>
              <a:t>不影響人體健康及環保材料為主。</a:t>
            </a:r>
            <a:endParaRPr lang="en-US" altLang="zh-TW" dirty="0" smtClean="0"/>
          </a:p>
          <a:p>
            <a:endParaRPr lang="en-US" altLang="zh-TW" dirty="0" smtClean="0"/>
          </a:p>
          <a:p>
            <a:pPr>
              <a:buNone/>
            </a:pPr>
            <a:r>
              <a:rPr lang="zh-TW" altLang="en-US" dirty="0" smtClean="0"/>
              <a:t>像是木材、礦物板材、環保油漆、鐵件、玻璃壁紙等等。</a:t>
            </a:r>
            <a:endParaRPr lang="en-US" altLang="zh-TW" dirty="0" smtClean="0"/>
          </a:p>
          <a:p>
            <a:pPr>
              <a:buNone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四、安全性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sz="1500" dirty="0" smtClean="0"/>
              <a:t>1 </a:t>
            </a:r>
            <a:r>
              <a:rPr lang="zh-TW" altLang="en-US" sz="1500" dirty="0" smtClean="0"/>
              <a:t>、低甲醛的涵蓋範圍</a:t>
            </a:r>
            <a:endParaRPr lang="en-US" altLang="zh-TW" sz="1500" dirty="0" smtClean="0"/>
          </a:p>
          <a:p>
            <a:pPr>
              <a:buNone/>
            </a:pPr>
            <a:r>
              <a:rPr lang="en-US" altLang="zh-TW" sz="1600" dirty="0" smtClean="0"/>
              <a:t>A.</a:t>
            </a:r>
            <a:r>
              <a:rPr lang="zh-TW" altLang="en-US" sz="1600" dirty="0" smtClean="0"/>
              <a:t>值得一提的是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現在木材提倡低防腐</a:t>
            </a:r>
            <a:r>
              <a:rPr lang="en-US" altLang="zh-TW" sz="1600" dirty="0" smtClean="0"/>
              <a:t>(</a:t>
            </a:r>
            <a:r>
              <a:rPr lang="zh-TW" altLang="en-US" sz="1600" dirty="0" smtClean="0"/>
              <a:t>福馬林</a:t>
            </a:r>
            <a:r>
              <a:rPr lang="en-US" altLang="zh-TW" sz="1600" dirty="0" smtClean="0"/>
              <a:t>),</a:t>
            </a:r>
            <a:r>
              <a:rPr lang="zh-TW" altLang="en-US" sz="1600" dirty="0" smtClean="0"/>
              <a:t>含</a:t>
            </a:r>
            <a:r>
              <a:rPr lang="en-US" altLang="zh-TW" sz="1600" dirty="0" smtClean="0"/>
              <a:t>35 </a:t>
            </a:r>
            <a:r>
              <a:rPr lang="zh-TW" altLang="en-US" sz="1600" dirty="0" smtClean="0"/>
              <a:t>％</a:t>
            </a:r>
            <a:r>
              <a:rPr lang="en-US" altLang="zh-TW" sz="1600" dirty="0" smtClean="0"/>
              <a:t>-40 </a:t>
            </a:r>
            <a:r>
              <a:rPr lang="zh-TW" altLang="en-US" sz="1600" dirty="0" smtClean="0"/>
              <a:t>％甲醛</a:t>
            </a:r>
            <a:r>
              <a:rPr lang="en-US" altLang="zh-TW" sz="1600" dirty="0" smtClean="0"/>
              <a:t>“</a:t>
            </a:r>
            <a:r>
              <a:rPr lang="zh-TW" altLang="en-US" sz="1600" dirty="0" smtClean="0"/>
              <a:t>為防蟲、防腐、消毒及漂白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對人體有相當的傷害程度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進而禁止使用防腐</a:t>
            </a:r>
            <a:r>
              <a:rPr lang="en-US" altLang="zh-TW" sz="1600" dirty="0" smtClean="0"/>
              <a:t>(</a:t>
            </a:r>
            <a:r>
              <a:rPr lang="zh-TW" altLang="en-US" sz="1600" dirty="0" smtClean="0"/>
              <a:t>福馬林</a:t>
            </a:r>
            <a:r>
              <a:rPr lang="en-US" altLang="zh-TW" sz="1600" dirty="0" smtClean="0"/>
              <a:t>),</a:t>
            </a:r>
            <a:r>
              <a:rPr lang="zh-TW" altLang="en-US" sz="1600" dirty="0" smtClean="0"/>
              <a:t>但也會造成木材有蟲卵依附的問題產生。</a:t>
            </a:r>
            <a:endParaRPr lang="en-US" altLang="zh-TW" sz="1600" dirty="0" smtClean="0"/>
          </a:p>
          <a:p>
            <a:pPr>
              <a:buNone/>
            </a:pPr>
            <a:r>
              <a:rPr lang="zh-TW" altLang="en-US" sz="1600" dirty="0" smtClean="0"/>
              <a:t>木心板係數</a:t>
            </a:r>
            <a:r>
              <a:rPr lang="en-US" altLang="zh-TW" sz="1600" dirty="0" smtClean="0"/>
              <a:t>:F1=0.1ppm</a:t>
            </a:r>
            <a:r>
              <a:rPr lang="zh-TW" altLang="en-US" sz="1600" dirty="0" smtClean="0"/>
              <a:t>以下  </a:t>
            </a:r>
            <a:r>
              <a:rPr lang="en-US" altLang="zh-TW" sz="1600" dirty="0" smtClean="0"/>
              <a:t>/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F2=0.2ppm/  F3=2.0ppm</a:t>
            </a:r>
          </a:p>
          <a:p>
            <a:pPr>
              <a:buNone/>
            </a:pPr>
            <a:r>
              <a:rPr lang="zh-TW" altLang="en-US" sz="1600" dirty="0" smtClean="0"/>
              <a:t>塑合板係數   </a:t>
            </a:r>
            <a:r>
              <a:rPr lang="en-US" altLang="zh-TW" sz="1600" dirty="0" smtClean="0"/>
              <a:t>E0=0  /E1=0.1ppm</a:t>
            </a:r>
            <a:r>
              <a:rPr lang="zh-TW" altLang="en-US" sz="1600" dirty="0" smtClean="0"/>
              <a:t>以下  </a:t>
            </a:r>
            <a:r>
              <a:rPr lang="en-US" altLang="zh-TW" sz="1600" dirty="0" smtClean="0"/>
              <a:t>/E2=0.1ppm ~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1.0ppm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/E3=1.0~2.3ppm</a:t>
            </a:r>
            <a:r>
              <a:rPr lang="zh-TW" altLang="en-US" sz="1600" dirty="0" smtClean="0"/>
              <a:t>以下</a:t>
            </a:r>
            <a:endParaRPr lang="en-US" altLang="zh-TW" sz="1600" dirty="0" smtClean="0"/>
          </a:p>
          <a:p>
            <a:pPr>
              <a:buNone/>
            </a:pPr>
            <a:endParaRPr lang="en-US" altLang="zh-TW" sz="1600" dirty="0" smtClean="0"/>
          </a:p>
          <a:p>
            <a:pPr>
              <a:buNone/>
            </a:pPr>
            <a:r>
              <a:rPr lang="en-US" altLang="zh-TW" sz="1600" dirty="0" smtClean="0"/>
              <a:t>B.</a:t>
            </a:r>
            <a:r>
              <a:rPr lang="zh-TW" altLang="en-US" sz="1600" dirty="0" smtClean="0"/>
              <a:t>油漆塗料的成份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現在也逐漸減少甲苯、二甲苯的使用，有國家標準</a:t>
            </a:r>
            <a:r>
              <a:rPr lang="en-US" altLang="zh-TW" sz="1600" dirty="0" smtClean="0"/>
              <a:t>CNS</a:t>
            </a:r>
            <a:r>
              <a:rPr lang="zh-TW" altLang="en-US" sz="1600" dirty="0" smtClean="0"/>
              <a:t>認證的產品也是環保塗料基本的品質保證，目前政府也有推動環保產品的認證，鼓勵使用環保標章及綠建材標章認證的產品，讓地球能永續經營及維護室內居住環境的安全，以提升居家生活品質為目標（檢測幅射、石棉、甲醛、</a:t>
            </a:r>
            <a:r>
              <a:rPr lang="en-US" altLang="zh-TW" sz="1600" dirty="0" smtClean="0"/>
              <a:t>VOC</a:t>
            </a:r>
            <a:r>
              <a:rPr lang="zh-TW" altLang="en-US" sz="1600" dirty="0" smtClean="0"/>
              <a:t>「揮發性有機氣體」、</a:t>
            </a:r>
            <a:r>
              <a:rPr lang="en-US" altLang="zh-TW" sz="1600" dirty="0" smtClean="0"/>
              <a:t>TVOC</a:t>
            </a:r>
            <a:r>
              <a:rPr lang="zh-TW" altLang="en-US" sz="1600" dirty="0" smtClean="0"/>
              <a:t>及八大重金屬含量）</a:t>
            </a:r>
            <a:endParaRPr lang="en-US" altLang="zh-TW" sz="1600" dirty="0" smtClean="0"/>
          </a:p>
          <a:p>
            <a:pPr>
              <a:buNone/>
            </a:pPr>
            <a:r>
              <a:rPr lang="en-US" altLang="zh-TW" sz="1600" dirty="0" smtClean="0"/>
              <a:t>C.</a:t>
            </a:r>
            <a:r>
              <a:rPr lang="zh-TW" altLang="en-US" sz="1600" dirty="0" smtClean="0"/>
              <a:t>減少尖銳的桌角</a:t>
            </a:r>
            <a:r>
              <a:rPr lang="en-US" altLang="zh-TW" sz="1600" dirty="0" smtClean="0"/>
              <a:t>,</a:t>
            </a:r>
            <a:r>
              <a:rPr lang="zh-TW" altLang="en-US" sz="1600" dirty="0" smtClean="0"/>
              <a:t>以防止小朋友大人撞傷。</a:t>
            </a:r>
            <a:endParaRPr lang="en-US" altLang="zh-TW" sz="1600" dirty="0" smtClean="0"/>
          </a:p>
          <a:p>
            <a:pPr>
              <a:buNone/>
            </a:pPr>
            <a:r>
              <a:rPr lang="en-US" altLang="zh-TW" sz="1600" dirty="0" smtClean="0"/>
              <a:t>D.</a:t>
            </a:r>
            <a:r>
              <a:rPr lang="zh-TW" altLang="en-US" sz="1600" dirty="0" smtClean="0"/>
              <a:t>玻璃使用強化安全玻璃。</a:t>
            </a:r>
            <a:endParaRPr lang="en-US" altLang="zh-TW" sz="1600" dirty="0" smtClean="0"/>
          </a:p>
          <a:p>
            <a:pPr>
              <a:buNone/>
            </a:pPr>
            <a:r>
              <a:rPr lang="en-US" altLang="zh-TW" sz="1600" dirty="0" smtClean="0"/>
              <a:t>E.</a:t>
            </a:r>
            <a:r>
              <a:rPr lang="zh-TW" altLang="en-US" sz="1600" dirty="0" smtClean="0"/>
              <a:t>減少在天花板垂吊重物</a:t>
            </a:r>
            <a:r>
              <a:rPr lang="en-US" altLang="zh-TW" sz="1600" dirty="0" smtClean="0"/>
              <a:t>(</a:t>
            </a:r>
            <a:r>
              <a:rPr lang="zh-TW" altLang="en-US" sz="1600" dirty="0" smtClean="0"/>
              <a:t>如吊燈、玻璃、磁磚、石材、特殊素材等等</a:t>
            </a:r>
            <a:r>
              <a:rPr lang="en-US" altLang="zh-TW" sz="1600" dirty="0" smtClean="0"/>
              <a:t>) </a:t>
            </a:r>
            <a:r>
              <a:rPr lang="zh-TW" altLang="en-US" sz="1600" dirty="0" smtClean="0"/>
              <a:t>。</a:t>
            </a:r>
            <a:endParaRPr lang="en-US" altLang="zh-TW" sz="1600" dirty="0" smtClean="0"/>
          </a:p>
          <a:p>
            <a:pPr>
              <a:buNone/>
            </a:pPr>
            <a:r>
              <a:rPr lang="en-US" altLang="zh-TW" sz="1600" dirty="0" smtClean="0"/>
              <a:t>F.</a:t>
            </a:r>
            <a:r>
              <a:rPr lang="zh-TW" altLang="en-US" sz="1600" dirty="0" smtClean="0"/>
              <a:t>地面材質儘量使用防滑面材。</a:t>
            </a:r>
            <a:endParaRPr lang="en-US" altLang="zh-TW" sz="1600" dirty="0" smtClean="0"/>
          </a:p>
          <a:p>
            <a:pPr>
              <a:buNone/>
            </a:pPr>
            <a:endParaRPr lang="zh-TW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五、使用功能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為業主量身打造專屬的收納儲藏機能，使用性及配合空間風格的搭配性相符且不衝突。</a:t>
            </a:r>
            <a:endParaRPr lang="en-US" altLang="zh-TW" dirty="0" smtClean="0"/>
          </a:p>
          <a:p>
            <a:r>
              <a:rPr lang="zh-TW" altLang="en-US" dirty="0" smtClean="0"/>
              <a:t>利用多功能五金，讓簡單的空間能夠創造出更有效率的收納方式。讓一些畸零空間</a:t>
            </a:r>
            <a:r>
              <a:rPr lang="en-US" altLang="zh-TW" dirty="0" smtClean="0"/>
              <a:t>(</a:t>
            </a:r>
            <a:r>
              <a:rPr lang="zh-TW" altLang="en-US" dirty="0" smtClean="0"/>
              <a:t>三角形或弧形</a:t>
            </a:r>
            <a:r>
              <a:rPr lang="en-US" altLang="zh-TW" dirty="0" smtClean="0"/>
              <a:t>)</a:t>
            </a:r>
            <a:r>
              <a:rPr lang="zh-TW" altLang="en-US" dirty="0" smtClean="0"/>
              <a:t>以及斜角屋也可以創造出夾層的利用空間。</a:t>
            </a:r>
            <a:endParaRPr lang="en-US" altLang="zh-TW" dirty="0" smtClean="0"/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controls>
      <p:control spid="2051" name="ShockwaveFlash1" r:id="rId2" imgW="8426520" imgH="5905440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擷取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52"/>
            <a:ext cx="9144000" cy="4916502"/>
          </a:xfrm>
          <a:prstGeom prst="rect">
            <a:avLst/>
          </a:prstGeom>
        </p:spPr>
      </p:pic>
      <p:pic>
        <p:nvPicPr>
          <p:cNvPr id="6" name="圖片 5" descr="擷取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3786190"/>
            <a:ext cx="4481416" cy="2719663"/>
          </a:xfrm>
          <a:prstGeom prst="rect">
            <a:avLst/>
          </a:prstGeom>
        </p:spPr>
      </p:pic>
      <p:pic>
        <p:nvPicPr>
          <p:cNvPr id="7" name="圖片 6" descr="擷取1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3357562"/>
            <a:ext cx="3357908" cy="3338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六、施工品質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 smtClean="0"/>
              <a:t>一般來說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品質的堅持是最困難的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關係到程序、材料、人員。</a:t>
            </a:r>
            <a:endParaRPr lang="en-US" altLang="zh-TW" sz="2000" dirty="0" smtClean="0"/>
          </a:p>
          <a:p>
            <a:pPr>
              <a:buNone/>
            </a:pPr>
            <a:r>
              <a:rPr lang="zh-TW" altLang="en-US" sz="2000" dirty="0" smtClean="0"/>
              <a:t>程序 </a:t>
            </a:r>
            <a:r>
              <a:rPr lang="en-US" altLang="zh-TW" sz="2000" dirty="0" smtClean="0"/>
              <a:t>:</a:t>
            </a:r>
            <a:r>
              <a:rPr lang="zh-TW" altLang="en-US" sz="2000" dirty="0" smtClean="0"/>
              <a:t>因為對的程序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才能有好的施工環境及品質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如果程序顛倒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即使品質在好的素材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也不會有好的作品。</a:t>
            </a:r>
            <a:endParaRPr lang="en-US" altLang="zh-TW" sz="2000" dirty="0" smtClean="0"/>
          </a:p>
          <a:p>
            <a:pPr>
              <a:buNone/>
            </a:pPr>
            <a:endParaRPr lang="en-US" altLang="zh-TW" sz="2000" dirty="0" smtClean="0"/>
          </a:p>
          <a:p>
            <a:pPr>
              <a:buNone/>
            </a:pPr>
            <a:r>
              <a:rPr lang="zh-TW" altLang="en-US" sz="2000" dirty="0" smtClean="0"/>
              <a:t>材料</a:t>
            </a:r>
            <a:r>
              <a:rPr lang="en-US" altLang="zh-TW" sz="2000" dirty="0" smtClean="0"/>
              <a:t>: </a:t>
            </a:r>
            <a:r>
              <a:rPr lang="zh-TW" altLang="en-US" sz="2000" dirty="0" smtClean="0"/>
              <a:t>挑選好的素材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能創造出精緻的成品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以及優良的作品。</a:t>
            </a:r>
            <a:endParaRPr lang="en-US" altLang="zh-TW" sz="2000" dirty="0" smtClean="0"/>
          </a:p>
          <a:p>
            <a:pPr>
              <a:buNone/>
            </a:pPr>
            <a:endParaRPr lang="en-US" altLang="zh-TW" sz="2000" dirty="0" smtClean="0"/>
          </a:p>
          <a:p>
            <a:pPr>
              <a:buNone/>
            </a:pPr>
            <a:r>
              <a:rPr lang="zh-TW" altLang="en-US" sz="2000" dirty="0" smtClean="0"/>
              <a:t>人</a:t>
            </a:r>
            <a:r>
              <a:rPr lang="en-US" altLang="zh-TW" sz="2000" dirty="0" smtClean="0"/>
              <a:t>: </a:t>
            </a:r>
            <a:r>
              <a:rPr lang="zh-TW" altLang="en-US" sz="2000" dirty="0" smtClean="0"/>
              <a:t>師傅與設計師是作品最主要基石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師傅施工的品質、完美責任施工及設計師堅持品質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嚴格的督導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才能孕育出美麗的作品。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22313" y="285728"/>
            <a:ext cx="7772400" cy="5483247"/>
          </a:xfrm>
        </p:spPr>
        <p:txBody>
          <a:bodyPr>
            <a:normAutofit/>
          </a:bodyPr>
          <a:lstStyle/>
          <a:p>
            <a:r>
              <a:rPr lang="zh-TW" altLang="en-US" sz="2500" dirty="0" smtClean="0"/>
              <a:t>一、價格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zh-TW" altLang="en-US" sz="2500" dirty="0" smtClean="0"/>
              <a:t>二、設計風格 走向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zh-TW" altLang="en-US" sz="2500" dirty="0" smtClean="0"/>
              <a:t>三、材質定位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zh-TW" altLang="en-US" sz="2500" dirty="0" smtClean="0"/>
              <a:t>四、安全性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zh-TW" altLang="en-US" sz="2500" dirty="0" smtClean="0"/>
              <a:t>五、使用功能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zh-TW" altLang="en-US" sz="2500" dirty="0" smtClean="0"/>
              <a:t>六 、施工品質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r>
              <a:rPr lang="zh-TW" altLang="en-US" sz="2500" dirty="0" smtClean="0"/>
              <a:t>七、完工服務</a:t>
            </a:r>
            <a:r>
              <a:rPr lang="en-US" altLang="zh-TW" sz="2500" dirty="0" smtClean="0"/>
              <a:t/>
            </a:r>
            <a:br>
              <a:rPr lang="en-US" altLang="zh-TW" sz="2500" dirty="0" smtClean="0"/>
            </a:br>
            <a:endParaRPr lang="zh-TW" altLang="en-US" sz="2500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 descr="13662225_1128002767264636_2869923190523226599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4" y="1714488"/>
            <a:ext cx="5286412" cy="3851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14746156577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590"/>
            <a:ext cx="9144000" cy="6460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七、完工服務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000" dirty="0" smtClean="0"/>
              <a:t>在現今全球國際上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不管您是從事任何一項行業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售後服務已經成為每家公司企業成長最重要的</a:t>
            </a:r>
            <a:r>
              <a:rPr lang="en-US" altLang="zh-TW" sz="2000" dirty="0" smtClean="0"/>
              <a:t>”</a:t>
            </a:r>
            <a:r>
              <a:rPr lang="zh-TW" altLang="en-US" sz="2000" dirty="0" smtClean="0"/>
              <a:t>代名詞</a:t>
            </a:r>
            <a:r>
              <a:rPr lang="en-US" altLang="zh-TW" sz="2000" dirty="0" smtClean="0"/>
              <a:t>“,</a:t>
            </a:r>
            <a:r>
              <a:rPr lang="zh-TW" altLang="en-US" sz="2000" dirty="0" smtClean="0"/>
              <a:t>有好的服務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才有永續經營的條件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在目前網際網路發達的年代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太</a:t>
            </a:r>
            <a:r>
              <a:rPr lang="zh-TW" altLang="en-US" sz="2000" smtClean="0"/>
              <a:t>多業主沈迷</a:t>
            </a:r>
            <a:r>
              <a:rPr lang="zh-TW" altLang="en-US" sz="2000" dirty="0" smtClean="0"/>
              <a:t>在</a:t>
            </a:r>
            <a:r>
              <a:rPr lang="en-US" altLang="zh-TW" sz="2000" dirty="0" smtClean="0"/>
              <a:t>”</a:t>
            </a:r>
            <a:r>
              <a:rPr lang="zh-TW" altLang="en-US" sz="2000" dirty="0" smtClean="0"/>
              <a:t>價格</a:t>
            </a:r>
            <a:r>
              <a:rPr lang="en-US" altLang="zh-TW" sz="2000" dirty="0" smtClean="0"/>
              <a:t>”</a:t>
            </a:r>
            <a:r>
              <a:rPr lang="zh-TW" altLang="en-US" sz="2000" dirty="0" smtClean="0"/>
              <a:t>迷思當中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一切依照價格為依歸</a:t>
            </a:r>
            <a:r>
              <a:rPr lang="en-US" altLang="zh-TW" sz="2000" dirty="0" smtClean="0"/>
              <a:t>, </a:t>
            </a:r>
            <a:r>
              <a:rPr lang="zh-TW" altLang="en-US" sz="2000" dirty="0" smtClean="0"/>
              <a:t>人腦為什麼到現在還勝過於電腦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就是因為有感情及感覺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不同的思考模式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產生不同超越於電腦的組合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人與人之間是需要彼此的互動與有所了解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如同設計師一樣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有了深入的了解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真心的關懷</a:t>
            </a:r>
            <a:r>
              <a:rPr lang="en-US" altLang="zh-TW" sz="2000" dirty="0" smtClean="0"/>
              <a:t>,</a:t>
            </a:r>
            <a:r>
              <a:rPr lang="zh-TW" altLang="en-US" sz="2000" dirty="0" smtClean="0"/>
              <a:t>才能孕育出人與人之間最好的作品。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/>
          <a:lstStyle/>
          <a:p>
            <a:r>
              <a:rPr lang="zh-TW" altLang="en-US" dirty="0" smtClean="0"/>
              <a:t>案例一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(</a:t>
            </a:r>
            <a:r>
              <a:rPr lang="zh-TW" altLang="en-US" dirty="0" smtClean="0"/>
              <a:t>現況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6" name="內容版面配置區 5" descr="11851088_10153700807699928_509133186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3214686"/>
            <a:ext cx="2786082" cy="3458585"/>
          </a:xfrm>
        </p:spPr>
      </p:pic>
      <p:pic>
        <p:nvPicPr>
          <p:cNvPr id="4" name="圖片 3" descr="11830092_10153700807769928_86158051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857232"/>
            <a:ext cx="2357454" cy="2643206"/>
          </a:xfrm>
          <a:prstGeom prst="rect">
            <a:avLst/>
          </a:prstGeom>
        </p:spPr>
      </p:pic>
      <p:pic>
        <p:nvPicPr>
          <p:cNvPr id="5" name="圖片 4" descr="11824048_10153700807759928_792123647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857232"/>
            <a:ext cx="3000378" cy="4000504"/>
          </a:xfrm>
          <a:prstGeom prst="rect">
            <a:avLst/>
          </a:prstGeom>
        </p:spPr>
      </p:pic>
      <p:pic>
        <p:nvPicPr>
          <p:cNvPr id="7" name="圖片 6" descr="11823856_10153700807754928_1099287348_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2714620"/>
            <a:ext cx="3000378" cy="400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P10407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771"/>
            <a:ext cx="9144000" cy="61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7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771"/>
            <a:ext cx="9144000" cy="61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7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771"/>
            <a:ext cx="9144000" cy="61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771"/>
            <a:ext cx="9144000" cy="61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771"/>
            <a:ext cx="9144000" cy="61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7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771"/>
            <a:ext cx="9144000" cy="6102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3714776" cy="6357958"/>
          </a:xfrm>
          <a:prstGeom prst="rect">
            <a:avLst/>
          </a:prstGeom>
        </p:spPr>
      </p:pic>
      <p:pic>
        <p:nvPicPr>
          <p:cNvPr id="3" name="圖片 2" descr="P1040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85728"/>
            <a:ext cx="4433967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000" dirty="0" smtClean="0"/>
              <a:t>一、價格</a:t>
            </a:r>
            <a:r>
              <a:rPr lang="en-US" altLang="zh-TW" sz="3000" dirty="0" smtClean="0"/>
              <a:t>(</a:t>
            </a:r>
            <a:r>
              <a:rPr lang="zh-TW" altLang="en-US" sz="3000" dirty="0" smtClean="0"/>
              <a:t>報價的盲點</a:t>
            </a:r>
            <a:r>
              <a:rPr lang="en-US" altLang="zh-TW" sz="3000" dirty="0" smtClean="0"/>
              <a:t>)</a:t>
            </a:r>
            <a:endParaRPr lang="zh-TW" altLang="en-US" sz="3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285860"/>
            <a:ext cx="8715436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1500" dirty="0" smtClean="0"/>
              <a:t>1</a:t>
            </a:r>
            <a:r>
              <a:rPr lang="zh-TW" altLang="en-US" sz="1500" dirty="0" smtClean="0"/>
              <a:t>、依個人</a:t>
            </a:r>
            <a:r>
              <a:rPr lang="en-US" altLang="zh-TW" sz="1500" dirty="0" smtClean="0"/>
              <a:t>(</a:t>
            </a:r>
            <a:r>
              <a:rPr lang="zh-TW" altLang="en-US" sz="1500" dirty="0" smtClean="0"/>
              <a:t>設計師</a:t>
            </a:r>
            <a:r>
              <a:rPr lang="en-US" altLang="zh-TW" sz="1500" dirty="0" smtClean="0"/>
              <a:t>)</a:t>
            </a:r>
            <a:r>
              <a:rPr lang="zh-TW" altLang="en-US" sz="1500" dirty="0" smtClean="0"/>
              <a:t>之知名度及風評去定位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所以市場室內設計費用高低參差不齊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有些不肖設計師會玩弄業主的心態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前段報價以低價模糊得標進場施工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在施作工程當下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再以各種不同名目進行追加的方式</a:t>
            </a:r>
            <a:r>
              <a:rPr lang="en-US" altLang="zh-TW" sz="1500" dirty="0" smtClean="0"/>
              <a:t>(</a:t>
            </a:r>
            <a:r>
              <a:rPr lang="zh-TW" altLang="en-US" sz="1500" dirty="0" smtClean="0"/>
              <a:t>假使業主不同意追加項目</a:t>
            </a:r>
            <a:r>
              <a:rPr lang="en-US" altLang="zh-TW" sz="1500" dirty="0" smtClean="0"/>
              <a:t>)</a:t>
            </a:r>
            <a:r>
              <a:rPr lang="zh-TW" altLang="en-US" sz="1500" dirty="0" smtClean="0"/>
              <a:t>以停工為手段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所以才會有新聞上的裝修糾紛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造成社會一般大眾對設計師行業觀感不佳。</a:t>
            </a:r>
            <a:endParaRPr lang="en-US" altLang="zh-TW" sz="1500" dirty="0" smtClean="0"/>
          </a:p>
          <a:p>
            <a:pPr>
              <a:buNone/>
            </a:pPr>
            <a:endParaRPr lang="en-US" altLang="zh-TW" sz="1500" dirty="0" smtClean="0"/>
          </a:p>
          <a:p>
            <a:pPr>
              <a:buNone/>
            </a:pPr>
            <a:r>
              <a:rPr lang="en-US" altLang="zh-TW" sz="1500" dirty="0" smtClean="0"/>
              <a:t>2</a:t>
            </a:r>
            <a:r>
              <a:rPr lang="zh-TW" altLang="en-US" sz="1500" dirty="0" smtClean="0"/>
              <a:t>、在尚未報價簽約前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與業主熟識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先進場施工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完工後再跟業主報價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但往往這種流程會跟業主的想法認知有一段的差距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造成不愉快的裝修經驗。</a:t>
            </a:r>
            <a:endParaRPr lang="en-US" altLang="zh-TW" sz="1500" dirty="0" smtClean="0"/>
          </a:p>
          <a:p>
            <a:pPr>
              <a:buNone/>
            </a:pPr>
            <a:endParaRPr lang="en-US" altLang="zh-TW" sz="1500" dirty="0" smtClean="0"/>
          </a:p>
          <a:p>
            <a:pPr>
              <a:buNone/>
            </a:pPr>
            <a:r>
              <a:rPr lang="en-US" altLang="zh-TW" sz="1500" dirty="0" smtClean="0"/>
              <a:t>3</a:t>
            </a:r>
            <a:r>
              <a:rPr lang="zh-TW" altLang="en-US" sz="1500" dirty="0" smtClean="0"/>
              <a:t>、某些設計人員 以個人工作室的方式接案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因為工作室的門檻標準較為低</a:t>
            </a:r>
            <a:r>
              <a:rPr lang="en-US" altLang="zh-TW" sz="1500" dirty="0" smtClean="0"/>
              <a:t>(</a:t>
            </a:r>
            <a:r>
              <a:rPr lang="zh-TW" altLang="en-US" sz="1500" dirty="0" smtClean="0"/>
              <a:t>不用公司行號登記</a:t>
            </a:r>
            <a:r>
              <a:rPr lang="en-US" altLang="zh-TW" sz="1500" dirty="0" smtClean="0"/>
              <a:t>),</a:t>
            </a:r>
            <a:r>
              <a:rPr lang="zh-TW" altLang="en-US" sz="1500" dirty="0" smtClean="0"/>
              <a:t>所以有許多設計相關從業人員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在相關產業從事裝修產業不到半年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自立門戶以個人工作室的方式接案施工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但往往因為現場經驗不足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現場施工品質不良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造成往後業主與設計師溝通認知上的糾紛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導致無法順利完工。</a:t>
            </a:r>
            <a:endParaRPr lang="en-US" altLang="zh-TW" sz="1500" dirty="0" smtClean="0"/>
          </a:p>
          <a:p>
            <a:pPr>
              <a:buNone/>
            </a:pPr>
            <a:endParaRPr lang="en-US" altLang="zh-TW" sz="1500" dirty="0" smtClean="0"/>
          </a:p>
          <a:p>
            <a:pPr>
              <a:buNone/>
            </a:pPr>
            <a:r>
              <a:rPr lang="en-US" altLang="zh-TW" sz="1500" dirty="0" smtClean="0"/>
              <a:t>4</a:t>
            </a:r>
            <a:r>
              <a:rPr lang="zh-TW" altLang="en-US" sz="1500" dirty="0" smtClean="0"/>
              <a:t>、一般室內設計工程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一個案子從業主接觸→規畫→施工→完工</a:t>
            </a:r>
            <a:r>
              <a:rPr lang="en-US" altLang="zh-TW" sz="1500" dirty="0" smtClean="0"/>
              <a:t>, </a:t>
            </a:r>
            <a:r>
              <a:rPr lang="zh-TW" altLang="en-US" sz="1500" dirty="0" smtClean="0"/>
              <a:t>這段時間至少要花費設計師四個月的工作作業時間。</a:t>
            </a:r>
            <a:endParaRPr lang="en-US" altLang="zh-TW" sz="1500" dirty="0" smtClean="0"/>
          </a:p>
          <a:p>
            <a:pPr>
              <a:buNone/>
            </a:pPr>
            <a:endParaRPr lang="en-US" altLang="zh-TW" sz="1500" dirty="0" smtClean="0"/>
          </a:p>
          <a:p>
            <a:pPr>
              <a:buNone/>
            </a:pPr>
            <a:r>
              <a:rPr lang="en-US" altLang="zh-TW" sz="1500" dirty="0" smtClean="0"/>
              <a:t>5 </a:t>
            </a:r>
            <a:r>
              <a:rPr lang="zh-TW" altLang="en-US" sz="1500" dirty="0" smtClean="0"/>
              <a:t>、一般正常的設計合約</a:t>
            </a:r>
            <a:r>
              <a:rPr lang="en-US" altLang="zh-TW" sz="1500" dirty="0" smtClean="0"/>
              <a:t>:</a:t>
            </a:r>
          </a:p>
          <a:p>
            <a:pPr>
              <a:buNone/>
            </a:pPr>
            <a:r>
              <a:rPr lang="zh-TW" altLang="en-US" sz="1500" dirty="0" smtClean="0"/>
              <a:t>先行簽設計合約→業主溝通→繪製平面配置圖及確認後→進行施工圖細部圖說設計圖估價→</a:t>
            </a:r>
            <a:endParaRPr lang="en-US" altLang="zh-TW" sz="1500" dirty="0" smtClean="0"/>
          </a:p>
          <a:p>
            <a:pPr>
              <a:buNone/>
            </a:pPr>
            <a:r>
              <a:rPr lang="zh-TW" altLang="en-US" sz="1500" dirty="0" smtClean="0"/>
              <a:t>雙方確認估價單價格後→簽定施工工程合約→工班進場施工</a:t>
            </a:r>
            <a:endParaRPr lang="en-US" altLang="zh-TW" sz="1500" dirty="0" smtClean="0"/>
          </a:p>
          <a:p>
            <a:pPr>
              <a:buNone/>
            </a:pPr>
            <a:r>
              <a:rPr lang="en-US" altLang="zh-TW" sz="1500" dirty="0" smtClean="0"/>
              <a:t>(</a:t>
            </a:r>
            <a:r>
              <a:rPr lang="zh-TW" altLang="en-US" sz="1500" dirty="0" smtClean="0"/>
              <a:t>簽定合約是為了要保障雙方的權力範圍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才能夠有完整清楚的規畫細節</a:t>
            </a:r>
            <a:r>
              <a:rPr lang="en-US" altLang="zh-TW" sz="1500" dirty="0" smtClean="0"/>
              <a:t>,</a:t>
            </a:r>
            <a:r>
              <a:rPr lang="zh-TW" altLang="en-US" sz="1500" dirty="0" smtClean="0"/>
              <a:t>才不會造成誤會及灰色地帶</a:t>
            </a:r>
            <a:r>
              <a:rPr lang="en-US" altLang="zh-TW" sz="1500" dirty="0" smtClean="0"/>
              <a:t>)</a:t>
            </a:r>
            <a:endParaRPr lang="zh-TW" altLang="en-US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P10408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142852"/>
            <a:ext cx="4286280" cy="6500834"/>
          </a:xfrm>
          <a:prstGeom prst="rect">
            <a:avLst/>
          </a:prstGeom>
        </p:spPr>
      </p:pic>
      <p:pic>
        <p:nvPicPr>
          <p:cNvPr id="4" name="圖片 3" descr="P1040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42852"/>
            <a:ext cx="4576843" cy="6500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P1040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3578" y="0"/>
            <a:ext cx="457684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791717_10153696780404928_1875058464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047841"/>
            <a:ext cx="3429024" cy="4572032"/>
          </a:xfrm>
          <a:prstGeom prst="rect">
            <a:avLst/>
          </a:prstGeom>
        </p:spPr>
      </p:pic>
      <p:pic>
        <p:nvPicPr>
          <p:cNvPr id="4" name="圖片 3" descr="11798152_10153696780604928_8630550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5" y="0"/>
            <a:ext cx="3714745" cy="4786322"/>
          </a:xfrm>
          <a:prstGeom prst="rect">
            <a:avLst/>
          </a:prstGeom>
        </p:spPr>
      </p:pic>
      <p:pic>
        <p:nvPicPr>
          <p:cNvPr id="5" name="圖片 4" descr="11844196_10153696780599928_777061582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3214686"/>
            <a:ext cx="5299334" cy="3286148"/>
          </a:xfrm>
          <a:prstGeom prst="rect">
            <a:avLst/>
          </a:prstGeom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792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案例二</a:t>
            </a:r>
            <a:r>
              <a:rPr lang="en-US" altLang="zh-TW" dirty="0" smtClean="0"/>
              <a:t>(</a:t>
            </a:r>
            <a:r>
              <a:rPr lang="zh-TW" altLang="en-US" dirty="0" smtClean="0"/>
              <a:t>現況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11798135_10153696780449928_38420060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4000496" cy="6072230"/>
          </a:xfrm>
          <a:prstGeom prst="rect">
            <a:avLst/>
          </a:prstGeom>
        </p:spPr>
      </p:pic>
      <p:pic>
        <p:nvPicPr>
          <p:cNvPr id="4" name="圖片 3" descr="11798373_10153696780584928_277279300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4" y="285728"/>
            <a:ext cx="4482717" cy="614364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11816016_10153696780349928_1550029196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14290"/>
            <a:ext cx="4143404" cy="6500810"/>
          </a:xfrm>
          <a:prstGeom prst="rect">
            <a:avLst/>
          </a:prstGeom>
        </p:spPr>
      </p:pic>
      <p:pic>
        <p:nvPicPr>
          <p:cNvPr id="4" name="圖片 3" descr="11846472_10153696780324928_428741164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85728"/>
            <a:ext cx="4000510" cy="635795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625426_10154836360899928_1879351333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0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0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00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4071948" cy="5786478"/>
          </a:xfrm>
          <a:prstGeom prst="rect">
            <a:avLst/>
          </a:prstGeom>
        </p:spPr>
      </p:pic>
      <p:pic>
        <p:nvPicPr>
          <p:cNvPr id="3" name="圖片 2" descr="14800751_10154836366679928_1548081361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428604"/>
            <a:ext cx="4071930" cy="578647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2004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85794"/>
            <a:ext cx="8572528" cy="52876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二、設計風格</a:t>
            </a:r>
            <a:r>
              <a:rPr lang="en-US" altLang="zh-TW" dirty="0" smtClean="0"/>
              <a:t>(</a:t>
            </a:r>
            <a:r>
              <a:rPr lang="zh-TW" altLang="en-US" dirty="0" smtClean="0"/>
              <a:t>在於創新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altLang="zh-TW" sz="2500" dirty="0" smtClean="0"/>
              <a:t>1</a:t>
            </a:r>
            <a:r>
              <a:rPr lang="zh-TW" altLang="en-US" sz="2500" dirty="0" smtClean="0"/>
              <a:t>、古典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2</a:t>
            </a:r>
            <a:r>
              <a:rPr lang="zh-TW" altLang="en-US" sz="2500" dirty="0" smtClean="0"/>
              <a:t>、新古典  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3</a:t>
            </a:r>
            <a:r>
              <a:rPr lang="zh-TW" altLang="en-US" sz="2500" dirty="0" smtClean="0"/>
              <a:t>、</a:t>
            </a:r>
            <a:r>
              <a:rPr lang="en-US" altLang="zh-TW" sz="2500" dirty="0" smtClean="0"/>
              <a:t>”</a:t>
            </a:r>
            <a:r>
              <a:rPr lang="zh-TW" altLang="en-US" sz="2500" dirty="0" smtClean="0"/>
              <a:t>和</a:t>
            </a:r>
            <a:r>
              <a:rPr lang="en-US" altLang="zh-TW" sz="2500" dirty="0" smtClean="0"/>
              <a:t>“</a:t>
            </a:r>
            <a:r>
              <a:rPr lang="zh-TW" altLang="en-US" sz="2500" dirty="0" smtClean="0"/>
              <a:t>禪風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4</a:t>
            </a:r>
            <a:r>
              <a:rPr lang="zh-TW" altLang="en-US" sz="2500" dirty="0" smtClean="0"/>
              <a:t>、鄉村風</a:t>
            </a:r>
            <a:r>
              <a:rPr lang="en-US" altLang="zh-TW" sz="2500" dirty="0" smtClean="0"/>
              <a:t>(</a:t>
            </a:r>
            <a:r>
              <a:rPr lang="zh-TW" altLang="en-US" sz="2500" dirty="0" smtClean="0"/>
              <a:t>美式</a:t>
            </a:r>
            <a:r>
              <a:rPr lang="en-US" altLang="zh-TW" sz="2500" dirty="0" smtClean="0"/>
              <a:t>,</a:t>
            </a:r>
            <a:r>
              <a:rPr lang="zh-TW" altLang="en-US" sz="2500" dirty="0" smtClean="0"/>
              <a:t>南法</a:t>
            </a:r>
            <a:r>
              <a:rPr lang="en-US" altLang="zh-TW" sz="2500" dirty="0" smtClean="0"/>
              <a:t>,</a:t>
            </a:r>
            <a:r>
              <a:rPr lang="zh-TW" altLang="en-US" sz="2500" dirty="0" smtClean="0"/>
              <a:t>法式</a:t>
            </a:r>
            <a:r>
              <a:rPr lang="en-US" altLang="zh-TW" sz="2500" dirty="0" smtClean="0"/>
              <a:t>,</a:t>
            </a:r>
            <a:r>
              <a:rPr lang="zh-TW" altLang="en-US" sz="2500" dirty="0" smtClean="0"/>
              <a:t>北歐</a:t>
            </a:r>
            <a:r>
              <a:rPr lang="en-US" altLang="zh-TW" sz="2500" dirty="0" smtClean="0"/>
              <a:t>,</a:t>
            </a:r>
            <a:r>
              <a:rPr lang="zh-TW" altLang="en-US" sz="2500" dirty="0" smtClean="0"/>
              <a:t>南歐</a:t>
            </a:r>
            <a:r>
              <a:rPr lang="en-US" altLang="zh-TW" sz="2500" dirty="0" smtClean="0"/>
              <a:t>)</a:t>
            </a:r>
          </a:p>
          <a:p>
            <a:pPr>
              <a:buNone/>
            </a:pPr>
            <a:r>
              <a:rPr lang="en-US" altLang="zh-TW" sz="2500" dirty="0" smtClean="0"/>
              <a:t>5</a:t>
            </a:r>
            <a:r>
              <a:rPr lang="zh-TW" altLang="en-US" sz="2500" dirty="0" smtClean="0"/>
              <a:t>、混搭風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6</a:t>
            </a:r>
            <a:r>
              <a:rPr lang="zh-TW" altLang="en-US" sz="2500" dirty="0" smtClean="0"/>
              <a:t>、極簡風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7</a:t>
            </a:r>
            <a:r>
              <a:rPr lang="zh-TW" altLang="en-US" sz="2500" dirty="0" smtClean="0"/>
              <a:t>、工業風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8</a:t>
            </a:r>
            <a:r>
              <a:rPr lang="zh-TW" altLang="en-US" sz="2500" dirty="0" smtClean="0"/>
              <a:t>、無印良品風格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9</a:t>
            </a:r>
            <a:r>
              <a:rPr lang="zh-TW" altLang="en-US" sz="2500" dirty="0" smtClean="0"/>
              <a:t>、中國風</a:t>
            </a:r>
            <a:endParaRPr lang="en-US" altLang="zh-TW" sz="2500" dirty="0" smtClean="0"/>
          </a:p>
          <a:p>
            <a:pPr>
              <a:buNone/>
            </a:pPr>
            <a:r>
              <a:rPr lang="en-US" altLang="zh-TW" sz="2500" dirty="0" smtClean="0"/>
              <a:t>10</a:t>
            </a:r>
            <a:r>
              <a:rPr lang="zh-TW" altLang="en-US" sz="2500" dirty="0" smtClean="0"/>
              <a:t>、往後尚有更多不同的風格</a:t>
            </a:r>
            <a:r>
              <a:rPr lang="en-US" altLang="zh-TW" sz="2500" dirty="0" smtClean="0"/>
              <a:t>,</a:t>
            </a:r>
            <a:r>
              <a:rPr lang="zh-TW" altLang="en-US" sz="2500" dirty="0" smtClean="0"/>
              <a:t>待設計師去創造發想設計</a:t>
            </a:r>
            <a:r>
              <a:rPr lang="en-US" altLang="zh-TW" sz="2500" dirty="0" smtClean="0"/>
              <a:t>…..</a:t>
            </a:r>
            <a:endParaRPr lang="zh-TW" altLang="en-US" sz="2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古典</a:t>
            </a:r>
            <a:endParaRPr lang="zh-TW" altLang="en-US" dirty="0"/>
          </a:p>
        </p:txBody>
      </p:sp>
      <p:pic>
        <p:nvPicPr>
          <p:cNvPr id="5" name="內容版面配置區 4" descr="2011031009085974837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1285860"/>
            <a:ext cx="6910414" cy="46646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新古典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5" name="內容版面配置區 4" descr="擷取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546" y="1600200"/>
            <a:ext cx="733490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”</a:t>
            </a:r>
            <a:r>
              <a:rPr lang="zh-TW" altLang="en-US" dirty="0" smtClean="0"/>
              <a:t>和</a:t>
            </a:r>
            <a:r>
              <a:rPr lang="en-US" altLang="zh-TW" dirty="0" smtClean="0"/>
              <a:t>“</a:t>
            </a:r>
            <a:r>
              <a:rPr lang="zh-TW" altLang="en-US" dirty="0" smtClean="0"/>
              <a:t>禪風</a:t>
            </a:r>
            <a:endParaRPr lang="zh-TW" altLang="en-US" dirty="0"/>
          </a:p>
        </p:txBody>
      </p:sp>
      <p:pic>
        <p:nvPicPr>
          <p:cNvPr id="4" name="內容版面配置區 3" descr="13458558_1112857768779136_334702445489052658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757" y="1600200"/>
            <a:ext cx="7356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鄉村風</a:t>
            </a:r>
            <a:r>
              <a:rPr lang="en-US" altLang="zh-TW" dirty="0" smtClean="0"/>
              <a:t>(</a:t>
            </a:r>
            <a:r>
              <a:rPr lang="zh-TW" altLang="en-US" dirty="0" smtClean="0"/>
              <a:t>美式</a:t>
            </a:r>
            <a:r>
              <a:rPr lang="en-US" altLang="zh-TW" dirty="0" smtClean="0"/>
              <a:t>,</a:t>
            </a:r>
            <a:r>
              <a:rPr lang="zh-TW" altLang="en-US" dirty="0" smtClean="0"/>
              <a:t>南法法式</a:t>
            </a:r>
            <a:r>
              <a:rPr lang="en-US" altLang="zh-TW" dirty="0" smtClean="0"/>
              <a:t>,</a:t>
            </a:r>
            <a:r>
              <a:rPr lang="zh-TW" altLang="en-US" dirty="0" smtClean="0"/>
              <a:t>北歐</a:t>
            </a:r>
            <a:r>
              <a:rPr lang="en-US" altLang="zh-TW" dirty="0" smtClean="0"/>
              <a:t>,</a:t>
            </a:r>
            <a:r>
              <a:rPr lang="zh-TW" altLang="en-US" dirty="0" smtClean="0"/>
              <a:t>南歐</a:t>
            </a:r>
            <a:r>
              <a:rPr lang="en-US" altLang="zh-TW" dirty="0" smtClean="0"/>
              <a:t>)</a:t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內容版面配置區 3" descr="13958158_1229068770485593_6229769262399486817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2" y="1285860"/>
            <a:ext cx="3661194" cy="2745038"/>
          </a:xfrm>
        </p:spPr>
      </p:pic>
      <p:pic>
        <p:nvPicPr>
          <p:cNvPr id="5" name="圖片 4" descr="14068608_1096013207144501_4635877735478173091_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393" y="1071546"/>
            <a:ext cx="4623011" cy="2942335"/>
          </a:xfrm>
          <a:prstGeom prst="rect">
            <a:avLst/>
          </a:prstGeom>
        </p:spPr>
      </p:pic>
      <p:pic>
        <p:nvPicPr>
          <p:cNvPr id="7" name="圖片 6" descr="擷取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714752"/>
            <a:ext cx="4340358" cy="267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混搭風</a:t>
            </a:r>
            <a:endParaRPr lang="zh-TW" altLang="en-US" dirty="0"/>
          </a:p>
        </p:txBody>
      </p:sp>
      <p:pic>
        <p:nvPicPr>
          <p:cNvPr id="4" name="內容版面配置區 3" descr="10557078_1136467323032688_7469023819188276161_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725" y="1600200"/>
            <a:ext cx="60385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1097</Words>
  <Application>Microsoft Office PowerPoint</Application>
  <PresentationFormat>如螢幕大小 (4:3)</PresentationFormat>
  <Paragraphs>69</Paragraphs>
  <Slides>39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Office 佈景主題</vt:lpstr>
      <vt:lpstr>對室內裝修設計的了解</vt:lpstr>
      <vt:lpstr>一、價格  二、設計風格 走向  三、材質定位  四、安全性  五、使用功能  六 、施工品質  七、完工服務 </vt:lpstr>
      <vt:lpstr>一、價格(報價的盲點)</vt:lpstr>
      <vt:lpstr>二、設計風格(在於創新) </vt:lpstr>
      <vt:lpstr>古典</vt:lpstr>
      <vt:lpstr>新古典 </vt:lpstr>
      <vt:lpstr>”和“禪風</vt:lpstr>
      <vt:lpstr>鄉村風(美式,南法法式,北歐,南歐) </vt:lpstr>
      <vt:lpstr>混搭風</vt:lpstr>
      <vt:lpstr>極簡風</vt:lpstr>
      <vt:lpstr>工業風格</vt:lpstr>
      <vt:lpstr>無印風格</vt:lpstr>
      <vt:lpstr>中國風格 </vt:lpstr>
      <vt:lpstr>三、材質定位</vt:lpstr>
      <vt:lpstr>四、安全性 </vt:lpstr>
      <vt:lpstr>五、使用功能</vt:lpstr>
      <vt:lpstr>投影片 17</vt:lpstr>
      <vt:lpstr>投影片 18</vt:lpstr>
      <vt:lpstr>六、施工品質</vt:lpstr>
      <vt:lpstr>投影片 20</vt:lpstr>
      <vt:lpstr>七、完工服務</vt:lpstr>
      <vt:lpstr>案例一 (現況)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案例二(現況)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對室內裝修設計的了解</dc:title>
  <dc:creator>USER</dc:creator>
  <cp:lastModifiedBy>user</cp:lastModifiedBy>
  <cp:revision>71</cp:revision>
  <dcterms:created xsi:type="dcterms:W3CDTF">2016-08-18T03:13:09Z</dcterms:created>
  <dcterms:modified xsi:type="dcterms:W3CDTF">2016-10-26T08:34:01Z</dcterms:modified>
</cp:coreProperties>
</file>