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85"/>
  </p:notesMasterIdLst>
  <p:sldIdLst>
    <p:sldId id="257" r:id="rId2"/>
    <p:sldId id="468" r:id="rId3"/>
    <p:sldId id="259" r:id="rId4"/>
    <p:sldId id="260" r:id="rId5"/>
    <p:sldId id="264" r:id="rId6"/>
    <p:sldId id="265" r:id="rId7"/>
    <p:sldId id="266" r:id="rId8"/>
    <p:sldId id="267"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93" r:id="rId29"/>
    <p:sldId id="294" r:id="rId30"/>
    <p:sldId id="295" r:id="rId31"/>
    <p:sldId id="296" r:id="rId32"/>
    <p:sldId id="297" r:id="rId33"/>
    <p:sldId id="298" r:id="rId34"/>
    <p:sldId id="299" r:id="rId35"/>
    <p:sldId id="301" r:id="rId36"/>
    <p:sldId id="302" r:id="rId37"/>
    <p:sldId id="303" r:id="rId38"/>
    <p:sldId id="304" r:id="rId39"/>
    <p:sldId id="305" r:id="rId40"/>
    <p:sldId id="307" r:id="rId41"/>
    <p:sldId id="312" r:id="rId42"/>
    <p:sldId id="313" r:id="rId43"/>
    <p:sldId id="469" r:id="rId44"/>
    <p:sldId id="470" r:id="rId45"/>
    <p:sldId id="314" r:id="rId46"/>
    <p:sldId id="317" r:id="rId47"/>
    <p:sldId id="320" r:id="rId48"/>
    <p:sldId id="321" r:id="rId49"/>
    <p:sldId id="322" r:id="rId50"/>
    <p:sldId id="323" r:id="rId51"/>
    <p:sldId id="324" r:id="rId52"/>
    <p:sldId id="325" r:id="rId53"/>
    <p:sldId id="326" r:id="rId54"/>
    <p:sldId id="332" r:id="rId55"/>
    <p:sldId id="333" r:id="rId56"/>
    <p:sldId id="336" r:id="rId57"/>
    <p:sldId id="339" r:id="rId58"/>
    <p:sldId id="340" r:id="rId59"/>
    <p:sldId id="341" r:id="rId60"/>
    <p:sldId id="345" r:id="rId61"/>
    <p:sldId id="346" r:id="rId62"/>
    <p:sldId id="348" r:id="rId63"/>
    <p:sldId id="349" r:id="rId64"/>
    <p:sldId id="350" r:id="rId65"/>
    <p:sldId id="351" r:id="rId66"/>
    <p:sldId id="352" r:id="rId67"/>
    <p:sldId id="353" r:id="rId68"/>
    <p:sldId id="354" r:id="rId69"/>
    <p:sldId id="355" r:id="rId70"/>
    <p:sldId id="408" r:id="rId71"/>
    <p:sldId id="409" r:id="rId72"/>
    <p:sldId id="410" r:id="rId73"/>
    <p:sldId id="416" r:id="rId74"/>
    <p:sldId id="418" r:id="rId75"/>
    <p:sldId id="428" r:id="rId76"/>
    <p:sldId id="429" r:id="rId77"/>
    <p:sldId id="432" r:id="rId78"/>
    <p:sldId id="475" r:id="rId79"/>
    <p:sldId id="471" r:id="rId80"/>
    <p:sldId id="472" r:id="rId81"/>
    <p:sldId id="473" r:id="rId82"/>
    <p:sldId id="474" r:id="rId83"/>
    <p:sldId id="467" r:id="rId8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86410" autoAdjust="0"/>
  </p:normalViewPr>
  <p:slideViewPr>
    <p:cSldViewPr>
      <p:cViewPr>
        <p:scale>
          <a:sx n="60" d="100"/>
          <a:sy n="60" d="100"/>
        </p:scale>
        <p:origin x="-269" y="-58"/>
      </p:cViewPr>
      <p:guideLst>
        <p:guide orient="horz" pos="2160"/>
        <p:guide pos="2880"/>
      </p:guideLst>
    </p:cSldViewPr>
  </p:slideViewPr>
  <p:outlineViewPr>
    <p:cViewPr>
      <p:scale>
        <a:sx n="33" d="100"/>
        <a:sy n="33" d="100"/>
      </p:scale>
      <p:origin x="0" y="1168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A85F6F-72F8-47F2-9AC5-61E6D058BE99}" type="datetimeFigureOut">
              <a:rPr lang="zh-TW" altLang="en-US" smtClean="0"/>
              <a:pPr/>
              <a:t>2016/8/17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B21FED-A087-4578-A49A-7D56EC739856}" type="slidenum">
              <a:rPr lang="zh-TW" altLang="en-US" smtClean="0"/>
              <a:pPr/>
              <a:t>‹#›</a:t>
            </a:fld>
            <a:endParaRPr lang="zh-TW" altLang="en-US"/>
          </a:p>
        </p:txBody>
      </p:sp>
    </p:spTree>
    <p:extLst>
      <p:ext uri="{BB962C8B-B14F-4D97-AF65-F5344CB8AC3E}">
        <p14:creationId xmlns:p14="http://schemas.microsoft.com/office/powerpoint/2010/main" val="97931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1908C-A1D9-41EE-91E7-947CD99399F8}" type="slidenum">
              <a:rPr lang="en-US" altLang="zh-TW"/>
              <a:pPr/>
              <a:t>1</a:t>
            </a:fld>
            <a:endParaRPr lang="en-US" altLang="zh-TW"/>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F86B11-FC43-403E-9FEB-0FB0DE485756}" type="slidenum">
              <a:rPr lang="en-US" altLang="zh-TW"/>
              <a:pPr/>
              <a:t>10</a:t>
            </a:fld>
            <a:endParaRPr lang="en-US" altLang="zh-TW"/>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26E3B-28F1-4B4D-838E-554D45C4DA65}" type="slidenum">
              <a:rPr lang="en-US" altLang="zh-TW"/>
              <a:pPr/>
              <a:t>11</a:t>
            </a:fld>
            <a:endParaRPr lang="en-US" altLang="zh-TW"/>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A9B30-2248-427E-8259-DE0C8181AB31}" type="slidenum">
              <a:rPr lang="en-US" altLang="zh-TW"/>
              <a:pPr/>
              <a:t>12</a:t>
            </a:fld>
            <a:endParaRPr lang="en-US" altLang="zh-TW"/>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F4DCEC-1B26-4B41-AB94-0D2CCAFAE4DA}" type="slidenum">
              <a:rPr lang="en-US" altLang="zh-TW"/>
              <a:pPr/>
              <a:t>13</a:t>
            </a:fld>
            <a:endParaRPr lang="en-US" altLang="zh-TW"/>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3EC029-CDD4-4CF5-B7D4-09CEA379E4EE}" type="slidenum">
              <a:rPr lang="en-US" altLang="zh-TW"/>
              <a:pPr/>
              <a:t>14</a:t>
            </a:fld>
            <a:endParaRPr lang="en-US" altLang="zh-TW"/>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305E8-DAB0-4AB9-9F8B-2733BF0EDF31}" type="slidenum">
              <a:rPr lang="en-US" altLang="zh-TW"/>
              <a:pPr/>
              <a:t>15</a:t>
            </a:fld>
            <a:endParaRPr lang="en-US" altLang="zh-TW"/>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C44A8C-A64F-4AD8-970D-461CD2707949}" type="slidenum">
              <a:rPr lang="en-US" altLang="zh-TW"/>
              <a:pPr/>
              <a:t>16</a:t>
            </a:fld>
            <a:endParaRPr lang="en-US" altLang="zh-TW"/>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xfrm>
            <a:off x="914400" y="4343400"/>
            <a:ext cx="5029200" cy="4114800"/>
          </a:xfrm>
        </p:spPr>
        <p:txBody>
          <a:bodyPr/>
          <a:lstStyle/>
          <a:p>
            <a:endParaRPr lang="zh-TW" altLang="zh-TW"/>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FCE9DC-DF79-4F6B-99BF-272887A22D76}" type="slidenum">
              <a:rPr lang="en-US" altLang="zh-TW"/>
              <a:pPr/>
              <a:t>17</a:t>
            </a:fld>
            <a:endParaRPr lang="en-US" altLang="zh-TW"/>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4114800"/>
          </a:xfrm>
        </p:spPr>
        <p:txBody>
          <a:bodyPr/>
          <a:lstStyle/>
          <a:p>
            <a:endParaRPr lang="zh-TW" altLang="zh-TW"/>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A9F046-4BC9-4E54-8F16-43D9185DF351}" type="slidenum">
              <a:rPr lang="en-US" altLang="zh-TW"/>
              <a:pPr/>
              <a:t>18</a:t>
            </a:fld>
            <a:endParaRPr lang="en-US" altLang="zh-TW"/>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914400" y="4343400"/>
            <a:ext cx="5029200" cy="4114800"/>
          </a:xfrm>
        </p:spPr>
        <p:txBody>
          <a:bodyPr/>
          <a:lstStyle/>
          <a:p>
            <a:endParaRPr lang="zh-TW"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A58533-54F7-4DB9-B5F7-530851BD8D06}" type="slidenum">
              <a:rPr lang="en-US" altLang="zh-TW"/>
              <a:pPr/>
              <a:t>19</a:t>
            </a:fld>
            <a:endParaRPr lang="en-US" altLang="zh-TW"/>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xfrm>
            <a:off x="914400" y="4343400"/>
            <a:ext cx="5029200" cy="4114800"/>
          </a:xfrm>
        </p:spPr>
        <p:txBody>
          <a:bodyPr/>
          <a:lstStyle/>
          <a:p>
            <a:endParaRPr lang="zh-TW"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AB0B028-F1DF-4A98-BB08-C597F3C59E7F}" type="slidenum">
              <a:rPr lang="en-US" altLang="zh-TW" smtClean="0">
                <a:latin typeface="Arial" charset="0"/>
                <a:ea typeface="新細明體" charset="-120"/>
              </a:rPr>
              <a:pPr/>
              <a:t>2</a:t>
            </a:fld>
            <a:endParaRPr lang="en-US" altLang="zh-TW" smtClean="0">
              <a:latin typeface="Arial" charset="0"/>
              <a:ea typeface="新細明體" charset="-12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zh-TW" altLang="zh-TW" smtClean="0">
              <a:latin typeface="Arial" charset="0"/>
              <a:ea typeface="新細明體"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9E50C8-0574-4E43-96EF-24BDFF085BD6}" type="slidenum">
              <a:rPr lang="en-US" altLang="zh-TW"/>
              <a:pPr/>
              <a:t>20</a:t>
            </a:fld>
            <a:endParaRPr lang="en-US" altLang="zh-TW"/>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4114800"/>
          </a:xfrm>
        </p:spPr>
        <p:txBody>
          <a:bodyPr/>
          <a:lstStyle/>
          <a:p>
            <a:endParaRPr lang="zh-TW" altLang="zh-TW"/>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F6DA04-C3FD-4522-BE66-1E3A31009D93}" type="slidenum">
              <a:rPr lang="en-US" altLang="zh-TW"/>
              <a:pPr/>
              <a:t>21</a:t>
            </a:fld>
            <a:endParaRPr lang="en-US" altLang="zh-TW"/>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xfrm>
            <a:off x="914400" y="4343400"/>
            <a:ext cx="5029200" cy="4114800"/>
          </a:xfrm>
        </p:spPr>
        <p:txBody>
          <a:bodyPr/>
          <a:lstStyle/>
          <a:p>
            <a:endParaRPr lang="zh-TW" altLang="zh-TW"/>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ED4E01-FF9E-44B0-B907-D95B2FC583A6}" type="slidenum">
              <a:rPr lang="en-US" altLang="zh-TW"/>
              <a:pPr/>
              <a:t>22</a:t>
            </a:fld>
            <a:endParaRPr lang="en-US" altLang="zh-TW"/>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xfrm>
            <a:off x="914400" y="4343400"/>
            <a:ext cx="5029200" cy="4114800"/>
          </a:xfrm>
        </p:spPr>
        <p:txBody>
          <a:bodyPr/>
          <a:lstStyle/>
          <a:p>
            <a:endParaRPr lang="zh-TW" alt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49F8E9-E796-4700-A4F5-D44EFEC0DDD1}" type="slidenum">
              <a:rPr lang="en-US" altLang="zh-TW"/>
              <a:pPr/>
              <a:t>23</a:t>
            </a:fld>
            <a:endParaRPr lang="en-US" altLang="zh-TW"/>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xfrm>
            <a:off x="914400" y="4343400"/>
            <a:ext cx="5029200" cy="4114800"/>
          </a:xfrm>
        </p:spPr>
        <p:txBody>
          <a:bodyPr/>
          <a:lstStyle/>
          <a:p>
            <a:endParaRPr lang="zh-TW" alt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602D770-0985-4E78-8B59-F481BAFB4FCC}" type="slidenum">
              <a:rPr lang="en-US" altLang="zh-TW"/>
              <a:pPr/>
              <a:t>24</a:t>
            </a:fld>
            <a:endParaRPr lang="en-US" altLang="zh-TW"/>
          </a:p>
        </p:txBody>
      </p:sp>
      <p:sp>
        <p:nvSpPr>
          <p:cNvPr id="136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7FC3B37-ED10-4672-B1E8-92B8A29409D3}" type="slidenum">
              <a:rPr lang="en-US" altLang="zh-TW" sz="1200">
                <a:latin typeface="Arial" pitchFamily="34" charset="0"/>
                <a:ea typeface="新細明體" pitchFamily="18" charset="-120"/>
              </a:rPr>
              <a:pPr algn="r"/>
              <a:t>24</a:t>
            </a:fld>
            <a:endParaRPr lang="en-US" altLang="zh-TW" sz="1200">
              <a:latin typeface="Arial" pitchFamily="34" charset="0"/>
              <a:ea typeface="新細明體" pitchFamily="18" charset="-12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C73C2D-1EE2-48CC-90EF-864A8CC79F7D}" type="slidenum">
              <a:rPr lang="en-US" altLang="zh-TW"/>
              <a:pPr/>
              <a:t>25</a:t>
            </a:fld>
            <a:endParaRPr lang="en-US" altLang="zh-TW"/>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xfrm>
            <a:off x="914400" y="4343400"/>
            <a:ext cx="5029200" cy="4114800"/>
          </a:xfrm>
        </p:spPr>
        <p:txBody>
          <a:bodyPr/>
          <a:lstStyle/>
          <a:p>
            <a:endParaRPr lang="zh-TW" altLang="zh-TW"/>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33E5AA-74C4-4094-8400-DE14FC8A50FF}" type="slidenum">
              <a:rPr lang="en-US" altLang="zh-TW"/>
              <a:pPr/>
              <a:t>26</a:t>
            </a:fld>
            <a:endParaRPr lang="en-US" altLang="zh-TW"/>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14400" y="4343400"/>
            <a:ext cx="5029200" cy="4114800"/>
          </a:xfrm>
        </p:spPr>
        <p:txBody>
          <a:bodyPr/>
          <a:lstStyle/>
          <a:p>
            <a:endParaRPr lang="zh-TW" altLang="zh-TW"/>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2C47821-ED23-4C57-BB05-08E2E15AA269}" type="slidenum">
              <a:rPr lang="zh-TW" altLang="en-US" smtClean="0"/>
              <a:pPr/>
              <a:t>27</a:t>
            </a:fld>
            <a:endParaRPr lang="zh-TW"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AA7DAF-C1B3-4190-B100-24FAEA3AE7A0}" type="slidenum">
              <a:rPr lang="en-US" altLang="zh-TW" smtClean="0"/>
              <a:pPr fontAlgn="base">
                <a:spcBef>
                  <a:spcPct val="0"/>
                </a:spcBef>
                <a:spcAft>
                  <a:spcPct val="0"/>
                </a:spcAft>
                <a:defRPr/>
              </a:pPr>
              <a:t>28</a:t>
            </a:fld>
            <a:endParaRPr lang="en-US" altLang="zh-TW" smtClean="0"/>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0538E6-0329-4EAB-A0F8-DF34033A22B9}" type="slidenum">
              <a:rPr lang="en-US" altLang="zh-TW" smtClean="0"/>
              <a:pPr fontAlgn="base">
                <a:spcBef>
                  <a:spcPct val="0"/>
                </a:spcBef>
                <a:spcAft>
                  <a:spcPct val="0"/>
                </a:spcAft>
                <a:defRPr/>
              </a:pPr>
              <a:t>29</a:t>
            </a:fld>
            <a:endParaRPr lang="en-US" altLang="zh-TW" smtClean="0"/>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384612-6BB7-41CE-96AB-8CB098E34B7D}" type="slidenum">
              <a:rPr lang="en-US" altLang="zh-TW"/>
              <a:pPr/>
              <a:t>3</a:t>
            </a:fld>
            <a:endParaRPr lang="en-US" altLang="zh-TW"/>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66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AB7583B9-A4AA-470A-BB02-F3A6A0C40F7C}" type="slidenum">
              <a:rPr lang="zh-TW" altLang="en-US" smtClean="0"/>
              <a:pPr>
                <a:defRPr/>
              </a:pPr>
              <a:t>30</a:t>
            </a:fld>
            <a:endParaRPr lang="zh-TW"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867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B2034F60-D24E-4AD0-AF1E-0284B83A6962}" type="slidenum">
              <a:rPr lang="zh-TW" altLang="en-US" smtClean="0"/>
              <a:pPr>
                <a:defRPr/>
              </a:pPr>
              <a:t>31</a:t>
            </a:fld>
            <a:endParaRPr lang="zh-TW"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969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43B6071B-BF59-4C69-9A64-485958B2BE64}" type="slidenum">
              <a:rPr lang="zh-TW" altLang="en-US" smtClean="0"/>
              <a:pPr>
                <a:defRPr/>
              </a:pPr>
              <a:t>32</a:t>
            </a:fld>
            <a:endParaRPr lang="zh-TW"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072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9B7847CC-195F-4550-B368-5022029CD444}" type="slidenum">
              <a:rPr lang="zh-TW" altLang="en-US" smtClean="0"/>
              <a:pPr>
                <a:defRPr/>
              </a:pPr>
              <a:t>33</a:t>
            </a:fld>
            <a:endParaRPr lang="zh-TW"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174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F5A3E291-C3D7-4481-BDE7-582AD53BED7F}" type="slidenum">
              <a:rPr lang="zh-TW" altLang="en-US" smtClean="0"/>
              <a:pPr>
                <a:defRPr/>
              </a:pPr>
              <a:t>34</a:t>
            </a:fld>
            <a:endParaRPr lang="zh-TW"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765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1BE890AE-3A3F-4F7D-ACF0-8241F4A23F62}" type="slidenum">
              <a:rPr lang="zh-TW" altLang="en-US" smtClean="0"/>
              <a:pPr>
                <a:defRPr/>
              </a:pPr>
              <a:t>35</a:t>
            </a:fld>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379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697E0ECA-D678-4626-A9C9-1DF9999233E3}" type="slidenum">
              <a:rPr lang="zh-TW" altLang="en-US" smtClean="0"/>
              <a:pPr>
                <a:defRPr/>
              </a:pPr>
              <a:t>36</a:t>
            </a:fld>
            <a:endParaRPr lang="zh-TW"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481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DA9EFE97-7F60-4C78-8E20-699BAC19B289}" type="slidenum">
              <a:rPr lang="zh-TW" altLang="en-US" smtClean="0"/>
              <a:pPr>
                <a:defRPr/>
              </a:pPr>
              <a:t>37</a:t>
            </a:fld>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BAF144-24C3-43A0-B0B1-63ED243551CC}" type="slidenum">
              <a:rPr lang="en-US" altLang="zh-TW" smtClean="0"/>
              <a:pPr fontAlgn="base">
                <a:spcBef>
                  <a:spcPct val="0"/>
                </a:spcBef>
                <a:spcAft>
                  <a:spcPct val="0"/>
                </a:spcAft>
                <a:defRPr/>
              </a:pPr>
              <a:t>38</a:t>
            </a:fld>
            <a:endParaRPr lang="en-US" altLang="zh-TW" smtClean="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B6CE8B-AD18-45C3-9F46-65E326200AB0}" type="slidenum">
              <a:rPr lang="en-US" altLang="zh-TW" smtClean="0"/>
              <a:pPr fontAlgn="base">
                <a:spcBef>
                  <a:spcPct val="0"/>
                </a:spcBef>
                <a:spcAft>
                  <a:spcPct val="0"/>
                </a:spcAft>
                <a:defRPr/>
              </a:pPr>
              <a:t>39</a:t>
            </a:fld>
            <a:endParaRPr lang="en-US" altLang="zh-TW"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D55A84-D2BC-484A-B49F-17240C8A6823}" type="slidenum">
              <a:rPr lang="en-US" altLang="zh-TW"/>
              <a:pPr/>
              <a:t>4</a:t>
            </a:fld>
            <a:endParaRPr lang="en-US" altLang="zh-TW"/>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40</a:t>
            </a:fld>
            <a:endParaRPr lang="en-US" altLang="zh-TW"/>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2C47821-ED23-4C57-BB05-08E2E15AA269}" type="slidenum">
              <a:rPr lang="zh-TW" altLang="en-US" smtClean="0"/>
              <a:pPr/>
              <a:t>41</a:t>
            </a:fld>
            <a:endParaRPr lang="zh-TW"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2C47821-ED23-4C57-BB05-08E2E15AA269}" type="slidenum">
              <a:rPr lang="zh-TW" altLang="en-US" smtClean="0"/>
              <a:pPr/>
              <a:t>42</a:t>
            </a:fld>
            <a:endParaRPr lang="zh-TW"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2C47821-ED23-4C57-BB05-08E2E15AA269}" type="slidenum">
              <a:rPr lang="zh-TW" altLang="en-US" smtClean="0"/>
              <a:pPr/>
              <a:t>45</a:t>
            </a:fld>
            <a:endParaRPr lang="zh-TW"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2C47821-ED23-4C57-BB05-08E2E15AA269}" type="slidenum">
              <a:rPr lang="zh-TW" altLang="en-US" smtClean="0"/>
              <a:pPr/>
              <a:t>46</a:t>
            </a:fld>
            <a:endParaRPr lang="zh-TW"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47</a:t>
            </a:fld>
            <a:endParaRPr lang="en-US" altLang="zh-TW"/>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48</a:t>
            </a:fld>
            <a:endParaRPr lang="en-US" altLang="zh-TW"/>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49</a:t>
            </a:fld>
            <a:endParaRPr lang="en-US" altLang="zh-TW"/>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50</a:t>
            </a:fld>
            <a:endParaRPr lang="en-US" altLang="zh-TW"/>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51</a:t>
            </a:fld>
            <a:endParaRPr lang="en-US"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39D8D0-3957-4B70-A697-A1E99E7D716E}" type="slidenum">
              <a:rPr lang="en-US" altLang="zh-TW"/>
              <a:pPr/>
              <a:t>5</a:t>
            </a:fld>
            <a:endParaRPr lang="en-US" altLang="zh-TW"/>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52</a:t>
            </a:fld>
            <a:endParaRPr lang="en-US" altLang="zh-TW"/>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53</a:t>
            </a:fld>
            <a:endParaRPr lang="en-US" altLang="zh-TW"/>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54</a:t>
            </a:fld>
            <a:endParaRPr lang="en-US" altLang="zh-TW"/>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55</a:t>
            </a:fld>
            <a:endParaRPr lang="en-US" altLang="zh-TW"/>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56</a:t>
            </a:fld>
            <a:endParaRPr lang="en-US" altLang="zh-TW"/>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57</a:t>
            </a:fld>
            <a:endParaRPr lang="en-US" altLang="zh-TW"/>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58</a:t>
            </a:fld>
            <a:endParaRPr lang="en-US" altLang="zh-TW"/>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59</a:t>
            </a:fld>
            <a:endParaRPr lang="en-US" altLang="zh-TW"/>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60</a:t>
            </a:fld>
            <a:endParaRPr lang="en-US" altLang="zh-TW"/>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61</a:t>
            </a:fld>
            <a:endParaRPr lang="en-US" altLang="zh-TW"/>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1ECA0D-D27C-4345-9BF6-3C476A523252}" type="slidenum">
              <a:rPr lang="en-US" altLang="zh-TW"/>
              <a:pPr/>
              <a:t>6</a:t>
            </a:fld>
            <a:endParaRPr lang="en-US" altLang="zh-TW"/>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62</a:t>
            </a:fld>
            <a:endParaRPr lang="en-US" altLang="zh-TW"/>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63</a:t>
            </a:fld>
            <a:endParaRPr lang="en-US" altLang="zh-TW"/>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64</a:t>
            </a:fld>
            <a:endParaRPr lang="en-US" altLang="zh-TW"/>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65</a:t>
            </a:fld>
            <a:endParaRPr lang="en-US" altLang="zh-TW"/>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66</a:t>
            </a:fld>
            <a:endParaRPr lang="en-US" altLang="zh-TW"/>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67</a:t>
            </a:fld>
            <a:endParaRPr lang="en-US" altLang="zh-TW"/>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68</a:t>
            </a:fld>
            <a:endParaRPr lang="en-US" altLang="zh-TW"/>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2C47821-ED23-4C57-BB05-08E2E15AA269}" type="slidenum">
              <a:rPr lang="zh-TW" altLang="en-US" smtClean="0"/>
              <a:pPr/>
              <a:t>69</a:t>
            </a:fld>
            <a:endParaRPr lang="zh-TW"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70</a:t>
            </a:fld>
            <a:endParaRPr lang="en-US" altLang="zh-TW"/>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71</a:t>
            </a:fld>
            <a:endParaRPr lang="en-US" altLang="zh-TW"/>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454305-B078-4603-A29B-661E9650C8B2}" type="slidenum">
              <a:rPr lang="en-US" altLang="zh-TW"/>
              <a:pPr/>
              <a:t>7</a:t>
            </a:fld>
            <a:endParaRPr lang="en-US" altLang="zh-TW"/>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72</a:t>
            </a:fld>
            <a:endParaRPr lang="en-US" altLang="zh-TW"/>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73</a:t>
            </a:fld>
            <a:endParaRPr lang="en-US" altLang="zh-TW"/>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74</a:t>
            </a:fld>
            <a:endParaRPr lang="en-US" altLang="zh-TW"/>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F3614-B8A0-4315-81C7-DCAE83E7306B}" type="slidenum">
              <a:rPr lang="en-US" altLang="zh-TW"/>
              <a:pPr/>
              <a:t>75</a:t>
            </a:fld>
            <a:endParaRPr lang="en-US" altLang="zh-TW"/>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914400" y="4343400"/>
            <a:ext cx="5029200" cy="4114800"/>
          </a:xfrm>
        </p:spPr>
        <p:txBody>
          <a:bodyPr/>
          <a:lstStyle/>
          <a:p>
            <a:endParaRPr lang="zh-TW" altLang="zh-TW"/>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F82877-3B7F-4F74-8824-27980C524C8F}" type="slidenum">
              <a:rPr lang="en-US" altLang="zh-TW"/>
              <a:pPr/>
              <a:t>76</a:t>
            </a:fld>
            <a:endParaRPr lang="en-US" altLang="zh-TW"/>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08C84A2-EA64-4642-A958-261295ABD7FC}" type="slidenum">
              <a:rPr lang="en-US" altLang="zh-TW" smtClean="0"/>
              <a:pPr/>
              <a:t>77</a:t>
            </a:fld>
            <a:endParaRPr lang="en-US" altLang="zh-TW"/>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96619-B35A-44AC-8ECA-820094EA63A5}" type="slidenum">
              <a:rPr lang="en-US" altLang="zh-TW"/>
              <a:pPr/>
              <a:t>83</a:t>
            </a:fld>
            <a:endParaRPr lang="en-US" altLang="zh-TW"/>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69F7DD-135F-4A68-AB99-F76D392D0C61}" type="slidenum">
              <a:rPr lang="en-US" altLang="zh-TW"/>
              <a:pPr/>
              <a:t>8</a:t>
            </a:fld>
            <a:endParaRPr lang="en-US" altLang="zh-TW"/>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zh-TW"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62F26-9619-4960-93D6-275764B2B4AA}" type="slidenum">
              <a:rPr lang="en-US" altLang="zh-TW"/>
              <a:pPr/>
              <a:t>9</a:t>
            </a:fld>
            <a:endParaRPr lang="en-US" altLang="zh-TW"/>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zh-TW" altLang="zh-TW"/>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A08CF8A-F0CF-4896-BEAB-1ECB85C54946}" type="datetimeFigureOut">
              <a:rPr lang="zh-TW" altLang="en-US" smtClean="0"/>
              <a:pPr/>
              <a:t>2016/8/17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1E8028D-3B47-4386-9BB3-A4135052E413}"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A08CF8A-F0CF-4896-BEAB-1ECB85C54946}" type="datetimeFigureOut">
              <a:rPr lang="zh-TW" altLang="en-US" smtClean="0"/>
              <a:pPr/>
              <a:t>2016/8/17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1E8028D-3B47-4386-9BB3-A4135052E413}"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A08CF8A-F0CF-4896-BEAB-1ECB85C54946}" type="datetimeFigureOut">
              <a:rPr lang="zh-TW" altLang="en-US" smtClean="0"/>
              <a:pPr/>
              <a:t>2016/8/17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1E8028D-3B47-4386-9BB3-A4135052E413}"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11398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30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91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41763"/>
            <a:ext cx="4038600" cy="21891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457200" y="6243638"/>
            <a:ext cx="2133600" cy="457200"/>
          </a:xfrm>
        </p:spPr>
        <p:txBody>
          <a:bodyPr/>
          <a:lstStyle>
            <a:lvl1pPr>
              <a:defRPr/>
            </a:lvl1pPr>
          </a:lstStyle>
          <a:p>
            <a:endParaRPr lang="en-US" altLang="zh-TW"/>
          </a:p>
        </p:txBody>
      </p:sp>
      <p:sp>
        <p:nvSpPr>
          <p:cNvPr id="7" name="頁尾版面配置區 6"/>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8" name="投影片編號版面配置區 7"/>
          <p:cNvSpPr>
            <a:spLocks noGrp="1"/>
          </p:cNvSpPr>
          <p:nvPr>
            <p:ph type="sldNum" sz="quarter" idx="12"/>
          </p:nvPr>
        </p:nvSpPr>
        <p:spPr>
          <a:xfrm>
            <a:off x="6553200" y="6243638"/>
            <a:ext cx="2133600" cy="457200"/>
          </a:xfrm>
        </p:spPr>
        <p:txBody>
          <a:bodyPr/>
          <a:lstStyle>
            <a:lvl1pPr>
              <a:defRPr/>
            </a:lvl1pPr>
          </a:lstStyle>
          <a:p>
            <a:fld id="{2C67389A-6872-4D59-91EF-A9053984981B}" type="slidenum">
              <a:rPr lang="en-US" altLang="zh-TW"/>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標題，兩項物件在文字之上">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1139825"/>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91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91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half" idx="3"/>
          </p:nvPr>
        </p:nvSpPr>
        <p:spPr>
          <a:xfrm>
            <a:off x="457200" y="3941763"/>
            <a:ext cx="8229600" cy="21891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457200" y="6243638"/>
            <a:ext cx="2133600" cy="457200"/>
          </a:xfrm>
        </p:spPr>
        <p:txBody>
          <a:bodyPr/>
          <a:lstStyle>
            <a:lvl1pPr>
              <a:defRPr/>
            </a:lvl1pPr>
          </a:lstStyle>
          <a:p>
            <a:endParaRPr lang="en-US" altLang="zh-TW"/>
          </a:p>
        </p:txBody>
      </p:sp>
      <p:sp>
        <p:nvSpPr>
          <p:cNvPr id="7" name="頁尾版面配置區 6"/>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8" name="投影片編號版面配置區 7"/>
          <p:cNvSpPr>
            <a:spLocks noGrp="1"/>
          </p:cNvSpPr>
          <p:nvPr>
            <p:ph type="sldNum" sz="quarter" idx="12"/>
          </p:nvPr>
        </p:nvSpPr>
        <p:spPr>
          <a:xfrm>
            <a:off x="6553200" y="6243638"/>
            <a:ext cx="2133600" cy="457200"/>
          </a:xfrm>
        </p:spPr>
        <p:txBody>
          <a:bodyPr/>
          <a:lstStyle>
            <a:lvl1pPr>
              <a:defRPr/>
            </a:lvl1pPr>
          </a:lstStyle>
          <a:p>
            <a:fld id="{64550D12-E5D5-4238-865B-6FA609BB7159}" type="slidenum">
              <a:rPr lang="en-US" altLang="zh-TW"/>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7813"/>
            <a:ext cx="8229600" cy="58531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日期版面配置區 2"/>
          <p:cNvSpPr>
            <a:spLocks noGrp="1"/>
          </p:cNvSpPr>
          <p:nvPr>
            <p:ph type="dt" sz="half" idx="10"/>
          </p:nvPr>
        </p:nvSpPr>
        <p:spPr>
          <a:xfrm>
            <a:off x="457200" y="6243638"/>
            <a:ext cx="2133600" cy="457200"/>
          </a:xfrm>
        </p:spPr>
        <p:txBody>
          <a:bodyPr/>
          <a:lstStyle>
            <a:lvl1pPr>
              <a:defRPr/>
            </a:lvl1pPr>
          </a:lstStyle>
          <a:p>
            <a:endParaRPr lang="en-US" altLang="zh-TW"/>
          </a:p>
        </p:txBody>
      </p:sp>
      <p:sp>
        <p:nvSpPr>
          <p:cNvPr id="4" name="頁尾版面配置區 3"/>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5" name="投影片編號版面配置區 4"/>
          <p:cNvSpPr>
            <a:spLocks noGrp="1"/>
          </p:cNvSpPr>
          <p:nvPr>
            <p:ph type="sldNum" sz="quarter" idx="12"/>
          </p:nvPr>
        </p:nvSpPr>
        <p:spPr>
          <a:xfrm>
            <a:off x="6553200" y="6243638"/>
            <a:ext cx="2133600" cy="457200"/>
          </a:xfrm>
        </p:spPr>
        <p:txBody>
          <a:bodyPr/>
          <a:lstStyle>
            <a:lvl1pPr>
              <a:defRPr/>
            </a:lvl1pPr>
          </a:lstStyle>
          <a:p>
            <a:fld id="{829BEEBE-112C-4BE3-A633-1746199FA8BA}" type="slidenum">
              <a:rPr lang="en-US" altLang="zh-TW"/>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A08CF8A-F0CF-4896-BEAB-1ECB85C54946}" type="datetimeFigureOut">
              <a:rPr lang="zh-TW" altLang="en-US" smtClean="0"/>
              <a:pPr/>
              <a:t>2016/8/17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1E8028D-3B47-4386-9BB3-A4135052E413}"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A08CF8A-F0CF-4896-BEAB-1ECB85C54946}" type="datetimeFigureOut">
              <a:rPr lang="zh-TW" altLang="en-US" smtClean="0"/>
              <a:pPr/>
              <a:t>2016/8/17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1E8028D-3B47-4386-9BB3-A4135052E413}"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A08CF8A-F0CF-4896-BEAB-1ECB85C54946}" type="datetimeFigureOut">
              <a:rPr lang="zh-TW" altLang="en-US" smtClean="0"/>
              <a:pPr/>
              <a:t>2016/8/17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1E8028D-3B47-4386-9BB3-A4135052E413}"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A08CF8A-F0CF-4896-BEAB-1ECB85C54946}" type="datetimeFigureOut">
              <a:rPr lang="zh-TW" altLang="en-US" smtClean="0"/>
              <a:pPr/>
              <a:t>2016/8/17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1E8028D-3B47-4386-9BB3-A4135052E413}"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A08CF8A-F0CF-4896-BEAB-1ECB85C54946}" type="datetimeFigureOut">
              <a:rPr lang="zh-TW" altLang="en-US" smtClean="0"/>
              <a:pPr/>
              <a:t>2016/8/17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1E8028D-3B47-4386-9BB3-A4135052E413}"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A08CF8A-F0CF-4896-BEAB-1ECB85C54946}" type="datetimeFigureOut">
              <a:rPr lang="zh-TW" altLang="en-US" smtClean="0"/>
              <a:pPr/>
              <a:t>2016/8/17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1E8028D-3B47-4386-9BB3-A4135052E413}"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A08CF8A-F0CF-4896-BEAB-1ECB85C54946}" type="datetimeFigureOut">
              <a:rPr lang="zh-TW" altLang="en-US" smtClean="0"/>
              <a:pPr/>
              <a:t>2016/8/17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1E8028D-3B47-4386-9BB3-A4135052E413}"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A08CF8A-F0CF-4896-BEAB-1ECB85C54946}" type="datetimeFigureOut">
              <a:rPr lang="zh-TW" altLang="en-US" smtClean="0"/>
              <a:pPr/>
              <a:t>2016/8/17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1E8028D-3B47-4386-9BB3-A4135052E413}"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8CF8A-F0CF-4896-BEAB-1ECB85C54946}" type="datetimeFigureOut">
              <a:rPr lang="zh-TW" altLang="en-US" smtClean="0"/>
              <a:pPr/>
              <a:t>2016/8/17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8028D-3B47-4386-9BB3-A4135052E413}"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zh.wikipedia.org/w/index.php?title=File:Dish_Stirling_Systems_of_SBP_in_Spain.JPG&amp;variant=zh-tw" TargetMode="External"/><Relationship Id="rId7"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upload.wikimedia.org/wikipedia/commons/3/33/Mafate_Marla_solar_panel_dsc00633.jpg" TargetMode="External"/><Relationship Id="rId5" Type="http://schemas.openxmlformats.org/officeDocument/2006/relationships/image" Target="../media/image49.pn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upload.wikimedia.org/wikipedia/commons/4/4e/WindMills.jpg" TargetMode="External"/><Relationship Id="rId7"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hyperlink" Target="http://upload.wikimedia.org/wikipedia/commons/5/5d/Enercon_E-40_in_der_D%C3%A4mmerung.jpg" TargetMode="External"/><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abri.gov.tw/Green/default.htm"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27088" y="404813"/>
            <a:ext cx="7772400" cy="1008062"/>
          </a:xfrm>
        </p:spPr>
        <p:txBody>
          <a:bodyPr>
            <a:noAutofit/>
          </a:bodyPr>
          <a:lstStyle/>
          <a:p>
            <a:r>
              <a:rPr lang="zh-TW" altLang="en-US" sz="3600" dirty="0" smtClean="0">
                <a:latin typeface="標楷體" panose="03000509000000000000" pitchFamily="65" charset="-120"/>
                <a:ea typeface="標楷體" panose="03000509000000000000" pitchFamily="65" charset="-120"/>
              </a:rPr>
              <a:t>綠</a:t>
            </a:r>
            <a:r>
              <a:rPr lang="zh-TW" altLang="en-US" sz="3600" dirty="0">
                <a:latin typeface="標楷體" panose="03000509000000000000" pitchFamily="65" charset="-120"/>
                <a:ea typeface="標楷體" panose="03000509000000000000" pitchFamily="65" charset="-120"/>
              </a:rPr>
              <a:t>能產業的未來發展與趨勢</a:t>
            </a:r>
            <a:endParaRPr lang="zh-TW" altLang="en-US" sz="3600" dirty="0">
              <a:solidFill>
                <a:schemeClr val="tx1"/>
              </a:solidFill>
              <a:effectLst/>
              <a:latin typeface="標楷體" pitchFamily="65" charset="-120"/>
              <a:ea typeface="標楷體" pitchFamily="65" charset="-120"/>
            </a:endParaRPr>
          </a:p>
        </p:txBody>
      </p:sp>
      <p:sp>
        <p:nvSpPr>
          <p:cNvPr id="2051" name="Rectangle 3"/>
          <p:cNvSpPr>
            <a:spLocks noGrp="1" noChangeArrowheads="1"/>
          </p:cNvSpPr>
          <p:nvPr>
            <p:ph type="subTitle" idx="1"/>
          </p:nvPr>
        </p:nvSpPr>
        <p:spPr>
          <a:xfrm>
            <a:off x="1835150" y="1557338"/>
            <a:ext cx="5295900" cy="576262"/>
          </a:xfrm>
        </p:spPr>
        <p:txBody>
          <a:bodyPr/>
          <a:lstStyle/>
          <a:p>
            <a:pPr>
              <a:lnSpc>
                <a:spcPct val="90000"/>
              </a:lnSpc>
            </a:pPr>
            <a:r>
              <a:rPr lang="en-US" altLang="zh-TW" dirty="0">
                <a:solidFill>
                  <a:schemeClr val="tx1"/>
                </a:solidFill>
                <a:latin typeface="標楷體" pitchFamily="65" charset="-120"/>
                <a:ea typeface="標楷體" pitchFamily="65" charset="-120"/>
              </a:rPr>
              <a:t>  </a:t>
            </a:r>
            <a:r>
              <a:rPr lang="zh-TW" altLang="en-US" dirty="0">
                <a:solidFill>
                  <a:schemeClr val="tx1"/>
                </a:solidFill>
                <a:latin typeface="標楷體" pitchFamily="65" charset="-120"/>
                <a:ea typeface="標楷體" pitchFamily="65" charset="-120"/>
              </a:rPr>
              <a:t>主講人 賀立維 博士</a:t>
            </a:r>
          </a:p>
        </p:txBody>
      </p:sp>
      <p:sp>
        <p:nvSpPr>
          <p:cNvPr id="6" name="Rectangle 43"/>
          <p:cNvSpPr>
            <a:spLocks noGrp="1" noChangeArrowheads="1"/>
          </p:cNvSpPr>
          <p:nvPr>
            <p:ph type="sldNum" sz="quarter" idx="12"/>
          </p:nvPr>
        </p:nvSpPr>
        <p:spPr>
          <a:xfrm>
            <a:off x="6553200" y="6243638"/>
            <a:ext cx="2133600" cy="457200"/>
          </a:xfrm>
          <a:prstGeom prst="rect">
            <a:avLst/>
          </a:prstGeom>
        </p:spPr>
        <p:txBody>
          <a:bodyPr/>
          <a:lstStyle/>
          <a:p>
            <a:fld id="{2EB5B6BB-A4EE-4EA6-9D25-AAE2BF38A3E7}" type="slidenum">
              <a:rPr lang="en-US" altLang="zh-TW"/>
              <a:pPr/>
              <a:t>1</a:t>
            </a:fld>
            <a:endParaRPr lang="en-US" altLang="zh-TW"/>
          </a:p>
        </p:txBody>
      </p:sp>
      <p:sp>
        <p:nvSpPr>
          <p:cNvPr id="2053" name="Rectangle 5"/>
          <p:cNvSpPr>
            <a:spLocks noChangeArrowheads="1"/>
          </p:cNvSpPr>
          <p:nvPr/>
        </p:nvSpPr>
        <p:spPr bwMode="auto">
          <a:xfrm>
            <a:off x="2124075" y="2349500"/>
            <a:ext cx="5184775" cy="4278313"/>
          </a:xfrm>
          <a:prstGeom prst="rect">
            <a:avLst/>
          </a:prstGeom>
          <a:noFill/>
          <a:ln w="9525">
            <a:noFill/>
            <a:miter lim="800000"/>
            <a:headEnd/>
            <a:tailEnd/>
          </a:ln>
          <a:effectLst/>
        </p:spPr>
        <p:txBody>
          <a:bodyPr/>
          <a:lstStyle/>
          <a:p>
            <a:pPr marL="342900" indent="-342900">
              <a:spcBef>
                <a:spcPct val="20000"/>
              </a:spcBef>
              <a:buClr>
                <a:schemeClr val="hlink"/>
              </a:buClr>
              <a:buSzPct val="60000"/>
              <a:buFont typeface="Wingdings" pitchFamily="2" charset="2"/>
              <a:buNone/>
            </a:pPr>
            <a:r>
              <a:rPr lang="zh-TW" altLang="en-US" sz="3600" dirty="0">
                <a:latin typeface="標楷體" pitchFamily="65" charset="-120"/>
                <a:ea typeface="標楷體" pitchFamily="65" charset="-120"/>
              </a:rPr>
              <a:t>一、地球的輪迴</a:t>
            </a:r>
          </a:p>
          <a:p>
            <a:pPr marL="342900" indent="-342900">
              <a:spcBef>
                <a:spcPct val="20000"/>
              </a:spcBef>
              <a:buClr>
                <a:schemeClr val="hlink"/>
              </a:buClr>
              <a:buSzPct val="60000"/>
              <a:buFont typeface="Wingdings" pitchFamily="2" charset="2"/>
              <a:buNone/>
            </a:pPr>
            <a:r>
              <a:rPr lang="zh-TW" altLang="en-US" sz="3600" dirty="0">
                <a:latin typeface="標楷體" pitchFamily="65" charset="-120"/>
                <a:ea typeface="標楷體" pitchFamily="65" charset="-120"/>
              </a:rPr>
              <a:t>二、來自地獄的能源</a:t>
            </a:r>
          </a:p>
          <a:p>
            <a:pPr marL="342900" indent="-342900">
              <a:spcBef>
                <a:spcPct val="20000"/>
              </a:spcBef>
              <a:buClr>
                <a:schemeClr val="hlink"/>
              </a:buClr>
              <a:buSzPct val="60000"/>
              <a:buFont typeface="Wingdings" pitchFamily="2" charset="2"/>
              <a:buNone/>
            </a:pPr>
            <a:r>
              <a:rPr lang="zh-TW" altLang="en-US" sz="3600" dirty="0">
                <a:latin typeface="標楷體" pitchFamily="65" charset="-120"/>
                <a:ea typeface="標楷體" pitchFamily="65" charset="-120"/>
              </a:rPr>
              <a:t>三、來自天堂的能源</a:t>
            </a:r>
          </a:p>
          <a:p>
            <a:pPr marL="342900" indent="-342900">
              <a:spcBef>
                <a:spcPct val="20000"/>
              </a:spcBef>
              <a:buClr>
                <a:schemeClr val="hlink"/>
              </a:buClr>
              <a:buSzPct val="60000"/>
              <a:buFont typeface="Wingdings" pitchFamily="2" charset="2"/>
              <a:buNone/>
            </a:pPr>
            <a:r>
              <a:rPr lang="zh-TW" altLang="en-US" sz="3600" dirty="0">
                <a:latin typeface="標楷體" pitchFamily="65" charset="-120"/>
                <a:ea typeface="標楷體" pitchFamily="65" charset="-120"/>
              </a:rPr>
              <a:t>四</a:t>
            </a:r>
            <a:r>
              <a:rPr lang="zh-TW" altLang="en-US" sz="3600" dirty="0" smtClean="0">
                <a:latin typeface="標楷體" pitchFamily="65" charset="-120"/>
                <a:ea typeface="標楷體" pitchFamily="65" charset="-120"/>
              </a:rPr>
              <a:t>、愛</a:t>
            </a:r>
            <a:r>
              <a:rPr lang="zh-TW" altLang="en-US" sz="3600" dirty="0">
                <a:latin typeface="標楷體" pitchFamily="65" charset="-120"/>
                <a:ea typeface="標楷體" pitchFamily="65" charset="-120"/>
              </a:rPr>
              <a:t>環境救地球 </a:t>
            </a:r>
          </a:p>
          <a:p>
            <a:pPr marL="342900" indent="-342900">
              <a:spcBef>
                <a:spcPct val="20000"/>
              </a:spcBef>
              <a:buClr>
                <a:schemeClr val="hlink"/>
              </a:buClr>
              <a:buSzPct val="60000"/>
              <a:buFont typeface="Wingdings" pitchFamily="2" charset="2"/>
              <a:buNone/>
            </a:pPr>
            <a:r>
              <a:rPr lang="zh-TW" altLang="en-US" sz="3600" dirty="0">
                <a:latin typeface="標楷體" pitchFamily="65" charset="-120"/>
                <a:ea typeface="標楷體" pitchFamily="65" charset="-120"/>
              </a:rPr>
              <a:t>五</a:t>
            </a:r>
            <a:r>
              <a:rPr lang="zh-TW" altLang="en-US" sz="3600" dirty="0" smtClean="0">
                <a:latin typeface="標楷體" pitchFamily="65" charset="-120"/>
                <a:ea typeface="標楷體" pitchFamily="65" charset="-120"/>
              </a:rPr>
              <a:t>、</a:t>
            </a:r>
            <a:r>
              <a:rPr lang="zh-TW" altLang="en-US" sz="3600" dirty="0">
                <a:latin typeface="標楷體" pitchFamily="65" charset="-120"/>
                <a:ea typeface="標楷體" pitchFamily="65" charset="-120"/>
              </a:rPr>
              <a:t>結論與</a:t>
            </a:r>
            <a:r>
              <a:rPr lang="en-US" altLang="zh-TW" sz="3600" dirty="0">
                <a:latin typeface="Times New Roman" pitchFamily="18" charset="0"/>
                <a:ea typeface="標楷體" pitchFamily="65" charset="-120"/>
                <a:cs typeface="Times New Roman" pitchFamily="18" charset="0"/>
              </a:rPr>
              <a:t>Q&amp;A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2362200"/>
            <a:ext cx="3276600" cy="1752600"/>
          </a:xfrm>
        </p:spPr>
        <p:txBody>
          <a:bodyPr>
            <a:normAutofit fontScale="90000"/>
          </a:bodyPr>
          <a:lstStyle/>
          <a:p>
            <a:r>
              <a:rPr lang="zh-TW" altLang="en-US" sz="6000" b="1">
                <a:solidFill>
                  <a:schemeClr val="tx1"/>
                </a:solidFill>
                <a:latin typeface="標楷體" pitchFamily="65" charset="-120"/>
                <a:ea typeface="標楷體" pitchFamily="65" charset="-120"/>
              </a:rPr>
              <a:t>車輛排放二氧化碳</a:t>
            </a:r>
            <a:endParaRPr lang="zh-TW" altLang="en-US" sz="6000">
              <a:latin typeface="標楷體" panose="03000509000000000000" pitchFamily="65" charset="-120"/>
              <a:ea typeface="標楷體" panose="03000509000000000000" pitchFamily="65" charset="-120"/>
            </a:endParaRPr>
          </a:p>
        </p:txBody>
      </p:sp>
      <p:pic>
        <p:nvPicPr>
          <p:cNvPr id="98307" name="Picture 3"/>
          <p:cNvPicPr>
            <a:picLocks noChangeAspect="1" noChangeArrowheads="1"/>
          </p:cNvPicPr>
          <p:nvPr/>
        </p:nvPicPr>
        <p:blipFill>
          <a:blip r:embed="rId3" cstate="print"/>
          <a:srcRect/>
          <a:stretch>
            <a:fillRect/>
          </a:stretch>
        </p:blipFill>
        <p:spPr bwMode="auto">
          <a:xfrm>
            <a:off x="3438525" y="-304800"/>
            <a:ext cx="5705475" cy="7550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68313" y="0"/>
            <a:ext cx="8229600" cy="1371600"/>
          </a:xfrm>
        </p:spPr>
        <p:txBody>
          <a:bodyPr/>
          <a:lstStyle/>
          <a:p>
            <a:r>
              <a:rPr lang="zh-TW" altLang="en-US" b="1">
                <a:latin typeface="標楷體" panose="03000509000000000000" pitchFamily="65" charset="-120"/>
                <a:ea typeface="標楷體" panose="03000509000000000000" pitchFamily="65" charset="-120"/>
              </a:rPr>
              <a:t>香港</a:t>
            </a:r>
          </a:p>
        </p:txBody>
      </p:sp>
      <p:pic>
        <p:nvPicPr>
          <p:cNvPr id="98308" name="Picture 4" descr="068s"/>
          <p:cNvPicPr>
            <a:picLocks noGrp="1" noChangeAspect="1" noChangeArrowheads="1"/>
          </p:cNvPicPr>
          <p:nvPr>
            <p:ph sz="quarter" idx="1"/>
          </p:nvPr>
        </p:nvPicPr>
        <p:blipFill>
          <a:blip r:embed="rId3" cstate="print"/>
          <a:srcRect/>
          <a:stretch>
            <a:fillRect/>
          </a:stretch>
        </p:blipFill>
        <p:spPr>
          <a:xfrm>
            <a:off x="179388" y="1628775"/>
            <a:ext cx="4176712" cy="3581400"/>
          </a:xfrm>
          <a:noFill/>
          <a:ln>
            <a:solidFill>
              <a:schemeClr val="bg1"/>
            </a:solidFill>
          </a:ln>
        </p:spPr>
      </p:pic>
      <p:pic>
        <p:nvPicPr>
          <p:cNvPr id="98309" name="Picture 5" descr="069s"/>
          <p:cNvPicPr>
            <a:picLocks noGrp="1" noChangeAspect="1" noChangeArrowheads="1"/>
          </p:cNvPicPr>
          <p:nvPr>
            <p:ph sz="quarter" idx="2"/>
          </p:nvPr>
        </p:nvPicPr>
        <p:blipFill>
          <a:blip r:embed="rId4" cstate="print"/>
          <a:srcRect/>
          <a:stretch>
            <a:fillRect/>
          </a:stretch>
        </p:blipFill>
        <p:spPr>
          <a:xfrm>
            <a:off x="4572000" y="1628775"/>
            <a:ext cx="4032250" cy="3625850"/>
          </a:xfrm>
          <a:noFill/>
          <a:ln>
            <a:solidFill>
              <a:schemeClr val="bg1"/>
            </a:solidFill>
          </a:ln>
        </p:spPr>
      </p:pic>
      <p:sp>
        <p:nvSpPr>
          <p:cNvPr id="8" name="投影片編號版面配置區 7"/>
          <p:cNvSpPr>
            <a:spLocks noGrp="1"/>
          </p:cNvSpPr>
          <p:nvPr>
            <p:ph type="sldNum" sz="quarter" idx="12"/>
          </p:nvPr>
        </p:nvSpPr>
        <p:spPr/>
        <p:txBody>
          <a:bodyPr/>
          <a:lstStyle/>
          <a:p>
            <a:fld id="{1FD94177-8847-4A2F-A6D9-C3B91F60DB92}" type="slidenum">
              <a:rPr lang="en-US" altLang="zh-TW"/>
              <a:pPr/>
              <a:t>11</a:t>
            </a:fld>
            <a:endParaRPr lang="en-US" altLang="zh-TW"/>
          </a:p>
        </p:txBody>
      </p:sp>
      <p:sp>
        <p:nvSpPr>
          <p:cNvPr id="98310" name="Text Box 6"/>
          <p:cNvSpPr txBox="1">
            <a:spLocks noChangeArrowheads="1"/>
          </p:cNvSpPr>
          <p:nvPr/>
        </p:nvSpPr>
        <p:spPr bwMode="auto">
          <a:xfrm>
            <a:off x="468313" y="1268413"/>
            <a:ext cx="1008062" cy="366712"/>
          </a:xfrm>
          <a:prstGeom prst="rect">
            <a:avLst/>
          </a:prstGeom>
          <a:noFill/>
          <a:ln w="9525">
            <a:noFill/>
            <a:miter lim="800000"/>
            <a:headEnd/>
            <a:tailEnd/>
          </a:ln>
          <a:effectLst/>
        </p:spPr>
        <p:txBody>
          <a:bodyPr>
            <a:spAutoFit/>
          </a:bodyPr>
          <a:lstStyle/>
          <a:p>
            <a:pPr>
              <a:spcBef>
                <a:spcPct val="50000"/>
              </a:spcBef>
            </a:pPr>
            <a:r>
              <a:rPr lang="en-US" altLang="zh-TW">
                <a:latin typeface="華康儷楷書" pitchFamily="49" charset="-120"/>
              </a:rPr>
              <a:t>1880</a:t>
            </a:r>
            <a:r>
              <a:rPr lang="zh-TW" altLang="en-US">
                <a:latin typeface="華康儷楷書" pitchFamily="49" charset="-120"/>
              </a:rPr>
              <a:t>年</a:t>
            </a:r>
          </a:p>
        </p:txBody>
      </p:sp>
      <p:sp>
        <p:nvSpPr>
          <p:cNvPr id="98313" name="Text Box 9"/>
          <p:cNvSpPr txBox="1">
            <a:spLocks noChangeArrowheads="1"/>
          </p:cNvSpPr>
          <p:nvPr/>
        </p:nvSpPr>
        <p:spPr bwMode="auto">
          <a:xfrm>
            <a:off x="7596188" y="1196975"/>
            <a:ext cx="757237" cy="366713"/>
          </a:xfrm>
          <a:prstGeom prst="rect">
            <a:avLst/>
          </a:prstGeom>
          <a:noFill/>
          <a:ln w="9525">
            <a:noFill/>
            <a:miter lim="800000"/>
            <a:headEnd/>
            <a:tailEnd/>
          </a:ln>
          <a:effectLst/>
        </p:spPr>
        <p:txBody>
          <a:bodyPr>
            <a:spAutoFit/>
          </a:bodyPr>
          <a:lstStyle/>
          <a:p>
            <a:pPr>
              <a:spcBef>
                <a:spcPct val="50000"/>
              </a:spcBef>
            </a:pPr>
            <a:r>
              <a:rPr lang="zh-TW" altLang="en-US">
                <a:latin typeface="華康儷楷書" pitchFamily="49" charset="-120"/>
              </a:rPr>
              <a:t>如今</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68313" y="0"/>
            <a:ext cx="8229600" cy="1371600"/>
          </a:xfrm>
        </p:spPr>
        <p:txBody>
          <a:bodyPr/>
          <a:lstStyle/>
          <a:p>
            <a:r>
              <a:rPr lang="zh-TW" altLang="en-US" b="1">
                <a:latin typeface="標楷體" panose="03000509000000000000" pitchFamily="65" charset="-120"/>
                <a:ea typeface="標楷體" panose="03000509000000000000" pitchFamily="65" charset="-120"/>
              </a:rPr>
              <a:t>巴西　朗多尼亞</a:t>
            </a:r>
          </a:p>
        </p:txBody>
      </p:sp>
      <p:pic>
        <p:nvPicPr>
          <p:cNvPr id="99332" name="Picture 4" descr="138s"/>
          <p:cNvPicPr>
            <a:picLocks noGrp="1" noChangeAspect="1" noChangeArrowheads="1"/>
          </p:cNvPicPr>
          <p:nvPr>
            <p:ph sz="quarter" idx="1"/>
          </p:nvPr>
        </p:nvPicPr>
        <p:blipFill>
          <a:blip r:embed="rId3" cstate="print"/>
          <a:srcRect/>
          <a:stretch>
            <a:fillRect/>
          </a:stretch>
        </p:blipFill>
        <p:spPr>
          <a:xfrm>
            <a:off x="107950" y="1628775"/>
            <a:ext cx="4160838" cy="4392613"/>
          </a:xfrm>
          <a:noFill/>
          <a:ln>
            <a:solidFill>
              <a:schemeClr val="bg1"/>
            </a:solidFill>
          </a:ln>
        </p:spPr>
      </p:pic>
      <p:pic>
        <p:nvPicPr>
          <p:cNvPr id="99333" name="Picture 5" descr="139s"/>
          <p:cNvPicPr>
            <a:picLocks noGrp="1" noChangeAspect="1" noChangeArrowheads="1"/>
          </p:cNvPicPr>
          <p:nvPr>
            <p:ph sz="quarter" idx="2"/>
          </p:nvPr>
        </p:nvPicPr>
        <p:blipFill>
          <a:blip r:embed="rId4" cstate="print"/>
          <a:srcRect/>
          <a:stretch>
            <a:fillRect/>
          </a:stretch>
        </p:blipFill>
        <p:spPr>
          <a:xfrm>
            <a:off x="4572000" y="1628775"/>
            <a:ext cx="4167188" cy="4392613"/>
          </a:xfrm>
          <a:noFill/>
          <a:ln>
            <a:solidFill>
              <a:schemeClr val="bg1"/>
            </a:solidFill>
          </a:ln>
        </p:spPr>
      </p:pic>
      <p:sp>
        <p:nvSpPr>
          <p:cNvPr id="8" name="投影片編號版面配置區 7"/>
          <p:cNvSpPr>
            <a:spLocks noGrp="1"/>
          </p:cNvSpPr>
          <p:nvPr>
            <p:ph type="sldNum" sz="quarter" idx="12"/>
          </p:nvPr>
        </p:nvSpPr>
        <p:spPr/>
        <p:txBody>
          <a:bodyPr/>
          <a:lstStyle/>
          <a:p>
            <a:fld id="{D552822D-DF7E-4246-8F35-18B5ADC747A5}" type="slidenum">
              <a:rPr lang="en-US" altLang="zh-TW"/>
              <a:pPr/>
              <a:t>12</a:t>
            </a:fld>
            <a:endParaRPr lang="en-US" altLang="zh-TW"/>
          </a:p>
        </p:txBody>
      </p:sp>
      <p:sp>
        <p:nvSpPr>
          <p:cNvPr id="99334" name="Text Box 6"/>
          <p:cNvSpPr txBox="1">
            <a:spLocks noChangeArrowheads="1"/>
          </p:cNvSpPr>
          <p:nvPr/>
        </p:nvSpPr>
        <p:spPr bwMode="auto">
          <a:xfrm>
            <a:off x="395288" y="1268413"/>
            <a:ext cx="1008062" cy="366712"/>
          </a:xfrm>
          <a:prstGeom prst="rect">
            <a:avLst/>
          </a:prstGeom>
          <a:noFill/>
          <a:ln w="9525">
            <a:noFill/>
            <a:miter lim="800000"/>
            <a:headEnd/>
            <a:tailEnd/>
          </a:ln>
          <a:effectLst/>
        </p:spPr>
        <p:txBody>
          <a:bodyPr>
            <a:spAutoFit/>
          </a:bodyPr>
          <a:lstStyle/>
          <a:p>
            <a:pPr>
              <a:spcBef>
                <a:spcPct val="50000"/>
              </a:spcBef>
            </a:pPr>
            <a:r>
              <a:rPr lang="en-US" altLang="zh-TW">
                <a:latin typeface="華康儷楷書" pitchFamily="49" charset="-120"/>
              </a:rPr>
              <a:t>1975</a:t>
            </a:r>
            <a:r>
              <a:rPr lang="zh-TW" altLang="en-US">
                <a:latin typeface="華康儷楷書" pitchFamily="49" charset="-120"/>
              </a:rPr>
              <a:t>年</a:t>
            </a:r>
          </a:p>
        </p:txBody>
      </p:sp>
      <p:sp>
        <p:nvSpPr>
          <p:cNvPr id="99335" name="Text Box 7"/>
          <p:cNvSpPr txBox="1">
            <a:spLocks noChangeArrowheads="1"/>
          </p:cNvSpPr>
          <p:nvPr/>
        </p:nvSpPr>
        <p:spPr bwMode="auto">
          <a:xfrm>
            <a:off x="7596188" y="1125538"/>
            <a:ext cx="1008062" cy="366712"/>
          </a:xfrm>
          <a:prstGeom prst="rect">
            <a:avLst/>
          </a:prstGeom>
          <a:noFill/>
          <a:ln w="9525">
            <a:noFill/>
            <a:miter lim="800000"/>
            <a:headEnd/>
            <a:tailEnd/>
          </a:ln>
          <a:effectLst/>
        </p:spPr>
        <p:txBody>
          <a:bodyPr>
            <a:spAutoFit/>
          </a:bodyPr>
          <a:lstStyle/>
          <a:p>
            <a:pPr>
              <a:spcBef>
                <a:spcPct val="50000"/>
              </a:spcBef>
            </a:pPr>
            <a:r>
              <a:rPr lang="zh-TW" altLang="en-US">
                <a:cs typeface="Times New Roman" pitchFamily="18" charset="0"/>
              </a:rPr>
              <a:t>如今</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68313" y="0"/>
            <a:ext cx="8229600" cy="1371600"/>
          </a:xfrm>
        </p:spPr>
        <p:txBody>
          <a:bodyPr>
            <a:normAutofit/>
          </a:bodyPr>
          <a:lstStyle/>
          <a:p>
            <a:r>
              <a:rPr lang="zh-TW" altLang="en-US" b="1">
                <a:latin typeface="標楷體" panose="03000509000000000000" pitchFamily="65" charset="-120"/>
                <a:ea typeface="標楷體" panose="03000509000000000000" pitchFamily="65" charset="-120"/>
              </a:rPr>
              <a:t>美國　吉福德平丘特國家森林</a:t>
            </a:r>
            <a:r>
              <a:rPr lang="zh-TW" altLang="en-US">
                <a:latin typeface="標楷體" panose="03000509000000000000" pitchFamily="65" charset="-120"/>
                <a:ea typeface="標楷體" panose="03000509000000000000" pitchFamily="65" charset="-120"/>
              </a:rPr>
              <a:t> </a:t>
            </a:r>
          </a:p>
        </p:txBody>
      </p:sp>
      <p:pic>
        <p:nvPicPr>
          <p:cNvPr id="100356" name="Picture 4" descr="143s"/>
          <p:cNvPicPr>
            <a:picLocks noGrp="1" noChangeAspect="1" noChangeArrowheads="1"/>
          </p:cNvPicPr>
          <p:nvPr>
            <p:ph sz="quarter" idx="2"/>
          </p:nvPr>
        </p:nvPicPr>
        <p:blipFill>
          <a:blip r:embed="rId3" cstate="print"/>
          <a:srcRect/>
          <a:stretch>
            <a:fillRect/>
          </a:stretch>
        </p:blipFill>
        <p:spPr>
          <a:xfrm>
            <a:off x="1259632" y="1844824"/>
            <a:ext cx="6840760" cy="4358062"/>
          </a:xfrm>
          <a:noFill/>
          <a:ln/>
        </p:spPr>
      </p:pic>
      <p:sp>
        <p:nvSpPr>
          <p:cNvPr id="6" name="投影片編號版面配置區 7"/>
          <p:cNvSpPr>
            <a:spLocks noGrp="1"/>
          </p:cNvSpPr>
          <p:nvPr>
            <p:ph type="sldNum" sz="quarter" idx="12"/>
          </p:nvPr>
        </p:nvSpPr>
        <p:spPr/>
        <p:txBody>
          <a:bodyPr/>
          <a:lstStyle/>
          <a:p>
            <a:fld id="{FD16A69E-D995-4613-823F-525E43DDB588}" type="slidenum">
              <a:rPr lang="en-US" altLang="zh-TW"/>
              <a:pPr/>
              <a:t>13</a:t>
            </a:fld>
            <a:endParaRPr lang="en-US" altLang="zh-TW"/>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68313" y="0"/>
            <a:ext cx="8229600" cy="1371600"/>
          </a:xfrm>
        </p:spPr>
        <p:txBody>
          <a:bodyPr/>
          <a:lstStyle/>
          <a:p>
            <a:r>
              <a:rPr lang="zh-TW" altLang="en-US" b="1" dirty="0">
                <a:latin typeface="標楷體" panose="03000509000000000000" pitchFamily="65" charset="-120"/>
                <a:ea typeface="標楷體" panose="03000509000000000000" pitchFamily="65" charset="-120"/>
              </a:rPr>
              <a:t>中國北京　天安門廣場</a:t>
            </a:r>
            <a:r>
              <a:rPr lang="zh-TW" altLang="en-US" dirty="0">
                <a:latin typeface="標楷體" panose="03000509000000000000" pitchFamily="65" charset="-120"/>
                <a:ea typeface="標楷體" panose="03000509000000000000" pitchFamily="65" charset="-120"/>
              </a:rPr>
              <a:t> </a:t>
            </a:r>
          </a:p>
        </p:txBody>
      </p:sp>
      <p:pic>
        <p:nvPicPr>
          <p:cNvPr id="102404" name="Picture 4" descr="062s"/>
          <p:cNvPicPr>
            <a:picLocks noGrp="1" noChangeAspect="1" noChangeArrowheads="1"/>
          </p:cNvPicPr>
          <p:nvPr>
            <p:ph sz="quarter" idx="1"/>
          </p:nvPr>
        </p:nvPicPr>
        <p:blipFill>
          <a:blip r:embed="rId3" cstate="print"/>
          <a:stretch>
            <a:fillRect/>
          </a:stretch>
        </p:blipFill>
        <p:spPr>
          <a:xfrm>
            <a:off x="467544" y="1628800"/>
            <a:ext cx="4134858" cy="3672408"/>
          </a:xfrm>
          <a:noFill/>
          <a:ln>
            <a:solidFill>
              <a:schemeClr val="bg1"/>
            </a:solidFill>
          </a:ln>
        </p:spPr>
      </p:pic>
      <p:pic>
        <p:nvPicPr>
          <p:cNvPr id="102405" name="Picture 5" descr="063s"/>
          <p:cNvPicPr>
            <a:picLocks noGrp="1" noChangeAspect="1" noChangeArrowheads="1"/>
          </p:cNvPicPr>
          <p:nvPr>
            <p:ph sz="quarter" idx="2"/>
          </p:nvPr>
        </p:nvPicPr>
        <p:blipFill>
          <a:blip r:embed="rId4" cstate="print"/>
          <a:stretch>
            <a:fillRect/>
          </a:stretch>
        </p:blipFill>
        <p:spPr>
          <a:xfrm>
            <a:off x="4932040" y="1628800"/>
            <a:ext cx="4107655" cy="3672408"/>
          </a:xfrm>
          <a:noFill/>
          <a:ln>
            <a:solidFill>
              <a:schemeClr val="bg1"/>
            </a:solidFill>
          </a:ln>
        </p:spPr>
      </p:pic>
      <p:sp>
        <p:nvSpPr>
          <p:cNvPr id="8" name="投影片編號版面配置區 7"/>
          <p:cNvSpPr>
            <a:spLocks noGrp="1"/>
          </p:cNvSpPr>
          <p:nvPr>
            <p:ph type="sldNum" sz="quarter" idx="12"/>
          </p:nvPr>
        </p:nvSpPr>
        <p:spPr/>
        <p:txBody>
          <a:bodyPr/>
          <a:lstStyle/>
          <a:p>
            <a:fld id="{38AE5B3F-798A-4649-99D9-FC0515B06B65}" type="slidenum">
              <a:rPr lang="en-US" altLang="zh-TW"/>
              <a:pPr/>
              <a:t>14</a:t>
            </a:fld>
            <a:endParaRPr lang="en-US" altLang="zh-TW"/>
          </a:p>
        </p:txBody>
      </p:sp>
      <p:sp>
        <p:nvSpPr>
          <p:cNvPr id="102406" name="Text Box 6"/>
          <p:cNvSpPr txBox="1">
            <a:spLocks noChangeArrowheads="1"/>
          </p:cNvSpPr>
          <p:nvPr/>
        </p:nvSpPr>
        <p:spPr bwMode="auto">
          <a:xfrm>
            <a:off x="539552" y="1124744"/>
            <a:ext cx="1439391" cy="523220"/>
          </a:xfrm>
          <a:prstGeom prst="rect">
            <a:avLst/>
          </a:prstGeom>
          <a:noFill/>
          <a:ln w="9525">
            <a:noFill/>
            <a:miter lim="800000"/>
            <a:headEnd/>
            <a:tailEnd/>
          </a:ln>
          <a:effectLst/>
        </p:spPr>
        <p:txBody>
          <a:bodyPr wrap="square">
            <a:spAutoFit/>
          </a:bodyPr>
          <a:lstStyle/>
          <a:p>
            <a:pPr>
              <a:spcBef>
                <a:spcPct val="50000"/>
              </a:spcBef>
            </a:pPr>
            <a:r>
              <a:rPr lang="en-US" altLang="zh-TW" sz="2800" dirty="0">
                <a:latin typeface="華康儷楷書" pitchFamily="49" charset="-120"/>
              </a:rPr>
              <a:t>1997</a:t>
            </a:r>
            <a:r>
              <a:rPr lang="zh-TW" altLang="en-US" sz="2800" dirty="0">
                <a:latin typeface="華康儷楷書" pitchFamily="49" charset="-120"/>
              </a:rPr>
              <a:t>年</a:t>
            </a:r>
          </a:p>
        </p:txBody>
      </p:sp>
      <p:sp>
        <p:nvSpPr>
          <p:cNvPr id="102409" name="Rectangle 9"/>
          <p:cNvSpPr>
            <a:spLocks noChangeArrowheads="1"/>
          </p:cNvSpPr>
          <p:nvPr/>
        </p:nvSpPr>
        <p:spPr bwMode="auto">
          <a:xfrm>
            <a:off x="7956376" y="1124744"/>
            <a:ext cx="902811" cy="523220"/>
          </a:xfrm>
          <a:prstGeom prst="rect">
            <a:avLst/>
          </a:prstGeom>
          <a:noFill/>
          <a:ln w="9525">
            <a:noFill/>
            <a:miter lim="800000"/>
            <a:headEnd/>
            <a:tailEnd/>
          </a:ln>
          <a:effectLst/>
        </p:spPr>
        <p:txBody>
          <a:bodyPr wrap="none">
            <a:spAutoFit/>
          </a:bodyPr>
          <a:lstStyle/>
          <a:p>
            <a:r>
              <a:rPr lang="zh-TW" altLang="en-US" sz="2800" dirty="0">
                <a:cs typeface="Times New Roman" pitchFamily="18" charset="0"/>
              </a:rPr>
              <a:t>如今</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68313" y="0"/>
            <a:ext cx="8229600" cy="1371600"/>
          </a:xfrm>
        </p:spPr>
        <p:txBody>
          <a:bodyPr/>
          <a:lstStyle/>
          <a:p>
            <a:r>
              <a:rPr lang="zh-TW" altLang="en-US" b="1">
                <a:latin typeface="標楷體" panose="03000509000000000000" pitchFamily="65" charset="-120"/>
                <a:ea typeface="標楷體" panose="03000509000000000000" pitchFamily="65" charset="-120"/>
              </a:rPr>
              <a:t>蘇門答臘　亞齊省</a:t>
            </a:r>
            <a:r>
              <a:rPr lang="zh-TW" altLang="en-US">
                <a:latin typeface="標楷體" panose="03000509000000000000" pitchFamily="65" charset="-120"/>
                <a:ea typeface="標楷體" panose="03000509000000000000" pitchFamily="65" charset="-120"/>
              </a:rPr>
              <a:t> </a:t>
            </a:r>
          </a:p>
        </p:txBody>
      </p:sp>
      <p:pic>
        <p:nvPicPr>
          <p:cNvPr id="105475" name="Picture 3" descr="194s"/>
          <p:cNvPicPr>
            <a:picLocks noGrp="1" noChangeAspect="1" noChangeArrowheads="1"/>
          </p:cNvPicPr>
          <p:nvPr>
            <p:ph sz="quarter" idx="1"/>
          </p:nvPr>
        </p:nvPicPr>
        <p:blipFill>
          <a:blip r:embed="rId3" cstate="print"/>
          <a:srcRect/>
          <a:stretch>
            <a:fillRect/>
          </a:stretch>
        </p:blipFill>
        <p:spPr>
          <a:xfrm>
            <a:off x="250825" y="1773238"/>
            <a:ext cx="4249738" cy="4229100"/>
          </a:xfrm>
          <a:noFill/>
          <a:ln/>
        </p:spPr>
      </p:pic>
      <p:pic>
        <p:nvPicPr>
          <p:cNvPr id="105476" name="Picture 4" descr="195s"/>
          <p:cNvPicPr>
            <a:picLocks noGrp="1" noChangeAspect="1" noChangeArrowheads="1"/>
          </p:cNvPicPr>
          <p:nvPr>
            <p:ph sz="quarter" idx="2"/>
          </p:nvPr>
        </p:nvPicPr>
        <p:blipFill>
          <a:blip r:embed="rId4" cstate="print"/>
          <a:stretch>
            <a:fillRect/>
          </a:stretch>
        </p:blipFill>
        <p:spPr>
          <a:xfrm>
            <a:off x="4788024" y="1772816"/>
            <a:ext cx="4248472" cy="4248472"/>
          </a:xfrm>
          <a:noFill/>
          <a:ln/>
        </p:spPr>
      </p:pic>
      <p:sp>
        <p:nvSpPr>
          <p:cNvPr id="8" name="投影片編號版面配置區 7"/>
          <p:cNvSpPr>
            <a:spLocks noGrp="1"/>
          </p:cNvSpPr>
          <p:nvPr>
            <p:ph type="sldNum" sz="quarter" idx="12"/>
          </p:nvPr>
        </p:nvSpPr>
        <p:spPr/>
        <p:txBody>
          <a:bodyPr/>
          <a:lstStyle/>
          <a:p>
            <a:fld id="{63FCDBE5-39A0-462F-8FE7-F21C08B5BEFA}" type="slidenum">
              <a:rPr lang="en-US" altLang="zh-TW"/>
              <a:pPr/>
              <a:t>15</a:t>
            </a:fld>
            <a:endParaRPr lang="en-US" altLang="zh-TW"/>
          </a:p>
        </p:txBody>
      </p:sp>
      <p:sp>
        <p:nvSpPr>
          <p:cNvPr id="105477" name="Text Box 5"/>
          <p:cNvSpPr txBox="1">
            <a:spLocks noChangeArrowheads="1"/>
          </p:cNvSpPr>
          <p:nvPr/>
        </p:nvSpPr>
        <p:spPr bwMode="auto">
          <a:xfrm>
            <a:off x="250825" y="1270000"/>
            <a:ext cx="1223963" cy="366713"/>
          </a:xfrm>
          <a:prstGeom prst="rect">
            <a:avLst/>
          </a:prstGeom>
          <a:noFill/>
          <a:ln w="9525">
            <a:noFill/>
            <a:miter lim="800000"/>
            <a:headEnd/>
            <a:tailEnd/>
          </a:ln>
          <a:effectLst/>
        </p:spPr>
        <p:txBody>
          <a:bodyPr>
            <a:spAutoFit/>
          </a:bodyPr>
          <a:lstStyle/>
          <a:p>
            <a:pPr>
              <a:spcBef>
                <a:spcPct val="50000"/>
              </a:spcBef>
            </a:pPr>
            <a:r>
              <a:rPr lang="en-US" altLang="zh-TW">
                <a:latin typeface="華康儷楷書" pitchFamily="49" charset="-120"/>
              </a:rPr>
              <a:t>2003</a:t>
            </a:r>
            <a:r>
              <a:rPr lang="zh-TW" altLang="en-US">
                <a:latin typeface="華康儷楷書" pitchFamily="49" charset="-120"/>
              </a:rPr>
              <a:t>年 </a:t>
            </a:r>
          </a:p>
        </p:txBody>
      </p:sp>
      <p:sp>
        <p:nvSpPr>
          <p:cNvPr id="105481" name="Rectangle 9"/>
          <p:cNvSpPr>
            <a:spLocks noChangeArrowheads="1"/>
          </p:cNvSpPr>
          <p:nvPr/>
        </p:nvSpPr>
        <p:spPr bwMode="auto">
          <a:xfrm>
            <a:off x="8101013" y="1268413"/>
            <a:ext cx="641350" cy="366712"/>
          </a:xfrm>
          <a:prstGeom prst="rect">
            <a:avLst/>
          </a:prstGeom>
          <a:noFill/>
          <a:ln w="9525">
            <a:noFill/>
            <a:miter lim="800000"/>
            <a:headEnd/>
            <a:tailEnd/>
          </a:ln>
          <a:effectLst/>
        </p:spPr>
        <p:txBody>
          <a:bodyPr wrap="none">
            <a:spAutoFit/>
          </a:bodyPr>
          <a:lstStyle/>
          <a:p>
            <a:r>
              <a:rPr lang="zh-TW" altLang="en-US">
                <a:cs typeface="Times New Roman" pitchFamily="18" charset="0"/>
              </a:rPr>
              <a:t>如今</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0"/>
            <a:ext cx="9144000" cy="1295400"/>
          </a:xfrm>
        </p:spPr>
        <p:txBody>
          <a:bodyPr/>
          <a:lstStyle/>
          <a:p>
            <a:r>
              <a:rPr lang="zh-TW" altLang="en-US" sz="4800" b="1">
                <a:solidFill>
                  <a:schemeClr val="tx1"/>
                </a:solidFill>
                <a:latin typeface="標楷體" pitchFamily="65" charset="-120"/>
                <a:ea typeface="標楷體" pitchFamily="65" charset="-120"/>
              </a:rPr>
              <a:t>工廠排放的黑煙足以遮天蔽日</a:t>
            </a:r>
            <a:endParaRPr lang="zh-TW" altLang="en-US" sz="4800">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sz="quarter" idx="12"/>
          </p:nvPr>
        </p:nvSpPr>
        <p:spPr/>
        <p:txBody>
          <a:bodyPr/>
          <a:lstStyle/>
          <a:p>
            <a:fld id="{B8A7AD2D-4260-4CF8-A5B0-7C737D9EA393}" type="slidenum">
              <a:rPr lang="en-US" altLang="zh-TW"/>
              <a:pPr/>
              <a:t>16</a:t>
            </a:fld>
            <a:endParaRPr lang="en-US" altLang="zh-TW"/>
          </a:p>
        </p:txBody>
      </p:sp>
      <p:pic>
        <p:nvPicPr>
          <p:cNvPr id="208899" name="Picture 3"/>
          <p:cNvPicPr>
            <a:picLocks noChangeAspect="1" noChangeArrowheads="1"/>
          </p:cNvPicPr>
          <p:nvPr/>
        </p:nvPicPr>
        <p:blipFill>
          <a:blip r:embed="rId3" cstate="print"/>
          <a:srcRect/>
          <a:stretch>
            <a:fillRect/>
          </a:stretch>
        </p:blipFill>
        <p:spPr bwMode="auto">
          <a:xfrm>
            <a:off x="0" y="1133475"/>
            <a:ext cx="9144000" cy="5724525"/>
          </a:xfrm>
          <a:prstGeom prst="rect">
            <a:avLst/>
          </a:prstGeom>
          <a:noFill/>
          <a:ln w="9525">
            <a:noFill/>
            <a:miter lim="800000"/>
            <a:headEnd/>
            <a:tailEnd/>
          </a:ln>
          <a:effectLst/>
        </p:spPr>
      </p:pic>
      <p:sp>
        <p:nvSpPr>
          <p:cNvPr id="208900" name="Text Box 4"/>
          <p:cNvSpPr txBox="1">
            <a:spLocks noChangeArrowheads="1"/>
          </p:cNvSpPr>
          <p:nvPr/>
        </p:nvSpPr>
        <p:spPr bwMode="auto">
          <a:xfrm>
            <a:off x="990600" y="4191000"/>
            <a:ext cx="5715000" cy="701675"/>
          </a:xfrm>
          <a:prstGeom prst="rect">
            <a:avLst/>
          </a:prstGeom>
          <a:noFill/>
          <a:ln w="9525">
            <a:noFill/>
            <a:miter lim="800000"/>
            <a:headEnd/>
            <a:tailEnd/>
          </a:ln>
          <a:effectLst/>
        </p:spPr>
        <p:txBody>
          <a:bodyPr>
            <a:spAutoFit/>
          </a:bodyPr>
          <a:lstStyle/>
          <a:p>
            <a:pPr>
              <a:spcBef>
                <a:spcPct val="50000"/>
              </a:spcBef>
            </a:pPr>
            <a:r>
              <a:rPr lang="zh-TW" altLang="en-US" sz="4000" b="1" dirty="0">
                <a:latin typeface="標楷體" pitchFamily="65" charset="-120"/>
                <a:ea typeface="標楷體" pitchFamily="65" charset="-120"/>
              </a:rPr>
              <a:t>人類大量使用石化燃料</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4"/>
          <p:cNvSpPr>
            <a:spLocks noGrp="1" noChangeArrowheads="1"/>
          </p:cNvSpPr>
          <p:nvPr>
            <p:ph type="title"/>
          </p:nvPr>
        </p:nvSpPr>
        <p:spPr>
          <a:xfrm>
            <a:off x="457200" y="173038"/>
            <a:ext cx="8283575" cy="1381125"/>
          </a:xfrm>
        </p:spPr>
        <p:txBody>
          <a:bodyPr/>
          <a:lstStyle/>
          <a:p>
            <a:r>
              <a:rPr lang="zh-TW" altLang="en-US" sz="4000" b="1" dirty="0">
                <a:solidFill>
                  <a:srgbClr val="CC3300"/>
                </a:solidFill>
                <a:latin typeface="標楷體" panose="03000509000000000000" pitchFamily="65" charset="-120"/>
                <a:ea typeface="標楷體" panose="03000509000000000000" pitchFamily="65" charset="-120"/>
              </a:rPr>
              <a:t>台灣二氧化碳排放量</a:t>
            </a:r>
            <a:br>
              <a:rPr lang="zh-TW" altLang="en-US" sz="4000" b="1" dirty="0">
                <a:solidFill>
                  <a:srgbClr val="CC3300"/>
                </a:solidFill>
                <a:latin typeface="標楷體" panose="03000509000000000000" pitchFamily="65" charset="-120"/>
                <a:ea typeface="標楷體" panose="03000509000000000000" pitchFamily="65" charset="-120"/>
              </a:rPr>
            </a:br>
            <a:r>
              <a:rPr lang="zh-TW" altLang="en-US" sz="4000" b="1" dirty="0">
                <a:solidFill>
                  <a:srgbClr val="CC3300"/>
                </a:solidFill>
                <a:latin typeface="標楷體" panose="03000509000000000000" pitchFamily="65" charset="-120"/>
                <a:ea typeface="標楷體" panose="03000509000000000000" pitchFamily="65" charset="-120"/>
              </a:rPr>
              <a:t>另類全球第 三</a:t>
            </a:r>
          </a:p>
        </p:txBody>
      </p:sp>
      <p:sp>
        <p:nvSpPr>
          <p:cNvPr id="141317" name="Rectangle 5"/>
          <p:cNvSpPr>
            <a:spLocks noGrp="1" noChangeArrowheads="1"/>
          </p:cNvSpPr>
          <p:nvPr>
            <p:ph idx="1"/>
          </p:nvPr>
        </p:nvSpPr>
        <p:spPr>
          <a:xfrm>
            <a:off x="457200" y="2005013"/>
            <a:ext cx="8229600" cy="4125912"/>
          </a:xfrm>
        </p:spPr>
        <p:txBody>
          <a:bodyPr/>
          <a:lstStyle/>
          <a:p>
            <a:r>
              <a:rPr lang="zh-TW" altLang="en-US" sz="4000" b="1">
                <a:latin typeface="標楷體" panose="03000509000000000000" pitchFamily="65" charset="-120"/>
                <a:ea typeface="標楷體" panose="03000509000000000000" pitchFamily="65" charset="-120"/>
              </a:rPr>
              <a:t>過去十五年當中，台灣二氧化碳總排放量倍速成長</a:t>
            </a:r>
            <a:r>
              <a:rPr lang="en-US" altLang="zh-TW" sz="4000" b="1">
                <a:latin typeface="標楷體" panose="03000509000000000000" pitchFamily="65" charset="-120"/>
                <a:ea typeface="標楷體" panose="03000509000000000000" pitchFamily="65" charset="-120"/>
              </a:rPr>
              <a:t>134</a:t>
            </a:r>
            <a:r>
              <a:rPr lang="zh-TW" altLang="en-US" sz="4000" b="1">
                <a:latin typeface="標楷體" panose="03000509000000000000" pitchFamily="65" charset="-120"/>
                <a:ea typeface="標楷體" panose="03000509000000000000" pitchFamily="65" charset="-120"/>
              </a:rPr>
              <a:t>％（全球成長</a:t>
            </a:r>
            <a:r>
              <a:rPr lang="en-US" altLang="zh-TW" sz="4000" b="1">
                <a:latin typeface="標楷體" panose="03000509000000000000" pitchFamily="65" charset="-120"/>
                <a:ea typeface="標楷體" panose="03000509000000000000" pitchFamily="65" charset="-120"/>
              </a:rPr>
              <a:t>16</a:t>
            </a:r>
            <a:r>
              <a:rPr lang="zh-TW" altLang="en-US" sz="4000" b="1">
                <a:latin typeface="標楷體" panose="03000509000000000000" pitchFamily="65" charset="-120"/>
                <a:ea typeface="標楷體" panose="03000509000000000000" pitchFamily="65" charset="-120"/>
              </a:rPr>
              <a:t>％）。</a:t>
            </a:r>
          </a:p>
          <a:p>
            <a:r>
              <a:rPr lang="zh-TW" altLang="en-US" sz="4000" b="1">
                <a:latin typeface="標楷體" panose="03000509000000000000" pitchFamily="65" charset="-120"/>
                <a:ea typeface="標楷體" panose="03000509000000000000" pitchFamily="65" charset="-120"/>
              </a:rPr>
              <a:t>每人平均年排放量超過</a:t>
            </a:r>
            <a:r>
              <a:rPr lang="en-US" altLang="zh-TW" sz="4000" b="1">
                <a:latin typeface="標楷體" panose="03000509000000000000" pitchFamily="65" charset="-120"/>
                <a:ea typeface="標楷體" panose="03000509000000000000" pitchFamily="65" charset="-120"/>
              </a:rPr>
              <a:t>12</a:t>
            </a:r>
            <a:r>
              <a:rPr lang="zh-TW" altLang="en-US" sz="4000" b="1">
                <a:latin typeface="標楷體" panose="03000509000000000000" pitchFamily="65" charset="-120"/>
                <a:ea typeface="標楷體" panose="03000509000000000000" pitchFamily="65" charset="-120"/>
              </a:rPr>
              <a:t>萬噸，是全球平均值的</a:t>
            </a:r>
            <a:r>
              <a:rPr lang="en-US" altLang="zh-TW" sz="4000" b="1">
                <a:latin typeface="標楷體" panose="03000509000000000000" pitchFamily="65" charset="-120"/>
                <a:ea typeface="標楷體" panose="03000509000000000000" pitchFamily="65" charset="-120"/>
              </a:rPr>
              <a:t>3</a:t>
            </a:r>
            <a:r>
              <a:rPr lang="zh-TW" altLang="en-US" sz="4000" b="1">
                <a:latin typeface="標楷體" panose="03000509000000000000" pitchFamily="65" charset="-120"/>
                <a:ea typeface="標楷體" panose="03000509000000000000" pitchFamily="65" charset="-120"/>
              </a:rPr>
              <a:t>倍。</a:t>
            </a:r>
            <a:endParaRPr lang="zh-TW" altLang="en-US" sz="5400" b="1">
              <a:solidFill>
                <a:srgbClr val="CC3300"/>
              </a:solidFill>
              <a:latin typeface="標楷體" panose="03000509000000000000" pitchFamily="65" charset="-120"/>
              <a:ea typeface="標楷體" panose="03000509000000000000" pitchFamily="65" charset="-120"/>
            </a:endParaRPr>
          </a:p>
        </p:txBody>
      </p:sp>
      <p:sp>
        <p:nvSpPr>
          <p:cNvPr id="7" name="投影片編號版面配置區 5"/>
          <p:cNvSpPr>
            <a:spLocks noGrp="1"/>
          </p:cNvSpPr>
          <p:nvPr>
            <p:ph type="sldNum" sz="quarter" idx="12"/>
          </p:nvPr>
        </p:nvSpPr>
        <p:spPr/>
        <p:txBody>
          <a:bodyPr/>
          <a:lstStyle/>
          <a:p>
            <a:fld id="{3E0BF6FC-D362-4BF4-A7A9-C8F5F556A2F0}" type="slidenum">
              <a:rPr lang="en-US" altLang="zh-TW"/>
              <a:pPr/>
              <a:t>17</a:t>
            </a:fld>
            <a:endParaRPr lang="en-US" altLang="zh-TW"/>
          </a:p>
        </p:txBody>
      </p:sp>
      <p:pic>
        <p:nvPicPr>
          <p:cNvPr id="141314" name="Picture 2" descr="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1315" name="Rectangle 3"/>
          <p:cNvSpPr>
            <a:spLocks noChangeArrowheads="1"/>
          </p:cNvSpPr>
          <p:nvPr/>
        </p:nvSpPr>
        <p:spPr bwMode="auto">
          <a:xfrm>
            <a:off x="-868" y="-747464"/>
            <a:ext cx="9144000" cy="6858000"/>
          </a:xfrm>
          <a:prstGeom prst="rect">
            <a:avLst/>
          </a:prstGeom>
          <a:solidFill>
            <a:srgbClr val="000099">
              <a:alpha val="30000"/>
            </a:srgbClr>
          </a:solidFill>
          <a:ln w="9525">
            <a:noFill/>
            <a:miter lim="800000"/>
            <a:headEnd/>
            <a:tailEnd/>
          </a:ln>
          <a:effectLst/>
        </p:spPr>
        <p:txBody>
          <a:bodyPr wrap="none" anchor="ctr"/>
          <a:lstStyle/>
          <a:p>
            <a:r>
              <a:rPr lang="zh-TW" altLang="en-US" sz="4000" dirty="0" smtClean="0">
                <a:latin typeface="標楷體" panose="03000509000000000000" pitchFamily="65" charset="-120"/>
                <a:ea typeface="標楷體" panose="03000509000000000000" pitchFamily="65" charset="-120"/>
              </a:rPr>
              <a:t>          </a:t>
            </a:r>
            <a:r>
              <a:rPr lang="zh-TW" altLang="en-US" sz="4800" dirty="0" smtClean="0">
                <a:latin typeface="標楷體" panose="03000509000000000000" pitchFamily="65" charset="-120"/>
                <a:ea typeface="標楷體" panose="03000509000000000000" pitchFamily="65" charset="-120"/>
              </a:rPr>
              <a:t>柴靜    穹</a:t>
            </a:r>
            <a:r>
              <a:rPr lang="zh-TW" altLang="en-US" sz="4800" dirty="0">
                <a:latin typeface="標楷體" panose="03000509000000000000" pitchFamily="65" charset="-120"/>
                <a:ea typeface="標楷體" panose="03000509000000000000" pitchFamily="65" charset="-120"/>
              </a:rPr>
              <a:t>蒼</a:t>
            </a:r>
            <a:r>
              <a:rPr lang="zh-TW" altLang="en-US" sz="4800" dirty="0" smtClean="0">
                <a:latin typeface="標楷體" panose="03000509000000000000" pitchFamily="65" charset="-120"/>
                <a:ea typeface="標楷體" panose="03000509000000000000" pitchFamily="65" charset="-120"/>
              </a:rPr>
              <a:t>之下</a:t>
            </a:r>
            <a:endParaRPr lang="zh-TW" altLang="en-US" sz="48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fld id="{7AA31318-F449-4D3D-9F7F-F5B0564F7976}" type="slidenum">
              <a:rPr lang="en-US" altLang="zh-TW"/>
              <a:pPr/>
              <a:t>18</a:t>
            </a:fld>
            <a:endParaRPr lang="en-US" altLang="zh-TW"/>
          </a:p>
        </p:txBody>
      </p:sp>
      <p:pic>
        <p:nvPicPr>
          <p:cNvPr id="143362" name="Picture 2"/>
          <p:cNvPicPr>
            <a:picLocks noChangeAspect="1" noChangeArrowheads="1"/>
          </p:cNvPicPr>
          <p:nvPr/>
        </p:nvPicPr>
        <p:blipFill>
          <a:blip r:embed="rId3" cstate="print"/>
          <a:srcRect/>
          <a:stretch>
            <a:fillRect/>
          </a:stretch>
        </p:blipFill>
        <p:spPr bwMode="auto">
          <a:xfrm>
            <a:off x="0" y="0"/>
            <a:ext cx="9144000" cy="6635988"/>
          </a:xfrm>
          <a:prstGeom prst="rect">
            <a:avLst/>
          </a:prstGeom>
          <a:noFill/>
          <a:ln w="9525">
            <a:noFill/>
            <a:miter lim="800000"/>
            <a:headEnd/>
            <a:tailEnd/>
          </a:ln>
          <a:effectLst/>
        </p:spPr>
      </p:pic>
      <p:sp>
        <p:nvSpPr>
          <p:cNvPr id="143364" name="Rectangle 4"/>
          <p:cNvSpPr>
            <a:spLocks noChangeArrowheads="1"/>
          </p:cNvSpPr>
          <p:nvPr/>
        </p:nvSpPr>
        <p:spPr bwMode="auto">
          <a:xfrm>
            <a:off x="2915816" y="332656"/>
            <a:ext cx="3057247" cy="584775"/>
          </a:xfrm>
          <a:prstGeom prst="rect">
            <a:avLst/>
          </a:prstGeom>
          <a:noFill/>
          <a:ln w="9525">
            <a:noFill/>
            <a:miter lim="800000"/>
            <a:headEnd/>
            <a:tailEnd/>
          </a:ln>
          <a:effectLst/>
        </p:spPr>
        <p:txBody>
          <a:bodyPr wrap="none">
            <a:spAutoFit/>
          </a:bodyPr>
          <a:lstStyle/>
          <a:p>
            <a:r>
              <a:rPr lang="zh-TW" altLang="en-US" sz="3200" b="1" dirty="0">
                <a:solidFill>
                  <a:srgbClr val="FFFF00"/>
                </a:solidFill>
                <a:latin typeface="標楷體" pitchFamily="65" charset="-120"/>
                <a:ea typeface="標楷體" pitchFamily="65" charset="-120"/>
                <a:cs typeface="Times New Roman" pitchFamily="18" charset="0"/>
              </a:rPr>
              <a:t>石門活魚的真相</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0" y="1676400"/>
            <a:ext cx="3708400" cy="3276600"/>
          </a:xfrm>
        </p:spPr>
        <p:txBody>
          <a:bodyPr/>
          <a:lstStyle/>
          <a:p>
            <a:r>
              <a:rPr lang="zh-TW" altLang="en-US" sz="5400" b="1">
                <a:latin typeface="標楷體" panose="03000509000000000000" pitchFamily="65" charset="-120"/>
                <a:ea typeface="標楷體" panose="03000509000000000000" pitchFamily="65" charset="-120"/>
              </a:rPr>
              <a:t>天氣大亂，淹水真苦！</a:t>
            </a:r>
            <a:endParaRPr lang="zh-TW" altLang="en-US" sz="5400">
              <a:latin typeface="標楷體" panose="03000509000000000000" pitchFamily="65" charset="-120"/>
              <a:ea typeface="標楷體" panose="03000509000000000000" pitchFamily="65" charset="-120"/>
            </a:endParaRPr>
          </a:p>
        </p:txBody>
      </p:sp>
      <p:sp>
        <p:nvSpPr>
          <p:cNvPr id="5" name="投影片編號版面配置區 5"/>
          <p:cNvSpPr>
            <a:spLocks noGrp="1"/>
          </p:cNvSpPr>
          <p:nvPr>
            <p:ph type="sldNum" sz="quarter" idx="12"/>
          </p:nvPr>
        </p:nvSpPr>
        <p:spPr/>
        <p:txBody>
          <a:bodyPr/>
          <a:lstStyle/>
          <a:p>
            <a:fld id="{6B084ECD-46DA-4BED-A85C-7521996DB6EA}" type="slidenum">
              <a:rPr lang="en-US" altLang="zh-TW"/>
              <a:pPr/>
              <a:t>19</a:t>
            </a:fld>
            <a:endParaRPr lang="en-US" altLang="zh-TW"/>
          </a:p>
        </p:txBody>
      </p:sp>
      <p:pic>
        <p:nvPicPr>
          <p:cNvPr id="147459" name="Picture 3"/>
          <p:cNvPicPr>
            <a:picLocks noChangeAspect="1" noChangeArrowheads="1"/>
          </p:cNvPicPr>
          <p:nvPr/>
        </p:nvPicPr>
        <p:blipFill>
          <a:blip r:embed="rId3" cstate="print"/>
          <a:srcRect/>
          <a:stretch>
            <a:fillRect/>
          </a:stretch>
        </p:blipFill>
        <p:spPr bwMode="auto">
          <a:xfrm>
            <a:off x="3352800" y="0"/>
            <a:ext cx="6457950" cy="9305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編號版面配置區 6"/>
          <p:cNvSpPr>
            <a:spLocks noGrp="1"/>
          </p:cNvSpPr>
          <p:nvPr>
            <p:ph type="sldNum" sz="quarter" idx="12"/>
          </p:nvPr>
        </p:nvSpPr>
        <p:spPr>
          <a:noFill/>
        </p:spPr>
        <p:txBody>
          <a:bodyPr anchor="t"/>
          <a:lstStyle/>
          <a:p>
            <a:fld id="{4185713B-9758-4249-8BDE-6E4BDD149F3F}" type="slidenum">
              <a:rPr lang="en-US" altLang="zh-TW" smtClean="0">
                <a:ea typeface="新細明體" charset="-120"/>
              </a:rPr>
              <a:pPr/>
              <a:t>2</a:t>
            </a:fld>
            <a:endParaRPr lang="en-US" altLang="zh-TW" smtClean="0">
              <a:ea typeface="新細明體" charset="-120"/>
            </a:endParaRPr>
          </a:p>
        </p:txBody>
      </p:sp>
      <p:sp>
        <p:nvSpPr>
          <p:cNvPr id="4099" name="Rectangle 7"/>
          <p:cNvSpPr>
            <a:spLocks noChangeArrowheads="1"/>
          </p:cNvSpPr>
          <p:nvPr/>
        </p:nvSpPr>
        <p:spPr bwMode="auto">
          <a:xfrm>
            <a:off x="323528" y="0"/>
            <a:ext cx="8064500" cy="4278094"/>
          </a:xfrm>
          <a:prstGeom prst="rect">
            <a:avLst/>
          </a:prstGeom>
          <a:noFill/>
          <a:ln w="9525">
            <a:noFill/>
            <a:miter lim="800000"/>
            <a:headEnd/>
            <a:tailEnd/>
          </a:ln>
        </p:spPr>
        <p:txBody>
          <a:bodyPr wrap="square">
            <a:spAutoFit/>
          </a:bodyPr>
          <a:lstStyle/>
          <a:p>
            <a:r>
              <a:rPr lang="en-US" altLang="zh-TW" sz="2400" dirty="0">
                <a:ea typeface="標楷體" pitchFamily="65" charset="-120"/>
              </a:rPr>
              <a:t>                         </a:t>
            </a:r>
            <a:r>
              <a:rPr lang="zh-TW" altLang="en-US" sz="2400" dirty="0">
                <a:ea typeface="標楷體" pitchFamily="65" charset="-120"/>
              </a:rPr>
              <a:t>    賀立維 博士</a:t>
            </a:r>
            <a:endParaRPr lang="en-US" altLang="zh-TW" sz="2400" dirty="0">
              <a:ea typeface="標楷體" pitchFamily="65" charset="-120"/>
            </a:endParaRPr>
          </a:p>
          <a:p>
            <a:r>
              <a:rPr lang="zh-TW" altLang="en-US" sz="2400" dirty="0">
                <a:ea typeface="標楷體" pitchFamily="65" charset="-120"/>
              </a:rPr>
              <a:t>學 歷：美國愛荷華州立</a:t>
            </a:r>
            <a:r>
              <a:rPr lang="zh-TW" altLang="en-US" sz="2400" dirty="0" smtClean="0">
                <a:ea typeface="標楷體" pitchFamily="65" charset="-120"/>
              </a:rPr>
              <a:t>大學工學博士</a:t>
            </a:r>
            <a:endParaRPr lang="en-US" altLang="zh-TW" sz="2400" dirty="0">
              <a:ea typeface="標楷體" pitchFamily="65" charset="-120"/>
            </a:endParaRPr>
          </a:p>
          <a:p>
            <a:r>
              <a:rPr lang="en-US" altLang="zh-TW" sz="2400" dirty="0">
                <a:ea typeface="標楷體" pitchFamily="65" charset="-120"/>
              </a:rPr>
              <a:t>             </a:t>
            </a:r>
            <a:r>
              <a:rPr lang="zh-TW" altLang="en-US" sz="2400" dirty="0" smtClean="0">
                <a:ea typeface="標楷體" pitchFamily="65" charset="-120"/>
              </a:rPr>
              <a:t>  美國</a:t>
            </a:r>
            <a:r>
              <a:rPr lang="zh-TW" altLang="en-US" sz="2400" dirty="0">
                <a:ea typeface="標楷體" pitchFamily="65" charset="-120"/>
              </a:rPr>
              <a:t>加州大學柏克萊</a:t>
            </a:r>
            <a:r>
              <a:rPr lang="zh-TW" altLang="en-US" sz="2400" dirty="0" smtClean="0">
                <a:ea typeface="標楷體" pitchFamily="65" charset="-120"/>
              </a:rPr>
              <a:t>分校訪問</a:t>
            </a:r>
            <a:r>
              <a:rPr lang="zh-TW" altLang="en-US" sz="2400" dirty="0">
                <a:ea typeface="標楷體" pitchFamily="65" charset="-120"/>
              </a:rPr>
              <a:t>學者</a:t>
            </a:r>
          </a:p>
          <a:p>
            <a:r>
              <a:rPr lang="zh-TW" altLang="en-US" sz="2400" dirty="0">
                <a:ea typeface="標楷體" pitchFamily="65" charset="-120"/>
              </a:rPr>
              <a:t>經 歷</a:t>
            </a:r>
            <a:r>
              <a:rPr lang="zh-TW" altLang="en-US" sz="2400" dirty="0" smtClean="0">
                <a:ea typeface="標楷體" pitchFamily="65" charset="-120"/>
              </a:rPr>
              <a:t>： 中山</a:t>
            </a:r>
            <a:r>
              <a:rPr lang="zh-TW" altLang="en-US" sz="2400" dirty="0">
                <a:ea typeface="標楷體" pitchFamily="65" charset="-120"/>
              </a:rPr>
              <a:t>科學研究院</a:t>
            </a:r>
            <a:endParaRPr lang="en-US" altLang="zh-TW" sz="2400" dirty="0">
              <a:ea typeface="標楷體" pitchFamily="65" charset="-120"/>
            </a:endParaRPr>
          </a:p>
          <a:p>
            <a:r>
              <a:rPr lang="en-US" altLang="zh-TW" sz="2400" dirty="0">
                <a:ea typeface="標楷體" pitchFamily="65" charset="-120"/>
              </a:rPr>
              <a:t>	</a:t>
            </a:r>
            <a:r>
              <a:rPr lang="zh-TW" altLang="en-US" sz="2400" dirty="0">
                <a:ea typeface="標楷體" pitchFamily="65" charset="-120"/>
              </a:rPr>
              <a:t>    </a:t>
            </a:r>
            <a:r>
              <a:rPr lang="zh-TW" altLang="en-US" sz="2400" dirty="0" smtClean="0">
                <a:ea typeface="標楷體" pitchFamily="65" charset="-120"/>
              </a:rPr>
              <a:t>美國</a:t>
            </a:r>
            <a:r>
              <a:rPr lang="zh-TW" altLang="en-US" sz="2400" dirty="0">
                <a:ea typeface="標楷體" pitchFamily="65" charset="-120"/>
              </a:rPr>
              <a:t>波音飛機公司</a:t>
            </a:r>
          </a:p>
          <a:p>
            <a:r>
              <a:rPr lang="zh-TW" altLang="en-US" sz="2400" dirty="0">
                <a:ea typeface="標楷體" pitchFamily="65" charset="-120"/>
              </a:rPr>
              <a:t>              </a:t>
            </a:r>
            <a:r>
              <a:rPr lang="zh-TW" altLang="en-US" sz="2400" dirty="0" smtClean="0">
                <a:ea typeface="標楷體" pitchFamily="65" charset="-120"/>
              </a:rPr>
              <a:t>   兼任國立中央、陽明、警察</a:t>
            </a:r>
            <a:r>
              <a:rPr lang="zh-TW" altLang="en-US" sz="2400" dirty="0">
                <a:ea typeface="標楷體" pitchFamily="65" charset="-120"/>
              </a:rPr>
              <a:t>大學 </a:t>
            </a:r>
          </a:p>
          <a:p>
            <a:r>
              <a:rPr lang="zh-TW" altLang="en-US" sz="2400" dirty="0">
                <a:ea typeface="標楷體" pitchFamily="65" charset="-120"/>
              </a:rPr>
              <a:t>現 職： </a:t>
            </a:r>
            <a:r>
              <a:rPr lang="zh-TW" altLang="en-US" sz="2400" dirty="0" smtClean="0">
                <a:ea typeface="標楷體" pitchFamily="65" charset="-120"/>
              </a:rPr>
              <a:t> 福建中醫藥大學中西醫結合研究院客座教授</a:t>
            </a:r>
            <a:endParaRPr lang="en-US" altLang="zh-TW" sz="2400" dirty="0" smtClean="0">
              <a:ea typeface="標楷體" pitchFamily="65" charset="-120"/>
            </a:endParaRPr>
          </a:p>
          <a:p>
            <a:r>
              <a:rPr lang="zh-TW" altLang="en-US" sz="2400" dirty="0" smtClean="0">
                <a:ea typeface="標楷體" pitchFamily="65" charset="-120"/>
              </a:rPr>
              <a:t>著 作：  人體能量學的奧秘 </a:t>
            </a:r>
            <a:r>
              <a:rPr lang="en-US" altLang="zh-TW" sz="2400" dirty="0" smtClean="0">
                <a:ea typeface="標楷體" pitchFamily="65" charset="-120"/>
              </a:rPr>
              <a:t>(</a:t>
            </a:r>
            <a:r>
              <a:rPr lang="zh-TW" altLang="en-US" sz="2400" dirty="0" smtClean="0">
                <a:ea typeface="標楷體" pitchFamily="65" charset="-120"/>
              </a:rPr>
              <a:t>商周出版</a:t>
            </a:r>
            <a:r>
              <a:rPr lang="en-US" altLang="zh-TW" sz="2400" dirty="0" smtClean="0">
                <a:ea typeface="標楷體" pitchFamily="65" charset="-120"/>
              </a:rPr>
              <a:t>)</a:t>
            </a:r>
          </a:p>
          <a:p>
            <a:r>
              <a:rPr lang="zh-TW" altLang="en-US" sz="2400" dirty="0" smtClean="0">
                <a:ea typeface="標楷體" pitchFamily="65" charset="-120"/>
              </a:rPr>
              <a:t>                與</a:t>
            </a:r>
            <a:r>
              <a:rPr lang="zh-TW" altLang="en-US" sz="2400" dirty="0">
                <a:ea typeface="標楷體" pitchFamily="65" charset="-120"/>
              </a:rPr>
              <a:t>核共舞的覺醒 </a:t>
            </a:r>
            <a:r>
              <a:rPr lang="en-US" altLang="zh-TW" sz="2400" dirty="0">
                <a:ea typeface="標楷體" pitchFamily="65" charset="-120"/>
              </a:rPr>
              <a:t>(</a:t>
            </a:r>
            <a:r>
              <a:rPr lang="zh-TW" altLang="en-US" sz="2400" dirty="0">
                <a:ea typeface="標楷體" pitchFamily="65" charset="-120"/>
              </a:rPr>
              <a:t>宜蘭人文</a:t>
            </a:r>
            <a:r>
              <a:rPr lang="en-US" altLang="zh-TW" sz="2400" dirty="0">
                <a:ea typeface="標楷體" pitchFamily="65" charset="-120"/>
              </a:rPr>
              <a:t>)</a:t>
            </a:r>
          </a:p>
          <a:p>
            <a:r>
              <a:rPr lang="en-US" altLang="zh-TW" sz="2400" dirty="0">
                <a:ea typeface="標楷體" pitchFamily="65" charset="-120"/>
              </a:rPr>
              <a:t>              </a:t>
            </a:r>
            <a:r>
              <a:rPr lang="zh-TW" altLang="en-US" sz="2400" dirty="0" smtClean="0">
                <a:ea typeface="標楷體" pitchFamily="65" charset="-120"/>
              </a:rPr>
              <a:t>  核能</a:t>
            </a:r>
            <a:r>
              <a:rPr lang="zh-TW" altLang="en-US" sz="2400" dirty="0">
                <a:ea typeface="標楷體" pitchFamily="65" charset="-120"/>
              </a:rPr>
              <a:t>與核電 </a:t>
            </a:r>
            <a:r>
              <a:rPr lang="en-US" altLang="zh-TW" sz="2400" dirty="0">
                <a:ea typeface="標楷體" pitchFamily="65" charset="-120"/>
              </a:rPr>
              <a:t>(</a:t>
            </a:r>
            <a:r>
              <a:rPr lang="zh-TW" altLang="en-US" sz="2400" dirty="0">
                <a:ea typeface="標楷體" pitchFamily="65" charset="-120"/>
              </a:rPr>
              <a:t>商周出版</a:t>
            </a:r>
            <a:r>
              <a:rPr lang="en-US" altLang="zh-TW" sz="2400" dirty="0" smtClean="0">
                <a:ea typeface="標楷體" pitchFamily="65" charset="-120"/>
              </a:rPr>
              <a:t>)</a:t>
            </a:r>
          </a:p>
          <a:p>
            <a:r>
              <a:rPr lang="en-US" altLang="zh-TW" sz="2400" dirty="0" smtClean="0">
                <a:ea typeface="標楷體" pitchFamily="65" charset="-120"/>
              </a:rPr>
              <a:t>	  </a:t>
            </a:r>
            <a:r>
              <a:rPr lang="zh-TW" altLang="en-US" sz="2400" dirty="0" smtClean="0">
                <a:ea typeface="標楷體" pitchFamily="65" charset="-120"/>
              </a:rPr>
              <a:t> 核彈</a:t>
            </a:r>
            <a:r>
              <a:rPr lang="en-US" altLang="zh-TW" sz="2400" dirty="0" smtClean="0">
                <a:ea typeface="標楷體" pitchFamily="65" charset="-120"/>
              </a:rPr>
              <a:t>MIT(</a:t>
            </a:r>
            <a:r>
              <a:rPr lang="zh-TW" altLang="en-US" sz="2400" dirty="0" smtClean="0">
                <a:ea typeface="標楷體" pitchFamily="65" charset="-120"/>
              </a:rPr>
              <a:t>我們出版</a:t>
            </a:r>
            <a:r>
              <a:rPr lang="en-US" altLang="zh-TW" sz="2400" dirty="0" smtClean="0">
                <a:ea typeface="標楷體" pitchFamily="65" charset="-120"/>
              </a:rPr>
              <a:t>)  </a:t>
            </a:r>
            <a:r>
              <a:rPr lang="en-US" altLang="zh-TW" sz="3200" dirty="0" smtClean="0">
                <a:ea typeface="標楷體" pitchFamily="65" charset="-120"/>
              </a:rPr>
              <a:t>    </a:t>
            </a:r>
            <a:endParaRPr lang="en-US" altLang="zh-TW" sz="3200" dirty="0">
              <a:ea typeface="標楷體" pitchFamily="65" charset="-120"/>
            </a:endParaRPr>
          </a:p>
        </p:txBody>
      </p:sp>
      <p:pic>
        <p:nvPicPr>
          <p:cNvPr id="4100" name="Picture 2"/>
          <p:cNvPicPr>
            <a:picLocks noChangeAspect="1" noChangeArrowheads="1"/>
          </p:cNvPicPr>
          <p:nvPr/>
        </p:nvPicPr>
        <p:blipFill>
          <a:blip r:embed="rId3" cstate="print"/>
          <a:srcRect/>
          <a:stretch>
            <a:fillRect/>
          </a:stretch>
        </p:blipFill>
        <p:spPr bwMode="auto">
          <a:xfrm>
            <a:off x="323528" y="4437111"/>
            <a:ext cx="1584176" cy="2212701"/>
          </a:xfrm>
          <a:prstGeom prst="rect">
            <a:avLst/>
          </a:prstGeom>
          <a:noFill/>
          <a:ln w="9525">
            <a:noFill/>
            <a:miter lim="800000"/>
            <a:headEnd/>
            <a:tailEnd/>
          </a:ln>
        </p:spPr>
      </p:pic>
      <p:pic>
        <p:nvPicPr>
          <p:cNvPr id="4102" name="Picture 7"/>
          <p:cNvPicPr>
            <a:picLocks noChangeAspect="1" noChangeArrowheads="1"/>
          </p:cNvPicPr>
          <p:nvPr/>
        </p:nvPicPr>
        <p:blipFill>
          <a:blip r:embed="rId4" cstate="print"/>
          <a:srcRect/>
          <a:stretch>
            <a:fillRect/>
          </a:stretch>
        </p:blipFill>
        <p:spPr bwMode="auto">
          <a:xfrm>
            <a:off x="2411760" y="4437112"/>
            <a:ext cx="1656184" cy="2217372"/>
          </a:xfrm>
          <a:prstGeom prst="rect">
            <a:avLst/>
          </a:prstGeom>
          <a:noFill/>
          <a:ln w="9525">
            <a:noFill/>
            <a:miter lim="800000"/>
            <a:headEnd/>
            <a:tailEnd/>
          </a:ln>
        </p:spPr>
      </p:pic>
      <p:pic>
        <p:nvPicPr>
          <p:cNvPr id="4103" name="Picture 7"/>
          <p:cNvPicPr>
            <a:picLocks noChangeAspect="1" noChangeArrowheads="1"/>
          </p:cNvPicPr>
          <p:nvPr/>
        </p:nvPicPr>
        <p:blipFill>
          <a:blip r:embed="rId5" cstate="print"/>
          <a:srcRect/>
          <a:stretch>
            <a:fillRect/>
          </a:stretch>
        </p:blipFill>
        <p:spPr bwMode="auto">
          <a:xfrm>
            <a:off x="4644008" y="4365104"/>
            <a:ext cx="1728192" cy="2290170"/>
          </a:xfrm>
          <a:prstGeom prst="rect">
            <a:avLst/>
          </a:prstGeom>
          <a:noFill/>
          <a:ln w="9525">
            <a:noFill/>
            <a:miter lim="800000"/>
            <a:headEnd/>
            <a:tailEnd/>
          </a:ln>
        </p:spPr>
      </p:pic>
      <p:pic>
        <p:nvPicPr>
          <p:cNvPr id="8" name="Picture 2" descr="http://twimg.edgesuite.net/images/ReNews/20150622/640_8469db4e968de04e2d716dcd4d15209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4398963"/>
            <a:ext cx="1584325"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819400" y="0"/>
            <a:ext cx="4273550" cy="914400"/>
          </a:xfrm>
        </p:spPr>
        <p:txBody>
          <a:bodyPr/>
          <a:lstStyle/>
          <a:p>
            <a:r>
              <a:rPr lang="zh-TW" altLang="en-US" sz="5400" b="1">
                <a:latin typeface="標楷體" pitchFamily="65" charset="-120"/>
                <a:ea typeface="標楷體" pitchFamily="65" charset="-120"/>
              </a:rPr>
              <a:t>缺水更苦！</a:t>
            </a:r>
            <a:endParaRPr lang="zh-TW" altLang="en-US" sz="5400">
              <a:latin typeface="標楷體" pitchFamily="65" charset="-120"/>
              <a:ea typeface="標楷體" pitchFamily="65" charset="-120"/>
            </a:endParaRPr>
          </a:p>
        </p:txBody>
      </p:sp>
      <p:sp>
        <p:nvSpPr>
          <p:cNvPr id="5" name="投影片編號版面配置區 5"/>
          <p:cNvSpPr>
            <a:spLocks noGrp="1"/>
          </p:cNvSpPr>
          <p:nvPr>
            <p:ph type="sldNum" sz="quarter" idx="12"/>
          </p:nvPr>
        </p:nvSpPr>
        <p:spPr/>
        <p:txBody>
          <a:bodyPr/>
          <a:lstStyle/>
          <a:p>
            <a:fld id="{E2DDD0E5-FB9C-4332-815C-E2870B029E86}" type="slidenum">
              <a:rPr lang="en-US" altLang="zh-TW"/>
              <a:pPr/>
              <a:t>20</a:t>
            </a:fld>
            <a:endParaRPr lang="en-US" altLang="zh-TW"/>
          </a:p>
        </p:txBody>
      </p:sp>
      <p:pic>
        <p:nvPicPr>
          <p:cNvPr id="149507" name="Picture 3" descr="環保13"/>
          <p:cNvPicPr>
            <a:picLocks noChangeAspect="1" noChangeArrowheads="1"/>
          </p:cNvPicPr>
          <p:nvPr/>
        </p:nvPicPr>
        <p:blipFill>
          <a:blip r:embed="rId3" cstate="print"/>
          <a:srcRect/>
          <a:stretch>
            <a:fillRect/>
          </a:stretch>
        </p:blipFill>
        <p:spPr bwMode="auto">
          <a:xfrm>
            <a:off x="0" y="815975"/>
            <a:ext cx="9144000" cy="60420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277813"/>
            <a:ext cx="8229600" cy="638175"/>
          </a:xfrm>
        </p:spPr>
        <p:txBody>
          <a:bodyPr>
            <a:normAutofit fontScale="90000"/>
          </a:bodyPr>
          <a:lstStyle/>
          <a:p>
            <a:r>
              <a:rPr kumimoji="0" lang="en-US" altLang="zh-TW" sz="3600">
                <a:solidFill>
                  <a:schemeClr val="tx1"/>
                </a:solidFill>
                <a:effectLst/>
                <a:latin typeface="標楷體" panose="03000509000000000000" pitchFamily="65" charset="-120"/>
                <a:ea typeface="標楷體" panose="03000509000000000000" pitchFamily="65" charset="-120"/>
                <a:cs typeface="Times New Roman" pitchFamily="18" charset="0"/>
              </a:rPr>
              <a:t>2</a:t>
            </a:r>
            <a:r>
              <a:rPr lang="en-US" altLang="zh-TW" sz="3600">
                <a:solidFill>
                  <a:schemeClr val="tx1"/>
                </a:solidFill>
                <a:effectLst/>
                <a:latin typeface="標楷體" panose="03000509000000000000" pitchFamily="65" charset="-120"/>
                <a:ea typeface="標楷體" panose="03000509000000000000" pitchFamily="65" charset="-120"/>
                <a:cs typeface="Times New Roman" pitchFamily="18" charset="0"/>
              </a:rPr>
              <a:t>010</a:t>
            </a:r>
            <a:r>
              <a:rPr lang="zh-TW" altLang="en-US" sz="3600">
                <a:solidFill>
                  <a:schemeClr val="tx1"/>
                </a:solidFill>
                <a:effectLst/>
                <a:latin typeface="標楷體" panose="03000509000000000000" pitchFamily="65" charset="-120"/>
                <a:ea typeface="標楷體" panose="03000509000000000000" pitchFamily="65" charset="-120"/>
                <a:cs typeface="Times New Roman" pitchFamily="18" charset="0"/>
              </a:rPr>
              <a:t>年 </a:t>
            </a:r>
            <a:r>
              <a:rPr kumimoji="0" lang="zh-TW" altLang="en-US" sz="3600">
                <a:solidFill>
                  <a:schemeClr val="tx1"/>
                </a:solidFill>
                <a:effectLst/>
                <a:latin typeface="標楷體" panose="03000509000000000000" pitchFamily="65" charset="-120"/>
                <a:ea typeface="標楷體" panose="03000509000000000000" pitchFamily="65" charset="-120"/>
                <a:cs typeface="Times New Roman" pitchFamily="18" charset="0"/>
              </a:rPr>
              <a:t>台灣 </a:t>
            </a:r>
            <a:r>
              <a:rPr kumimoji="0" lang="en-US" altLang="zh-TW" sz="3600">
                <a:solidFill>
                  <a:schemeClr val="tx1"/>
                </a:solidFill>
                <a:effectLst/>
                <a:latin typeface="標楷體" panose="03000509000000000000" pitchFamily="65" charset="-120"/>
                <a:ea typeface="標楷體" panose="03000509000000000000" pitchFamily="65" charset="-120"/>
                <a:cs typeface="Times New Roman" pitchFamily="18" charset="0"/>
              </a:rPr>
              <a:t>0</a:t>
            </a:r>
            <a:r>
              <a:rPr kumimoji="0" lang="zh-TW" altLang="en-US" sz="3600">
                <a:solidFill>
                  <a:schemeClr val="tx1"/>
                </a:solidFill>
                <a:effectLst/>
                <a:latin typeface="標楷體" panose="03000509000000000000" pitchFamily="65" charset="-120"/>
                <a:ea typeface="標楷體" panose="03000509000000000000" pitchFamily="65" charset="-120"/>
                <a:cs typeface="Times New Roman" pitchFamily="18" charset="0"/>
              </a:rPr>
              <a:t>公尺 </a:t>
            </a:r>
          </a:p>
        </p:txBody>
      </p:sp>
      <p:sp>
        <p:nvSpPr>
          <p:cNvPr id="5" name="投影片編號版面配置區 5"/>
          <p:cNvSpPr>
            <a:spLocks noGrp="1"/>
          </p:cNvSpPr>
          <p:nvPr>
            <p:ph type="sldNum" sz="quarter" idx="12"/>
          </p:nvPr>
        </p:nvSpPr>
        <p:spPr/>
        <p:txBody>
          <a:bodyPr/>
          <a:lstStyle/>
          <a:p>
            <a:fld id="{BF9E1161-8CBC-44AD-B124-D97065956E6C}" type="slidenum">
              <a:rPr lang="en-US" altLang="zh-TW"/>
              <a:pPr/>
              <a:t>21</a:t>
            </a:fld>
            <a:endParaRPr lang="en-US" altLang="zh-TW"/>
          </a:p>
        </p:txBody>
      </p:sp>
      <p:pic>
        <p:nvPicPr>
          <p:cNvPr id="129027" name="Picture 3"/>
          <p:cNvPicPr>
            <a:picLocks noChangeAspect="1" noChangeArrowheads="1"/>
          </p:cNvPicPr>
          <p:nvPr/>
        </p:nvPicPr>
        <p:blipFill>
          <a:blip r:embed="rId3" cstate="print"/>
          <a:srcRect/>
          <a:stretch>
            <a:fillRect/>
          </a:stretch>
        </p:blipFill>
        <p:spPr bwMode="auto">
          <a:xfrm>
            <a:off x="0" y="1123950"/>
            <a:ext cx="9144000" cy="5734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277813"/>
            <a:ext cx="8229600" cy="638175"/>
          </a:xfrm>
        </p:spPr>
        <p:txBody>
          <a:bodyPr>
            <a:normAutofit fontScale="90000"/>
          </a:bodyPr>
          <a:lstStyle/>
          <a:p>
            <a:r>
              <a:rPr kumimoji="0" lang="en-US" altLang="zh-TW" sz="3600">
                <a:solidFill>
                  <a:schemeClr val="tx1"/>
                </a:solidFill>
                <a:effectLst/>
                <a:latin typeface="標楷體" panose="03000509000000000000" pitchFamily="65" charset="-120"/>
                <a:ea typeface="標楷體" panose="03000509000000000000" pitchFamily="65" charset="-120"/>
                <a:cs typeface="Times New Roman" pitchFamily="18" charset="0"/>
              </a:rPr>
              <a:t>2</a:t>
            </a:r>
            <a:r>
              <a:rPr lang="en-US" altLang="zh-TW" sz="3600">
                <a:solidFill>
                  <a:schemeClr val="tx1"/>
                </a:solidFill>
                <a:effectLst/>
                <a:latin typeface="標楷體" panose="03000509000000000000" pitchFamily="65" charset="-120"/>
                <a:ea typeface="標楷體" panose="03000509000000000000" pitchFamily="65" charset="-120"/>
                <a:cs typeface="Times New Roman" pitchFamily="18" charset="0"/>
              </a:rPr>
              <a:t>027</a:t>
            </a:r>
            <a:r>
              <a:rPr lang="zh-TW" altLang="en-US" sz="3600">
                <a:solidFill>
                  <a:schemeClr val="tx1"/>
                </a:solidFill>
                <a:effectLst/>
                <a:latin typeface="標楷體" panose="03000509000000000000" pitchFamily="65" charset="-120"/>
                <a:ea typeface="標楷體" panose="03000509000000000000" pitchFamily="65" charset="-120"/>
                <a:cs typeface="Times New Roman" pitchFamily="18" charset="0"/>
              </a:rPr>
              <a:t>年 </a:t>
            </a:r>
            <a:r>
              <a:rPr kumimoji="0" lang="zh-TW" altLang="en-US" sz="3600">
                <a:solidFill>
                  <a:schemeClr val="tx1"/>
                </a:solidFill>
                <a:effectLst/>
                <a:latin typeface="標楷體" panose="03000509000000000000" pitchFamily="65" charset="-120"/>
                <a:ea typeface="標楷體" panose="03000509000000000000" pitchFamily="65" charset="-120"/>
                <a:cs typeface="Times New Roman" pitchFamily="18" charset="0"/>
              </a:rPr>
              <a:t>台灣下沉</a:t>
            </a:r>
            <a:r>
              <a:rPr kumimoji="0" lang="en-US" altLang="zh-TW" sz="3600">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3600">
                <a:solidFill>
                  <a:schemeClr val="tx1"/>
                </a:solidFill>
                <a:effectLst/>
                <a:latin typeface="標楷體" panose="03000509000000000000" pitchFamily="65" charset="-120"/>
                <a:ea typeface="標楷體" panose="03000509000000000000" pitchFamily="65" charset="-120"/>
                <a:cs typeface="Times New Roman" pitchFamily="18" charset="0"/>
              </a:rPr>
              <a:t>公尺</a:t>
            </a:r>
          </a:p>
        </p:txBody>
      </p:sp>
      <p:sp>
        <p:nvSpPr>
          <p:cNvPr id="5" name="投影片編號版面配置區 5"/>
          <p:cNvSpPr>
            <a:spLocks noGrp="1"/>
          </p:cNvSpPr>
          <p:nvPr>
            <p:ph type="sldNum" sz="quarter" idx="12"/>
          </p:nvPr>
        </p:nvSpPr>
        <p:spPr/>
        <p:txBody>
          <a:bodyPr/>
          <a:lstStyle/>
          <a:p>
            <a:fld id="{E726B01D-D420-4CB6-B0C3-8DEADC9D796F}" type="slidenum">
              <a:rPr lang="en-US" altLang="zh-TW"/>
              <a:pPr/>
              <a:t>22</a:t>
            </a:fld>
            <a:endParaRPr lang="en-US" altLang="zh-TW"/>
          </a:p>
        </p:txBody>
      </p:sp>
      <p:pic>
        <p:nvPicPr>
          <p:cNvPr id="131075" name="Picture 3"/>
          <p:cNvPicPr>
            <a:picLocks noChangeAspect="1" noChangeArrowheads="1"/>
          </p:cNvPicPr>
          <p:nvPr/>
        </p:nvPicPr>
        <p:blipFill>
          <a:blip r:embed="rId3" cstate="print"/>
          <a:srcRect/>
          <a:stretch>
            <a:fillRect/>
          </a:stretch>
        </p:blipFill>
        <p:spPr bwMode="auto">
          <a:xfrm>
            <a:off x="0" y="1123950"/>
            <a:ext cx="9144000" cy="5734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277813"/>
            <a:ext cx="8229600" cy="638175"/>
          </a:xfrm>
        </p:spPr>
        <p:txBody>
          <a:bodyPr>
            <a:normAutofit fontScale="90000"/>
          </a:bodyPr>
          <a:lstStyle/>
          <a:p>
            <a:r>
              <a:rPr kumimoji="0" lang="en-US" altLang="zh-TW" sz="3600">
                <a:solidFill>
                  <a:schemeClr val="tx1"/>
                </a:solidFill>
                <a:effectLst/>
                <a:latin typeface="標楷體" panose="03000509000000000000" pitchFamily="65" charset="-120"/>
                <a:ea typeface="標楷體" panose="03000509000000000000" pitchFamily="65" charset="-120"/>
                <a:cs typeface="Times New Roman" pitchFamily="18" charset="0"/>
              </a:rPr>
              <a:t>2</a:t>
            </a:r>
            <a:r>
              <a:rPr lang="en-US" altLang="zh-TW" sz="3600">
                <a:solidFill>
                  <a:schemeClr val="tx1"/>
                </a:solidFill>
                <a:effectLst/>
                <a:latin typeface="標楷體" panose="03000509000000000000" pitchFamily="65" charset="-120"/>
                <a:ea typeface="標楷體" panose="03000509000000000000" pitchFamily="65" charset="-120"/>
                <a:cs typeface="Times New Roman" pitchFamily="18" charset="0"/>
              </a:rPr>
              <a:t>032</a:t>
            </a:r>
            <a:r>
              <a:rPr lang="zh-TW" altLang="en-US" sz="3600">
                <a:solidFill>
                  <a:schemeClr val="tx1"/>
                </a:solidFill>
                <a:effectLst/>
                <a:latin typeface="標楷體" panose="03000509000000000000" pitchFamily="65" charset="-120"/>
                <a:ea typeface="標楷體" panose="03000509000000000000" pitchFamily="65" charset="-120"/>
                <a:cs typeface="Times New Roman" pitchFamily="18" charset="0"/>
              </a:rPr>
              <a:t>年 </a:t>
            </a:r>
            <a:r>
              <a:rPr kumimoji="0" lang="zh-TW" altLang="en-US" sz="3600">
                <a:solidFill>
                  <a:schemeClr val="tx1"/>
                </a:solidFill>
                <a:effectLst/>
                <a:latin typeface="標楷體" panose="03000509000000000000" pitchFamily="65" charset="-120"/>
                <a:ea typeface="標楷體" panose="03000509000000000000" pitchFamily="65" charset="-120"/>
                <a:cs typeface="文鼎中粗隸"/>
              </a:rPr>
              <a:t>台灣</a:t>
            </a:r>
            <a:r>
              <a:rPr kumimoji="0" lang="zh-TW" altLang="en-US" sz="3600">
                <a:solidFill>
                  <a:schemeClr val="tx1"/>
                </a:solidFill>
                <a:effectLst/>
                <a:latin typeface="標楷體" panose="03000509000000000000" pitchFamily="65" charset="-120"/>
                <a:ea typeface="標楷體" panose="03000509000000000000" pitchFamily="65" charset="-120"/>
                <a:cs typeface="Times New Roman" pitchFamily="18" charset="0"/>
              </a:rPr>
              <a:t>下沉</a:t>
            </a:r>
            <a:r>
              <a:rPr kumimoji="0" lang="en-US" altLang="zh-TW" sz="3600">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3600">
                <a:solidFill>
                  <a:schemeClr val="tx1"/>
                </a:solidFill>
                <a:effectLst/>
                <a:latin typeface="標楷體" panose="03000509000000000000" pitchFamily="65" charset="-120"/>
                <a:ea typeface="標楷體" panose="03000509000000000000" pitchFamily="65" charset="-120"/>
                <a:cs typeface="Times New Roman" pitchFamily="18" charset="0"/>
              </a:rPr>
              <a:t>公尺</a:t>
            </a:r>
          </a:p>
        </p:txBody>
      </p:sp>
      <p:sp>
        <p:nvSpPr>
          <p:cNvPr id="5" name="投影片編號版面配置區 5"/>
          <p:cNvSpPr>
            <a:spLocks noGrp="1"/>
          </p:cNvSpPr>
          <p:nvPr>
            <p:ph type="sldNum" sz="quarter" idx="12"/>
          </p:nvPr>
        </p:nvSpPr>
        <p:spPr/>
        <p:txBody>
          <a:bodyPr/>
          <a:lstStyle/>
          <a:p>
            <a:fld id="{89B34E1C-ACE0-4E4B-88CB-DF019DD742AB}" type="slidenum">
              <a:rPr lang="en-US" altLang="zh-TW"/>
              <a:pPr/>
              <a:t>23</a:t>
            </a:fld>
            <a:endParaRPr lang="en-US" altLang="zh-TW"/>
          </a:p>
        </p:txBody>
      </p:sp>
      <p:pic>
        <p:nvPicPr>
          <p:cNvPr id="133123" name="Picture 3"/>
          <p:cNvPicPr>
            <a:picLocks noChangeAspect="1" noChangeArrowheads="1"/>
          </p:cNvPicPr>
          <p:nvPr/>
        </p:nvPicPr>
        <p:blipFill>
          <a:blip r:embed="rId3" cstate="print"/>
          <a:srcRect/>
          <a:stretch>
            <a:fillRect/>
          </a:stretch>
        </p:blipFill>
        <p:spPr bwMode="auto">
          <a:xfrm>
            <a:off x="0" y="1447800"/>
            <a:ext cx="9144000" cy="5734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fld id="{88921004-AC44-4FE7-8295-F60E634A6FAB}" type="slidenum">
              <a:rPr lang="en-US" altLang="zh-TW"/>
              <a:pPr/>
              <a:t>24</a:t>
            </a:fld>
            <a:endParaRPr lang="en-US" altLang="zh-TW"/>
          </a:p>
        </p:txBody>
      </p:sp>
      <p:sp>
        <p:nvSpPr>
          <p:cNvPr id="135174" name="Rectangle 6"/>
          <p:cNvSpPr>
            <a:spLocks noGrp="1" noChangeArrowheads="1"/>
          </p:cNvSpPr>
          <p:nvPr>
            <p:ph type="title" idx="4294967295"/>
          </p:nvPr>
        </p:nvSpPr>
        <p:spPr>
          <a:xfrm>
            <a:off x="0" y="0"/>
            <a:ext cx="4572000" cy="1384300"/>
          </a:xfrm>
        </p:spPr>
        <p:txBody>
          <a:bodyPr/>
          <a:lstStyle/>
          <a:p>
            <a:r>
              <a:rPr kumimoji="0" lang="en-US" altLang="zh-TW" sz="3200" b="1" dirty="0">
                <a:solidFill>
                  <a:schemeClr val="tx1"/>
                </a:solidFill>
                <a:effectLst/>
                <a:latin typeface="標楷體" panose="03000509000000000000" pitchFamily="65" charset="-120"/>
                <a:ea typeface="標楷體" panose="03000509000000000000" pitchFamily="65" charset="-120"/>
                <a:cs typeface="Times New Roman" pitchFamily="18" charset="0"/>
              </a:rPr>
              <a:t>2</a:t>
            </a:r>
            <a:r>
              <a:rPr lang="en-US" altLang="zh-TW" sz="3200" b="1" dirty="0">
                <a:solidFill>
                  <a:schemeClr val="tx1"/>
                </a:solidFill>
                <a:effectLst/>
                <a:latin typeface="標楷體" panose="03000509000000000000" pitchFamily="65" charset="-120"/>
                <a:ea typeface="標楷體" panose="03000509000000000000" pitchFamily="65" charset="-120"/>
                <a:cs typeface="Times New Roman" pitchFamily="18" charset="0"/>
              </a:rPr>
              <a:t>037</a:t>
            </a:r>
            <a:r>
              <a:rPr lang="zh-TW" altLang="en-US" sz="3200" b="1" dirty="0">
                <a:solidFill>
                  <a:schemeClr val="tx1"/>
                </a:solidFill>
                <a:effectLst/>
                <a:latin typeface="標楷體" panose="03000509000000000000" pitchFamily="65" charset="-120"/>
                <a:ea typeface="標楷體" panose="03000509000000000000" pitchFamily="65" charset="-120"/>
                <a:cs typeface="Times New Roman" pitchFamily="18" charset="0"/>
              </a:rPr>
              <a:t>年</a:t>
            </a:r>
            <a:r>
              <a:rPr kumimoji="0" lang="zh-TW" altLang="en-US" sz="3200" b="1" dirty="0">
                <a:solidFill>
                  <a:schemeClr val="tx1"/>
                </a:solidFill>
                <a:effectLst/>
                <a:latin typeface="標楷體" panose="03000509000000000000" pitchFamily="65" charset="-120"/>
                <a:ea typeface="標楷體" panose="03000509000000000000" pitchFamily="65" charset="-120"/>
                <a:cs typeface="Times New Roman" pitchFamily="18" charset="0"/>
              </a:rPr>
              <a:t>台灣下沉</a:t>
            </a:r>
            <a:r>
              <a:rPr kumimoji="0" lang="en-US" altLang="zh-TW" sz="3200" b="1" dirty="0">
                <a:solidFill>
                  <a:schemeClr val="tx1"/>
                </a:solidFill>
                <a:effectLst/>
                <a:latin typeface="標楷體" panose="03000509000000000000" pitchFamily="65" charset="-120"/>
                <a:ea typeface="標楷體" panose="03000509000000000000" pitchFamily="65" charset="-120"/>
                <a:cs typeface="Times New Roman" pitchFamily="18" charset="0"/>
              </a:rPr>
              <a:t>35</a:t>
            </a:r>
            <a:r>
              <a:rPr kumimoji="0" lang="zh-TW" altLang="en-US" sz="3200" b="1" dirty="0">
                <a:solidFill>
                  <a:schemeClr val="tx1"/>
                </a:solidFill>
                <a:effectLst/>
                <a:latin typeface="標楷體" panose="03000509000000000000" pitchFamily="65" charset="-120"/>
                <a:ea typeface="標楷體" panose="03000509000000000000" pitchFamily="65" charset="-120"/>
                <a:cs typeface="Times New Roman" pitchFamily="18" charset="0"/>
              </a:rPr>
              <a:t>公尺</a:t>
            </a:r>
          </a:p>
        </p:txBody>
      </p:sp>
      <p:grpSp>
        <p:nvGrpSpPr>
          <p:cNvPr id="2" name="群組 5"/>
          <p:cNvGrpSpPr>
            <a:grpSpLocks/>
          </p:cNvGrpSpPr>
          <p:nvPr/>
        </p:nvGrpSpPr>
        <p:grpSpPr bwMode="auto">
          <a:xfrm>
            <a:off x="2209800" y="0"/>
            <a:ext cx="6657975" cy="6858000"/>
            <a:chOff x="0" y="0"/>
            <a:chExt cx="6657975" cy="6858000"/>
          </a:xfrm>
        </p:grpSpPr>
        <p:pic>
          <p:nvPicPr>
            <p:cNvPr id="135171" name="Picture 2" descr="圖片9拷貝"/>
            <p:cNvPicPr>
              <a:picLocks noChangeAspect="1" noChangeArrowheads="1"/>
            </p:cNvPicPr>
            <p:nvPr/>
          </p:nvPicPr>
          <p:blipFill>
            <a:blip r:embed="rId3" cstate="print"/>
            <a:srcRect/>
            <a:stretch>
              <a:fillRect/>
            </a:stretch>
          </p:blipFill>
          <p:spPr bwMode="auto">
            <a:xfrm>
              <a:off x="2486025" y="0"/>
              <a:ext cx="4171950" cy="6858000"/>
            </a:xfrm>
            <a:prstGeom prst="rect">
              <a:avLst/>
            </a:prstGeom>
            <a:noFill/>
            <a:ln w="9525">
              <a:noFill/>
              <a:miter lim="800000"/>
              <a:headEnd/>
              <a:tailEnd/>
            </a:ln>
          </p:spPr>
        </p:pic>
        <p:sp>
          <p:nvSpPr>
            <p:cNvPr id="135172" name="文字方塊 4"/>
            <p:cNvSpPr txBox="1">
              <a:spLocks noChangeArrowheads="1"/>
            </p:cNvSpPr>
            <p:nvPr/>
          </p:nvSpPr>
          <p:spPr bwMode="auto">
            <a:xfrm>
              <a:off x="0" y="6488113"/>
              <a:ext cx="1643063" cy="366712"/>
            </a:xfrm>
            <a:prstGeom prst="rect">
              <a:avLst/>
            </a:prstGeom>
            <a:noFill/>
            <a:ln w="9525">
              <a:noFill/>
              <a:miter lim="800000"/>
              <a:headEnd/>
              <a:tailEnd/>
            </a:ln>
          </p:spPr>
          <p:txBody>
            <a:bodyPr>
              <a:spAutoFit/>
            </a:bodyPr>
            <a:lstStyle/>
            <a:p>
              <a:endParaRPr lang="zh-TW" altLang="zh-TW">
                <a:latin typeface="Times New Roman" pitchFamily="18" charset="0"/>
                <a:ea typeface="標楷體" pitchFamily="65" charset="-120"/>
              </a:endParaRPr>
            </a:p>
          </p:txBody>
        </p:sp>
      </p:grpSp>
      <p:sp>
        <p:nvSpPr>
          <p:cNvPr id="40964" name="Text Box 4"/>
          <p:cNvSpPr txBox="1">
            <a:spLocks noChangeArrowheads="1"/>
          </p:cNvSpPr>
          <p:nvPr/>
        </p:nvSpPr>
        <p:spPr bwMode="auto">
          <a:xfrm>
            <a:off x="250825" y="1125538"/>
            <a:ext cx="3384550" cy="3937000"/>
          </a:xfrm>
          <a:prstGeom prst="rect">
            <a:avLst/>
          </a:prstGeom>
          <a:noFill/>
          <a:ln w="9525">
            <a:noFill/>
            <a:miter lim="800000"/>
            <a:headEnd/>
            <a:tailEnd/>
          </a:ln>
        </p:spPr>
        <p:txBody>
          <a:bodyPr wrap="none">
            <a:spAutoFit/>
          </a:bodyPr>
          <a:lstStyle/>
          <a:p>
            <a:r>
              <a:rPr lang="zh-TW" altLang="en-US" sz="3600" b="1" dirty="0">
                <a:latin typeface="標楷體" panose="03000509000000000000" pitchFamily="65" charset="-120"/>
                <a:ea typeface="標楷體" panose="03000509000000000000" pitchFamily="65" charset="-120"/>
              </a:rPr>
              <a:t>這一年，</a:t>
            </a:r>
          </a:p>
          <a:p>
            <a:r>
              <a:rPr lang="zh-TW" altLang="en-US" sz="3600" b="1" dirty="0">
                <a:latin typeface="標楷體" panose="03000509000000000000" pitchFamily="65" charset="-120"/>
                <a:ea typeface="標楷體" panose="03000509000000000000" pitchFamily="65" charset="-120"/>
              </a:rPr>
              <a:t>您幾歲？</a:t>
            </a:r>
          </a:p>
          <a:p>
            <a:r>
              <a:rPr lang="zh-TW" altLang="en-US" sz="3600" b="1" dirty="0">
                <a:latin typeface="標楷體" panose="03000509000000000000" pitchFamily="65" charset="-120"/>
                <a:ea typeface="標楷體" panose="03000509000000000000" pitchFamily="65" charset="-120"/>
              </a:rPr>
              <a:t>這一年，</a:t>
            </a:r>
          </a:p>
          <a:p>
            <a:r>
              <a:rPr lang="zh-TW" altLang="en-US" sz="3600" b="1" dirty="0">
                <a:latin typeface="標楷體" panose="03000509000000000000" pitchFamily="65" charset="-120"/>
                <a:ea typeface="標楷體" panose="03000509000000000000" pitchFamily="65" charset="-120"/>
              </a:rPr>
              <a:t>您的小孩幾歲？</a:t>
            </a:r>
          </a:p>
          <a:p>
            <a:r>
              <a:rPr kumimoji="0" lang="zh-TW" altLang="en-US" sz="3600" b="1" dirty="0">
                <a:latin typeface="標楷體" panose="03000509000000000000" pitchFamily="65" charset="-120"/>
                <a:ea typeface="標楷體" panose="03000509000000000000" pitchFamily="65" charset="-120"/>
              </a:rPr>
              <a:t>這一年，</a:t>
            </a:r>
          </a:p>
          <a:p>
            <a:r>
              <a:rPr kumimoji="0" lang="zh-TW" altLang="en-US" sz="3600" b="1" dirty="0">
                <a:latin typeface="標楷體" panose="03000509000000000000" pitchFamily="65" charset="-120"/>
                <a:ea typeface="標楷體" panose="03000509000000000000" pitchFamily="65" charset="-120"/>
              </a:rPr>
              <a:t>您現在的居住地</a:t>
            </a:r>
          </a:p>
          <a:p>
            <a:r>
              <a:rPr kumimoji="0" lang="zh-TW" altLang="en-US" sz="3600" b="1" dirty="0">
                <a:latin typeface="標楷體" panose="03000509000000000000" pitchFamily="65" charset="-120"/>
                <a:ea typeface="標楷體" panose="03000509000000000000" pitchFamily="65" charset="-120"/>
              </a:rPr>
              <a:t>還在嗎？</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5" name="Picture 9"/>
          <p:cNvPicPr>
            <a:picLocks noGrp="1" noChangeAspect="1" noChangeArrowheads="1"/>
          </p:cNvPicPr>
          <p:nvPr>
            <p:ph/>
          </p:nvPr>
        </p:nvPicPr>
        <p:blipFill>
          <a:blip r:embed="rId3" cstate="print"/>
          <a:srcRect/>
          <a:stretch>
            <a:fillRect/>
          </a:stretch>
        </p:blipFill>
        <p:spPr>
          <a:xfrm>
            <a:off x="539750" y="404813"/>
            <a:ext cx="7920038" cy="5940425"/>
          </a:xfrm>
          <a:noFill/>
          <a:ln/>
        </p:spPr>
      </p:pic>
      <p:sp>
        <p:nvSpPr>
          <p:cNvPr id="4" name="投影片編號版面配置區 4"/>
          <p:cNvSpPr>
            <a:spLocks noGrp="1"/>
          </p:cNvSpPr>
          <p:nvPr>
            <p:ph type="sldNum" sz="quarter" idx="12"/>
          </p:nvPr>
        </p:nvSpPr>
        <p:spPr/>
        <p:txBody>
          <a:bodyPr/>
          <a:lstStyle/>
          <a:p>
            <a:fld id="{B1EA414A-FA1D-4B5A-83D4-76129742EE21}" type="slidenum">
              <a:rPr lang="en-US" altLang="zh-TW"/>
              <a:pPr/>
              <a:t>25</a:t>
            </a:fld>
            <a:endParaRPr lang="en-US" altLang="zh-TW"/>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Grp="1" noChangeAspect="1" noChangeArrowheads="1"/>
          </p:cNvPicPr>
          <p:nvPr>
            <p:ph/>
          </p:nvPr>
        </p:nvPicPr>
        <p:blipFill>
          <a:blip r:embed="rId3" cstate="print"/>
          <a:stretch>
            <a:fillRect/>
          </a:stretch>
        </p:blipFill>
        <p:spPr>
          <a:xfrm>
            <a:off x="1561839" y="1584978"/>
            <a:ext cx="6020322" cy="3238781"/>
          </a:xfrm>
          <a:noFill/>
          <a:ln/>
        </p:spPr>
      </p:pic>
      <p:sp>
        <p:nvSpPr>
          <p:cNvPr id="4" name="投影片編號版面配置區 4"/>
          <p:cNvSpPr>
            <a:spLocks noGrp="1"/>
          </p:cNvSpPr>
          <p:nvPr>
            <p:ph type="sldNum" sz="quarter" idx="12"/>
          </p:nvPr>
        </p:nvSpPr>
        <p:spPr/>
        <p:txBody>
          <a:bodyPr/>
          <a:lstStyle/>
          <a:p>
            <a:fld id="{0F6F83A9-663F-4AFD-8021-131CCB14D4DA}" type="slidenum">
              <a:rPr lang="en-US" altLang="zh-TW"/>
              <a:pPr/>
              <a:t>26</a:t>
            </a:fld>
            <a:endParaRPr lang="en-US" altLang="zh-TW"/>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r>
              <a:rPr lang="zh-TW" altLang="en-US" sz="4000" dirty="0" smtClean="0">
                <a:latin typeface="標楷體" panose="03000509000000000000" pitchFamily="65" charset="-120"/>
                <a:ea typeface="標楷體" panose="03000509000000000000" pitchFamily="65" charset="-120"/>
              </a:rPr>
              <a:t>來自</a:t>
            </a:r>
            <a:r>
              <a:rPr lang="zh-TW" altLang="en-US" sz="4000" dirty="0">
                <a:latin typeface="標楷體" panose="03000509000000000000" pitchFamily="65" charset="-120"/>
                <a:ea typeface="標楷體" panose="03000509000000000000" pitchFamily="65" charset="-120"/>
              </a:rPr>
              <a:t>地獄的能源</a:t>
            </a:r>
            <a:br>
              <a:rPr lang="zh-TW" altLang="en-US"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 </a:t>
            </a:r>
            <a:r>
              <a:rPr lang="zh-TW" altLang="en-US" sz="4000" dirty="0" smtClean="0">
                <a:latin typeface="標楷體" panose="03000509000000000000" pitchFamily="65" charset="-120"/>
                <a:ea typeface="標楷體" panose="03000509000000000000" pitchFamily="65" charset="-120"/>
              </a:rPr>
              <a:t>石油</a:t>
            </a:r>
            <a:r>
              <a:rPr lang="zh-TW" altLang="en-US" sz="4000" dirty="0">
                <a:latin typeface="標楷體" panose="03000509000000000000" pitchFamily="65" charset="-120"/>
                <a:ea typeface="標楷體" panose="03000509000000000000" pitchFamily="65" charset="-120"/>
              </a:rPr>
              <a:t>、煤炭、天然氣、核能</a:t>
            </a:r>
          </a:p>
        </p:txBody>
      </p:sp>
      <p:sp>
        <p:nvSpPr>
          <p:cNvPr id="45059" name="Rectangle 3"/>
          <p:cNvSpPr>
            <a:spLocks noGrp="1" noChangeArrowheads="1"/>
          </p:cNvSpPr>
          <p:nvPr>
            <p:ph idx="1"/>
          </p:nvPr>
        </p:nvSpPr>
        <p:spPr/>
        <p:txBody>
          <a:bodyPr>
            <a:normAutofit lnSpcReduction="10000"/>
          </a:bodyPr>
          <a:lstStyle/>
          <a:p>
            <a:pPr>
              <a:lnSpc>
                <a:spcPct val="90000"/>
              </a:lnSpc>
            </a:pPr>
            <a:r>
              <a:rPr lang="zh-TW" altLang="en-US" sz="2800" dirty="0">
                <a:latin typeface="標楷體" panose="03000509000000000000" pitchFamily="65" charset="-120"/>
                <a:ea typeface="標楷體" panose="03000509000000000000" pitchFamily="65" charset="-120"/>
              </a:rPr>
              <a:t>石油的原料是生物的屍體，生物的細胞含有脂肪和油脂，脂肪和油脂則是由碳、氫、氧等</a:t>
            </a:r>
            <a:r>
              <a:rPr lang="en-US" altLang="zh-TW" sz="2800" dirty="0">
                <a:latin typeface="標楷體" panose="03000509000000000000" pitchFamily="65" charset="-120"/>
                <a:ea typeface="標楷體" panose="03000509000000000000" pitchFamily="65" charset="-120"/>
              </a:rPr>
              <a:t>3</a:t>
            </a:r>
            <a:r>
              <a:rPr lang="zh-TW" altLang="en-US" sz="2800" dirty="0">
                <a:latin typeface="標楷體" panose="03000509000000000000" pitchFamily="65" charset="-120"/>
                <a:ea typeface="標楷體" panose="03000509000000000000" pitchFamily="65" charset="-120"/>
              </a:rPr>
              <a:t>種元素組成的。</a:t>
            </a:r>
          </a:p>
          <a:p>
            <a:pPr>
              <a:lnSpc>
                <a:spcPct val="90000"/>
              </a:lnSpc>
            </a:pPr>
            <a:r>
              <a:rPr lang="zh-TW" altLang="en-US" sz="2800" dirty="0">
                <a:latin typeface="標楷體" panose="03000509000000000000" pitchFamily="65" charset="-120"/>
                <a:ea typeface="標楷體" panose="03000509000000000000" pitchFamily="65" charset="-120"/>
              </a:rPr>
              <a:t>生物遺體沈降於海底或湖底並被淤泥覆蓋之後，氧元素分離，碳和氫則組成碳氫化合物。</a:t>
            </a:r>
          </a:p>
          <a:p>
            <a:pPr>
              <a:lnSpc>
                <a:spcPct val="90000"/>
              </a:lnSpc>
            </a:pPr>
            <a:r>
              <a:rPr lang="zh-TW" altLang="en-US" sz="2800" dirty="0">
                <a:latin typeface="標楷體" panose="03000509000000000000" pitchFamily="65" charset="-120"/>
                <a:ea typeface="標楷體" panose="03000509000000000000" pitchFamily="65" charset="-120"/>
              </a:rPr>
              <a:t>我們已經在地球上發現</a:t>
            </a:r>
            <a:r>
              <a:rPr lang="en-US" altLang="zh-TW" sz="2800" dirty="0">
                <a:latin typeface="標楷體" panose="03000509000000000000" pitchFamily="65" charset="-120"/>
                <a:ea typeface="標楷體" panose="03000509000000000000" pitchFamily="65" charset="-120"/>
              </a:rPr>
              <a:t>3000</a:t>
            </a:r>
            <a:r>
              <a:rPr lang="zh-TW" altLang="en-US" sz="2800" dirty="0">
                <a:latin typeface="標楷體" panose="03000509000000000000" pitchFamily="65" charset="-120"/>
                <a:ea typeface="標楷體" panose="03000509000000000000" pitchFamily="65" charset="-120"/>
              </a:rPr>
              <a:t>種以上的碳氫化合物，石油是由其中</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種左右的碳氫化合物形成的</a:t>
            </a:r>
          </a:p>
          <a:p>
            <a:pPr>
              <a:lnSpc>
                <a:spcPct val="90000"/>
              </a:lnSpc>
            </a:pPr>
            <a:r>
              <a:rPr lang="zh-TW" altLang="en-US" sz="2800" dirty="0">
                <a:latin typeface="標楷體" panose="03000509000000000000" pitchFamily="65" charset="-120"/>
                <a:ea typeface="標楷體" panose="03000509000000000000" pitchFamily="65" charset="-120"/>
              </a:rPr>
              <a:t>比石油更輕的碳氫化合物則成為天然氣</a:t>
            </a:r>
          </a:p>
          <a:p>
            <a:pPr>
              <a:lnSpc>
                <a:spcPct val="90000"/>
              </a:lnSpc>
            </a:pPr>
            <a:r>
              <a:rPr lang="zh-TW" altLang="en-US" sz="2800" dirty="0">
                <a:latin typeface="標楷體" panose="03000509000000000000" pitchFamily="65" charset="-120"/>
                <a:ea typeface="標楷體" panose="03000509000000000000" pitchFamily="65" charset="-120"/>
              </a:rPr>
              <a:t>煤礦與石油的成因很類似，但煤是植物的化石，又是</a:t>
            </a:r>
            <a:r>
              <a:rPr lang="zh-TW" altLang="en-US" sz="2800" dirty="0" smtClean="0">
                <a:latin typeface="標楷體" panose="03000509000000000000" pitchFamily="65" charset="-120"/>
                <a:ea typeface="標楷體" panose="03000509000000000000" pitchFamily="65" charset="-120"/>
              </a:rPr>
              <a:t>固態</a:t>
            </a:r>
            <a:r>
              <a:rPr lang="zh-TW" altLang="en-US" dirty="0">
                <a:solidFill>
                  <a:srgbClr val="3333FF"/>
                </a:solidFill>
                <a:latin typeface="標楷體" panose="03000509000000000000" pitchFamily="65" charset="-120"/>
                <a:ea typeface="標楷體" panose="03000509000000000000" pitchFamily="65" charset="-120"/>
              </a:rPr>
              <a:t/>
            </a:r>
            <a:br>
              <a:rPr lang="zh-TW" altLang="en-US" dirty="0">
                <a:solidFill>
                  <a:srgbClr val="3333FF"/>
                </a:solidFill>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4213" y="188913"/>
            <a:ext cx="6767512" cy="576262"/>
          </a:xfrm>
        </p:spPr>
        <p:txBody>
          <a:bodyPr rtlCol="0">
            <a:normAutofit fontScale="90000"/>
          </a:bodyPr>
          <a:lstStyle/>
          <a:p>
            <a:pPr algn="ctr" eaLnBrk="1" fontAlgn="auto" hangingPunct="1">
              <a:spcAft>
                <a:spcPts val="0"/>
              </a:spcAft>
              <a:defRPr/>
            </a:pPr>
            <a:r>
              <a:rPr lang="zh-TW" altLang="en-US" sz="4000" dirty="0" smtClean="0">
                <a:solidFill>
                  <a:schemeClr val="tx1"/>
                </a:solidFill>
                <a:latin typeface="標楷體" panose="03000509000000000000" pitchFamily="65" charset="-120"/>
                <a:ea typeface="標楷體" panose="03000509000000000000" pitchFamily="65" charset="-120"/>
              </a:rPr>
              <a:t>什麼是原子能</a:t>
            </a:r>
          </a:p>
        </p:txBody>
      </p:sp>
      <p:sp>
        <p:nvSpPr>
          <p:cNvPr id="6" name="投影片編號版面配置區 5"/>
          <p:cNvSpPr>
            <a:spLocks noGrp="1"/>
          </p:cNvSpPr>
          <p:nvPr>
            <p:ph type="sldNum" sz="quarter" idx="12"/>
          </p:nvPr>
        </p:nvSpPr>
        <p:spPr/>
        <p:txBody>
          <a:bodyPr/>
          <a:lstStyle/>
          <a:p>
            <a:pPr>
              <a:defRPr/>
            </a:pPr>
            <a:fld id="{B33B98E6-7DB3-4573-8A60-3626F78D5A3D}" type="slidenum">
              <a:rPr lang="zh-TW" altLang="en-US" smtClean="0"/>
              <a:pPr>
                <a:defRPr/>
              </a:pPr>
              <a:t>28</a:t>
            </a:fld>
            <a:endParaRPr lang="zh-TW" altLang="en-US"/>
          </a:p>
        </p:txBody>
      </p:sp>
      <p:sp>
        <p:nvSpPr>
          <p:cNvPr id="7171" name="Rectangle 6"/>
          <p:cNvSpPr>
            <a:spLocks noChangeArrowheads="1"/>
          </p:cNvSpPr>
          <p:nvPr/>
        </p:nvSpPr>
        <p:spPr bwMode="auto">
          <a:xfrm>
            <a:off x="539750" y="1052513"/>
            <a:ext cx="2808288" cy="4524375"/>
          </a:xfrm>
          <a:prstGeom prst="rect">
            <a:avLst/>
          </a:prstGeom>
          <a:noFill/>
          <a:ln w="9525">
            <a:noFill/>
            <a:miter lim="800000"/>
            <a:headEnd/>
            <a:tailEnd/>
          </a:ln>
        </p:spPr>
        <p:txBody>
          <a:bodyPr anchor="ctr">
            <a:spAutoFit/>
          </a:bodyPr>
          <a:lstStyle/>
          <a:p>
            <a:r>
              <a:rPr kumimoji="0" lang="zh-TW" altLang="en-US" sz="2800" b="1">
                <a:latin typeface="Calibri" pitchFamily="34" charset="0"/>
                <a:ea typeface="標楷體" pitchFamily="65" charset="-120"/>
              </a:rPr>
              <a:t>原子能</a:t>
            </a:r>
            <a:r>
              <a:rPr kumimoji="0" lang="zh-TW" altLang="en-US" sz="2800">
                <a:latin typeface="Calibri" pitchFamily="34" charset="0"/>
                <a:ea typeface="標楷體" pitchFamily="65" charset="-120"/>
              </a:rPr>
              <a:t>是從原子核釋放的能量</a:t>
            </a:r>
          </a:p>
          <a:p>
            <a:r>
              <a:rPr kumimoji="0" lang="zh-TW" altLang="en-US" sz="2800">
                <a:latin typeface="Calibri" pitchFamily="34" charset="0"/>
                <a:ea typeface="標楷體" pitchFamily="65" charset="-120"/>
              </a:rPr>
              <a:t>愛因斯坦質能互換公式</a:t>
            </a:r>
          </a:p>
          <a:p>
            <a:pPr algn="ctr"/>
            <a:endParaRPr kumimoji="0" lang="en-US" altLang="zh-TW" sz="4000">
              <a:latin typeface="Calibri" pitchFamily="34" charset="0"/>
              <a:ea typeface="標楷體" pitchFamily="65" charset="-120"/>
            </a:endParaRPr>
          </a:p>
          <a:p>
            <a:pPr algn="ctr"/>
            <a:r>
              <a:rPr kumimoji="0" lang="en-US" altLang="zh-TW" sz="4000">
                <a:latin typeface="Calibri" pitchFamily="34" charset="0"/>
                <a:ea typeface="標楷體" pitchFamily="65" charset="-120"/>
              </a:rPr>
              <a:t>E=MC²</a:t>
            </a:r>
          </a:p>
          <a:p>
            <a:endParaRPr kumimoji="0" lang="en-US" altLang="zh-TW" sz="2400">
              <a:latin typeface="Calibri" pitchFamily="34" charset="0"/>
              <a:ea typeface="標楷體" pitchFamily="65" charset="-120"/>
            </a:endParaRPr>
          </a:p>
          <a:p>
            <a:r>
              <a:rPr kumimoji="0" lang="en-US" altLang="zh-TW" sz="2400">
                <a:latin typeface="Calibri" pitchFamily="34" charset="0"/>
                <a:ea typeface="標楷體" pitchFamily="65" charset="-120"/>
              </a:rPr>
              <a:t>E</a:t>
            </a:r>
            <a:r>
              <a:rPr kumimoji="0" lang="zh-TW" altLang="en-US" sz="2400">
                <a:latin typeface="Calibri" pitchFamily="34" charset="0"/>
                <a:ea typeface="標楷體" pitchFamily="65" charset="-120"/>
              </a:rPr>
              <a:t>：  能量</a:t>
            </a:r>
            <a:endParaRPr kumimoji="0" lang="en-US" altLang="zh-TW" sz="2400">
              <a:latin typeface="Calibri" pitchFamily="34" charset="0"/>
              <a:ea typeface="標楷體" pitchFamily="65" charset="-120"/>
            </a:endParaRPr>
          </a:p>
          <a:p>
            <a:r>
              <a:rPr kumimoji="0" lang="en-US" altLang="zh-TW" sz="2400">
                <a:latin typeface="Calibri" pitchFamily="34" charset="0"/>
                <a:ea typeface="標楷體" pitchFamily="65" charset="-120"/>
              </a:rPr>
              <a:t>M</a:t>
            </a:r>
            <a:r>
              <a:rPr kumimoji="0" lang="zh-TW" altLang="en-US" sz="2400">
                <a:latin typeface="Calibri" pitchFamily="34" charset="0"/>
                <a:ea typeface="標楷體" pitchFamily="65" charset="-120"/>
              </a:rPr>
              <a:t>：質量</a:t>
            </a:r>
            <a:endParaRPr kumimoji="0" lang="en-US" altLang="zh-TW" sz="2400">
              <a:latin typeface="Calibri" pitchFamily="34" charset="0"/>
              <a:ea typeface="標楷體" pitchFamily="65" charset="-120"/>
            </a:endParaRPr>
          </a:p>
          <a:p>
            <a:r>
              <a:rPr kumimoji="0" lang="en-US" altLang="zh-TW" sz="2400">
                <a:latin typeface="Calibri" pitchFamily="34" charset="0"/>
                <a:ea typeface="標楷體" pitchFamily="65" charset="-120"/>
              </a:rPr>
              <a:t>C</a:t>
            </a:r>
            <a:r>
              <a:rPr kumimoji="0" lang="zh-TW" altLang="en-US" sz="2400">
                <a:latin typeface="Calibri" pitchFamily="34" charset="0"/>
                <a:ea typeface="標楷體" pitchFamily="65" charset="-120"/>
              </a:rPr>
              <a:t>：  光速</a:t>
            </a:r>
          </a:p>
        </p:txBody>
      </p:sp>
      <p:pic>
        <p:nvPicPr>
          <p:cNvPr id="7172" name="Picture 7" descr="Image21"/>
          <p:cNvPicPr>
            <a:picLocks noChangeAspect="1" noChangeArrowheads="1"/>
          </p:cNvPicPr>
          <p:nvPr/>
        </p:nvPicPr>
        <p:blipFill>
          <a:blip r:embed="rId3" cstate="print"/>
          <a:srcRect/>
          <a:stretch>
            <a:fillRect/>
          </a:stretch>
        </p:blipFill>
        <p:spPr bwMode="auto">
          <a:xfrm>
            <a:off x="4211638" y="1052513"/>
            <a:ext cx="3673475" cy="5276850"/>
          </a:xfrm>
          <a:prstGeom prst="rect">
            <a:avLst/>
          </a:prstGeom>
          <a:noFill/>
          <a:ln w="9525">
            <a:noFill/>
            <a:miter lim="800000"/>
            <a:headEnd/>
            <a:tailEnd/>
          </a:ln>
        </p:spPr>
      </p:pic>
      <p:sp>
        <p:nvSpPr>
          <p:cNvPr id="7173" name="Rectangle 9"/>
          <p:cNvSpPr>
            <a:spLocks noChangeArrowheads="1"/>
          </p:cNvSpPr>
          <p:nvPr/>
        </p:nvSpPr>
        <p:spPr bwMode="auto">
          <a:xfrm>
            <a:off x="5148263" y="3141663"/>
            <a:ext cx="1008062" cy="366712"/>
          </a:xfrm>
          <a:prstGeom prst="rect">
            <a:avLst/>
          </a:prstGeom>
          <a:noFill/>
          <a:ln w="9525">
            <a:noFill/>
            <a:miter lim="800000"/>
            <a:headEnd/>
            <a:tailEnd/>
          </a:ln>
        </p:spPr>
        <p:txBody>
          <a:bodyPr>
            <a:spAutoFit/>
          </a:bodyPr>
          <a:lstStyle/>
          <a:p>
            <a:r>
              <a:rPr kumimoji="0" lang="zh-TW" altLang="en-US">
                <a:latin typeface="Calibri" pitchFamily="34" charset="0"/>
                <a:ea typeface="標楷體" pitchFamily="65" charset="-120"/>
              </a:rPr>
              <a:t>核分裂</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71550" y="333375"/>
            <a:ext cx="7058025" cy="620713"/>
          </a:xfrm>
        </p:spPr>
        <p:txBody>
          <a:bodyPr>
            <a:normAutofit fontScale="90000"/>
          </a:bodyPr>
          <a:lstStyle/>
          <a:p>
            <a:pPr algn="ctr" eaLnBrk="1" hangingPunct="1"/>
            <a:r>
              <a:rPr lang="zh-TW" altLang="en-US" sz="2800" dirty="0" smtClean="0">
                <a:solidFill>
                  <a:schemeClr val="tx1"/>
                </a:solidFill>
                <a:latin typeface="標楷體" pitchFamily="65" charset="-120"/>
                <a:ea typeface="標楷體" pitchFamily="65" charset="-120"/>
              </a:rPr>
              <a:t>核分裂時產生的同位素半衰期</a:t>
            </a:r>
            <a:r>
              <a:rPr lang="en-US" altLang="zh-TW" sz="2800" dirty="0" smtClean="0">
                <a:solidFill>
                  <a:schemeClr val="tx1"/>
                </a:solidFill>
                <a:latin typeface="標楷體" pitchFamily="65" charset="-120"/>
                <a:ea typeface="標楷體" pitchFamily="65" charset="-120"/>
              </a:rPr>
              <a:t/>
            </a:r>
            <a:br>
              <a:rPr lang="en-US" altLang="zh-TW" sz="2800" dirty="0" smtClean="0">
                <a:solidFill>
                  <a:schemeClr val="tx1"/>
                </a:solidFill>
                <a:latin typeface="標楷體" pitchFamily="65" charset="-120"/>
                <a:ea typeface="標楷體" pitchFamily="65" charset="-120"/>
              </a:rPr>
            </a:br>
            <a:r>
              <a:rPr lang="zh-TW" altLang="en-US" sz="2800" dirty="0" smtClean="0">
                <a:solidFill>
                  <a:schemeClr val="tx1"/>
                </a:solidFill>
                <a:latin typeface="標楷體" pitchFamily="65" charset="-120"/>
                <a:ea typeface="標楷體" pitchFamily="65" charset="-120"/>
              </a:rPr>
              <a:t>會與您常相左右永垂不朽的放射性核種</a:t>
            </a:r>
          </a:p>
        </p:txBody>
      </p:sp>
      <p:sp>
        <p:nvSpPr>
          <p:cNvPr id="4" name="投影片編號版面配置區 3"/>
          <p:cNvSpPr>
            <a:spLocks noGrp="1"/>
          </p:cNvSpPr>
          <p:nvPr>
            <p:ph type="sldNum" sz="quarter" idx="12"/>
          </p:nvPr>
        </p:nvSpPr>
        <p:spPr/>
        <p:txBody>
          <a:bodyPr/>
          <a:lstStyle/>
          <a:p>
            <a:pPr>
              <a:defRPr/>
            </a:pPr>
            <a:fld id="{F4C10EA5-ECB9-4AA4-9521-BDAC4D97CCBA}" type="slidenum">
              <a:rPr lang="zh-TW" altLang="en-US" smtClean="0"/>
              <a:pPr>
                <a:defRPr/>
              </a:pPr>
              <a:t>29</a:t>
            </a:fld>
            <a:endParaRPr lang="zh-TW" altLang="en-US"/>
          </a:p>
        </p:txBody>
      </p:sp>
      <p:graphicFrame>
        <p:nvGraphicFramePr>
          <p:cNvPr id="9" name="表格 8"/>
          <p:cNvGraphicFramePr>
            <a:graphicFrameLocks noGrp="1"/>
          </p:cNvGraphicFramePr>
          <p:nvPr/>
        </p:nvGraphicFramePr>
        <p:xfrm>
          <a:off x="539750" y="1052513"/>
          <a:ext cx="7268207" cy="5805261"/>
        </p:xfrm>
        <a:graphic>
          <a:graphicData uri="http://schemas.openxmlformats.org/drawingml/2006/table">
            <a:tbl>
              <a:tblPr/>
              <a:tblGrid>
                <a:gridCol w="1912302"/>
                <a:gridCol w="2191052"/>
                <a:gridCol w="3164853"/>
              </a:tblGrid>
              <a:tr h="1046673">
                <a:tc>
                  <a:txBody>
                    <a:bodyPr/>
                    <a:lstStyle/>
                    <a:p>
                      <a:pPr algn="ctr" fontAlgn="ct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放射性同位素</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 半衰期</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放射性活度 </a:t>
                      </a:r>
                      <a:endParaRPr lang="en-US" altLang="zh-TW" sz="2400" b="1" i="0" u="none" strike="noStrike" dirty="0" smtClean="0">
                        <a:solidFill>
                          <a:schemeClr val="tx1"/>
                        </a:solidFill>
                        <a:effectLst/>
                        <a:latin typeface="Times New Roman" pitchFamily="18" charset="0"/>
                        <a:ea typeface="標楷體" pitchFamily="65" charset="-120"/>
                        <a:cs typeface="Times New Roman" pitchFamily="18" charset="0"/>
                      </a:endParaRPr>
                    </a:p>
                    <a:p>
                      <a:pPr algn="ctr" fontAlgn="ctr"/>
                      <a:r>
                        <a:rPr lang="en-US" altLang="zh-TW" sz="2400" b="1" i="0" u="none" strike="noStrike" dirty="0" smtClean="0">
                          <a:solidFill>
                            <a:schemeClr val="tx1"/>
                          </a:solidFill>
                          <a:effectLst/>
                          <a:latin typeface="Times New Roman" pitchFamily="18" charset="0"/>
                          <a:ea typeface="標楷體" pitchFamily="65" charset="-120"/>
                          <a:cs typeface="Times New Roman" pitchFamily="18" charset="0"/>
                        </a:rPr>
                        <a:t>(</a:t>
                      </a: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居禮</a:t>
                      </a: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a:t>
                      </a: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公克</a:t>
                      </a: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732">
                <a:tc>
                  <a:txBody>
                    <a:bodyPr/>
                    <a:lstStyle/>
                    <a:p>
                      <a:pPr algn="l" fontAlgn="ct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鉬</a:t>
                      </a: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99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66.7</a:t>
                      </a: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小時</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474,000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732">
                <a:tc>
                  <a:txBody>
                    <a:bodyPr/>
                    <a:lstStyle/>
                    <a:p>
                      <a:pPr algn="l" fontAlgn="ct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碘</a:t>
                      </a: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131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 </a:t>
                      </a: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8</a:t>
                      </a: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天</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123,500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732">
                <a:tc>
                  <a:txBody>
                    <a:bodyPr/>
                    <a:lstStyle/>
                    <a:p>
                      <a:pPr algn="l" fontAlgn="ctr"/>
                      <a:r>
                        <a:rPr lang="zh-TW" altLang="en-US" sz="2400" b="1" i="0" u="none" strike="noStrike">
                          <a:solidFill>
                            <a:schemeClr val="tx1"/>
                          </a:solidFill>
                          <a:effectLst/>
                          <a:latin typeface="Times New Roman" pitchFamily="18" charset="0"/>
                          <a:ea typeface="標楷體" pitchFamily="65" charset="-120"/>
                          <a:cs typeface="Times New Roman" pitchFamily="18" charset="0"/>
                        </a:rPr>
                        <a:t>氪</a:t>
                      </a:r>
                      <a:r>
                        <a:rPr lang="en-US" altLang="zh-TW" sz="2400" b="1" i="0" u="none" strike="noStrike">
                          <a:solidFill>
                            <a:schemeClr val="tx1"/>
                          </a:solidFill>
                          <a:effectLst/>
                          <a:latin typeface="Times New Roman" pitchFamily="18" charset="0"/>
                          <a:ea typeface="標楷體" pitchFamily="65" charset="-120"/>
                          <a:cs typeface="Times New Roman" pitchFamily="18" charset="0"/>
                        </a:rPr>
                        <a:t>85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11</a:t>
                      </a: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年</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392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732">
                <a:tc>
                  <a:txBody>
                    <a:bodyPr/>
                    <a:lstStyle/>
                    <a:p>
                      <a:pPr algn="l" fontAlgn="ctr"/>
                      <a:r>
                        <a:rPr lang="zh-TW" altLang="en-US" sz="2400" b="1" i="0" u="none" strike="noStrike">
                          <a:solidFill>
                            <a:schemeClr val="tx1"/>
                          </a:solidFill>
                          <a:effectLst/>
                          <a:latin typeface="Times New Roman" pitchFamily="18" charset="0"/>
                          <a:ea typeface="標楷體" pitchFamily="65" charset="-120"/>
                          <a:cs typeface="Times New Roman" pitchFamily="18" charset="0"/>
                        </a:rPr>
                        <a:t>鍶</a:t>
                      </a:r>
                      <a:r>
                        <a:rPr lang="en-US" altLang="zh-TW" sz="2400" b="1" i="0" u="none" strike="noStrike">
                          <a:solidFill>
                            <a:schemeClr val="tx1"/>
                          </a:solidFill>
                          <a:effectLst/>
                          <a:latin typeface="Times New Roman" pitchFamily="18" charset="0"/>
                          <a:ea typeface="標楷體" pitchFamily="65" charset="-120"/>
                          <a:cs typeface="Times New Roman" pitchFamily="18" charset="0"/>
                        </a:rPr>
                        <a:t>90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28</a:t>
                      </a: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年</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141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732">
                <a:tc>
                  <a:txBody>
                    <a:bodyPr/>
                    <a:lstStyle/>
                    <a:p>
                      <a:pPr algn="l" fontAlgn="ctr"/>
                      <a:r>
                        <a:rPr lang="zh-TW" altLang="en-US" sz="2400" b="1" i="0" u="none" strike="noStrike">
                          <a:solidFill>
                            <a:schemeClr val="tx1"/>
                          </a:solidFill>
                          <a:effectLst/>
                          <a:latin typeface="Times New Roman" pitchFamily="18" charset="0"/>
                          <a:ea typeface="標楷體" pitchFamily="65" charset="-120"/>
                          <a:cs typeface="Times New Roman" pitchFamily="18" charset="0"/>
                        </a:rPr>
                        <a:t>銫</a:t>
                      </a:r>
                      <a:r>
                        <a:rPr lang="en-US" altLang="zh-TW" sz="2400" b="1" i="0" u="none" strike="noStrike">
                          <a:solidFill>
                            <a:schemeClr val="tx1"/>
                          </a:solidFill>
                          <a:effectLst/>
                          <a:latin typeface="Times New Roman" pitchFamily="18" charset="0"/>
                          <a:ea typeface="標楷體" pitchFamily="65" charset="-120"/>
                          <a:cs typeface="Times New Roman" pitchFamily="18" charset="0"/>
                        </a:rPr>
                        <a:t>137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smtClean="0">
                          <a:solidFill>
                            <a:schemeClr val="tx1"/>
                          </a:solidFill>
                          <a:effectLst/>
                          <a:latin typeface="Times New Roman" pitchFamily="18" charset="0"/>
                          <a:ea typeface="標楷體" pitchFamily="65" charset="-120"/>
                          <a:cs typeface="Times New Roman" pitchFamily="18" charset="0"/>
                        </a:rPr>
                        <a:t>30</a:t>
                      </a: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年</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86.4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732">
                <a:tc>
                  <a:txBody>
                    <a:bodyPr/>
                    <a:lstStyle/>
                    <a:p>
                      <a:pPr algn="l" fontAlgn="ctr"/>
                      <a:r>
                        <a:rPr lang="zh-TW" altLang="en-US" sz="2400" b="1" i="0" u="none" strike="noStrike">
                          <a:solidFill>
                            <a:schemeClr val="tx1"/>
                          </a:solidFill>
                          <a:effectLst/>
                          <a:latin typeface="Times New Roman" pitchFamily="18" charset="0"/>
                          <a:ea typeface="標楷體" pitchFamily="65" charset="-120"/>
                          <a:cs typeface="Times New Roman" pitchFamily="18" charset="0"/>
                        </a:rPr>
                        <a:t>鏋</a:t>
                      </a:r>
                      <a:r>
                        <a:rPr lang="en-US" altLang="zh-TW" sz="2400" b="1" i="0" u="none" strike="noStrike">
                          <a:solidFill>
                            <a:schemeClr val="tx1"/>
                          </a:solidFill>
                          <a:effectLst/>
                          <a:latin typeface="Times New Roman" pitchFamily="18" charset="0"/>
                          <a:ea typeface="標楷體" pitchFamily="65" charset="-120"/>
                          <a:cs typeface="Times New Roman" pitchFamily="18" charset="0"/>
                        </a:rPr>
                        <a:t>243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a:solidFill>
                            <a:schemeClr val="tx1"/>
                          </a:solidFill>
                          <a:effectLst/>
                          <a:latin typeface="Times New Roman" pitchFamily="18" charset="0"/>
                          <a:ea typeface="標楷體" pitchFamily="65" charset="-120"/>
                          <a:cs typeface="Times New Roman" pitchFamily="18" charset="0"/>
                        </a:rPr>
                        <a:t>7370</a:t>
                      </a:r>
                      <a:r>
                        <a:rPr lang="zh-TW" altLang="en-US" sz="2400" b="1" i="0" u="none" strike="noStrike">
                          <a:solidFill>
                            <a:schemeClr val="tx1"/>
                          </a:solidFill>
                          <a:effectLst/>
                          <a:latin typeface="Times New Roman" pitchFamily="18" charset="0"/>
                          <a:ea typeface="標楷體" pitchFamily="65" charset="-120"/>
                          <a:cs typeface="Times New Roman" pitchFamily="18" charset="0"/>
                        </a:rPr>
                        <a:t>年</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732">
                <a:tc>
                  <a:txBody>
                    <a:bodyPr/>
                    <a:lstStyle/>
                    <a:p>
                      <a:pPr algn="l" fontAlgn="ctr"/>
                      <a:r>
                        <a:rPr lang="zh-TW" altLang="en-US" sz="2400" b="1" i="0" u="none" strike="noStrike" dirty="0" smtClean="0">
                          <a:solidFill>
                            <a:schemeClr val="tx1"/>
                          </a:solidFill>
                          <a:effectLst/>
                          <a:latin typeface="Times New Roman" pitchFamily="18" charset="0"/>
                          <a:ea typeface="標楷體" pitchFamily="65" charset="-120"/>
                          <a:cs typeface="Times New Roman" pitchFamily="18" charset="0"/>
                        </a:rPr>
                        <a:t>鈽</a:t>
                      </a:r>
                      <a:r>
                        <a:rPr lang="en-US" altLang="zh-TW" sz="2400" b="1" i="0" u="none" strike="noStrike" dirty="0" smtClean="0">
                          <a:solidFill>
                            <a:schemeClr val="tx1"/>
                          </a:solidFill>
                          <a:effectLst/>
                          <a:latin typeface="Times New Roman" pitchFamily="18" charset="0"/>
                          <a:ea typeface="標楷體" pitchFamily="65" charset="-120"/>
                          <a:cs typeface="Times New Roman" pitchFamily="18" charset="0"/>
                        </a:rPr>
                        <a:t>239</a:t>
                      </a:r>
                      <a:endParaRPr lang="en-US" altLang="zh-TW" sz="2400" b="1" i="0" u="none" strike="noStrike" dirty="0">
                        <a:solidFill>
                          <a:schemeClr val="tx1"/>
                        </a:solidFill>
                        <a:effectLst/>
                        <a:latin typeface="Times New Roman" pitchFamily="18" charset="0"/>
                        <a:ea typeface="標楷體" pitchFamily="65" charset="-120"/>
                        <a:cs typeface="Times New Roman"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smtClean="0">
                          <a:solidFill>
                            <a:schemeClr val="tx1"/>
                          </a:solidFill>
                          <a:effectLst/>
                          <a:latin typeface="Times New Roman" pitchFamily="18" charset="0"/>
                          <a:ea typeface="標楷體" pitchFamily="65" charset="-120"/>
                          <a:cs typeface="Times New Roman" pitchFamily="18" charset="0"/>
                        </a:rPr>
                        <a:t>24400</a:t>
                      </a:r>
                      <a:r>
                        <a:rPr lang="zh-TW" altLang="en-US" sz="2400" b="1" i="0" u="none" strike="noStrike" dirty="0">
                          <a:solidFill>
                            <a:schemeClr val="tx1"/>
                          </a:solidFill>
                          <a:effectLst/>
                          <a:latin typeface="Times New Roman" pitchFamily="18" charset="0"/>
                          <a:ea typeface="標楷體" pitchFamily="65" charset="-120"/>
                          <a:cs typeface="Times New Roman" pitchFamily="18" charset="0"/>
                        </a:rPr>
                        <a:t>年</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0.0613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732">
                <a:tc>
                  <a:txBody>
                    <a:bodyPr/>
                    <a:lstStyle/>
                    <a:p>
                      <a:pPr algn="l" fontAlgn="ctr"/>
                      <a:r>
                        <a:rPr lang="zh-TW" altLang="en-US" sz="2400" b="1" i="0" u="none" strike="noStrike">
                          <a:solidFill>
                            <a:schemeClr val="tx1"/>
                          </a:solidFill>
                          <a:effectLst/>
                          <a:latin typeface="Times New Roman" pitchFamily="18" charset="0"/>
                          <a:ea typeface="標楷體" pitchFamily="65" charset="-120"/>
                          <a:cs typeface="Times New Roman" pitchFamily="18" charset="0"/>
                        </a:rPr>
                        <a:t>鈾</a:t>
                      </a:r>
                      <a:r>
                        <a:rPr lang="en-US" altLang="zh-TW" sz="2400" b="1" i="0" u="none" strike="noStrike">
                          <a:solidFill>
                            <a:schemeClr val="tx1"/>
                          </a:solidFill>
                          <a:effectLst/>
                          <a:latin typeface="Times New Roman" pitchFamily="18" charset="0"/>
                          <a:ea typeface="標楷體" pitchFamily="65" charset="-120"/>
                          <a:cs typeface="Times New Roman" pitchFamily="18" charset="0"/>
                        </a:rPr>
                        <a:t>235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a:solidFill>
                            <a:schemeClr val="tx1"/>
                          </a:solidFill>
                          <a:effectLst/>
                          <a:latin typeface="Times New Roman" pitchFamily="18" charset="0"/>
                          <a:ea typeface="標楷體" pitchFamily="65" charset="-120"/>
                          <a:cs typeface="Times New Roman" pitchFamily="18" charset="0"/>
                        </a:rPr>
                        <a:t>7</a:t>
                      </a:r>
                      <a:r>
                        <a:rPr lang="zh-TW" altLang="en-US" sz="2400" b="1" i="0" u="none" strike="noStrike">
                          <a:solidFill>
                            <a:schemeClr val="tx1"/>
                          </a:solidFill>
                          <a:effectLst/>
                          <a:latin typeface="Times New Roman" pitchFamily="18" charset="0"/>
                          <a:ea typeface="標楷體" pitchFamily="65" charset="-120"/>
                          <a:cs typeface="Times New Roman" pitchFamily="18" charset="0"/>
                        </a:rPr>
                        <a:t>億年</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0.00000241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732">
                <a:tc>
                  <a:txBody>
                    <a:bodyPr/>
                    <a:lstStyle/>
                    <a:p>
                      <a:pPr algn="l" fontAlgn="ctr"/>
                      <a:r>
                        <a:rPr lang="zh-TW" altLang="en-US" sz="2400" b="1" i="0" u="none" strike="noStrike">
                          <a:solidFill>
                            <a:schemeClr val="tx1"/>
                          </a:solidFill>
                          <a:effectLst/>
                          <a:latin typeface="Times New Roman" pitchFamily="18" charset="0"/>
                          <a:ea typeface="標楷體" pitchFamily="65" charset="-120"/>
                          <a:cs typeface="Times New Roman" pitchFamily="18" charset="0"/>
                        </a:rPr>
                        <a:t>鈾</a:t>
                      </a:r>
                      <a:r>
                        <a:rPr lang="en-US" altLang="zh-TW" sz="2400" b="1" i="0" u="none" strike="noStrike">
                          <a:solidFill>
                            <a:schemeClr val="tx1"/>
                          </a:solidFill>
                          <a:effectLst/>
                          <a:latin typeface="Times New Roman" pitchFamily="18" charset="0"/>
                          <a:ea typeface="標楷體" pitchFamily="65" charset="-120"/>
                          <a:cs typeface="Times New Roman" pitchFamily="18" charset="0"/>
                        </a:rPr>
                        <a:t>238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a:solidFill>
                            <a:schemeClr val="tx1"/>
                          </a:solidFill>
                          <a:effectLst/>
                          <a:latin typeface="Times New Roman" pitchFamily="18" charset="0"/>
                          <a:ea typeface="標楷體" pitchFamily="65" charset="-120"/>
                          <a:cs typeface="Times New Roman" pitchFamily="18" charset="0"/>
                        </a:rPr>
                        <a:t>45</a:t>
                      </a:r>
                      <a:r>
                        <a:rPr lang="zh-TW" altLang="en-US" sz="2400" b="1" i="0" u="none" strike="noStrike">
                          <a:solidFill>
                            <a:schemeClr val="tx1"/>
                          </a:solidFill>
                          <a:effectLst/>
                          <a:latin typeface="Times New Roman" pitchFamily="18" charset="0"/>
                          <a:ea typeface="標楷體" pitchFamily="65" charset="-120"/>
                          <a:cs typeface="Times New Roman" pitchFamily="18" charset="0"/>
                        </a:rPr>
                        <a:t>億年</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400" b="1" i="0" u="none" strike="noStrike" dirty="0">
                          <a:solidFill>
                            <a:schemeClr val="tx1"/>
                          </a:solidFill>
                          <a:effectLst/>
                          <a:latin typeface="Times New Roman" pitchFamily="18" charset="0"/>
                          <a:ea typeface="標楷體" pitchFamily="65" charset="-120"/>
                          <a:cs typeface="Times New Roman" pitchFamily="18" charset="0"/>
                        </a:rPr>
                        <a:t>0.000000334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7813"/>
            <a:ext cx="7138988" cy="614362"/>
          </a:xfrm>
        </p:spPr>
        <p:txBody>
          <a:bodyPr/>
          <a:lstStyle/>
          <a:p>
            <a:r>
              <a:rPr lang="zh-TW" altLang="en-US" sz="3200" dirty="0" smtClean="0">
                <a:latin typeface="標楷體" pitchFamily="65" charset="-120"/>
                <a:ea typeface="標楷體" pitchFamily="65" charset="-120"/>
              </a:rPr>
              <a:t>地球</a:t>
            </a:r>
            <a:r>
              <a:rPr lang="zh-TW" altLang="en-US" sz="3200" dirty="0">
                <a:latin typeface="標楷體" pitchFamily="65" charset="-120"/>
                <a:ea typeface="標楷體" pitchFamily="65" charset="-120"/>
              </a:rPr>
              <a:t>的輪迴</a:t>
            </a:r>
          </a:p>
        </p:txBody>
      </p:sp>
      <p:sp>
        <p:nvSpPr>
          <p:cNvPr id="11267" name="Rectangle 3"/>
          <p:cNvSpPr>
            <a:spLocks noGrp="1" noChangeArrowheads="1"/>
          </p:cNvSpPr>
          <p:nvPr>
            <p:ph idx="1"/>
          </p:nvPr>
        </p:nvSpPr>
        <p:spPr>
          <a:xfrm>
            <a:off x="1258889" y="981075"/>
            <a:ext cx="5545360" cy="4392613"/>
          </a:xfrm>
        </p:spPr>
        <p:txBody>
          <a:bodyPr/>
          <a:lstStyle/>
          <a:p>
            <a:pPr>
              <a:lnSpc>
                <a:spcPct val="80000"/>
              </a:lnSpc>
            </a:pPr>
            <a:r>
              <a:rPr lang="zh-TW" altLang="en-US" sz="2800" dirty="0">
                <a:latin typeface="標楷體" pitchFamily="65" charset="-120"/>
                <a:ea typeface="標楷體" pitchFamily="65" charset="-120"/>
              </a:rPr>
              <a:t>洪荒時代 </a:t>
            </a:r>
            <a:r>
              <a:rPr lang="en-US" altLang="zh-TW" sz="2800" dirty="0">
                <a:latin typeface="標楷體" pitchFamily="65" charset="-120"/>
                <a:ea typeface="標楷體" pitchFamily="65" charset="-120"/>
              </a:rPr>
              <a:t>– </a:t>
            </a:r>
            <a:r>
              <a:rPr lang="zh-TW" altLang="en-US" sz="2800" dirty="0">
                <a:latin typeface="標楷體" pitchFamily="65" charset="-120"/>
                <a:ea typeface="標楷體" pitchFamily="65" charset="-120"/>
              </a:rPr>
              <a:t>人與天爭 </a:t>
            </a:r>
          </a:p>
          <a:p>
            <a:pPr>
              <a:lnSpc>
                <a:spcPct val="80000"/>
              </a:lnSpc>
            </a:pPr>
            <a:r>
              <a:rPr lang="zh-TW" altLang="en-US" sz="2800" dirty="0">
                <a:latin typeface="標楷體" pitchFamily="65" charset="-120"/>
                <a:ea typeface="標楷體" pitchFamily="65" charset="-120"/>
              </a:rPr>
              <a:t>石器時代 </a:t>
            </a:r>
            <a:r>
              <a:rPr lang="en-US" altLang="zh-TW" sz="2800" dirty="0">
                <a:latin typeface="標楷體" pitchFamily="65" charset="-120"/>
                <a:ea typeface="標楷體" pitchFamily="65" charset="-120"/>
              </a:rPr>
              <a:t>– </a:t>
            </a:r>
            <a:r>
              <a:rPr lang="zh-TW" altLang="en-US" sz="2800" dirty="0">
                <a:latin typeface="標楷體" pitchFamily="65" charset="-120"/>
                <a:ea typeface="標楷體" pitchFamily="65" charset="-120"/>
              </a:rPr>
              <a:t>人與獸爭 </a:t>
            </a:r>
          </a:p>
          <a:p>
            <a:pPr>
              <a:lnSpc>
                <a:spcPct val="80000"/>
              </a:lnSpc>
            </a:pPr>
            <a:r>
              <a:rPr lang="zh-TW" altLang="en-US" sz="2800" dirty="0">
                <a:latin typeface="標楷體" pitchFamily="65" charset="-120"/>
                <a:ea typeface="標楷體" pitchFamily="65" charset="-120"/>
              </a:rPr>
              <a:t>神權時代 </a:t>
            </a:r>
            <a:r>
              <a:rPr lang="en-US" altLang="zh-TW" sz="2800" dirty="0">
                <a:latin typeface="標楷體" pitchFamily="65" charset="-120"/>
                <a:ea typeface="標楷體" pitchFamily="65" charset="-120"/>
              </a:rPr>
              <a:t>– </a:t>
            </a:r>
            <a:r>
              <a:rPr lang="zh-TW" altLang="en-US" sz="2800" dirty="0">
                <a:latin typeface="標楷體" pitchFamily="65" charset="-120"/>
                <a:ea typeface="標楷體" pitchFamily="65" charset="-120"/>
              </a:rPr>
              <a:t>人藉神與人爭 </a:t>
            </a:r>
          </a:p>
          <a:p>
            <a:pPr>
              <a:lnSpc>
                <a:spcPct val="80000"/>
              </a:lnSpc>
            </a:pPr>
            <a:r>
              <a:rPr lang="zh-TW" altLang="en-US" sz="2800" dirty="0">
                <a:latin typeface="標楷體" pitchFamily="65" charset="-120"/>
                <a:ea typeface="標楷體" pitchFamily="65" charset="-120"/>
              </a:rPr>
              <a:t>文明時代 </a:t>
            </a:r>
            <a:r>
              <a:rPr lang="en-US" altLang="zh-TW" sz="2800" dirty="0">
                <a:latin typeface="標楷體" pitchFamily="65" charset="-120"/>
                <a:ea typeface="標楷體" pitchFamily="65" charset="-120"/>
              </a:rPr>
              <a:t>– </a:t>
            </a:r>
            <a:r>
              <a:rPr lang="zh-TW" altLang="en-US" sz="2800" dirty="0">
                <a:latin typeface="標楷體" pitchFamily="65" charset="-120"/>
                <a:ea typeface="標楷體" pitchFamily="65" charset="-120"/>
              </a:rPr>
              <a:t>人與人爭 </a:t>
            </a:r>
          </a:p>
          <a:p>
            <a:pPr>
              <a:lnSpc>
                <a:spcPct val="80000"/>
              </a:lnSpc>
            </a:pPr>
            <a:r>
              <a:rPr lang="zh-TW" altLang="en-US" sz="2800" dirty="0">
                <a:latin typeface="標楷體" pitchFamily="65" charset="-120"/>
                <a:ea typeface="標楷體" pitchFamily="65" charset="-120"/>
              </a:rPr>
              <a:t>科技時代 </a:t>
            </a:r>
            <a:r>
              <a:rPr lang="en-US" altLang="zh-TW" sz="2800" dirty="0">
                <a:latin typeface="標楷體" pitchFamily="65" charset="-120"/>
                <a:ea typeface="標楷體" pitchFamily="65" charset="-120"/>
              </a:rPr>
              <a:t>– </a:t>
            </a:r>
            <a:r>
              <a:rPr lang="zh-TW" altLang="en-US" sz="2800" dirty="0">
                <a:latin typeface="標楷體" pitchFamily="65" charset="-120"/>
                <a:ea typeface="標楷體" pitchFamily="65" charset="-120"/>
              </a:rPr>
              <a:t>人與科技爭</a:t>
            </a:r>
          </a:p>
          <a:p>
            <a:pPr>
              <a:lnSpc>
                <a:spcPct val="80000"/>
              </a:lnSpc>
            </a:pPr>
            <a:r>
              <a:rPr lang="zh-TW" altLang="en-US" sz="2800" dirty="0">
                <a:latin typeface="標楷體" pitchFamily="65" charset="-120"/>
                <a:ea typeface="標楷體" pitchFamily="65" charset="-120"/>
              </a:rPr>
              <a:t>環保時代 </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人與自然資源爭</a:t>
            </a:r>
          </a:p>
          <a:p>
            <a:pPr lvl="1">
              <a:lnSpc>
                <a:spcPct val="80000"/>
              </a:lnSpc>
            </a:pPr>
            <a:r>
              <a:rPr lang="zh-TW" altLang="en-US" sz="2400" dirty="0">
                <a:latin typeface="標楷體" pitchFamily="65" charset="-120"/>
                <a:ea typeface="標楷體" pitchFamily="65" charset="-120"/>
              </a:rPr>
              <a:t>可能的結果一 ： 地球資源耗盡，人類回到洪荒時代</a:t>
            </a:r>
          </a:p>
          <a:p>
            <a:pPr lvl="1">
              <a:lnSpc>
                <a:spcPct val="80000"/>
              </a:lnSpc>
            </a:pPr>
            <a:r>
              <a:rPr lang="zh-TW" altLang="en-US" sz="2400" dirty="0">
                <a:latin typeface="標楷體" pitchFamily="65" charset="-120"/>
                <a:ea typeface="標楷體" pitchFamily="65" charset="-120"/>
              </a:rPr>
              <a:t>可能的結果二 ： 以智慧與科技改變生活習慣使地球永續生存</a:t>
            </a:r>
          </a:p>
          <a:p>
            <a:pPr lvl="1">
              <a:lnSpc>
                <a:spcPct val="80000"/>
              </a:lnSpc>
              <a:buFontTx/>
              <a:buNone/>
            </a:pPr>
            <a:endParaRPr lang="en-US" altLang="zh-TW" dirty="0">
              <a:solidFill>
                <a:schemeClr val="hlink"/>
              </a:solidFill>
              <a:latin typeface="標楷體" pitchFamily="65" charset="-120"/>
              <a:ea typeface="標楷體" pitchFamily="65" charset="-120"/>
            </a:endParaRPr>
          </a:p>
        </p:txBody>
      </p:sp>
      <p:sp>
        <p:nvSpPr>
          <p:cNvPr id="5" name="投影片編號版面配置區 5"/>
          <p:cNvSpPr>
            <a:spLocks noGrp="1"/>
          </p:cNvSpPr>
          <p:nvPr>
            <p:ph type="sldNum" sz="quarter" idx="12"/>
          </p:nvPr>
        </p:nvSpPr>
        <p:spPr/>
        <p:txBody>
          <a:bodyPr/>
          <a:lstStyle/>
          <a:p>
            <a:fld id="{309C4DD1-1619-4459-8DCA-6A4B2D881C9C}" type="slidenum">
              <a:rPr lang="en-US" altLang="zh-TW"/>
              <a:pPr/>
              <a:t>3</a:t>
            </a:fld>
            <a:endParaRPr lang="en-US" altLang="zh-TW"/>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ctrTitle"/>
          </p:nvPr>
        </p:nvSpPr>
        <p:spPr/>
        <p:txBody>
          <a:bodyPr/>
          <a:lstStyle/>
          <a:p>
            <a:pPr eaLnBrk="1" fontAlgn="auto" hangingPunct="1">
              <a:spcAft>
                <a:spcPts val="0"/>
              </a:spcAft>
              <a:defRPr/>
            </a:pPr>
            <a:endParaRPr lang="zh-TW" altLang="en-US" smtClean="0">
              <a:latin typeface="標楷體" panose="03000509000000000000" pitchFamily="65" charset="-120"/>
              <a:ea typeface="標楷體" panose="03000509000000000000" pitchFamily="65" charset="-120"/>
            </a:endParaRPr>
          </a:p>
        </p:txBody>
      </p:sp>
      <p:sp>
        <p:nvSpPr>
          <p:cNvPr id="9219" name="副標題 2"/>
          <p:cNvSpPr>
            <a:spLocks noGrp="1"/>
          </p:cNvSpPr>
          <p:nvPr>
            <p:ph type="subTitle" idx="1"/>
          </p:nvPr>
        </p:nvSpPr>
        <p:spPr/>
        <p:txBody>
          <a:bodyPr/>
          <a:lstStyle/>
          <a:p>
            <a:pPr marR="0" eaLnBrk="1" hangingPunct="1"/>
            <a:endParaRPr lang="zh-TW" altLang="en-US" smtClean="0"/>
          </a:p>
        </p:txBody>
      </p:sp>
      <p:sp>
        <p:nvSpPr>
          <p:cNvPr id="6" name="投影片編號版面配置區 5"/>
          <p:cNvSpPr>
            <a:spLocks noGrp="1"/>
          </p:cNvSpPr>
          <p:nvPr>
            <p:ph type="sldNum" sz="quarter" idx="12"/>
          </p:nvPr>
        </p:nvSpPr>
        <p:spPr>
          <a:prstGeom prst="rect">
            <a:avLst/>
          </a:prstGeom>
        </p:spPr>
        <p:txBody>
          <a:bodyPr/>
          <a:lstStyle/>
          <a:p>
            <a:pPr>
              <a:defRPr/>
            </a:pPr>
            <a:fld id="{44FE14A9-D5F2-4AB9-B942-DC4573703FBA}" type="slidenum">
              <a:rPr lang="zh-TW" altLang="en-US" smtClean="0"/>
              <a:pPr>
                <a:defRPr/>
              </a:pPr>
              <a:t>30</a:t>
            </a:fld>
            <a:endParaRPr lang="zh-TW" altLang="en-US"/>
          </a:p>
        </p:txBody>
      </p:sp>
      <p:pic>
        <p:nvPicPr>
          <p:cNvPr id="9220" name="Picture 2"/>
          <p:cNvPicPr>
            <a:picLocks noChangeAspect="1" noChangeArrowheads="1"/>
          </p:cNvPicPr>
          <p:nvPr/>
        </p:nvPicPr>
        <p:blipFill>
          <a:blip r:embed="rId3" cstate="print"/>
          <a:srcRect/>
          <a:stretch>
            <a:fillRect/>
          </a:stretch>
        </p:blipFill>
        <p:spPr bwMode="auto">
          <a:xfrm>
            <a:off x="0" y="1341438"/>
            <a:ext cx="9144000" cy="4973637"/>
          </a:xfrm>
          <a:prstGeom prst="rect">
            <a:avLst/>
          </a:prstGeom>
          <a:noFill/>
          <a:ln w="9525">
            <a:noFill/>
            <a:miter lim="800000"/>
            <a:headEnd/>
            <a:tailEnd/>
          </a:ln>
        </p:spPr>
      </p:pic>
      <p:sp>
        <p:nvSpPr>
          <p:cNvPr id="5" name="標題 1"/>
          <p:cNvSpPr txBox="1">
            <a:spLocks/>
          </p:cNvSpPr>
          <p:nvPr/>
        </p:nvSpPr>
        <p:spPr bwMode="auto">
          <a:xfrm>
            <a:off x="457200" y="274638"/>
            <a:ext cx="8229600" cy="777875"/>
          </a:xfrm>
          <a:prstGeom prst="rect">
            <a:avLst/>
          </a:prstGeom>
          <a:noFill/>
          <a:ln w="9525">
            <a:noFill/>
            <a:miter lim="800000"/>
            <a:headEnd/>
            <a:tailEnd/>
          </a:ln>
        </p:spPr>
        <p:txBody>
          <a:bodyPr anchor="ctr"/>
          <a:lstStyle/>
          <a:p>
            <a:pPr algn="ctr" eaLnBrk="0" hangingPunct="0">
              <a:defRPr/>
            </a:pPr>
            <a:r>
              <a:rPr kumimoji="0" lang="zh-TW" altLang="en-US" sz="4400" dirty="0" smtClean="0">
                <a:latin typeface="標楷體" pitchFamily="65" charset="-120"/>
                <a:ea typeface="標楷體" pitchFamily="65" charset="-120"/>
                <a:cs typeface="+mj-cs"/>
              </a:rPr>
              <a:t>日本福島核電廠</a:t>
            </a:r>
            <a:endParaRPr kumimoji="0" lang="en-US" altLang="zh-TW" sz="4400" dirty="0" smtClean="0">
              <a:latin typeface="標楷體" pitchFamily="65" charset="-120"/>
              <a:ea typeface="標楷體" pitchFamily="65" charset="-120"/>
              <a:cs typeface="+mj-cs"/>
            </a:endParaRPr>
          </a:p>
          <a:p>
            <a:pPr algn="ctr" eaLnBrk="0" hangingPunct="0">
              <a:defRPr/>
            </a:pPr>
            <a:r>
              <a:rPr kumimoji="0" lang="zh-TW" altLang="en-US" sz="4400" dirty="0" smtClean="0">
                <a:latin typeface="標楷體" pitchFamily="65" charset="-120"/>
                <a:ea typeface="標楷體" pitchFamily="65" charset="-120"/>
                <a:cs typeface="+mj-cs"/>
              </a:rPr>
              <a:t>核災</a:t>
            </a:r>
            <a:r>
              <a:rPr kumimoji="0" lang="zh-TW" altLang="en-US" sz="4400" dirty="0">
                <a:latin typeface="標楷體" pitchFamily="65" charset="-120"/>
                <a:ea typeface="標楷體" pitchFamily="65" charset="-120"/>
                <a:cs typeface="+mj-cs"/>
              </a:rPr>
              <a:t>前</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539750" y="549275"/>
            <a:ext cx="8229600" cy="706438"/>
          </a:xfrm>
        </p:spPr>
        <p:txBody>
          <a:bodyPr>
            <a:normAutofit fontScale="90000"/>
          </a:bodyPr>
          <a:lstStyle/>
          <a:p>
            <a:pPr algn="ctr" eaLnBrk="1" fontAlgn="auto" hangingPunct="1">
              <a:spcAft>
                <a:spcPts val="0"/>
              </a:spcAft>
              <a:defRPr/>
            </a:pPr>
            <a:r>
              <a:rPr lang="zh-TW" altLang="en-US" dirty="0" smtClean="0">
                <a:latin typeface="標楷體" pitchFamily="65" charset="-120"/>
                <a:ea typeface="標楷體" pitchFamily="65" charset="-120"/>
              </a:rPr>
              <a:t>原子爐爐心</a:t>
            </a:r>
          </a:p>
        </p:txBody>
      </p:sp>
      <p:sp>
        <p:nvSpPr>
          <p:cNvPr id="11267" name="內容版面配置區 2"/>
          <p:cNvSpPr>
            <a:spLocks noGrp="1"/>
          </p:cNvSpPr>
          <p:nvPr>
            <p:ph idx="1"/>
          </p:nvPr>
        </p:nvSpPr>
        <p:spPr/>
        <p:txBody>
          <a:bodyPr/>
          <a:lstStyle/>
          <a:p>
            <a:pPr eaLnBrk="1" hangingPunct="1"/>
            <a:endParaRPr lang="zh-TW" altLang="en-US" smtClean="0"/>
          </a:p>
        </p:txBody>
      </p:sp>
      <p:sp>
        <p:nvSpPr>
          <p:cNvPr id="5" name="投影片編號版面配置區 4"/>
          <p:cNvSpPr>
            <a:spLocks noGrp="1"/>
          </p:cNvSpPr>
          <p:nvPr>
            <p:ph type="sldNum" sz="quarter" idx="12"/>
          </p:nvPr>
        </p:nvSpPr>
        <p:spPr/>
        <p:txBody>
          <a:bodyPr/>
          <a:lstStyle/>
          <a:p>
            <a:pPr>
              <a:defRPr/>
            </a:pPr>
            <a:fld id="{CA6DC5F9-A813-4639-B7B0-34BE6E6A4191}" type="slidenum">
              <a:rPr lang="zh-TW" altLang="en-US" smtClean="0"/>
              <a:pPr>
                <a:defRPr/>
              </a:pPr>
              <a:t>31</a:t>
            </a:fld>
            <a:endParaRPr lang="zh-TW" altLang="en-US"/>
          </a:p>
        </p:txBody>
      </p:sp>
      <p:pic>
        <p:nvPicPr>
          <p:cNvPr id="11268" name="Picture 2"/>
          <p:cNvPicPr>
            <a:picLocks noChangeAspect="1" noChangeArrowheads="1"/>
          </p:cNvPicPr>
          <p:nvPr/>
        </p:nvPicPr>
        <p:blipFill>
          <a:blip r:embed="rId3" cstate="print"/>
          <a:srcRect/>
          <a:stretch>
            <a:fillRect/>
          </a:stretch>
        </p:blipFill>
        <p:spPr bwMode="auto">
          <a:xfrm>
            <a:off x="0" y="1412875"/>
            <a:ext cx="9180513" cy="518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468313" y="620713"/>
            <a:ext cx="8229600" cy="561975"/>
          </a:xfrm>
        </p:spPr>
        <p:txBody>
          <a:bodyPr>
            <a:normAutofit fontScale="90000"/>
          </a:bodyPr>
          <a:lstStyle/>
          <a:p>
            <a:pPr algn="ctr" eaLnBrk="1" fontAlgn="auto" hangingPunct="1">
              <a:spcAft>
                <a:spcPts val="0"/>
              </a:spcAft>
              <a:defRPr/>
            </a:pPr>
            <a:r>
              <a:rPr lang="zh-TW" altLang="en-US" dirty="0" smtClean="0">
                <a:latin typeface="標楷體" pitchFamily="65" charset="-120"/>
                <a:ea typeface="標楷體" pitchFamily="65" charset="-120"/>
              </a:rPr>
              <a:t>原子爐</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發電設備</a:t>
            </a:r>
          </a:p>
        </p:txBody>
      </p:sp>
      <p:sp>
        <p:nvSpPr>
          <p:cNvPr id="12291" name="內容版面配置區 4"/>
          <p:cNvSpPr>
            <a:spLocks noGrp="1"/>
          </p:cNvSpPr>
          <p:nvPr>
            <p:ph idx="1"/>
          </p:nvPr>
        </p:nvSpPr>
        <p:spPr/>
        <p:txBody>
          <a:bodyPr/>
          <a:lstStyle/>
          <a:p>
            <a:pPr eaLnBrk="1" hangingPunct="1"/>
            <a:endParaRPr lang="zh-TW" altLang="en-US" smtClean="0"/>
          </a:p>
        </p:txBody>
      </p:sp>
      <p:sp>
        <p:nvSpPr>
          <p:cNvPr id="5" name="投影片編號版面配置區 4"/>
          <p:cNvSpPr>
            <a:spLocks noGrp="1"/>
          </p:cNvSpPr>
          <p:nvPr>
            <p:ph type="sldNum" sz="quarter" idx="12"/>
          </p:nvPr>
        </p:nvSpPr>
        <p:spPr/>
        <p:txBody>
          <a:bodyPr/>
          <a:lstStyle/>
          <a:p>
            <a:pPr>
              <a:defRPr/>
            </a:pPr>
            <a:fld id="{90534322-A672-4822-A6F1-CC0966620749}" type="slidenum">
              <a:rPr lang="zh-TW" altLang="en-US" smtClean="0"/>
              <a:pPr>
                <a:defRPr/>
              </a:pPr>
              <a:t>32</a:t>
            </a:fld>
            <a:endParaRPr lang="zh-TW" altLang="en-US"/>
          </a:p>
        </p:txBody>
      </p:sp>
      <p:pic>
        <p:nvPicPr>
          <p:cNvPr id="12292" name="Picture 3"/>
          <p:cNvPicPr>
            <a:picLocks noChangeAspect="1" noChangeArrowheads="1"/>
          </p:cNvPicPr>
          <p:nvPr/>
        </p:nvPicPr>
        <p:blipFill>
          <a:blip r:embed="rId3" cstate="print"/>
          <a:srcRect/>
          <a:stretch>
            <a:fillRect/>
          </a:stretch>
        </p:blipFill>
        <p:spPr bwMode="auto">
          <a:xfrm>
            <a:off x="-36513" y="1673225"/>
            <a:ext cx="9180513" cy="518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468313" y="549275"/>
            <a:ext cx="8229600" cy="633413"/>
          </a:xfrm>
        </p:spPr>
        <p:txBody>
          <a:bodyPr>
            <a:normAutofit fontScale="90000"/>
          </a:bodyPr>
          <a:lstStyle/>
          <a:p>
            <a:pPr algn="ctr" eaLnBrk="1" fontAlgn="auto" hangingPunct="1">
              <a:spcAft>
                <a:spcPts val="0"/>
              </a:spcAft>
              <a:defRPr/>
            </a:pPr>
            <a:r>
              <a:rPr lang="zh-TW" altLang="en-US" dirty="0" smtClean="0">
                <a:latin typeface="標楷體" pitchFamily="65" charset="-120"/>
                <a:ea typeface="標楷體" pitchFamily="65" charset="-120"/>
              </a:rPr>
              <a:t>原子爐</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使用過燃料池</a:t>
            </a:r>
          </a:p>
        </p:txBody>
      </p:sp>
      <p:sp>
        <p:nvSpPr>
          <p:cNvPr id="13315" name="內容版面配置區 4"/>
          <p:cNvSpPr>
            <a:spLocks noGrp="1"/>
          </p:cNvSpPr>
          <p:nvPr>
            <p:ph idx="1"/>
          </p:nvPr>
        </p:nvSpPr>
        <p:spPr/>
        <p:txBody>
          <a:bodyPr/>
          <a:lstStyle/>
          <a:p>
            <a:pPr eaLnBrk="1" hangingPunct="1"/>
            <a:endParaRPr lang="zh-TW" altLang="en-US" smtClean="0"/>
          </a:p>
        </p:txBody>
      </p:sp>
      <p:sp>
        <p:nvSpPr>
          <p:cNvPr id="5" name="投影片編號版面配置區 4"/>
          <p:cNvSpPr>
            <a:spLocks noGrp="1"/>
          </p:cNvSpPr>
          <p:nvPr>
            <p:ph type="sldNum" sz="quarter" idx="12"/>
          </p:nvPr>
        </p:nvSpPr>
        <p:spPr/>
        <p:txBody>
          <a:bodyPr/>
          <a:lstStyle/>
          <a:p>
            <a:pPr>
              <a:defRPr/>
            </a:pPr>
            <a:fld id="{36765647-2DE3-46DE-BF20-A8E46E5F6AA8}" type="slidenum">
              <a:rPr lang="zh-TW" altLang="en-US" smtClean="0"/>
              <a:pPr>
                <a:defRPr/>
              </a:pPr>
              <a:t>33</a:t>
            </a:fld>
            <a:endParaRPr lang="zh-TW" altLang="en-US"/>
          </a:p>
        </p:txBody>
      </p:sp>
      <p:pic>
        <p:nvPicPr>
          <p:cNvPr id="13316" name="Picture 3"/>
          <p:cNvPicPr>
            <a:picLocks noChangeAspect="1" noChangeArrowheads="1"/>
          </p:cNvPicPr>
          <p:nvPr/>
        </p:nvPicPr>
        <p:blipFill>
          <a:blip r:embed="rId3" cstate="print"/>
          <a:srcRect/>
          <a:stretch>
            <a:fillRect/>
          </a:stretch>
        </p:blipFill>
        <p:spPr bwMode="auto">
          <a:xfrm>
            <a:off x="0" y="1628775"/>
            <a:ext cx="9144000" cy="5164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539750" y="404813"/>
            <a:ext cx="8229600" cy="781050"/>
          </a:xfrm>
        </p:spPr>
        <p:txBody>
          <a:bodyPr>
            <a:normAutofit/>
          </a:bodyPr>
          <a:lstStyle/>
          <a:p>
            <a:pPr algn="ctr" eaLnBrk="1" fontAlgn="auto" hangingPunct="1">
              <a:spcAft>
                <a:spcPts val="0"/>
              </a:spcAft>
              <a:defRPr/>
            </a:pPr>
            <a:r>
              <a:rPr lang="zh-TW" altLang="en-US" dirty="0" smtClean="0">
                <a:latin typeface="標楷體" pitchFamily="65" charset="-120"/>
                <a:ea typeface="標楷體" pitchFamily="65" charset="-120"/>
                <a:cs typeface="Arial Unicode MS" pitchFamily="34" charset="-120"/>
              </a:rPr>
              <a:t>反應爐氫氣爆炸</a:t>
            </a:r>
          </a:p>
        </p:txBody>
      </p:sp>
      <p:pic>
        <p:nvPicPr>
          <p:cNvPr id="14339" name="Picture 2"/>
          <p:cNvPicPr>
            <a:picLocks noGrp="1" noChangeAspect="1" noChangeArrowheads="1"/>
          </p:cNvPicPr>
          <p:nvPr>
            <p:ph idx="1"/>
          </p:nvPr>
        </p:nvPicPr>
        <p:blipFill>
          <a:blip r:embed="rId3" cstate="print"/>
          <a:srcRect/>
          <a:stretch>
            <a:fillRect/>
          </a:stretch>
        </p:blipFill>
        <p:spPr>
          <a:xfrm>
            <a:off x="179388" y="1341438"/>
            <a:ext cx="8797925" cy="4967287"/>
          </a:xfrm>
        </p:spPr>
      </p:pic>
      <p:sp>
        <p:nvSpPr>
          <p:cNvPr id="4" name="投影片編號版面配置區 3"/>
          <p:cNvSpPr>
            <a:spLocks noGrp="1"/>
          </p:cNvSpPr>
          <p:nvPr>
            <p:ph type="sldNum" sz="quarter" idx="12"/>
          </p:nvPr>
        </p:nvSpPr>
        <p:spPr/>
        <p:txBody>
          <a:bodyPr/>
          <a:lstStyle/>
          <a:p>
            <a:pPr>
              <a:defRPr/>
            </a:pPr>
            <a:fld id="{E3AB9FA3-7120-455F-A88B-971C7B8EE67E}" type="slidenum">
              <a:rPr lang="zh-TW" altLang="en-US" smtClean="0"/>
              <a:pPr>
                <a:defRPr/>
              </a:pPr>
              <a:t>34</a:t>
            </a:fld>
            <a:endParaRPr lang="zh-TW"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a:xfrm>
            <a:off x="468313" y="549275"/>
            <a:ext cx="8229600" cy="779463"/>
          </a:xfrm>
        </p:spPr>
        <p:txBody>
          <a:bodyPr>
            <a:normAutofit/>
          </a:bodyPr>
          <a:lstStyle/>
          <a:p>
            <a:pPr algn="ctr" eaLnBrk="1" fontAlgn="auto" hangingPunct="1">
              <a:spcAft>
                <a:spcPts val="0"/>
              </a:spcAft>
              <a:defRPr/>
            </a:pPr>
            <a:r>
              <a:rPr lang="zh-TW" altLang="en-US" dirty="0" smtClean="0">
                <a:latin typeface="標楷體" pitchFamily="65" charset="-120"/>
                <a:ea typeface="標楷體" pitchFamily="65" charset="-120"/>
              </a:rPr>
              <a:t>核災後</a:t>
            </a:r>
          </a:p>
        </p:txBody>
      </p:sp>
      <p:pic>
        <p:nvPicPr>
          <p:cNvPr id="10243" name="Picture 2"/>
          <p:cNvPicPr>
            <a:picLocks noGrp="1" noChangeAspect="1" noChangeArrowheads="1"/>
          </p:cNvPicPr>
          <p:nvPr>
            <p:ph idx="1"/>
          </p:nvPr>
        </p:nvPicPr>
        <p:blipFill>
          <a:blip r:embed="rId3" cstate="print"/>
          <a:stretch>
            <a:fillRect/>
          </a:stretch>
        </p:blipFill>
        <p:spPr>
          <a:xfrm>
            <a:off x="564637" y="1600200"/>
            <a:ext cx="8014726" cy="4525963"/>
          </a:xfrm>
        </p:spPr>
      </p:pic>
      <p:sp>
        <p:nvSpPr>
          <p:cNvPr id="4" name="投影片編號版面配置區 3"/>
          <p:cNvSpPr>
            <a:spLocks noGrp="1"/>
          </p:cNvSpPr>
          <p:nvPr>
            <p:ph type="sldNum" sz="quarter" idx="12"/>
          </p:nvPr>
        </p:nvSpPr>
        <p:spPr/>
        <p:txBody>
          <a:bodyPr/>
          <a:lstStyle/>
          <a:p>
            <a:pPr>
              <a:defRPr/>
            </a:pPr>
            <a:fld id="{3A82F521-914F-46DD-A779-862C82D84BAB}" type="slidenum">
              <a:rPr lang="zh-TW" altLang="en-US" smtClean="0"/>
              <a:pPr>
                <a:defRPr/>
              </a:pPr>
              <a:t>35</a:t>
            </a:fld>
            <a:endParaRPr lang="zh-TW"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pPr eaLnBrk="1" hangingPunct="1"/>
            <a:r>
              <a:rPr lang="zh-TW" altLang="en-US" dirty="0" smtClean="0">
                <a:latin typeface="標楷體" panose="03000509000000000000" pitchFamily="65" charset="-120"/>
                <a:ea typeface="標楷體" panose="03000509000000000000" pitchFamily="65" charset="-120"/>
                <a:cs typeface="Times New Roman" pitchFamily="18" charset="0"/>
              </a:rPr>
              <a:t>日本遭受汙染情況</a:t>
            </a:r>
          </a:p>
        </p:txBody>
      </p:sp>
      <p:sp>
        <p:nvSpPr>
          <p:cNvPr id="6" name="投影片編號版面配置區 5"/>
          <p:cNvSpPr>
            <a:spLocks noGrp="1"/>
          </p:cNvSpPr>
          <p:nvPr>
            <p:ph type="sldNum" sz="quarter" idx="12"/>
          </p:nvPr>
        </p:nvSpPr>
        <p:spPr/>
        <p:txBody>
          <a:bodyPr/>
          <a:lstStyle/>
          <a:p>
            <a:pPr>
              <a:defRPr/>
            </a:pPr>
            <a:fld id="{BED56274-831B-4339-AE11-7FA962695D1A}" type="slidenum">
              <a:rPr lang="zh-TW" altLang="en-US" smtClean="0"/>
              <a:pPr>
                <a:defRPr/>
              </a:pPr>
              <a:t>36</a:t>
            </a:fld>
            <a:endParaRPr lang="zh-TW" altLang="en-US"/>
          </a:p>
        </p:txBody>
      </p:sp>
      <p:pic>
        <p:nvPicPr>
          <p:cNvPr id="16388" name="Picture 3"/>
          <p:cNvPicPr>
            <a:picLocks noChangeAspect="1" noChangeArrowheads="1"/>
          </p:cNvPicPr>
          <p:nvPr/>
        </p:nvPicPr>
        <p:blipFill>
          <a:blip r:embed="rId3" cstate="print"/>
          <a:srcRect/>
          <a:stretch>
            <a:fillRect/>
          </a:stretch>
        </p:blipFill>
        <p:spPr bwMode="auto">
          <a:xfrm>
            <a:off x="539750" y="1196975"/>
            <a:ext cx="8159750" cy="566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468313" y="620713"/>
            <a:ext cx="8229600" cy="636587"/>
          </a:xfrm>
        </p:spPr>
        <p:txBody>
          <a:bodyPr>
            <a:normAutofit fontScale="90000"/>
          </a:bodyPr>
          <a:lstStyle/>
          <a:p>
            <a:pPr algn="ctr" eaLnBrk="1" fontAlgn="auto" hangingPunct="1">
              <a:spcAft>
                <a:spcPts val="0"/>
              </a:spcAft>
              <a:defRPr/>
            </a:pPr>
            <a:r>
              <a:rPr lang="zh-TW" altLang="en-US" dirty="0" smtClean="0">
                <a:latin typeface="標楷體" pitchFamily="65" charset="-120"/>
                <a:ea typeface="標楷體" pitchFamily="65" charset="-120"/>
                <a:cs typeface="Arial Unicode MS" pitchFamily="34" charset="-120"/>
              </a:rPr>
              <a:t>太平洋受輻射汙染情形</a:t>
            </a:r>
          </a:p>
        </p:txBody>
      </p:sp>
      <p:pic>
        <p:nvPicPr>
          <p:cNvPr id="17411" name="Picture 2"/>
          <p:cNvPicPr>
            <a:picLocks noGrp="1" noChangeAspect="1" noChangeArrowheads="1"/>
          </p:cNvPicPr>
          <p:nvPr>
            <p:ph idx="1"/>
          </p:nvPr>
        </p:nvPicPr>
        <p:blipFill>
          <a:blip r:embed="rId3" cstate="print"/>
          <a:srcRect/>
          <a:stretch>
            <a:fillRect/>
          </a:stretch>
        </p:blipFill>
        <p:spPr>
          <a:xfrm>
            <a:off x="179388" y="1341438"/>
            <a:ext cx="8826500" cy="4967287"/>
          </a:xfrm>
        </p:spPr>
      </p:pic>
      <p:sp>
        <p:nvSpPr>
          <p:cNvPr id="4" name="投影片編號版面配置區 3"/>
          <p:cNvSpPr>
            <a:spLocks noGrp="1"/>
          </p:cNvSpPr>
          <p:nvPr>
            <p:ph type="sldNum" sz="quarter" idx="12"/>
          </p:nvPr>
        </p:nvSpPr>
        <p:spPr/>
        <p:txBody>
          <a:bodyPr/>
          <a:lstStyle/>
          <a:p>
            <a:pPr>
              <a:defRPr/>
            </a:pPr>
            <a:fld id="{087CC851-39FC-4D06-AC0E-7BA26DAA2674}" type="slidenum">
              <a:rPr lang="zh-TW" altLang="en-US" smtClean="0"/>
              <a:pPr>
                <a:defRPr/>
              </a:pPr>
              <a:t>37</a:t>
            </a:fld>
            <a:endParaRPr lang="zh-TW"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755650" y="188913"/>
            <a:ext cx="7772400" cy="298450"/>
          </a:xfrm>
        </p:spPr>
        <p:txBody>
          <a:bodyPr rtlCol="0">
            <a:normAutofit fontScale="90000"/>
          </a:bodyPr>
          <a:lstStyle/>
          <a:p>
            <a:pPr eaLnBrk="1" fontAlgn="auto" hangingPunct="1">
              <a:spcAft>
                <a:spcPts val="0"/>
              </a:spcAft>
              <a:defRPr/>
            </a:pPr>
            <a:r>
              <a:rPr lang="zh-TW" altLang="en-US" sz="2800" smtClean="0">
                <a:latin typeface="標楷體" panose="03000509000000000000" pitchFamily="65" charset="-120"/>
                <a:ea typeface="標楷體" panose="03000509000000000000" pitchFamily="65" charset="-120"/>
              </a:rPr>
              <a:t>日本核電廠分佈圖</a:t>
            </a:r>
          </a:p>
        </p:txBody>
      </p:sp>
      <p:pic>
        <p:nvPicPr>
          <p:cNvPr id="18435" name="Picture 3"/>
          <p:cNvPicPr>
            <a:picLocks noGrp="1" noChangeAspect="1" noChangeArrowheads="1"/>
          </p:cNvPicPr>
          <p:nvPr>
            <p:ph idx="1"/>
          </p:nvPr>
        </p:nvPicPr>
        <p:blipFill>
          <a:blip r:embed="rId3" cstate="print"/>
          <a:srcRect/>
          <a:stretch>
            <a:fillRect/>
          </a:stretch>
        </p:blipFill>
        <p:spPr>
          <a:xfrm>
            <a:off x="827088" y="692150"/>
            <a:ext cx="7772400" cy="6165850"/>
          </a:xfrm>
        </p:spPr>
      </p:pic>
      <p:sp>
        <p:nvSpPr>
          <p:cNvPr id="4" name="投影片編號版面配置區 3"/>
          <p:cNvSpPr>
            <a:spLocks noGrp="1"/>
          </p:cNvSpPr>
          <p:nvPr>
            <p:ph type="sldNum" sz="quarter" idx="12"/>
          </p:nvPr>
        </p:nvSpPr>
        <p:spPr/>
        <p:txBody>
          <a:bodyPr/>
          <a:lstStyle/>
          <a:p>
            <a:pPr>
              <a:defRPr/>
            </a:pPr>
            <a:fld id="{8D482CB3-6B96-47E1-835A-6C5C7C18AB2F}" type="slidenum">
              <a:rPr lang="zh-TW" altLang="en-US" smtClean="0"/>
              <a:pPr>
                <a:defRPr/>
              </a:pPr>
              <a:t>38</a:t>
            </a:fld>
            <a:endParaRPr lang="zh-TW"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539750" y="549275"/>
            <a:ext cx="8064500" cy="792163"/>
          </a:xfrm>
        </p:spPr>
        <p:txBody>
          <a:bodyPr rtlCol="0">
            <a:normAutofit fontScale="85000" lnSpcReduction="10000"/>
          </a:bodyPr>
          <a:lstStyle/>
          <a:p>
            <a:pPr marL="742950" indent="-742950" eaLnBrk="1" fontAlgn="auto" hangingPunct="1">
              <a:spcBef>
                <a:spcPct val="0"/>
              </a:spcBef>
              <a:spcAft>
                <a:spcPts val="0"/>
              </a:spcAft>
              <a:buClr>
                <a:schemeClr val="accent3"/>
              </a:buClr>
              <a:buFont typeface="Arial" pitchFamily="34" charset="0"/>
              <a:buNone/>
              <a:defRPr/>
            </a:pPr>
            <a:r>
              <a:rPr lang="zh-TW" altLang="en-US" sz="3600" dirty="0" smtClean="0">
                <a:latin typeface="標楷體" pitchFamily="65" charset="-120"/>
                <a:ea typeface="標楷體" pitchFamily="65" charset="-120"/>
              </a:rPr>
              <a:t>我們不要在台灣看到這種官員下跪道歉的畫面</a:t>
            </a:r>
            <a:endParaRPr lang="en-US" altLang="zh-TW" sz="3600" dirty="0" smtClean="0">
              <a:latin typeface="標楷體" pitchFamily="65" charset="-120"/>
              <a:ea typeface="標楷體" pitchFamily="65" charset="-120"/>
            </a:endParaRPr>
          </a:p>
          <a:p>
            <a:pPr marL="274320" indent="-274320" eaLnBrk="1" fontAlgn="auto" hangingPunct="1">
              <a:spcAft>
                <a:spcPts val="0"/>
              </a:spcAft>
              <a:buClr>
                <a:schemeClr val="accent3"/>
              </a:buClr>
              <a:buFont typeface="Wingdings" pitchFamily="2" charset="2"/>
              <a:buNone/>
              <a:defRPr/>
            </a:pPr>
            <a:endParaRPr lang="zh-TW" altLang="en-US" sz="3600" dirty="0" smtClean="0">
              <a:effectLst>
                <a:outerShdw blurRad="38100" dist="38100" dir="2700000" algn="tl">
                  <a:srgbClr val="000000">
                    <a:alpha val="43137"/>
                  </a:srgbClr>
                </a:outerShdw>
              </a:effectLst>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pPr>
              <a:defRPr/>
            </a:pPr>
            <a:fld id="{9B1CBA7F-BCDE-433C-95AA-6EC130C2CCC3}" type="slidenum">
              <a:rPr lang="zh-TW" altLang="en-US" smtClean="0"/>
              <a:pPr>
                <a:defRPr/>
              </a:pPr>
              <a:t>39</a:t>
            </a:fld>
            <a:endParaRPr lang="zh-TW" altLang="en-US"/>
          </a:p>
        </p:txBody>
      </p:sp>
      <p:pic>
        <p:nvPicPr>
          <p:cNvPr id="19459" name="Picture 2"/>
          <p:cNvPicPr>
            <a:picLocks noChangeAspect="1" noChangeArrowheads="1"/>
          </p:cNvPicPr>
          <p:nvPr/>
        </p:nvPicPr>
        <p:blipFill>
          <a:blip r:embed="rId3" cstate="print"/>
          <a:srcRect/>
          <a:stretch>
            <a:fillRect/>
          </a:stretch>
        </p:blipFill>
        <p:spPr bwMode="auto">
          <a:xfrm>
            <a:off x="827088" y="1484313"/>
            <a:ext cx="7767637"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0"/>
            <a:ext cx="8229600" cy="692150"/>
          </a:xfrm>
        </p:spPr>
        <p:txBody>
          <a:bodyPr/>
          <a:lstStyle/>
          <a:p>
            <a:r>
              <a:rPr lang="zh-TW" altLang="en-US" sz="3600">
                <a:latin typeface="標楷體" pitchFamily="65" charset="-120"/>
                <a:ea typeface="標楷體" pitchFamily="65" charset="-120"/>
              </a:rPr>
              <a:t>地球的輪迴</a:t>
            </a:r>
          </a:p>
        </p:txBody>
      </p:sp>
      <p:sp>
        <p:nvSpPr>
          <p:cNvPr id="39939" name="Rectangle 3"/>
          <p:cNvSpPr>
            <a:spLocks noGrp="1" noChangeArrowheads="1"/>
          </p:cNvSpPr>
          <p:nvPr>
            <p:ph idx="1"/>
          </p:nvPr>
        </p:nvSpPr>
        <p:spPr>
          <a:xfrm>
            <a:off x="684213" y="765175"/>
            <a:ext cx="8208962" cy="5976938"/>
          </a:xfrm>
        </p:spPr>
        <p:txBody>
          <a:bodyPr/>
          <a:lstStyle/>
          <a:p>
            <a:pPr>
              <a:lnSpc>
                <a:spcPct val="90000"/>
              </a:lnSpc>
            </a:pPr>
            <a:r>
              <a:rPr lang="zh-TW" altLang="en-US" sz="2400" dirty="0">
                <a:effectLst/>
                <a:latin typeface="標楷體" pitchFamily="65" charset="-120"/>
                <a:ea typeface="標楷體" pitchFamily="65" charset="-120"/>
              </a:rPr>
              <a:t>生命的延續 </a:t>
            </a:r>
            <a:r>
              <a:rPr lang="en-US" altLang="zh-TW" sz="2400" dirty="0">
                <a:effectLst/>
                <a:latin typeface="標楷體" pitchFamily="65" charset="-120"/>
                <a:ea typeface="標楷體" pitchFamily="65" charset="-120"/>
              </a:rPr>
              <a:t>– </a:t>
            </a:r>
            <a:r>
              <a:rPr lang="zh-TW" altLang="en-US" sz="2400" dirty="0">
                <a:effectLst/>
                <a:latin typeface="標楷體" pitchFamily="65" charset="-120"/>
                <a:ea typeface="標楷體" pitchFamily="65" charset="-120"/>
              </a:rPr>
              <a:t>順天者昌，逆天者亡</a:t>
            </a:r>
          </a:p>
          <a:p>
            <a:pPr>
              <a:lnSpc>
                <a:spcPct val="90000"/>
              </a:lnSpc>
            </a:pPr>
            <a:r>
              <a:rPr lang="zh-TW" altLang="en-US" sz="2400" dirty="0">
                <a:effectLst/>
                <a:latin typeface="標楷體" pitchFamily="65" charset="-120"/>
                <a:ea typeface="標楷體" pitchFamily="65" charset="-120"/>
              </a:rPr>
              <a:t>天者，自然環境也</a:t>
            </a:r>
          </a:p>
          <a:p>
            <a:pPr>
              <a:lnSpc>
                <a:spcPct val="90000"/>
              </a:lnSpc>
            </a:pPr>
            <a:r>
              <a:rPr lang="zh-TW" altLang="en-US" sz="2400" dirty="0">
                <a:effectLst/>
                <a:latin typeface="標楷體" pitchFamily="65" charset="-120"/>
                <a:ea typeface="標楷體" pitchFamily="65" charset="-120"/>
              </a:rPr>
              <a:t>人定勝天？人只能順天，難以勝天，若一定要勝天反可能招致禍患</a:t>
            </a:r>
          </a:p>
          <a:p>
            <a:pPr lvl="1">
              <a:lnSpc>
                <a:spcPct val="90000"/>
              </a:lnSpc>
            </a:pPr>
            <a:r>
              <a:rPr lang="zh-TW" altLang="en-US" sz="2400" dirty="0">
                <a:effectLst/>
                <a:latin typeface="標楷體" pitchFamily="65" charset="-120"/>
                <a:ea typeface="標楷體" pitchFamily="65" charset="-120"/>
              </a:rPr>
              <a:t>不利大自然環境的中國習俗</a:t>
            </a:r>
          </a:p>
          <a:p>
            <a:pPr lvl="2">
              <a:lnSpc>
                <a:spcPct val="90000"/>
              </a:lnSpc>
            </a:pPr>
            <a:r>
              <a:rPr lang="zh-TW" altLang="en-US" dirty="0">
                <a:effectLst/>
                <a:latin typeface="標楷體" pitchFamily="65" charset="-120"/>
                <a:ea typeface="標楷體" pitchFamily="65" charset="-120"/>
              </a:rPr>
              <a:t>愚公移山 </a:t>
            </a:r>
            <a:r>
              <a:rPr lang="en-US" altLang="zh-TW" dirty="0">
                <a:effectLst/>
                <a:latin typeface="標楷體" pitchFamily="65" charset="-120"/>
                <a:ea typeface="標楷體" pitchFamily="65" charset="-120"/>
              </a:rPr>
              <a:t>–</a:t>
            </a:r>
            <a:r>
              <a:rPr lang="zh-TW" altLang="en-US" dirty="0">
                <a:effectLst/>
                <a:latin typeface="標楷體" pitchFamily="65" charset="-120"/>
                <a:ea typeface="標楷體" pitchFamily="65" charset="-120"/>
              </a:rPr>
              <a:t>山不轉人要轉，山還沒被移走，愚公先被土石流淹埋</a:t>
            </a:r>
          </a:p>
          <a:p>
            <a:pPr lvl="2">
              <a:lnSpc>
                <a:spcPct val="90000"/>
              </a:lnSpc>
            </a:pPr>
            <a:r>
              <a:rPr lang="zh-TW" altLang="en-US" dirty="0">
                <a:effectLst/>
                <a:latin typeface="標楷體" pitchFamily="65" charset="-120"/>
                <a:ea typeface="標楷體" pitchFamily="65" charset="-120"/>
              </a:rPr>
              <a:t>囊螢夜讀 </a:t>
            </a:r>
            <a:r>
              <a:rPr lang="en-US" altLang="zh-TW" dirty="0">
                <a:effectLst/>
                <a:latin typeface="標楷體" pitchFamily="65" charset="-120"/>
                <a:ea typeface="標楷體" pitchFamily="65" charset="-120"/>
              </a:rPr>
              <a:t>– </a:t>
            </a:r>
            <a:r>
              <a:rPr lang="zh-TW" altLang="en-US" dirty="0">
                <a:effectLst/>
                <a:latin typeface="標楷體" pitchFamily="65" charset="-120"/>
                <a:ea typeface="標楷體" pitchFamily="65" charset="-120"/>
              </a:rPr>
              <a:t>螢火蟲被抓光了，賞螢季人比蟲多</a:t>
            </a:r>
          </a:p>
          <a:p>
            <a:pPr lvl="2">
              <a:lnSpc>
                <a:spcPct val="90000"/>
              </a:lnSpc>
            </a:pPr>
            <a:r>
              <a:rPr lang="zh-TW" altLang="en-US" dirty="0">
                <a:effectLst/>
                <a:latin typeface="標楷體" pitchFamily="65" charset="-120"/>
                <a:ea typeface="標楷體" pitchFamily="65" charset="-120"/>
              </a:rPr>
              <a:t>鑿壁取光 </a:t>
            </a:r>
            <a:r>
              <a:rPr lang="en-US" altLang="zh-TW" dirty="0">
                <a:effectLst/>
                <a:latin typeface="標楷體" pitchFamily="65" charset="-120"/>
                <a:ea typeface="標楷體" pitchFamily="65" charset="-120"/>
              </a:rPr>
              <a:t>– </a:t>
            </a:r>
            <a:r>
              <a:rPr lang="zh-TW" altLang="en-US" dirty="0">
                <a:effectLst/>
                <a:latin typeface="標楷體" pitchFamily="65" charset="-120"/>
                <a:ea typeface="標楷體" pitchFamily="65" charset="-120"/>
              </a:rPr>
              <a:t>不怕被扭送官府嗎</a:t>
            </a:r>
            <a:r>
              <a:rPr lang="en-US" altLang="zh-TW" dirty="0">
                <a:effectLst/>
                <a:latin typeface="標楷體" pitchFamily="65" charset="-120"/>
                <a:ea typeface="標楷體" pitchFamily="65" charset="-120"/>
              </a:rPr>
              <a:t>?</a:t>
            </a:r>
          </a:p>
          <a:p>
            <a:pPr lvl="2">
              <a:lnSpc>
                <a:spcPct val="90000"/>
              </a:lnSpc>
            </a:pPr>
            <a:r>
              <a:rPr lang="zh-TW" altLang="en-US" dirty="0">
                <a:effectLst/>
                <a:latin typeface="標楷體" pitchFamily="65" charset="-120"/>
                <a:ea typeface="標楷體" pitchFamily="65" charset="-120"/>
              </a:rPr>
              <a:t>鐵杵磨成繡花針 </a:t>
            </a:r>
            <a:r>
              <a:rPr lang="en-US" altLang="zh-TW" dirty="0">
                <a:effectLst/>
                <a:latin typeface="標楷體" pitchFamily="65" charset="-120"/>
                <a:ea typeface="標楷體" pitchFamily="65" charset="-120"/>
              </a:rPr>
              <a:t>– </a:t>
            </a:r>
            <a:r>
              <a:rPr lang="zh-TW" altLang="en-US" dirty="0">
                <a:effectLst/>
                <a:latin typeface="標楷體" pitchFamily="65" charset="-120"/>
                <a:ea typeface="標楷體" pitchFamily="65" charset="-120"/>
              </a:rPr>
              <a:t>太浪費能源</a:t>
            </a:r>
          </a:p>
          <a:p>
            <a:pPr>
              <a:lnSpc>
                <a:spcPct val="90000"/>
              </a:lnSpc>
            </a:pPr>
            <a:r>
              <a:rPr kumimoji="0" lang="zh-TW" altLang="en-US" sz="2400" dirty="0">
                <a:effectLst/>
                <a:latin typeface="標楷體" pitchFamily="65" charset="-120"/>
                <a:ea typeface="標楷體" pitchFamily="65" charset="-120"/>
              </a:rPr>
              <a:t>人類向大自然多拿的，大自然一定會要回去</a:t>
            </a:r>
            <a:endParaRPr lang="zh-TW" altLang="en-US" sz="2400" dirty="0">
              <a:effectLst/>
              <a:latin typeface="標楷體" pitchFamily="65" charset="-120"/>
              <a:ea typeface="標楷體" pitchFamily="65" charset="-120"/>
            </a:endParaRPr>
          </a:p>
          <a:p>
            <a:pPr>
              <a:lnSpc>
                <a:spcPct val="90000"/>
              </a:lnSpc>
            </a:pPr>
            <a:r>
              <a:rPr lang="zh-TW" altLang="en-US" sz="2400" dirty="0">
                <a:effectLst/>
                <a:latin typeface="標楷體" pitchFamily="65" charset="-120"/>
                <a:ea typeface="標楷體" pitchFamily="65" charset="-120"/>
              </a:rPr>
              <a:t>地球不會毀滅，人類會毀滅</a:t>
            </a:r>
          </a:p>
          <a:p>
            <a:pPr>
              <a:lnSpc>
                <a:spcPct val="90000"/>
              </a:lnSpc>
            </a:pPr>
            <a:r>
              <a:rPr lang="zh-TW" altLang="en-US" sz="2400" dirty="0">
                <a:effectLst/>
                <a:latin typeface="標楷體" pitchFamily="65" charset="-120"/>
                <a:ea typeface="標楷體" pitchFamily="65" charset="-120"/>
              </a:rPr>
              <a:t>達爾文 </a:t>
            </a:r>
            <a:r>
              <a:rPr lang="en-US" altLang="zh-TW" sz="2400" dirty="0">
                <a:effectLst/>
                <a:latin typeface="標楷體" pitchFamily="65" charset="-120"/>
                <a:ea typeface="標楷體" pitchFamily="65" charset="-120"/>
              </a:rPr>
              <a:t>- "survival of the fittest“</a:t>
            </a:r>
          </a:p>
          <a:p>
            <a:pPr lvl="1" algn="just">
              <a:lnSpc>
                <a:spcPct val="90000"/>
              </a:lnSpc>
            </a:pPr>
            <a:r>
              <a:rPr lang="zh-TW" altLang="en-US" sz="2400" dirty="0">
                <a:effectLst/>
                <a:latin typeface="標楷體" pitchFamily="65" charset="-120"/>
                <a:ea typeface="標楷體" pitchFamily="65" charset="-120"/>
              </a:rPr>
              <a:t>適者生存，劣者</a:t>
            </a:r>
            <a:r>
              <a:rPr lang="zh-TW" altLang="en-US" sz="2400" dirty="0" smtClean="0">
                <a:effectLst/>
                <a:latin typeface="標楷體" pitchFamily="65" charset="-120"/>
                <a:ea typeface="標楷體" pitchFamily="65" charset="-120"/>
              </a:rPr>
              <a:t>淘汰</a:t>
            </a:r>
            <a:endParaRPr lang="zh-TW" altLang="en-US" sz="2400" dirty="0">
              <a:effectLst/>
              <a:latin typeface="標楷體" pitchFamily="65" charset="-120"/>
              <a:ea typeface="標楷體" pitchFamily="65" charset="-120"/>
            </a:endParaRPr>
          </a:p>
        </p:txBody>
      </p:sp>
      <p:sp>
        <p:nvSpPr>
          <p:cNvPr id="5" name="投影片編號版面配置區 5"/>
          <p:cNvSpPr>
            <a:spLocks noGrp="1"/>
          </p:cNvSpPr>
          <p:nvPr>
            <p:ph type="sldNum" sz="quarter" idx="12"/>
          </p:nvPr>
        </p:nvSpPr>
        <p:spPr/>
        <p:txBody>
          <a:bodyPr/>
          <a:lstStyle/>
          <a:p>
            <a:fld id="{E548F814-4B19-4941-8B7C-9438A3DC26D3}" type="slidenum">
              <a:rPr lang="en-US" altLang="zh-TW"/>
              <a:pPr/>
              <a:t>4</a:t>
            </a:fld>
            <a:endParaRPr lang="en-US" altLang="zh-TW"/>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5170586"/>
          </a:xfrm>
        </p:spPr>
        <p:txBody>
          <a:bodyPr>
            <a:normAutofit/>
          </a:bodyPr>
          <a:lstStyle/>
          <a:p>
            <a:r>
              <a:rPr lang="zh-TW" altLang="en-US" sz="4000" dirty="0" smtClean="0">
                <a:latin typeface="標楷體" pitchFamily="65" charset="-120"/>
                <a:ea typeface="標楷體" pitchFamily="65" charset="-120"/>
              </a:rPr>
              <a:t>核電廠僅供應世界</a:t>
            </a:r>
            <a:r>
              <a:rPr lang="en-US" altLang="zh-TW" sz="4000" dirty="0" smtClean="0">
                <a:latin typeface="標楷體" pitchFamily="65" charset="-120"/>
                <a:ea typeface="標楷體" pitchFamily="65" charset="-120"/>
              </a:rPr>
              <a:t>10.8%</a:t>
            </a:r>
            <a:r>
              <a:rPr lang="zh-TW" altLang="en-US" sz="4000" dirty="0" smtClean="0">
                <a:latin typeface="標楷體" pitchFamily="65" charset="-120"/>
                <a:ea typeface="標楷體" pitchFamily="65" charset="-120"/>
              </a:rPr>
              <a:t>的電</a:t>
            </a:r>
            <a:r>
              <a:rPr lang="en-US" altLang="zh-TW" sz="4000" dirty="0" smtClean="0">
                <a:latin typeface="標楷體" pitchFamily="65" charset="-120"/>
                <a:ea typeface="標楷體" pitchFamily="65" charset="-120"/>
              </a:rPr>
              <a:t/>
            </a:r>
            <a:br>
              <a:rPr lang="en-US" altLang="zh-TW" sz="4000" dirty="0" smtClean="0">
                <a:latin typeface="標楷體" pitchFamily="65" charset="-120"/>
                <a:ea typeface="標楷體" pitchFamily="65" charset="-120"/>
              </a:rPr>
            </a:br>
            <a:r>
              <a:rPr lang="zh-TW" altLang="en-US" sz="4000" dirty="0" smtClean="0">
                <a:latin typeface="標楷體" pitchFamily="65" charset="-120"/>
                <a:ea typeface="標楷體" pitchFamily="65" charset="-120"/>
              </a:rPr>
              <a:t>核災風險卻是無限大</a:t>
            </a:r>
            <a:r>
              <a:rPr lang="en-US" altLang="zh-TW" sz="4000" dirty="0" smtClean="0">
                <a:latin typeface="標楷體" pitchFamily="65" charset="-120"/>
                <a:ea typeface="標楷體" pitchFamily="65" charset="-120"/>
              </a:rPr>
              <a:t/>
            </a:r>
            <a:br>
              <a:rPr lang="en-US" altLang="zh-TW" sz="4000" dirty="0" smtClean="0">
                <a:latin typeface="標楷體" pitchFamily="65" charset="-120"/>
                <a:ea typeface="標楷體" pitchFamily="65" charset="-120"/>
              </a:rPr>
            </a:br>
            <a:r>
              <a:rPr lang="en-US" altLang="zh-TW" sz="4000" dirty="0" smtClean="0">
                <a:latin typeface="標楷體" pitchFamily="65" charset="-120"/>
                <a:ea typeface="標楷體" pitchFamily="65" charset="-120"/>
              </a:rPr>
              <a:t/>
            </a:r>
            <a:br>
              <a:rPr lang="en-US" altLang="zh-TW" sz="4000" dirty="0" smtClean="0">
                <a:latin typeface="標楷體" pitchFamily="65" charset="-120"/>
                <a:ea typeface="標楷體" pitchFamily="65" charset="-120"/>
              </a:rPr>
            </a:br>
            <a:r>
              <a:rPr lang="zh-TW" altLang="en-US" sz="4000" dirty="0" smtClean="0">
                <a:latin typeface="標楷體" pitchFamily="65" charset="-120"/>
                <a:ea typeface="標楷體" pitchFamily="65" charset="-120"/>
              </a:rPr>
              <a:t>核電廠僅供應世界</a:t>
            </a:r>
            <a:r>
              <a:rPr lang="en-US" altLang="zh-TW" sz="4000" dirty="0" smtClean="0">
                <a:latin typeface="標楷體" pitchFamily="65" charset="-120"/>
                <a:ea typeface="標楷體" pitchFamily="65" charset="-120"/>
              </a:rPr>
              <a:t>2.6%</a:t>
            </a:r>
            <a:r>
              <a:rPr lang="zh-TW" altLang="en-US" sz="4000" dirty="0" smtClean="0">
                <a:latin typeface="標楷體" pitchFamily="65" charset="-120"/>
                <a:ea typeface="標楷體" pitchFamily="65" charset="-120"/>
              </a:rPr>
              <a:t>的能源</a:t>
            </a:r>
            <a:r>
              <a:rPr lang="en-US" altLang="zh-TW" sz="4000" dirty="0" smtClean="0">
                <a:latin typeface="標楷體" pitchFamily="65" charset="-120"/>
                <a:ea typeface="標楷體" pitchFamily="65" charset="-120"/>
              </a:rPr>
              <a:t/>
            </a:r>
            <a:br>
              <a:rPr lang="en-US" altLang="zh-TW" sz="4000" dirty="0" smtClean="0">
                <a:latin typeface="標楷體" pitchFamily="65" charset="-120"/>
                <a:ea typeface="標楷體" pitchFamily="65" charset="-120"/>
              </a:rPr>
            </a:br>
            <a:r>
              <a:rPr lang="zh-TW" altLang="en-US" sz="4000" dirty="0" smtClean="0">
                <a:latin typeface="標楷體" pitchFamily="65" charset="-120"/>
                <a:ea typeface="標楷體" pitchFamily="65" charset="-120"/>
              </a:rPr>
              <a:t>核災風險卻是無限大</a:t>
            </a:r>
            <a:r>
              <a:rPr lang="en-US" altLang="zh-TW" sz="4000" dirty="0" smtClean="0">
                <a:latin typeface="標楷體" pitchFamily="65" charset="-120"/>
                <a:ea typeface="標楷體" pitchFamily="65" charset="-120"/>
              </a:rPr>
              <a:t/>
            </a:r>
            <a:br>
              <a:rPr lang="en-US" altLang="zh-TW" sz="4000" dirty="0" smtClean="0">
                <a:latin typeface="標楷體" pitchFamily="65" charset="-120"/>
                <a:ea typeface="標楷體" pitchFamily="65" charset="-120"/>
              </a:rPr>
            </a:br>
            <a:r>
              <a:rPr lang="en-US" altLang="zh-TW" sz="4000" dirty="0" smtClean="0">
                <a:latin typeface="標楷體" pitchFamily="65" charset="-120"/>
                <a:ea typeface="標楷體" pitchFamily="65" charset="-120"/>
              </a:rPr>
              <a:t/>
            </a:r>
            <a:br>
              <a:rPr lang="en-US" altLang="zh-TW" sz="4000" dirty="0" smtClean="0">
                <a:latin typeface="標楷體" pitchFamily="65" charset="-120"/>
                <a:ea typeface="標楷體" pitchFamily="65" charset="-120"/>
              </a:rPr>
            </a:br>
            <a:endParaRPr lang="zh-TW" altLang="en-US" sz="4000"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40</a:t>
            </a:fld>
            <a:endParaRPr lang="en-US" altLang="zh-TW"/>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來自</a:t>
            </a:r>
            <a:r>
              <a:rPr lang="zh-TW" altLang="en-US" dirty="0">
                <a:latin typeface="標楷體" panose="03000509000000000000" pitchFamily="65" charset="-120"/>
                <a:ea typeface="標楷體" panose="03000509000000000000" pitchFamily="65" charset="-120"/>
              </a:rPr>
              <a:t>天堂的能源</a:t>
            </a:r>
          </a:p>
        </p:txBody>
      </p:sp>
      <p:sp>
        <p:nvSpPr>
          <p:cNvPr id="18435" name="Rectangle 3"/>
          <p:cNvSpPr>
            <a:spLocks noGrp="1" noChangeArrowheads="1"/>
          </p:cNvSpPr>
          <p:nvPr>
            <p:ph type="body" idx="1"/>
          </p:nvPr>
        </p:nvSpPr>
        <p:spPr>
          <a:xfrm>
            <a:off x="1908175" y="1916113"/>
            <a:ext cx="3671888" cy="4040187"/>
          </a:xfrm>
        </p:spPr>
        <p:txBody>
          <a:bodyPr/>
          <a:lstStyle/>
          <a:p>
            <a:pPr>
              <a:buFontTx/>
              <a:buChar char="-"/>
            </a:pPr>
            <a:r>
              <a:rPr lang="zh-TW" altLang="en-US">
                <a:latin typeface="標楷體" panose="03000509000000000000" pitchFamily="65" charset="-120"/>
                <a:ea typeface="標楷體" panose="03000509000000000000" pitchFamily="65" charset="-120"/>
              </a:rPr>
              <a:t>太陽能</a:t>
            </a:r>
          </a:p>
          <a:p>
            <a:pPr>
              <a:buFontTx/>
              <a:buChar char="-"/>
            </a:pPr>
            <a:r>
              <a:rPr lang="zh-TW" altLang="en-US">
                <a:latin typeface="標楷體" panose="03000509000000000000" pitchFamily="65" charset="-120"/>
                <a:ea typeface="標楷體" panose="03000509000000000000" pitchFamily="65" charset="-120"/>
              </a:rPr>
              <a:t>風力</a:t>
            </a:r>
          </a:p>
          <a:p>
            <a:pPr>
              <a:buFontTx/>
              <a:buChar char="-"/>
            </a:pPr>
            <a:r>
              <a:rPr lang="zh-TW" altLang="en-US">
                <a:latin typeface="標楷體" panose="03000509000000000000" pitchFamily="65" charset="-120"/>
                <a:ea typeface="標楷體" panose="03000509000000000000" pitchFamily="65" charset="-120"/>
              </a:rPr>
              <a:t>水力</a:t>
            </a:r>
          </a:p>
          <a:p>
            <a:pPr>
              <a:buFontTx/>
              <a:buChar char="-"/>
            </a:pPr>
            <a:r>
              <a:rPr lang="zh-TW" altLang="en-US">
                <a:latin typeface="標楷體" panose="03000509000000000000" pitchFamily="65" charset="-120"/>
                <a:ea typeface="標楷體" panose="03000509000000000000" pitchFamily="65" charset="-120"/>
              </a:rPr>
              <a:t>潮汐</a:t>
            </a:r>
          </a:p>
          <a:p>
            <a:pPr>
              <a:buFontTx/>
              <a:buChar char="-"/>
            </a:pPr>
            <a:r>
              <a:rPr lang="zh-TW" altLang="en-US">
                <a:latin typeface="標楷體" panose="03000509000000000000" pitchFamily="65" charset="-120"/>
                <a:ea typeface="標楷體" panose="03000509000000000000" pitchFamily="65" charset="-120"/>
              </a:rPr>
              <a:t>生質能</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a:r>
              <a:rPr lang="zh-TW" altLang="en-US" sz="3200">
                <a:latin typeface="標楷體" panose="03000509000000000000" pitchFamily="65" charset="-120"/>
                <a:ea typeface="標楷體" panose="03000509000000000000" pitchFamily="65" charset="-120"/>
              </a:rPr>
              <a:t>太陽能光伏與</a:t>
            </a:r>
            <a:r>
              <a:rPr lang="en-US" altLang="zh-TW" sz="3200">
                <a:latin typeface="標楷體" panose="03000509000000000000" pitchFamily="65" charset="-120"/>
                <a:ea typeface="標楷體" panose="03000509000000000000" pitchFamily="65" charset="-120"/>
              </a:rPr>
              <a:t>LED</a:t>
            </a:r>
            <a:r>
              <a:rPr lang="zh-TW" altLang="en-US" sz="3200">
                <a:latin typeface="標楷體" panose="03000509000000000000" pitchFamily="65" charset="-120"/>
                <a:ea typeface="標楷體" panose="03000509000000000000" pitchFamily="65" charset="-120"/>
              </a:rPr>
              <a:t>的故事</a:t>
            </a:r>
            <a:br>
              <a:rPr lang="zh-TW" altLang="en-US" sz="3200">
                <a:latin typeface="標楷體" panose="03000509000000000000" pitchFamily="65" charset="-120"/>
                <a:ea typeface="標楷體" panose="03000509000000000000" pitchFamily="65" charset="-120"/>
              </a:rPr>
            </a:br>
            <a:r>
              <a:rPr lang="zh-TW" altLang="en-US" sz="3200">
                <a:latin typeface="標楷體" panose="03000509000000000000" pitchFamily="65" charset="-120"/>
                <a:ea typeface="標楷體" panose="03000509000000000000" pitchFamily="65" charset="-120"/>
              </a:rPr>
              <a:t> </a:t>
            </a:r>
            <a:r>
              <a:rPr lang="en-US" altLang="zh-TW" sz="3200">
                <a:latin typeface="標楷體" panose="03000509000000000000" pitchFamily="65" charset="-120"/>
                <a:ea typeface="標楷體" panose="03000509000000000000" pitchFamily="65" charset="-120"/>
              </a:rPr>
              <a:t>– </a:t>
            </a:r>
            <a:r>
              <a:rPr lang="zh-TW" altLang="en-US" sz="3200">
                <a:latin typeface="標楷體" panose="03000509000000000000" pitchFamily="65" charset="-120"/>
                <a:ea typeface="標楷體" panose="03000509000000000000" pitchFamily="65" charset="-120"/>
              </a:rPr>
              <a:t>從愛因斯坦光電效應說起</a:t>
            </a:r>
          </a:p>
        </p:txBody>
      </p:sp>
      <p:sp>
        <p:nvSpPr>
          <p:cNvPr id="21507" name="Rectangle 3"/>
          <p:cNvSpPr>
            <a:spLocks noGrp="1" noChangeArrowheads="1"/>
          </p:cNvSpPr>
          <p:nvPr>
            <p:ph type="body" idx="1"/>
          </p:nvPr>
        </p:nvSpPr>
        <p:spPr/>
        <p:txBody>
          <a:bodyPr/>
          <a:lstStyle/>
          <a:p>
            <a:r>
              <a:rPr lang="zh-TW" altLang="en-US" sz="2800" dirty="0">
                <a:latin typeface="標楷體" panose="03000509000000000000" pitchFamily="65" charset="-120"/>
                <a:ea typeface="標楷體" panose="03000509000000000000" pitchFamily="65" charset="-120"/>
              </a:rPr>
              <a:t>太陽能光伏</a:t>
            </a:r>
            <a:r>
              <a:rPr lang="en-US" altLang="zh-TW" sz="2800" dirty="0">
                <a:latin typeface="標楷體" panose="03000509000000000000" pitchFamily="65" charset="-120"/>
                <a:ea typeface="標楷體" panose="03000509000000000000" pitchFamily="65" charset="-120"/>
              </a:rPr>
              <a:t>Photovoltaic</a:t>
            </a:r>
            <a:r>
              <a:rPr lang="zh-TW" altLang="en-US" sz="2800" dirty="0" smtClean="0">
                <a:latin typeface="標楷體" panose="03000509000000000000" pitchFamily="65" charset="-120"/>
                <a:ea typeface="標楷體" panose="03000509000000000000" pitchFamily="65" charset="-120"/>
              </a:rPr>
              <a:t>與</a:t>
            </a:r>
            <a:endParaRPr lang="en-US" altLang="zh-TW" sz="2800" dirty="0" smtClean="0">
              <a:latin typeface="標楷體" panose="03000509000000000000" pitchFamily="65" charset="-120"/>
              <a:ea typeface="標楷體" panose="03000509000000000000" pitchFamily="65" charset="-120"/>
            </a:endParaRPr>
          </a:p>
          <a:p>
            <a:pPr>
              <a:buNone/>
            </a:pPr>
            <a:r>
              <a:rPr lang="zh-TW" altLang="en-US" sz="2800" dirty="0" smtClean="0">
                <a:latin typeface="標楷體" panose="03000509000000000000" pitchFamily="65" charset="-120"/>
                <a:ea typeface="標楷體" panose="03000509000000000000" pitchFamily="65" charset="-120"/>
              </a:rPr>
              <a:t>     </a:t>
            </a:r>
            <a:r>
              <a:rPr lang="en-US" altLang="zh-TW" sz="2800" dirty="0" smtClean="0">
                <a:latin typeface="標楷體" panose="03000509000000000000" pitchFamily="65" charset="-120"/>
                <a:ea typeface="標楷體" panose="03000509000000000000" pitchFamily="65" charset="-120"/>
              </a:rPr>
              <a:t>LED</a:t>
            </a:r>
            <a:r>
              <a:rPr lang="zh-TW" altLang="en-US" sz="2800" dirty="0">
                <a:latin typeface="標楷體" panose="03000509000000000000" pitchFamily="65" charset="-120"/>
                <a:ea typeface="標楷體" panose="03000509000000000000" pitchFamily="65" charset="-120"/>
              </a:rPr>
              <a:t>的故事</a:t>
            </a:r>
            <a:br>
              <a:rPr lang="zh-TW" altLang="en-US" sz="2800" dirty="0">
                <a:latin typeface="標楷體" panose="03000509000000000000" pitchFamily="65" charset="-120"/>
                <a:ea typeface="標楷體" panose="03000509000000000000" pitchFamily="65" charset="-120"/>
              </a:rPr>
            </a:br>
            <a:r>
              <a:rPr lang="zh-TW" altLang="en-US" sz="2800" dirty="0">
                <a:latin typeface="標楷體" panose="03000509000000000000" pitchFamily="65" charset="-120"/>
                <a:ea typeface="標楷體" panose="03000509000000000000" pitchFamily="65" charset="-120"/>
              </a:rPr>
              <a:t> 從愛因斯坦光電效應說起</a:t>
            </a:r>
          </a:p>
          <a:p>
            <a:r>
              <a:rPr lang="zh-TW" altLang="en-US" sz="2800" dirty="0">
                <a:latin typeface="標楷體" panose="03000509000000000000" pitchFamily="65" charset="-120"/>
                <a:ea typeface="標楷體" panose="03000509000000000000" pitchFamily="65" charset="-120"/>
              </a:rPr>
              <a:t>光電效應是指物質吸收光子</a:t>
            </a:r>
            <a:r>
              <a:rPr lang="zh-TW" altLang="en-US" sz="2800" dirty="0" smtClean="0">
                <a:latin typeface="標楷體" panose="03000509000000000000" pitchFamily="65" charset="-120"/>
                <a:ea typeface="標楷體" panose="03000509000000000000" pitchFamily="65" charset="-120"/>
              </a:rPr>
              <a:t>並</a:t>
            </a:r>
            <a:endParaRPr lang="en-US" altLang="zh-TW" sz="2800" dirty="0" smtClean="0">
              <a:latin typeface="標楷體" panose="03000509000000000000" pitchFamily="65" charset="-120"/>
              <a:ea typeface="標楷體" panose="03000509000000000000" pitchFamily="65" charset="-120"/>
            </a:endParaRPr>
          </a:p>
          <a:p>
            <a:pPr>
              <a:buNone/>
            </a:pPr>
            <a:r>
              <a:rPr lang="zh-TW" altLang="en-US" sz="2800" dirty="0" smtClean="0">
                <a:latin typeface="標楷體" panose="03000509000000000000" pitchFamily="65" charset="-120"/>
                <a:ea typeface="標楷體" panose="03000509000000000000" pitchFamily="65" charset="-120"/>
              </a:rPr>
              <a:t>    激</a:t>
            </a:r>
            <a:r>
              <a:rPr lang="zh-TW" altLang="en-US" sz="2800" dirty="0">
                <a:latin typeface="標楷體" panose="03000509000000000000" pitchFamily="65" charset="-120"/>
                <a:ea typeface="標楷體" panose="03000509000000000000" pitchFamily="65" charset="-120"/>
              </a:rPr>
              <a:t>發出自由電子的行為</a:t>
            </a:r>
          </a:p>
          <a:p>
            <a:r>
              <a:rPr lang="zh-TW" altLang="en-US" sz="2800" dirty="0">
                <a:latin typeface="標楷體" panose="03000509000000000000" pitchFamily="65" charset="-120"/>
                <a:ea typeface="標楷體" panose="03000509000000000000" pitchFamily="65" charset="-120"/>
              </a:rPr>
              <a:t>當金屬表面在特定的光輻照作用下，金屬會吸收光子並發射電子，發射出來的電子叫做光電子</a:t>
            </a:r>
          </a:p>
          <a:p>
            <a:pPr lvl="2"/>
            <a:endParaRPr lang="en-US" altLang="zh-TW" sz="2000" b="1" dirty="0" smtClean="0">
              <a:solidFill>
                <a:srgbClr val="FF0000"/>
              </a:solidFill>
              <a:latin typeface="標楷體" panose="03000509000000000000" pitchFamily="65" charset="-120"/>
              <a:ea typeface="標楷體" panose="03000509000000000000" pitchFamily="65" charset="-120"/>
            </a:endParaRPr>
          </a:p>
          <a:p>
            <a:pPr lvl="2"/>
            <a:r>
              <a:rPr lang="zh-TW" altLang="en-US" b="1" dirty="0" smtClean="0">
                <a:solidFill>
                  <a:srgbClr val="FF0000"/>
                </a:solidFill>
                <a:latin typeface="標楷體" panose="03000509000000000000" pitchFamily="65" charset="-120"/>
                <a:ea typeface="標楷體" panose="03000509000000000000" pitchFamily="65" charset="-120"/>
              </a:rPr>
              <a:t>啟示</a:t>
            </a:r>
            <a:r>
              <a:rPr lang="zh-TW" altLang="en-US" b="1" dirty="0">
                <a:solidFill>
                  <a:srgbClr val="FF0000"/>
                </a:solidFill>
                <a:latin typeface="標楷體" panose="03000509000000000000" pitchFamily="65" charset="-120"/>
                <a:ea typeface="標楷體" panose="03000509000000000000" pitchFamily="65" charset="-120"/>
              </a:rPr>
              <a:t>：讓我回到在研究所修量子力學時的惡夢 </a:t>
            </a:r>
          </a:p>
          <a:p>
            <a:pPr>
              <a:buFont typeface="Wingdings" pitchFamily="2" charset="2"/>
              <a:buNone/>
            </a:pPr>
            <a:endParaRPr lang="zh-TW" altLang="en-US" sz="2400" dirty="0">
              <a:solidFill>
                <a:srgbClr val="000099"/>
              </a:solidFill>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p:txBody>
      </p:sp>
      <p:pic>
        <p:nvPicPr>
          <p:cNvPr id="4" name="Picture 2"/>
          <p:cNvPicPr>
            <a:picLocks noChangeAspect="1" noChangeArrowheads="1"/>
          </p:cNvPicPr>
          <p:nvPr/>
        </p:nvPicPr>
        <p:blipFill>
          <a:blip r:embed="rId3" cstate="print"/>
          <a:srcRect/>
          <a:stretch>
            <a:fillRect/>
          </a:stretch>
        </p:blipFill>
        <p:spPr bwMode="auto">
          <a:xfrm>
            <a:off x="5796136" y="1412776"/>
            <a:ext cx="2736305" cy="2481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latin typeface="標楷體" panose="03000509000000000000" pitchFamily="65" charset="-120"/>
                <a:ea typeface="標楷體" panose="03000509000000000000" pitchFamily="65" charset="-120"/>
              </a:rPr>
              <a:t>原子構造</a:t>
            </a:r>
            <a:endParaRPr lang="zh-TW" altLang="en-US" dirty="0">
              <a:latin typeface="標楷體" panose="03000509000000000000" pitchFamily="65" charset="-120"/>
              <a:ea typeface="標楷體" panose="03000509000000000000" pitchFamily="65" charset="-12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556792"/>
            <a:ext cx="6840760" cy="5072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94796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量子力學</a:t>
            </a:r>
            <a:endParaRPr lang="zh-TW" alt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273250"/>
            <a:ext cx="4680520" cy="540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94108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a:r>
              <a:rPr lang="zh-TW" altLang="en-US" dirty="0">
                <a:latin typeface="標楷體" panose="03000509000000000000" pitchFamily="65" charset="-120"/>
                <a:ea typeface="標楷體" panose="03000509000000000000" pitchFamily="65" charset="-120"/>
              </a:rPr>
              <a:t>光電效應示意圖</a:t>
            </a:r>
          </a:p>
        </p:txBody>
      </p:sp>
      <p:pic>
        <p:nvPicPr>
          <p:cNvPr id="16389" name="Picture 5" descr="Photoelectric_effect"/>
          <p:cNvPicPr>
            <a:picLocks noChangeAspect="1" noChangeArrowheads="1"/>
          </p:cNvPicPr>
          <p:nvPr/>
        </p:nvPicPr>
        <p:blipFill>
          <a:blip r:embed="rId3" cstate="print"/>
          <a:srcRect/>
          <a:stretch>
            <a:fillRect/>
          </a:stretch>
        </p:blipFill>
        <p:spPr bwMode="auto">
          <a:xfrm>
            <a:off x="1043608" y="1412776"/>
            <a:ext cx="7056784" cy="4975937"/>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457200"/>
            <a:ext cx="8229600" cy="739775"/>
          </a:xfrm>
        </p:spPr>
        <p:txBody>
          <a:bodyPr/>
          <a:lstStyle/>
          <a:p>
            <a:pPr algn="ctr"/>
            <a:r>
              <a:rPr lang="zh-TW" altLang="en-US" sz="4000" dirty="0">
                <a:latin typeface="標楷體" panose="03000509000000000000" pitchFamily="65" charset="-120"/>
                <a:ea typeface="標楷體" panose="03000509000000000000" pitchFamily="65" charset="-120"/>
              </a:rPr>
              <a:t>太陽能產業與商機在哪裡</a:t>
            </a:r>
          </a:p>
        </p:txBody>
      </p:sp>
      <p:pic>
        <p:nvPicPr>
          <p:cNvPr id="20485" name="Picture 5" descr="250px-Dish_Stirling_Systems_of_SBP_in_Spain">
            <a:hlinkClick r:id="rId3" tooltip="西班牙的集光式史特林引擎試圖不用高價太陽能電池來達成經濟規模發電"/>
          </p:cNvPr>
          <p:cNvPicPr>
            <a:picLocks noChangeAspect="1" noChangeArrowheads="1"/>
          </p:cNvPicPr>
          <p:nvPr/>
        </p:nvPicPr>
        <p:blipFill>
          <a:blip r:embed="rId4" cstate="print"/>
          <a:srcRect/>
          <a:stretch>
            <a:fillRect/>
          </a:stretch>
        </p:blipFill>
        <p:spPr bwMode="auto">
          <a:xfrm>
            <a:off x="611188" y="4005263"/>
            <a:ext cx="3384550" cy="2490787"/>
          </a:xfrm>
          <a:prstGeom prst="rect">
            <a:avLst/>
          </a:prstGeom>
          <a:noFill/>
        </p:spPr>
      </p:pic>
      <p:pic>
        <p:nvPicPr>
          <p:cNvPr id="20487" name="Picture 7" descr="Laundromat-SolarCell"/>
          <p:cNvPicPr>
            <a:picLocks noChangeAspect="1" noChangeArrowheads="1"/>
          </p:cNvPicPr>
          <p:nvPr/>
        </p:nvPicPr>
        <p:blipFill>
          <a:blip r:embed="rId5" cstate="print"/>
          <a:srcRect/>
          <a:stretch>
            <a:fillRect/>
          </a:stretch>
        </p:blipFill>
        <p:spPr bwMode="auto">
          <a:xfrm>
            <a:off x="4356100" y="1268413"/>
            <a:ext cx="3384550" cy="2533650"/>
          </a:xfrm>
          <a:prstGeom prst="rect">
            <a:avLst/>
          </a:prstGeom>
          <a:noFill/>
        </p:spPr>
      </p:pic>
      <p:pic>
        <p:nvPicPr>
          <p:cNvPr id="20491" name="Picture 11" descr="File:Mafate Marla solar panel dsc00633.jpg">
            <a:hlinkClick r:id="rId6"/>
          </p:cNvPr>
          <p:cNvPicPr>
            <a:picLocks noChangeAspect="1" noChangeArrowheads="1"/>
          </p:cNvPicPr>
          <p:nvPr/>
        </p:nvPicPr>
        <p:blipFill>
          <a:blip r:embed="rId7" cstate="print"/>
          <a:srcRect/>
          <a:stretch>
            <a:fillRect/>
          </a:stretch>
        </p:blipFill>
        <p:spPr bwMode="auto">
          <a:xfrm>
            <a:off x="4284663" y="3933825"/>
            <a:ext cx="3449637" cy="2587625"/>
          </a:xfrm>
          <a:prstGeom prst="rect">
            <a:avLst/>
          </a:prstGeom>
          <a:noFill/>
        </p:spPr>
      </p:pic>
      <p:pic>
        <p:nvPicPr>
          <p:cNvPr id="20493" name="Picture 13" descr="Solar_cell"/>
          <p:cNvPicPr>
            <a:picLocks noChangeAspect="1" noChangeArrowheads="1"/>
          </p:cNvPicPr>
          <p:nvPr/>
        </p:nvPicPr>
        <p:blipFill>
          <a:blip r:embed="rId8" cstate="print"/>
          <a:srcRect/>
          <a:stretch>
            <a:fillRect/>
          </a:stretch>
        </p:blipFill>
        <p:spPr bwMode="auto">
          <a:xfrm>
            <a:off x="827088" y="1268413"/>
            <a:ext cx="2808287" cy="251142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大陸與台灣太陽能的分佈</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47</a:t>
            </a:fld>
            <a:endParaRPr lang="en-US" altLang="zh-TW"/>
          </a:p>
        </p:txBody>
      </p:sp>
      <p:pic>
        <p:nvPicPr>
          <p:cNvPr id="19458" name="Picture 2"/>
          <p:cNvPicPr>
            <a:picLocks noGrp="1" noChangeAspect="1" noChangeArrowheads="1"/>
          </p:cNvPicPr>
          <p:nvPr>
            <p:ph idx="1"/>
          </p:nvPr>
        </p:nvPicPr>
        <p:blipFill>
          <a:blip r:embed="rId3" cstate="print"/>
          <a:srcRect/>
          <a:stretch>
            <a:fillRect/>
          </a:stretch>
        </p:blipFill>
        <p:spPr bwMode="auto">
          <a:xfrm>
            <a:off x="1259632" y="1412775"/>
            <a:ext cx="6688949" cy="5445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3EC7EC3-893D-46A2-91AE-09E4517EAD6C}" type="slidenum">
              <a:rPr lang="en-US" altLang="zh-TW" smtClean="0"/>
              <a:pPr/>
              <a:t>48</a:t>
            </a:fld>
            <a:endParaRPr lang="en-US" altLang="zh-TW"/>
          </a:p>
        </p:txBody>
      </p:sp>
      <p:pic>
        <p:nvPicPr>
          <p:cNvPr id="19458" name="Picture 2"/>
          <p:cNvPicPr>
            <a:picLocks noGrp="1" noChangeAspect="1" noChangeArrowheads="1"/>
          </p:cNvPicPr>
          <p:nvPr>
            <p:ph idx="1"/>
          </p:nvPr>
        </p:nvPicPr>
        <p:blipFill>
          <a:blip r:embed="rId3" cstate="print"/>
          <a:srcRect/>
          <a:stretch>
            <a:fillRect/>
          </a:stretch>
        </p:blipFill>
        <p:spPr bwMode="auto">
          <a:xfrm>
            <a:off x="323528" y="0"/>
            <a:ext cx="8496944" cy="6350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3EC7EC3-893D-46A2-91AE-09E4517EAD6C}" type="slidenum">
              <a:rPr lang="en-US" altLang="zh-TW" smtClean="0"/>
              <a:pPr/>
              <a:t>49</a:t>
            </a:fld>
            <a:endParaRPr lang="en-US" altLang="zh-TW"/>
          </a:p>
        </p:txBody>
      </p:sp>
      <p:pic>
        <p:nvPicPr>
          <p:cNvPr id="23554" name="Picture 2"/>
          <p:cNvPicPr>
            <a:picLocks noGrp="1" noChangeAspect="1" noChangeArrowheads="1"/>
          </p:cNvPicPr>
          <p:nvPr>
            <p:ph idx="1"/>
          </p:nvPr>
        </p:nvPicPr>
        <p:blipFill>
          <a:blip r:embed="rId3" cstate="print"/>
          <a:srcRect/>
          <a:stretch>
            <a:fillRect/>
          </a:stretch>
        </p:blipFill>
        <p:spPr bwMode="auto">
          <a:xfrm>
            <a:off x="251520" y="188639"/>
            <a:ext cx="8712968" cy="6414179"/>
          </a:xfrm>
          <a:prstGeom prst="rect">
            <a:avLst/>
          </a:prstGeom>
          <a:noFill/>
          <a:ln w="9525">
            <a:noFill/>
            <a:miter lim="800000"/>
            <a:headEnd/>
            <a:tailEnd/>
          </a:ln>
        </p:spPr>
      </p:pic>
      <p:sp>
        <p:nvSpPr>
          <p:cNvPr id="2" name="標題 1"/>
          <p:cNvSpPr>
            <a:spLocks noGrp="1"/>
          </p:cNvSpPr>
          <p:nvPr>
            <p:ph type="title"/>
          </p:nvPr>
        </p:nvSpPr>
        <p:spPr>
          <a:xfrm>
            <a:off x="5076056" y="1052736"/>
            <a:ext cx="3024336" cy="1584176"/>
          </a:xfrm>
        </p:spPr>
        <p:txBody>
          <a:bodyPr>
            <a:scene3d>
              <a:camera prst="orthographicFront"/>
              <a:lightRig rig="threePt" dir="t"/>
            </a:scene3d>
            <a:sp3d extrusionH="57150">
              <a:bevelT w="82550" h="38100" prst="coolSlant"/>
            </a:sp3d>
          </a:bodyPr>
          <a:lstStyle/>
          <a:p>
            <a:r>
              <a:rPr lang="zh-TW" altLang="en-US" dirty="0" smtClean="0">
                <a:solidFill>
                  <a:schemeClr val="bg1"/>
                </a:solidFill>
                <a:latin typeface="標楷體" pitchFamily="65" charset="-120"/>
                <a:ea typeface="標楷體" pitchFamily="65" charset="-120"/>
              </a:rPr>
              <a:t>美國的太陽能建築</a:t>
            </a:r>
            <a:endParaRPr lang="zh-TW" altLang="en-US" dirty="0">
              <a:solidFill>
                <a:schemeClr val="bg1"/>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43000" y="457200"/>
            <a:ext cx="7612063" cy="533400"/>
          </a:xfrm>
        </p:spPr>
        <p:txBody>
          <a:bodyPr>
            <a:normAutofit fontScale="90000"/>
          </a:bodyPr>
          <a:lstStyle/>
          <a:p>
            <a:r>
              <a:rPr lang="zh-TW" altLang="en-US" sz="4000">
                <a:latin typeface="標楷體" pitchFamily="65" charset="-120"/>
                <a:ea typeface="標楷體" pitchFamily="65" charset="-120"/>
              </a:rPr>
              <a:t>恐龍是如何消失的？</a:t>
            </a:r>
          </a:p>
        </p:txBody>
      </p:sp>
      <p:sp>
        <p:nvSpPr>
          <p:cNvPr id="8" name="投影片編號版面配置區 5"/>
          <p:cNvSpPr>
            <a:spLocks noGrp="1"/>
          </p:cNvSpPr>
          <p:nvPr>
            <p:ph type="sldNum" sz="quarter" idx="12"/>
          </p:nvPr>
        </p:nvSpPr>
        <p:spPr/>
        <p:txBody>
          <a:bodyPr/>
          <a:lstStyle/>
          <a:p>
            <a:fld id="{181A00A1-F2B3-498E-A0BA-1239E0869CB2}" type="slidenum">
              <a:rPr lang="en-US" altLang="zh-TW"/>
              <a:pPr/>
              <a:t>5</a:t>
            </a:fld>
            <a:endParaRPr lang="en-US" altLang="zh-TW"/>
          </a:p>
        </p:txBody>
      </p:sp>
      <p:pic>
        <p:nvPicPr>
          <p:cNvPr id="40963" name="Picture 3" descr="dinosaur"/>
          <p:cNvPicPr>
            <a:picLocks noChangeAspect="1" noChangeArrowheads="1"/>
          </p:cNvPicPr>
          <p:nvPr/>
        </p:nvPicPr>
        <p:blipFill>
          <a:blip r:embed="rId3" cstate="print"/>
          <a:srcRect/>
          <a:stretch>
            <a:fillRect/>
          </a:stretch>
        </p:blipFill>
        <p:spPr bwMode="auto">
          <a:xfrm>
            <a:off x="539750" y="1052513"/>
            <a:ext cx="3408363" cy="4537075"/>
          </a:xfrm>
          <a:prstGeom prst="rect">
            <a:avLst/>
          </a:prstGeom>
          <a:noFill/>
        </p:spPr>
      </p:pic>
      <p:pic>
        <p:nvPicPr>
          <p:cNvPr id="40964" name="Picture 4" descr="980,6d593b,2d11,1"/>
          <p:cNvPicPr>
            <a:picLocks noChangeAspect="1" noChangeArrowheads="1" noCrop="1"/>
          </p:cNvPicPr>
          <p:nvPr/>
        </p:nvPicPr>
        <p:blipFill>
          <a:blip r:embed="rId4" cstate="print"/>
          <a:srcRect/>
          <a:stretch>
            <a:fillRect/>
          </a:stretch>
        </p:blipFill>
        <p:spPr bwMode="auto">
          <a:xfrm>
            <a:off x="4500563" y="3429000"/>
            <a:ext cx="1741487" cy="2057400"/>
          </a:xfrm>
          <a:prstGeom prst="rect">
            <a:avLst/>
          </a:prstGeom>
          <a:noFill/>
        </p:spPr>
      </p:pic>
      <p:sp>
        <p:nvSpPr>
          <p:cNvPr id="40965" name="Text Box 5"/>
          <p:cNvSpPr txBox="1">
            <a:spLocks noChangeArrowheads="1"/>
          </p:cNvSpPr>
          <p:nvPr/>
        </p:nvSpPr>
        <p:spPr bwMode="auto">
          <a:xfrm>
            <a:off x="4500563" y="1700213"/>
            <a:ext cx="4176712" cy="1409700"/>
          </a:xfrm>
          <a:prstGeom prst="rect">
            <a:avLst/>
          </a:prstGeom>
          <a:noFill/>
          <a:ln w="9525">
            <a:noFill/>
            <a:miter lim="800000"/>
            <a:headEnd/>
            <a:tailEnd/>
          </a:ln>
          <a:effectLst/>
        </p:spPr>
        <p:txBody>
          <a:bodyPr>
            <a:spAutoFit/>
          </a:bodyPr>
          <a:lstStyle/>
          <a:p>
            <a:pPr>
              <a:lnSpc>
                <a:spcPct val="75000"/>
              </a:lnSpc>
              <a:spcBef>
                <a:spcPct val="30000"/>
              </a:spcBef>
            </a:pPr>
            <a:r>
              <a:rPr lang="zh-TW" altLang="en-US" sz="2400" dirty="0">
                <a:latin typeface="標楷體" pitchFamily="65" charset="-120"/>
                <a:ea typeface="標楷體" pitchFamily="65" charset="-120"/>
              </a:rPr>
              <a:t>食量太大，將食物吃光了？</a:t>
            </a:r>
          </a:p>
          <a:p>
            <a:pPr>
              <a:lnSpc>
                <a:spcPct val="75000"/>
              </a:lnSpc>
              <a:spcBef>
                <a:spcPct val="30000"/>
              </a:spcBef>
            </a:pPr>
            <a:r>
              <a:rPr lang="zh-TW" altLang="en-US" sz="2400" dirty="0">
                <a:latin typeface="標楷體" pitchFamily="65" charset="-120"/>
                <a:ea typeface="標楷體" pitchFamily="65" charset="-120"/>
              </a:rPr>
              <a:t>彗星撞地球 </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被亂石炸得腦袋開花？</a:t>
            </a:r>
          </a:p>
          <a:p>
            <a:pPr>
              <a:lnSpc>
                <a:spcPct val="75000"/>
              </a:lnSpc>
              <a:spcBef>
                <a:spcPct val="30000"/>
              </a:spcBef>
            </a:pPr>
            <a:r>
              <a:rPr lang="zh-TW" altLang="en-US" sz="2400" dirty="0">
                <a:latin typeface="標楷體" pitchFamily="65" charset="-120"/>
                <a:ea typeface="標楷體" pitchFamily="65" charset="-120"/>
              </a:rPr>
              <a:t>氣候遽變難以適應？</a:t>
            </a:r>
          </a:p>
        </p:txBody>
      </p:sp>
      <p:sp>
        <p:nvSpPr>
          <p:cNvPr id="40966" name="Rectangle 6"/>
          <p:cNvSpPr>
            <a:spLocks noChangeArrowheads="1"/>
          </p:cNvSpPr>
          <p:nvPr/>
        </p:nvSpPr>
        <p:spPr bwMode="auto">
          <a:xfrm>
            <a:off x="1835696" y="6021288"/>
            <a:ext cx="3536950" cy="457200"/>
          </a:xfrm>
          <a:prstGeom prst="rect">
            <a:avLst/>
          </a:prstGeom>
          <a:noFill/>
          <a:ln w="9525">
            <a:noFill/>
            <a:miter lim="800000"/>
            <a:headEnd/>
            <a:tailEnd/>
          </a:ln>
          <a:effectLst/>
        </p:spPr>
        <p:txBody>
          <a:bodyPr wrap="none">
            <a:spAutoFit/>
          </a:bodyPr>
          <a:lstStyle/>
          <a:p>
            <a:r>
              <a:rPr lang="zh-TW" altLang="en-US" sz="2400" b="1" dirty="0">
                <a:effectLst>
                  <a:outerShdw blurRad="38100" dist="38100" dir="2700000" algn="tl">
                    <a:srgbClr val="000000"/>
                  </a:outerShdw>
                </a:effectLst>
                <a:latin typeface="標楷體" pitchFamily="65" charset="-120"/>
                <a:ea typeface="標楷體" pitchFamily="65" charset="-120"/>
                <a:cs typeface="Times New Roman" pitchFamily="18" charset="0"/>
              </a:rPr>
              <a:t>請各位繼續看以下的圖片</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3EC7EC3-893D-46A2-91AE-09E4517EAD6C}" type="slidenum">
              <a:rPr lang="en-US" altLang="zh-TW" smtClean="0"/>
              <a:pPr/>
              <a:t>50</a:t>
            </a:fld>
            <a:endParaRPr lang="en-US" altLang="zh-TW"/>
          </a:p>
        </p:txBody>
      </p:sp>
      <p:pic>
        <p:nvPicPr>
          <p:cNvPr id="25602" name="Picture 2"/>
          <p:cNvPicPr>
            <a:picLocks noGrp="1" noChangeAspect="1" noChangeArrowheads="1"/>
          </p:cNvPicPr>
          <p:nvPr>
            <p:ph idx="1"/>
          </p:nvPr>
        </p:nvPicPr>
        <p:blipFill>
          <a:blip r:embed="rId3" cstate="print"/>
          <a:srcRect/>
          <a:stretch>
            <a:fillRect/>
          </a:stretch>
        </p:blipFill>
        <p:spPr bwMode="auto">
          <a:xfrm>
            <a:off x="827584" y="908720"/>
            <a:ext cx="7704856" cy="57665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電動汽車</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51</a:t>
            </a:fld>
            <a:endParaRPr lang="en-US" altLang="zh-TW"/>
          </a:p>
        </p:txBody>
      </p:sp>
      <p:pic>
        <p:nvPicPr>
          <p:cNvPr id="26626" name="Picture 2"/>
          <p:cNvPicPr>
            <a:picLocks noGrp="1" noChangeAspect="1" noChangeArrowheads="1"/>
          </p:cNvPicPr>
          <p:nvPr>
            <p:ph idx="1"/>
          </p:nvPr>
        </p:nvPicPr>
        <p:blipFill>
          <a:blip r:embed="rId3" cstate="print"/>
          <a:srcRect/>
          <a:stretch>
            <a:fillRect/>
          </a:stretch>
        </p:blipFill>
        <p:spPr bwMode="auto">
          <a:xfrm>
            <a:off x="827584" y="1484784"/>
            <a:ext cx="7560305"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免費電動車太陽能充電站</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52</a:t>
            </a:fld>
            <a:endParaRPr lang="en-US" altLang="zh-TW"/>
          </a:p>
        </p:txBody>
      </p:sp>
      <p:pic>
        <p:nvPicPr>
          <p:cNvPr id="27650" name="Picture 2"/>
          <p:cNvPicPr>
            <a:picLocks noGrp="1" noChangeAspect="1" noChangeArrowheads="1"/>
          </p:cNvPicPr>
          <p:nvPr>
            <p:ph idx="1"/>
          </p:nvPr>
        </p:nvPicPr>
        <p:blipFill>
          <a:blip r:embed="rId3" cstate="print"/>
          <a:srcRect/>
          <a:stretch>
            <a:fillRect/>
          </a:stretch>
        </p:blipFill>
        <p:spPr bwMode="auto">
          <a:xfrm>
            <a:off x="611560" y="1556791"/>
            <a:ext cx="7951814" cy="5301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3EC7EC3-893D-46A2-91AE-09E4517EAD6C}" type="slidenum">
              <a:rPr lang="en-US" altLang="zh-TW" smtClean="0"/>
              <a:pPr/>
              <a:t>53</a:t>
            </a:fld>
            <a:endParaRPr lang="en-US" altLang="zh-TW"/>
          </a:p>
        </p:txBody>
      </p:sp>
      <p:pic>
        <p:nvPicPr>
          <p:cNvPr id="28674" name="Picture 2"/>
          <p:cNvPicPr>
            <a:picLocks noGrp="1" noChangeAspect="1" noChangeArrowheads="1"/>
          </p:cNvPicPr>
          <p:nvPr>
            <p:ph idx="1"/>
          </p:nvPr>
        </p:nvPicPr>
        <p:blipFill>
          <a:blip r:embed="rId3" cstate="print"/>
          <a:srcRect/>
          <a:stretch>
            <a:fillRect/>
          </a:stretch>
        </p:blipFill>
        <p:spPr bwMode="auto">
          <a:xfrm>
            <a:off x="683568" y="1484784"/>
            <a:ext cx="7848872" cy="5280676"/>
          </a:xfrm>
          <a:prstGeom prst="rect">
            <a:avLst/>
          </a:prstGeom>
          <a:noFill/>
          <a:ln w="9525">
            <a:noFill/>
            <a:miter lim="800000"/>
            <a:headEnd/>
            <a:tailEnd/>
          </a:ln>
        </p:spPr>
      </p:pic>
      <p:sp>
        <p:nvSpPr>
          <p:cNvPr id="6" name="標題 1"/>
          <p:cNvSpPr>
            <a:spLocks noGrp="1"/>
          </p:cNvSpPr>
          <p:nvPr>
            <p:ph type="title"/>
          </p:nvPr>
        </p:nvSpPr>
        <p:spPr/>
        <p:txBody>
          <a:bodyPr/>
          <a:lstStyle/>
          <a:p>
            <a:r>
              <a:rPr lang="zh-TW" altLang="en-US" dirty="0" smtClean="0">
                <a:latin typeface="標楷體" pitchFamily="65" charset="-120"/>
                <a:ea typeface="標楷體" pitchFamily="65" charset="-120"/>
              </a:rPr>
              <a:t>免費電動車太陽能充電站</a:t>
            </a:r>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雙</a:t>
            </a:r>
            <a:r>
              <a:rPr lang="en-US" altLang="zh-TW" dirty="0" smtClean="0">
                <a:latin typeface="標楷體" pitchFamily="65" charset="-120"/>
                <a:ea typeface="標楷體" pitchFamily="65" charset="-120"/>
              </a:rPr>
              <a:t>B</a:t>
            </a:r>
            <a:r>
              <a:rPr lang="zh-TW" altLang="en-US" dirty="0" smtClean="0">
                <a:latin typeface="標楷體" pitchFamily="65" charset="-120"/>
                <a:ea typeface="標楷體" pitchFamily="65" charset="-120"/>
              </a:rPr>
              <a:t>的電動車</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54</a:t>
            </a:fld>
            <a:endParaRPr lang="en-US" altLang="zh-TW"/>
          </a:p>
        </p:txBody>
      </p:sp>
      <p:pic>
        <p:nvPicPr>
          <p:cNvPr id="5123" name="Picture 3"/>
          <p:cNvPicPr>
            <a:picLocks noGrp="1" noChangeAspect="1" noChangeArrowheads="1"/>
          </p:cNvPicPr>
          <p:nvPr>
            <p:ph idx="1"/>
          </p:nvPr>
        </p:nvPicPr>
        <p:blipFill>
          <a:blip r:embed="rId3" cstate="print"/>
          <a:srcRect/>
          <a:stretch>
            <a:fillRect/>
          </a:stretch>
        </p:blipFill>
        <p:spPr bwMode="auto">
          <a:xfrm>
            <a:off x="755576" y="1484784"/>
            <a:ext cx="7708602"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國產電動車</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55</a:t>
            </a:fld>
            <a:endParaRPr lang="en-US" altLang="zh-TW"/>
          </a:p>
        </p:txBody>
      </p:sp>
      <p:pic>
        <p:nvPicPr>
          <p:cNvPr id="6146" name="Picture 2"/>
          <p:cNvPicPr>
            <a:picLocks noGrp="1" noChangeAspect="1" noChangeArrowheads="1"/>
          </p:cNvPicPr>
          <p:nvPr>
            <p:ph idx="1"/>
          </p:nvPr>
        </p:nvPicPr>
        <p:blipFill>
          <a:blip r:embed="rId3" cstate="print"/>
          <a:srcRect/>
          <a:stretch>
            <a:fillRect/>
          </a:stretch>
        </p:blipFill>
        <p:spPr bwMode="auto">
          <a:xfrm>
            <a:off x="899592" y="1484783"/>
            <a:ext cx="7488832" cy="53930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大陸的電摩早已滿街跑</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56</a:t>
            </a:fld>
            <a:endParaRPr lang="en-US" altLang="zh-TW"/>
          </a:p>
        </p:txBody>
      </p:sp>
      <p:pic>
        <p:nvPicPr>
          <p:cNvPr id="10242" name="Picture 2"/>
          <p:cNvPicPr>
            <a:picLocks noGrp="1" noChangeAspect="1" noChangeArrowheads="1"/>
          </p:cNvPicPr>
          <p:nvPr>
            <p:ph idx="1"/>
          </p:nvPr>
        </p:nvPicPr>
        <p:blipFill>
          <a:blip r:embed="rId3" cstate="print"/>
          <a:srcRect/>
          <a:stretch>
            <a:fillRect/>
          </a:stretch>
        </p:blipFill>
        <p:spPr bwMode="auto">
          <a:xfrm>
            <a:off x="755576" y="1412776"/>
            <a:ext cx="7451840" cy="5445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義大利的例子</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57</a:t>
            </a:fld>
            <a:endParaRPr lang="en-US" altLang="zh-TW"/>
          </a:p>
        </p:txBody>
      </p:sp>
      <p:pic>
        <p:nvPicPr>
          <p:cNvPr id="4098" name="Picture 2"/>
          <p:cNvPicPr>
            <a:picLocks noGrp="1" noChangeAspect="1" noChangeArrowheads="1"/>
          </p:cNvPicPr>
          <p:nvPr>
            <p:ph idx="1"/>
          </p:nvPr>
        </p:nvPicPr>
        <p:blipFill>
          <a:blip r:embed="rId3" cstate="print"/>
          <a:srcRect/>
          <a:stretch>
            <a:fillRect/>
          </a:stretch>
        </p:blipFill>
        <p:spPr bwMode="auto">
          <a:xfrm>
            <a:off x="1043608" y="1244472"/>
            <a:ext cx="7200800" cy="53491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日本鹿兒島 京瓷太陽能發電</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58</a:t>
            </a:fld>
            <a:endParaRPr lang="en-US" altLang="zh-TW"/>
          </a:p>
        </p:txBody>
      </p:sp>
      <p:pic>
        <p:nvPicPr>
          <p:cNvPr id="5122" name="Picture 2"/>
          <p:cNvPicPr>
            <a:picLocks noGrp="1" noChangeAspect="1" noChangeArrowheads="1"/>
          </p:cNvPicPr>
          <p:nvPr>
            <p:ph idx="1"/>
          </p:nvPr>
        </p:nvPicPr>
        <p:blipFill>
          <a:blip r:embed="rId3" cstate="print"/>
          <a:srcRect/>
          <a:stretch>
            <a:fillRect/>
          </a:stretch>
        </p:blipFill>
        <p:spPr bwMode="auto">
          <a:xfrm>
            <a:off x="1043608" y="1484784"/>
            <a:ext cx="7142672"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日本的太陽能應用</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59</a:t>
            </a:fld>
            <a:endParaRPr lang="en-US" altLang="zh-TW"/>
          </a:p>
        </p:txBody>
      </p:sp>
      <p:pic>
        <p:nvPicPr>
          <p:cNvPr id="12290" name="Picture 2"/>
          <p:cNvPicPr>
            <a:picLocks noGrp="1" noChangeAspect="1" noChangeArrowheads="1"/>
          </p:cNvPicPr>
          <p:nvPr>
            <p:ph idx="1"/>
          </p:nvPr>
        </p:nvPicPr>
        <p:blipFill>
          <a:blip r:embed="rId3" cstate="print"/>
          <a:srcRect/>
          <a:stretch>
            <a:fillRect/>
          </a:stretch>
        </p:blipFill>
        <p:spPr bwMode="auto">
          <a:xfrm>
            <a:off x="755576" y="1484299"/>
            <a:ext cx="7416824" cy="53737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533400" y="228600"/>
            <a:ext cx="8229600" cy="533400"/>
          </a:xfrm>
        </p:spPr>
        <p:txBody>
          <a:bodyPr>
            <a:normAutofit fontScale="90000"/>
          </a:bodyPr>
          <a:lstStyle/>
          <a:p>
            <a:r>
              <a:rPr lang="zh-TW" altLang="en-US" sz="4800" b="1">
                <a:solidFill>
                  <a:schemeClr val="tx1"/>
                </a:solidFill>
                <a:latin typeface="標楷體" pitchFamily="65" charset="-120"/>
                <a:ea typeface="標楷體" pitchFamily="65" charset="-120"/>
              </a:rPr>
              <a:t>未來全球各地溫度變化預測圖</a:t>
            </a:r>
            <a:endParaRPr lang="zh-TW" altLang="en-US" sz="4800">
              <a:latin typeface="標楷體" panose="03000509000000000000" pitchFamily="65" charset="-120"/>
              <a:ea typeface="標楷體" panose="03000509000000000000" pitchFamily="65" charset="-120"/>
            </a:endParaRPr>
          </a:p>
        </p:txBody>
      </p:sp>
      <p:pic>
        <p:nvPicPr>
          <p:cNvPr id="113667" name="Picture 3"/>
          <p:cNvPicPr>
            <a:picLocks noChangeAspect="1" noChangeArrowheads="1"/>
          </p:cNvPicPr>
          <p:nvPr/>
        </p:nvPicPr>
        <p:blipFill>
          <a:blip r:embed="rId3" cstate="print"/>
          <a:srcRect/>
          <a:stretch>
            <a:fillRect/>
          </a:stretch>
        </p:blipFill>
        <p:spPr bwMode="auto">
          <a:xfrm>
            <a:off x="2819400" y="914400"/>
            <a:ext cx="3552825"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美軍在中東</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60</a:t>
            </a:fld>
            <a:endParaRPr lang="en-US" altLang="zh-TW"/>
          </a:p>
        </p:txBody>
      </p:sp>
      <p:pic>
        <p:nvPicPr>
          <p:cNvPr id="22530" name="Picture 2"/>
          <p:cNvPicPr>
            <a:picLocks noGrp="1" noChangeAspect="1" noChangeArrowheads="1"/>
          </p:cNvPicPr>
          <p:nvPr>
            <p:ph idx="1"/>
          </p:nvPr>
        </p:nvPicPr>
        <p:blipFill>
          <a:blip r:embed="rId3" cstate="print"/>
          <a:srcRect/>
          <a:stretch>
            <a:fillRect/>
          </a:stretch>
        </p:blipFill>
        <p:spPr bwMode="auto">
          <a:xfrm>
            <a:off x="251520" y="1484784"/>
            <a:ext cx="8549673"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沙漠中的能源</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61</a:t>
            </a:fld>
            <a:endParaRPr lang="en-US" altLang="zh-TW"/>
          </a:p>
        </p:txBody>
      </p:sp>
      <p:pic>
        <p:nvPicPr>
          <p:cNvPr id="23554" name="Picture 2"/>
          <p:cNvPicPr>
            <a:picLocks noGrp="1" noChangeAspect="1" noChangeArrowheads="1"/>
          </p:cNvPicPr>
          <p:nvPr>
            <p:ph idx="1"/>
          </p:nvPr>
        </p:nvPicPr>
        <p:blipFill>
          <a:blip r:embed="rId3" cstate="print"/>
          <a:srcRect/>
          <a:stretch>
            <a:fillRect/>
          </a:stretch>
        </p:blipFill>
        <p:spPr bwMode="auto">
          <a:xfrm>
            <a:off x="539552" y="1268760"/>
            <a:ext cx="8064896" cy="54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法國的太陽能別墅</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62</a:t>
            </a:fld>
            <a:endParaRPr lang="en-US" altLang="zh-TW"/>
          </a:p>
        </p:txBody>
      </p:sp>
      <p:pic>
        <p:nvPicPr>
          <p:cNvPr id="26626" name="Picture 2"/>
          <p:cNvPicPr>
            <a:picLocks noGrp="1" noChangeAspect="1" noChangeArrowheads="1"/>
          </p:cNvPicPr>
          <p:nvPr>
            <p:ph idx="1"/>
          </p:nvPr>
        </p:nvPicPr>
        <p:blipFill>
          <a:blip r:embed="rId3" cstate="print"/>
          <a:srcRect/>
          <a:stretch>
            <a:fillRect/>
          </a:stretch>
        </p:blipFill>
        <p:spPr bwMode="auto">
          <a:xfrm>
            <a:off x="971600" y="1484784"/>
            <a:ext cx="7245700"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3EC7EC3-893D-46A2-91AE-09E4517EAD6C}" type="slidenum">
              <a:rPr lang="en-US" altLang="zh-TW" smtClean="0"/>
              <a:pPr/>
              <a:t>63</a:t>
            </a:fld>
            <a:endParaRPr lang="en-US" altLang="zh-TW"/>
          </a:p>
        </p:txBody>
      </p:sp>
      <p:pic>
        <p:nvPicPr>
          <p:cNvPr id="24578" name="Picture 2"/>
          <p:cNvPicPr>
            <a:picLocks noGrp="1" noChangeAspect="1" noChangeArrowheads="1"/>
          </p:cNvPicPr>
          <p:nvPr>
            <p:ph idx="1"/>
          </p:nvPr>
        </p:nvPicPr>
        <p:blipFill>
          <a:blip r:embed="rId3" cstate="print"/>
          <a:srcRect/>
          <a:stretch>
            <a:fillRect/>
          </a:stretch>
        </p:blipFill>
        <p:spPr bwMode="auto">
          <a:xfrm>
            <a:off x="323528" y="908720"/>
            <a:ext cx="8580150"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清涼的辣妹太陽能比基尼裝</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a:xfrm>
            <a:off x="6804248" y="6400800"/>
            <a:ext cx="2133600" cy="457200"/>
          </a:xfrm>
        </p:spPr>
        <p:txBody>
          <a:bodyPr/>
          <a:lstStyle/>
          <a:p>
            <a:fld id="{A3EC7EC3-893D-46A2-91AE-09E4517EAD6C}" type="slidenum">
              <a:rPr lang="en-US" altLang="zh-TW" smtClean="0"/>
              <a:pPr/>
              <a:t>64</a:t>
            </a:fld>
            <a:endParaRPr lang="en-US" altLang="zh-TW"/>
          </a:p>
        </p:txBody>
      </p:sp>
      <p:pic>
        <p:nvPicPr>
          <p:cNvPr id="25602" name="Picture 2"/>
          <p:cNvPicPr>
            <a:picLocks noGrp="1" noChangeAspect="1" noChangeArrowheads="1"/>
          </p:cNvPicPr>
          <p:nvPr>
            <p:ph idx="1"/>
          </p:nvPr>
        </p:nvPicPr>
        <p:blipFill>
          <a:blip r:embed="rId3" cstate="print"/>
          <a:srcRect/>
          <a:stretch>
            <a:fillRect/>
          </a:stretch>
        </p:blipFill>
        <p:spPr bwMode="auto">
          <a:xfrm>
            <a:off x="971600" y="1484784"/>
            <a:ext cx="7281292"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332657"/>
            <a:ext cx="8229600" cy="576063"/>
          </a:xfrm>
        </p:spPr>
        <p:txBody>
          <a:bodyPr>
            <a:normAutofit fontScale="90000"/>
          </a:bodyPr>
          <a:lstStyle/>
          <a:p>
            <a:r>
              <a:rPr lang="zh-TW" altLang="en-US" sz="3600" dirty="0" smtClean="0">
                <a:latin typeface="標楷體" panose="03000509000000000000" pitchFamily="65" charset="-120"/>
                <a:ea typeface="標楷體" panose="03000509000000000000" pitchFamily="65" charset="-120"/>
                <a:cs typeface="Tahoma" pitchFamily="34" charset="0"/>
              </a:rPr>
              <a:t>節能革命 </a:t>
            </a:r>
            <a:r>
              <a:rPr lang="en-US" altLang="zh-TW" sz="3600" dirty="0" smtClean="0">
                <a:latin typeface="標楷體" panose="03000509000000000000" pitchFamily="65" charset="-120"/>
                <a:ea typeface="標楷體" panose="03000509000000000000" pitchFamily="65" charset="-120"/>
                <a:cs typeface="Tahoma" pitchFamily="34" charset="0"/>
              </a:rPr>
              <a:t>LED</a:t>
            </a:r>
            <a:endParaRPr lang="zh-TW" altLang="en-US" sz="3600" dirty="0">
              <a:latin typeface="標楷體" panose="03000509000000000000" pitchFamily="65" charset="-120"/>
              <a:ea typeface="標楷體" panose="03000509000000000000" pitchFamily="65" charset="-120"/>
              <a:cs typeface="Tahoma" pitchFamily="34" charset="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65</a:t>
            </a:fld>
            <a:endParaRPr lang="en-US" altLang="zh-TW"/>
          </a:p>
        </p:txBody>
      </p:sp>
      <p:pic>
        <p:nvPicPr>
          <p:cNvPr id="9218" name="Picture 2"/>
          <p:cNvPicPr>
            <a:picLocks noChangeAspect="1" noChangeArrowheads="1"/>
          </p:cNvPicPr>
          <p:nvPr/>
        </p:nvPicPr>
        <p:blipFill>
          <a:blip r:embed="rId3" cstate="print"/>
          <a:srcRect/>
          <a:stretch>
            <a:fillRect/>
          </a:stretch>
        </p:blipFill>
        <p:spPr bwMode="auto">
          <a:xfrm>
            <a:off x="1907704" y="1196752"/>
            <a:ext cx="5547188" cy="55225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918939"/>
          </a:xfrm>
        </p:spPr>
        <p:txBody>
          <a:bodyPr/>
          <a:lstStyle/>
          <a:p>
            <a:r>
              <a:rPr lang="zh-TW" altLang="en-US" sz="3200" dirty="0" smtClean="0">
                <a:latin typeface="標楷體" pitchFamily="65" charset="-120"/>
                <a:ea typeface="標楷體" pitchFamily="65" charset="-120"/>
              </a:rPr>
              <a:t>美麗的又省電的</a:t>
            </a:r>
            <a:r>
              <a:rPr lang="en-US" altLang="zh-TW" sz="3200" dirty="0" smtClean="0">
                <a:latin typeface="標楷體" pitchFamily="65" charset="-120"/>
                <a:ea typeface="標楷體" pitchFamily="65" charset="-120"/>
              </a:rPr>
              <a:t>LED</a:t>
            </a:r>
            <a:r>
              <a:rPr lang="zh-TW" altLang="en-US" sz="3200" dirty="0" smtClean="0">
                <a:latin typeface="標楷體" pitchFamily="65" charset="-120"/>
                <a:ea typeface="標楷體" pitchFamily="65" charset="-120"/>
              </a:rPr>
              <a:t>光源</a:t>
            </a:r>
            <a:endParaRPr lang="zh-TW" altLang="en-US" sz="3200"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66</a:t>
            </a:fld>
            <a:endParaRPr lang="en-US" altLang="zh-TW"/>
          </a:p>
        </p:txBody>
      </p:sp>
      <p:pic>
        <p:nvPicPr>
          <p:cNvPr id="6146" name="Picture 2"/>
          <p:cNvPicPr>
            <a:picLocks noGrp="1" noChangeAspect="1" noChangeArrowheads="1"/>
          </p:cNvPicPr>
          <p:nvPr>
            <p:ph idx="1"/>
          </p:nvPr>
        </p:nvPicPr>
        <p:blipFill>
          <a:blip r:embed="rId3" cstate="print"/>
          <a:srcRect/>
          <a:stretch>
            <a:fillRect/>
          </a:stretch>
        </p:blipFill>
        <p:spPr bwMode="auto">
          <a:xfrm>
            <a:off x="1331641" y="1172557"/>
            <a:ext cx="6624736" cy="5352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846931"/>
          </a:xfrm>
        </p:spPr>
        <p:txBody>
          <a:bodyPr/>
          <a:lstStyle/>
          <a:p>
            <a:r>
              <a:rPr lang="en-US" altLang="zh-TW" sz="3600" dirty="0" smtClean="0">
                <a:latin typeface="標楷體" pitchFamily="65" charset="-120"/>
                <a:ea typeface="標楷體" pitchFamily="65" charset="-120"/>
              </a:rPr>
              <a:t>LED</a:t>
            </a:r>
            <a:r>
              <a:rPr lang="zh-TW" altLang="en-US" sz="3600" dirty="0" smtClean="0">
                <a:latin typeface="標楷體" pitchFamily="65" charset="-120"/>
                <a:ea typeface="標楷體" pitchFamily="65" charset="-120"/>
              </a:rPr>
              <a:t>屏幕</a:t>
            </a:r>
            <a:endParaRPr lang="zh-TW" altLang="en-US" sz="3600"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67</a:t>
            </a:fld>
            <a:endParaRPr lang="en-US" altLang="zh-TW"/>
          </a:p>
        </p:txBody>
      </p:sp>
      <p:pic>
        <p:nvPicPr>
          <p:cNvPr id="7170" name="Picture 2"/>
          <p:cNvPicPr>
            <a:picLocks noGrp="1" noChangeAspect="1" noChangeArrowheads="1"/>
          </p:cNvPicPr>
          <p:nvPr>
            <p:ph idx="1"/>
          </p:nvPr>
        </p:nvPicPr>
        <p:blipFill>
          <a:blip r:embed="rId3" cstate="print"/>
          <a:srcRect/>
          <a:stretch>
            <a:fillRect/>
          </a:stretch>
        </p:blipFill>
        <p:spPr bwMode="auto">
          <a:xfrm>
            <a:off x="2555776" y="1184826"/>
            <a:ext cx="4104456" cy="56731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smtClean="0">
                <a:latin typeface="標楷體" panose="03000509000000000000" pitchFamily="65" charset="-120"/>
                <a:ea typeface="標楷體" panose="03000509000000000000" pitchFamily="65" charset="-120"/>
              </a:rPr>
              <a:t>LED</a:t>
            </a:r>
            <a:r>
              <a:rPr lang="zh-TW" altLang="en-US" sz="3600" dirty="0" smtClean="0">
                <a:latin typeface="標楷體" pitchFamily="65" charset="-120"/>
                <a:ea typeface="標楷體" pitchFamily="65" charset="-120"/>
              </a:rPr>
              <a:t>裝飾</a:t>
            </a:r>
            <a:endParaRPr lang="zh-TW" altLang="en-US" sz="2400"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68</a:t>
            </a:fld>
            <a:endParaRPr lang="en-US" altLang="zh-TW"/>
          </a:p>
        </p:txBody>
      </p:sp>
      <p:pic>
        <p:nvPicPr>
          <p:cNvPr id="8194" name="Picture 2"/>
          <p:cNvPicPr>
            <a:picLocks noChangeAspect="1" noChangeArrowheads="1"/>
          </p:cNvPicPr>
          <p:nvPr/>
        </p:nvPicPr>
        <p:blipFill>
          <a:blip r:embed="rId3" cstate="print"/>
          <a:srcRect/>
          <a:stretch>
            <a:fillRect/>
          </a:stretch>
        </p:blipFill>
        <p:spPr bwMode="auto">
          <a:xfrm>
            <a:off x="0" y="1844824"/>
            <a:ext cx="8950355"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6" descr="File:WindMills.jpg">
            <a:hlinkClick r:id="rId3"/>
          </p:cNvPr>
          <p:cNvPicPr>
            <a:picLocks noChangeAspect="1" noChangeArrowheads="1"/>
          </p:cNvPicPr>
          <p:nvPr/>
        </p:nvPicPr>
        <p:blipFill>
          <a:blip r:embed="rId4" cstate="print"/>
          <a:srcRect/>
          <a:stretch>
            <a:fillRect/>
          </a:stretch>
        </p:blipFill>
        <p:spPr bwMode="auto">
          <a:xfrm>
            <a:off x="539750" y="549275"/>
            <a:ext cx="3744913" cy="3048000"/>
          </a:xfrm>
          <a:prstGeom prst="rect">
            <a:avLst/>
          </a:prstGeom>
          <a:noFill/>
        </p:spPr>
      </p:pic>
      <p:pic>
        <p:nvPicPr>
          <p:cNvPr id="50184" name="Picture 8" descr="File:Enercon E-40 in der Dämmerung.jpg">
            <a:hlinkClick r:id="rId5"/>
          </p:cNvPr>
          <p:cNvPicPr>
            <a:picLocks noChangeAspect="1" noChangeArrowheads="1"/>
          </p:cNvPicPr>
          <p:nvPr/>
        </p:nvPicPr>
        <p:blipFill>
          <a:blip r:embed="rId6" cstate="print"/>
          <a:srcRect/>
          <a:stretch>
            <a:fillRect/>
          </a:stretch>
        </p:blipFill>
        <p:spPr bwMode="auto">
          <a:xfrm>
            <a:off x="4860032" y="692696"/>
            <a:ext cx="3533775" cy="5715000"/>
          </a:xfrm>
          <a:prstGeom prst="rect">
            <a:avLst/>
          </a:prstGeom>
          <a:noFill/>
        </p:spPr>
      </p:pic>
      <p:pic>
        <p:nvPicPr>
          <p:cNvPr id="50186" name="Picture 10" descr="圖片預覽"/>
          <p:cNvPicPr>
            <a:picLocks noChangeAspect="1" noChangeArrowheads="1"/>
          </p:cNvPicPr>
          <p:nvPr/>
        </p:nvPicPr>
        <p:blipFill>
          <a:blip r:embed="rId7" cstate="print"/>
          <a:srcRect/>
          <a:stretch>
            <a:fillRect/>
          </a:stretch>
        </p:blipFill>
        <p:spPr bwMode="auto">
          <a:xfrm>
            <a:off x="539750" y="3644900"/>
            <a:ext cx="3744913" cy="2919413"/>
          </a:xfrm>
          <a:prstGeom prst="rect">
            <a:avLst/>
          </a:prstGeom>
          <a:noFill/>
        </p:spPr>
      </p:pic>
      <p:sp>
        <p:nvSpPr>
          <p:cNvPr id="5" name="矩形 4"/>
          <p:cNvSpPr/>
          <p:nvPr/>
        </p:nvSpPr>
        <p:spPr>
          <a:xfrm>
            <a:off x="539552" y="332656"/>
            <a:ext cx="7704856" cy="1323439"/>
          </a:xfrm>
          <a:prstGeom prst="rect">
            <a:avLst/>
          </a:prstGeom>
        </p:spPr>
        <p:txBody>
          <a:bodyPr wrap="square">
            <a:spAutoFit/>
          </a:bodyPr>
          <a:lstStyle/>
          <a:p>
            <a:pPr lvl="2">
              <a:lnSpc>
                <a:spcPct val="80000"/>
              </a:lnSpc>
              <a:spcBef>
                <a:spcPct val="50000"/>
              </a:spcBef>
              <a:spcAft>
                <a:spcPct val="50000"/>
              </a:spcAft>
            </a:pPr>
            <a:r>
              <a:rPr lang="zh-TW" altLang="en-US" sz="3600" b="1" spc="300" dirty="0" smtClean="0">
                <a:solidFill>
                  <a:srgbClr val="C00000"/>
                </a:solidFill>
                <a:latin typeface="Times New Roman" pitchFamily="18" charset="0"/>
                <a:ea typeface="標楷體" pitchFamily="65" charset="-120"/>
              </a:rPr>
              <a:t>風兒多可愛　陣陣吹過來  有誰願意告訴我 風從哪裡來？</a:t>
            </a:r>
            <a:r>
              <a:rPr lang="zh-TW" altLang="en-US" sz="2800" b="1" spc="300" dirty="0" smtClean="0">
                <a:solidFill>
                  <a:srgbClr val="C00000"/>
                </a:solidFill>
                <a:latin typeface="Times New Roman" pitchFamily="18" charset="0"/>
                <a:ea typeface="標楷體" pitchFamily="65" charset="-120"/>
              </a:rPr>
              <a:t> </a:t>
            </a:r>
            <a:r>
              <a:rPr lang="zh-TW" altLang="en-US" sz="2800" b="1" spc="300" dirty="0" smtClean="0">
                <a:latin typeface="Times New Roman" pitchFamily="18" charset="0"/>
                <a:ea typeface="標楷體" pitchFamily="65" charset="-120"/>
              </a:rPr>
              <a:t>　</a:t>
            </a:r>
            <a:br>
              <a:rPr lang="zh-TW" altLang="en-US" sz="2800" b="1" spc="300" dirty="0" smtClean="0">
                <a:latin typeface="Times New Roman" pitchFamily="18" charset="0"/>
                <a:ea typeface="標楷體" pitchFamily="65" charset="-120"/>
              </a:rPr>
            </a:br>
            <a:endParaRPr lang="zh-TW" altLang="en-US" sz="2800" b="1" spc="300" dirty="0">
              <a:latin typeface="Times New Roman" pitchFamily="18" charset="0"/>
              <a:ea typeface="標楷體" pitchFamily="65" charset="-12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68313" y="0"/>
            <a:ext cx="8229600" cy="1371600"/>
          </a:xfrm>
        </p:spPr>
        <p:txBody>
          <a:bodyPr/>
          <a:lstStyle/>
          <a:p>
            <a:r>
              <a:rPr lang="zh-TW" altLang="en-US" b="1">
                <a:latin typeface="標楷體" panose="03000509000000000000" pitchFamily="65" charset="-120"/>
                <a:ea typeface="標楷體" panose="03000509000000000000" pitchFamily="65" charset="-120"/>
              </a:rPr>
              <a:t>杜拜</a:t>
            </a:r>
            <a:r>
              <a:rPr lang="zh-TW" altLang="en-US">
                <a:latin typeface="標楷體" panose="03000509000000000000" pitchFamily="65" charset="-120"/>
                <a:ea typeface="標楷體" panose="03000509000000000000" pitchFamily="65" charset="-120"/>
              </a:rPr>
              <a:t> </a:t>
            </a:r>
          </a:p>
        </p:txBody>
      </p:sp>
      <p:pic>
        <p:nvPicPr>
          <p:cNvPr id="96260" name="Picture 4" descr="072s"/>
          <p:cNvPicPr>
            <a:picLocks noGrp="1" noChangeAspect="1" noChangeArrowheads="1"/>
          </p:cNvPicPr>
          <p:nvPr>
            <p:ph sz="quarter" idx="2"/>
          </p:nvPr>
        </p:nvPicPr>
        <p:blipFill>
          <a:blip r:embed="rId3" cstate="print"/>
          <a:srcRect/>
          <a:stretch>
            <a:fillRect/>
          </a:stretch>
        </p:blipFill>
        <p:spPr>
          <a:xfrm>
            <a:off x="179388" y="2276475"/>
            <a:ext cx="4248150" cy="3216275"/>
          </a:xfrm>
          <a:noFill/>
          <a:ln>
            <a:solidFill>
              <a:schemeClr val="bg1"/>
            </a:solidFill>
          </a:ln>
        </p:spPr>
      </p:pic>
      <p:pic>
        <p:nvPicPr>
          <p:cNvPr id="96261" name="Picture 5" descr="073s"/>
          <p:cNvPicPr>
            <a:picLocks noGrp="1" noChangeAspect="1" noChangeArrowheads="1"/>
          </p:cNvPicPr>
          <p:nvPr>
            <p:ph sz="quarter" idx="3"/>
          </p:nvPr>
        </p:nvPicPr>
        <p:blipFill>
          <a:blip r:embed="rId4" cstate="print"/>
          <a:srcRect/>
          <a:stretch>
            <a:fillRect/>
          </a:stretch>
        </p:blipFill>
        <p:spPr>
          <a:xfrm>
            <a:off x="4500563" y="2276475"/>
            <a:ext cx="4464050" cy="3232150"/>
          </a:xfrm>
          <a:noFill/>
          <a:ln>
            <a:solidFill>
              <a:schemeClr val="bg1"/>
            </a:solidFill>
          </a:ln>
        </p:spPr>
      </p:pic>
      <p:sp>
        <p:nvSpPr>
          <p:cNvPr id="8" name="投影片編號版面配置區 7"/>
          <p:cNvSpPr>
            <a:spLocks noGrp="1"/>
          </p:cNvSpPr>
          <p:nvPr>
            <p:ph type="sldNum" sz="quarter" idx="12"/>
          </p:nvPr>
        </p:nvSpPr>
        <p:spPr/>
        <p:txBody>
          <a:bodyPr/>
          <a:lstStyle/>
          <a:p>
            <a:fld id="{AE95BD62-209D-4E11-A721-2D0E500C2CE3}" type="slidenum">
              <a:rPr lang="en-US" altLang="zh-TW"/>
              <a:pPr/>
              <a:t>7</a:t>
            </a:fld>
            <a:endParaRPr lang="en-US" altLang="zh-TW"/>
          </a:p>
        </p:txBody>
      </p:sp>
      <p:sp>
        <p:nvSpPr>
          <p:cNvPr id="96262" name="Text Box 6"/>
          <p:cNvSpPr txBox="1">
            <a:spLocks noChangeArrowheads="1"/>
          </p:cNvSpPr>
          <p:nvPr/>
        </p:nvSpPr>
        <p:spPr bwMode="auto">
          <a:xfrm>
            <a:off x="179388" y="1773238"/>
            <a:ext cx="1008062" cy="366712"/>
          </a:xfrm>
          <a:prstGeom prst="rect">
            <a:avLst/>
          </a:prstGeom>
          <a:noFill/>
          <a:ln w="9525">
            <a:noFill/>
            <a:miter lim="800000"/>
            <a:headEnd/>
            <a:tailEnd/>
          </a:ln>
          <a:effectLst/>
        </p:spPr>
        <p:txBody>
          <a:bodyPr>
            <a:spAutoFit/>
          </a:bodyPr>
          <a:lstStyle/>
          <a:p>
            <a:pPr>
              <a:spcBef>
                <a:spcPct val="50000"/>
              </a:spcBef>
            </a:pPr>
            <a:r>
              <a:rPr lang="en-US" altLang="zh-TW">
                <a:latin typeface="華康儷楷書" pitchFamily="49" charset="-120"/>
              </a:rPr>
              <a:t>1940</a:t>
            </a:r>
            <a:r>
              <a:rPr lang="zh-TW" altLang="en-US">
                <a:latin typeface="華康儷楷書" pitchFamily="49" charset="-120"/>
              </a:rPr>
              <a:t>年</a:t>
            </a:r>
          </a:p>
        </p:txBody>
      </p:sp>
      <p:sp>
        <p:nvSpPr>
          <p:cNvPr id="96263" name="Text Box 7"/>
          <p:cNvSpPr txBox="1">
            <a:spLocks noChangeArrowheads="1"/>
          </p:cNvSpPr>
          <p:nvPr/>
        </p:nvSpPr>
        <p:spPr bwMode="auto">
          <a:xfrm>
            <a:off x="8027988" y="1773238"/>
            <a:ext cx="757237" cy="366712"/>
          </a:xfrm>
          <a:prstGeom prst="rect">
            <a:avLst/>
          </a:prstGeom>
          <a:noFill/>
          <a:ln w="9525">
            <a:noFill/>
            <a:miter lim="800000"/>
            <a:headEnd/>
            <a:tailEnd/>
          </a:ln>
          <a:effectLst/>
        </p:spPr>
        <p:txBody>
          <a:bodyPr>
            <a:spAutoFit/>
          </a:bodyPr>
          <a:lstStyle/>
          <a:p>
            <a:pPr>
              <a:spcBef>
                <a:spcPct val="50000"/>
              </a:spcBef>
            </a:pPr>
            <a:r>
              <a:rPr lang="zh-TW" altLang="en-US">
                <a:latin typeface="華康儷楷書" pitchFamily="49" charset="-120"/>
              </a:rPr>
              <a:t>如今</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latin typeface="標楷體" pitchFamily="65" charset="-120"/>
                <a:ea typeface="標楷體" pitchFamily="65" charset="-120"/>
              </a:rPr>
              <a:t>十餘年來風力發電成長了十七倍</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zh-TW" altLang="en-US" sz="3200" dirty="0" smtClean="0">
                <a:latin typeface="標楷體" pitchFamily="65" charset="-120"/>
                <a:ea typeface="標楷體" pitchFamily="65" charset="-120"/>
              </a:rPr>
              <a:t>約</a:t>
            </a:r>
            <a:r>
              <a:rPr lang="en-US" altLang="zh-TW" sz="3200" dirty="0" smtClean="0">
                <a:latin typeface="標楷體" pitchFamily="65" charset="-120"/>
                <a:ea typeface="標楷體" pitchFamily="65" charset="-120"/>
              </a:rPr>
              <a:t>120</a:t>
            </a:r>
            <a:r>
              <a:rPr lang="zh-TW" altLang="en-US" sz="3200" dirty="0" smtClean="0">
                <a:latin typeface="標楷體" pitchFamily="65" charset="-120"/>
                <a:ea typeface="標楷體" pitchFamily="65" charset="-120"/>
              </a:rPr>
              <a:t>座核四發電量</a:t>
            </a:r>
            <a:endParaRPr lang="zh-TW" altLang="en-US" sz="3200"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70</a:t>
            </a:fld>
            <a:endParaRPr lang="en-US" altLang="zh-TW"/>
          </a:p>
        </p:txBody>
      </p:sp>
      <p:pic>
        <p:nvPicPr>
          <p:cNvPr id="34818" name="Picture 2"/>
          <p:cNvPicPr>
            <a:picLocks noGrp="1" noChangeAspect="1" noChangeArrowheads="1"/>
          </p:cNvPicPr>
          <p:nvPr>
            <p:ph idx="1"/>
          </p:nvPr>
        </p:nvPicPr>
        <p:blipFill>
          <a:blip r:embed="rId3" cstate="print"/>
          <a:srcRect/>
          <a:stretch>
            <a:fillRect/>
          </a:stretch>
        </p:blipFill>
        <p:spPr bwMode="auto">
          <a:xfrm>
            <a:off x="755576" y="1484784"/>
            <a:ext cx="7471287" cy="5256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台灣有世界難得的好風場</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71</a:t>
            </a:fld>
            <a:endParaRPr lang="en-US" altLang="zh-TW"/>
          </a:p>
        </p:txBody>
      </p:sp>
      <p:pic>
        <p:nvPicPr>
          <p:cNvPr id="35842" name="Picture 2"/>
          <p:cNvPicPr>
            <a:picLocks noGrp="1" noChangeAspect="1" noChangeArrowheads="1"/>
          </p:cNvPicPr>
          <p:nvPr>
            <p:ph idx="1"/>
          </p:nvPr>
        </p:nvPicPr>
        <p:blipFill>
          <a:blip r:embed="rId3" cstate="print"/>
          <a:srcRect/>
          <a:stretch>
            <a:fillRect/>
          </a:stretch>
        </p:blipFill>
        <p:spPr bwMode="auto">
          <a:xfrm>
            <a:off x="755576" y="1365289"/>
            <a:ext cx="7632848" cy="54927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台灣離岸風力的潛能</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72</a:t>
            </a:fld>
            <a:endParaRPr lang="en-US" altLang="zh-TW"/>
          </a:p>
        </p:txBody>
      </p:sp>
      <p:pic>
        <p:nvPicPr>
          <p:cNvPr id="11266" name="Picture 2"/>
          <p:cNvPicPr>
            <a:picLocks noGrp="1" noChangeAspect="1" noChangeArrowheads="1"/>
          </p:cNvPicPr>
          <p:nvPr>
            <p:ph idx="1"/>
          </p:nvPr>
        </p:nvPicPr>
        <p:blipFill>
          <a:blip r:embed="rId3" cstate="print"/>
          <a:srcRect/>
          <a:stretch>
            <a:fillRect/>
          </a:stretch>
        </p:blipFill>
        <p:spPr bwMode="auto">
          <a:xfrm>
            <a:off x="323528" y="1556792"/>
            <a:ext cx="8537844" cy="530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潮汐發電</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73</a:t>
            </a:fld>
            <a:endParaRPr lang="en-US" altLang="zh-TW"/>
          </a:p>
        </p:txBody>
      </p:sp>
      <p:pic>
        <p:nvPicPr>
          <p:cNvPr id="39938" name="Picture 2"/>
          <p:cNvPicPr>
            <a:picLocks noGrp="1" noChangeAspect="1" noChangeArrowheads="1"/>
          </p:cNvPicPr>
          <p:nvPr>
            <p:ph idx="1"/>
          </p:nvPr>
        </p:nvPicPr>
        <p:blipFill>
          <a:blip r:embed="rId3" cstate="print"/>
          <a:srcRect/>
          <a:stretch>
            <a:fillRect/>
          </a:stretch>
        </p:blipFill>
        <p:spPr bwMode="auto">
          <a:xfrm>
            <a:off x="683568" y="1484784"/>
            <a:ext cx="7820069"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種出來的能源</a:t>
            </a:r>
            <a:endParaRPr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74</a:t>
            </a:fld>
            <a:endParaRPr lang="en-US" altLang="zh-TW"/>
          </a:p>
        </p:txBody>
      </p:sp>
      <p:pic>
        <p:nvPicPr>
          <p:cNvPr id="11266" name="Picture 2"/>
          <p:cNvPicPr>
            <a:picLocks noGrp="1" noChangeAspect="1" noChangeArrowheads="1"/>
          </p:cNvPicPr>
          <p:nvPr>
            <p:ph idx="1"/>
          </p:nvPr>
        </p:nvPicPr>
        <p:blipFill>
          <a:blip r:embed="rId3" cstate="print"/>
          <a:srcRect/>
          <a:stretch>
            <a:fillRect/>
          </a:stretch>
        </p:blipFill>
        <p:spPr bwMode="auto">
          <a:xfrm>
            <a:off x="1115616" y="1412776"/>
            <a:ext cx="7056785" cy="52683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05CBE92-6AA7-4268-A3B1-F17C4F7ADD70}" type="slidenum">
              <a:rPr lang="en-US" altLang="zh-TW"/>
              <a:pPr/>
              <a:t>75</a:t>
            </a:fld>
            <a:endParaRPr lang="en-US" altLang="zh-TW"/>
          </a:p>
        </p:txBody>
      </p:sp>
      <p:pic>
        <p:nvPicPr>
          <p:cNvPr id="157698" name="Picture 2"/>
          <p:cNvPicPr>
            <a:picLocks noChangeAspect="1" noChangeArrowheads="1"/>
          </p:cNvPicPr>
          <p:nvPr/>
        </p:nvPicPr>
        <p:blipFill>
          <a:blip r:embed="rId3" cstate="print"/>
          <a:srcRect/>
          <a:stretch>
            <a:fillRect/>
          </a:stretch>
        </p:blipFill>
        <p:spPr bwMode="auto">
          <a:xfrm>
            <a:off x="539552" y="1079358"/>
            <a:ext cx="7704856" cy="5778642"/>
          </a:xfrm>
          <a:prstGeom prst="rect">
            <a:avLst/>
          </a:prstGeom>
          <a:noFill/>
          <a:ln w="9525">
            <a:noFill/>
            <a:miter lim="800000"/>
            <a:headEnd/>
            <a:tailEnd/>
          </a:ln>
          <a:effectLst/>
        </p:spPr>
      </p:pic>
      <p:sp>
        <p:nvSpPr>
          <p:cNvPr id="5" name="文字方塊 4"/>
          <p:cNvSpPr txBox="1"/>
          <p:nvPr/>
        </p:nvSpPr>
        <p:spPr>
          <a:xfrm>
            <a:off x="3203848" y="260648"/>
            <a:ext cx="3312368" cy="769441"/>
          </a:xfrm>
          <a:prstGeom prst="rect">
            <a:avLst/>
          </a:prstGeom>
          <a:noFill/>
        </p:spPr>
        <p:txBody>
          <a:bodyPr wrap="square" rtlCol="0">
            <a:spAutoFit/>
          </a:bodyPr>
          <a:lstStyle/>
          <a:p>
            <a:r>
              <a:rPr lang="zh-TW" altLang="en-US" sz="4400" dirty="0" smtClean="0">
                <a:latin typeface="標楷體" panose="03000509000000000000" pitchFamily="65" charset="-120"/>
                <a:ea typeface="標楷體" panose="03000509000000000000" pitchFamily="65" charset="-120"/>
              </a:rPr>
              <a:t>請多吃素</a:t>
            </a:r>
            <a:endParaRPr lang="zh-TW" altLang="en-US" sz="4400" dirty="0">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fld id="{D9782A18-632F-4B29-AF09-552180B10A4B}" type="slidenum">
              <a:rPr lang="en-US" altLang="zh-TW"/>
              <a:pPr/>
              <a:t>76</a:t>
            </a:fld>
            <a:endParaRPr lang="en-US" altLang="zh-TW"/>
          </a:p>
        </p:txBody>
      </p:sp>
      <p:sp>
        <p:nvSpPr>
          <p:cNvPr id="27650" name="Rectangle 2"/>
          <p:cNvSpPr>
            <a:spLocks noGrp="1" noChangeArrowheads="1"/>
          </p:cNvSpPr>
          <p:nvPr>
            <p:ph type="title"/>
          </p:nvPr>
        </p:nvSpPr>
        <p:spPr/>
        <p:txBody>
          <a:bodyPr/>
          <a:lstStyle/>
          <a:p>
            <a:r>
              <a:rPr lang="zh-TW" altLang="en-US" sz="3600" dirty="0" smtClean="0">
                <a:latin typeface="標楷體" panose="03000509000000000000" pitchFamily="65" charset="-120"/>
                <a:ea typeface="標楷體" panose="03000509000000000000" pitchFamily="65" charset="-120"/>
              </a:rPr>
              <a:t>綠建築</a:t>
            </a:r>
            <a:r>
              <a:rPr lang="zh-TW" altLang="en-US" sz="2400" b="1" dirty="0" smtClean="0">
                <a:latin typeface="標楷體" panose="03000509000000000000" pitchFamily="65" charset="-120"/>
                <a:ea typeface="標楷體" panose="03000509000000000000" pitchFamily="65" charset="-120"/>
                <a:cs typeface="Arial Unicode MS" pitchFamily="34" charset="-120"/>
              </a:rPr>
              <a:t>（</a:t>
            </a:r>
            <a:r>
              <a:rPr lang="en-US" altLang="zh-TW" sz="2400" b="1" dirty="0" smtClean="0">
                <a:latin typeface="標楷體" panose="03000509000000000000" pitchFamily="65" charset="-120"/>
                <a:ea typeface="標楷體" panose="03000509000000000000" pitchFamily="65" charset="-120"/>
                <a:cs typeface="Arial Unicode MS" pitchFamily="34" charset="-120"/>
              </a:rPr>
              <a:t>Green Building</a:t>
            </a:r>
            <a:r>
              <a:rPr lang="zh-TW" altLang="en-US" sz="2400" b="1" dirty="0" smtClean="0">
                <a:latin typeface="標楷體" panose="03000509000000000000" pitchFamily="65" charset="-120"/>
                <a:ea typeface="標楷體" panose="03000509000000000000" pitchFamily="65" charset="-120"/>
                <a:cs typeface="Arial Unicode MS" pitchFamily="34" charset="-120"/>
              </a:rPr>
              <a:t>）</a:t>
            </a:r>
            <a:r>
              <a:rPr lang="zh-TW" altLang="en-US" sz="3600" dirty="0" smtClean="0">
                <a:effectLst>
                  <a:outerShdw blurRad="38100" dist="38100" dir="2700000" algn="tl">
                    <a:srgbClr val="000000">
                      <a:alpha val="43137"/>
                    </a:srgbClr>
                  </a:outerShdw>
                </a:effectLst>
                <a:latin typeface="標楷體" pitchFamily="65" charset="-120"/>
                <a:ea typeface="標楷體" pitchFamily="65" charset="-120"/>
                <a:cs typeface="Arial Unicode MS" pitchFamily="34" charset="-120"/>
              </a:rPr>
              <a:t>的認識 </a:t>
            </a:r>
            <a:endParaRPr lang="zh-TW" altLang="en-US" sz="36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Unicode MS" pitchFamily="34" charset="-120"/>
            </a:endParaRPr>
          </a:p>
        </p:txBody>
      </p:sp>
      <p:sp>
        <p:nvSpPr>
          <p:cNvPr id="27651" name="Rectangle 3"/>
          <p:cNvSpPr>
            <a:spLocks noGrp="1" noChangeArrowheads="1"/>
          </p:cNvSpPr>
          <p:nvPr>
            <p:ph type="body" idx="1"/>
          </p:nvPr>
        </p:nvSpPr>
        <p:spPr>
          <a:xfrm>
            <a:off x="1547664" y="1412776"/>
            <a:ext cx="6624736" cy="3456384"/>
          </a:xfrm>
        </p:spPr>
        <p:txBody>
          <a:bodyPr>
            <a:normAutofit fontScale="92500" lnSpcReduction="20000"/>
          </a:bodyPr>
          <a:lstStyle/>
          <a:p>
            <a:r>
              <a:rPr lang="zh-TW" altLang="en-US" dirty="0" smtClean="0">
                <a:latin typeface="標楷體" pitchFamily="65" charset="-120"/>
                <a:ea typeface="標楷體" pitchFamily="65" charset="-120"/>
              </a:rPr>
              <a:t>建築生命週期</a:t>
            </a:r>
            <a:endParaRPr lang="en-US" altLang="zh-TW" dirty="0" smtClean="0">
              <a:latin typeface="標楷體" pitchFamily="65" charset="-120"/>
              <a:ea typeface="標楷體" pitchFamily="65" charset="-120"/>
            </a:endParaRPr>
          </a:p>
          <a:p>
            <a:pPr lvl="1"/>
            <a:r>
              <a:rPr lang="zh-TW" altLang="en-US" sz="3200" dirty="0" smtClean="0">
                <a:latin typeface="標楷體" pitchFamily="65" charset="-120"/>
                <a:ea typeface="標楷體" pitchFamily="65" charset="-120"/>
              </a:rPr>
              <a:t>由建材生產到建築物規劃設計、施工、使用、管理、及拆除之一系列過程中，消耗最少地球資源，使用最少能源及製造最少廢棄物之建築物。</a:t>
            </a:r>
            <a:endParaRPr lang="en-US" altLang="zh-TW" sz="3200" dirty="0" smtClean="0">
              <a:latin typeface="標楷體" pitchFamily="65" charset="-120"/>
              <a:ea typeface="標楷體" pitchFamily="65" charset="-120"/>
            </a:endParaRPr>
          </a:p>
          <a:p>
            <a:pPr lvl="1"/>
            <a:endParaRPr lang="en-US" altLang="zh-TW" sz="3200" dirty="0" smtClean="0">
              <a:latin typeface="標楷體" pitchFamily="65" charset="-120"/>
              <a:ea typeface="標楷體" pitchFamily="65" charset="-120"/>
            </a:endParaRPr>
          </a:p>
          <a:p>
            <a:pPr lvl="1"/>
            <a:r>
              <a:rPr lang="en-US" altLang="zh-TW" sz="3200" dirty="0" smtClean="0">
                <a:latin typeface="標楷體" pitchFamily="65" charset="-120"/>
                <a:ea typeface="標楷體" pitchFamily="65" charset="-120"/>
              </a:rPr>
              <a:t>〈</a:t>
            </a:r>
            <a:r>
              <a:rPr lang="zh-TW" altLang="en-US" sz="3200" dirty="0" smtClean="0">
                <a:latin typeface="標楷體" pitchFamily="65" charset="-120"/>
                <a:ea typeface="標楷體" pitchFamily="65" charset="-120"/>
              </a:rPr>
              <a:t>引自</a:t>
            </a:r>
            <a:r>
              <a:rPr lang="zh-TW" altLang="en-US" sz="3200" dirty="0" smtClean="0">
                <a:latin typeface="標楷體" pitchFamily="65" charset="-120"/>
                <a:ea typeface="標楷體" pitchFamily="65" charset="-120"/>
                <a:hlinkClick r:id="rId3"/>
              </a:rPr>
              <a:t>內政部建築研究所網站</a:t>
            </a:r>
            <a:r>
              <a:rPr lang="en-US" altLang="zh-TW" sz="3200" dirty="0" smtClean="0">
                <a:latin typeface="標楷體" pitchFamily="65" charset="-120"/>
                <a:ea typeface="標楷體" pitchFamily="65" charset="-120"/>
              </a:rPr>
              <a:t>〉</a:t>
            </a: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latin typeface="標楷體" pitchFamily="65" charset="-120"/>
                <a:ea typeface="標楷體" pitchFamily="65" charset="-120"/>
              </a:rPr>
              <a:t>國立中央大學光電大樓</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zh-TW" altLang="en-US" sz="2800" dirty="0" smtClean="0">
                <a:latin typeface="標楷體" pitchFamily="65" charset="-120"/>
                <a:ea typeface="標楷體" pitchFamily="65" charset="-120"/>
              </a:rPr>
              <a:t>台達電子捐贈</a:t>
            </a:r>
            <a:endParaRPr lang="zh-TW" altLang="en-US" sz="2800"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fld id="{A3EC7EC3-893D-46A2-91AE-09E4517EAD6C}" type="slidenum">
              <a:rPr lang="en-US" altLang="zh-TW" smtClean="0"/>
              <a:pPr/>
              <a:t>77</a:t>
            </a:fld>
            <a:endParaRPr lang="en-US" altLang="zh-TW"/>
          </a:p>
        </p:txBody>
      </p:sp>
      <p:pic>
        <p:nvPicPr>
          <p:cNvPr id="7170" name="Picture 2"/>
          <p:cNvPicPr>
            <a:picLocks noGrp="1" noChangeAspect="1" noChangeArrowheads="1"/>
          </p:cNvPicPr>
          <p:nvPr>
            <p:ph idx="1"/>
          </p:nvPr>
        </p:nvPicPr>
        <p:blipFill>
          <a:blip r:embed="rId3" cstate="print"/>
          <a:srcRect/>
          <a:stretch>
            <a:fillRect/>
          </a:stretch>
        </p:blipFill>
        <p:spPr bwMode="auto">
          <a:xfrm>
            <a:off x="611560" y="1484784"/>
            <a:ext cx="8086112"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4704"/>
            <a:ext cx="9172247"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114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8277951"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302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91139" name="Rectangle 3"/>
          <p:cNvSpPr>
            <a:spLocks noGrp="1" noChangeArrowheads="1"/>
          </p:cNvSpPr>
          <p:nvPr>
            <p:ph type="title"/>
          </p:nvPr>
        </p:nvSpPr>
        <p:spPr>
          <a:xfrm>
            <a:off x="914400" y="381000"/>
            <a:ext cx="8229600" cy="1384300"/>
          </a:xfrm>
        </p:spPr>
        <p:txBody>
          <a:bodyPr>
            <a:normAutofit/>
          </a:bodyPr>
          <a:lstStyle/>
          <a:p>
            <a:r>
              <a:rPr lang="zh-TW" altLang="en-US" b="1" dirty="0">
                <a:solidFill>
                  <a:srgbClr val="FFFF00"/>
                </a:solidFill>
                <a:latin typeface="標楷體" pitchFamily="65" charset="-120"/>
                <a:ea typeface="標楷體" pitchFamily="65" charset="-120"/>
              </a:rPr>
              <a:t>冰河融化，生態浩劫迫在眉睫！</a:t>
            </a:r>
            <a:endParaRPr lang="zh-TW" altLang="en-US" dirty="0">
              <a:solidFill>
                <a:srgbClr val="FFFF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8" y="1412776"/>
            <a:ext cx="9079942"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6284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35" y="836712"/>
            <a:ext cx="9219623"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52123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0"/>
            <a:ext cx="76783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39030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5"/>
          <p:cNvSpPr>
            <a:spLocks noGrp="1"/>
          </p:cNvSpPr>
          <p:nvPr>
            <p:ph type="sldNum" sz="quarter" idx="12"/>
          </p:nvPr>
        </p:nvSpPr>
        <p:spPr/>
        <p:txBody>
          <a:bodyPr/>
          <a:lstStyle/>
          <a:p>
            <a:fld id="{1C6AA944-38C5-4E0C-83FC-3CB0814DD9E4}" type="slidenum">
              <a:rPr lang="en-US" altLang="zh-TW"/>
              <a:pPr/>
              <a:t>83</a:t>
            </a:fld>
            <a:endParaRPr lang="en-US" altLang="zh-TW"/>
          </a:p>
        </p:txBody>
      </p:sp>
      <p:sp>
        <p:nvSpPr>
          <p:cNvPr id="28674" name="Rectangle 2"/>
          <p:cNvSpPr>
            <a:spLocks noGrp="1" noChangeArrowheads="1"/>
          </p:cNvSpPr>
          <p:nvPr>
            <p:ph type="title"/>
          </p:nvPr>
        </p:nvSpPr>
        <p:spPr>
          <a:xfrm>
            <a:off x="468313" y="260350"/>
            <a:ext cx="7931150" cy="1139825"/>
          </a:xfrm>
        </p:spPr>
        <p:txBody>
          <a:bodyPr/>
          <a:lstStyle/>
          <a:p>
            <a:r>
              <a:rPr lang="zh-TW" altLang="en-US" sz="36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結論 </a:t>
            </a:r>
            <a:r>
              <a:rPr lang="en-US" altLang="zh-TW" sz="36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Q &amp; A</a:t>
            </a:r>
            <a:r>
              <a:rPr lang="en-US" altLang="zh-TW"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 </a:t>
            </a:r>
          </a:p>
        </p:txBody>
      </p:sp>
      <p:sp>
        <p:nvSpPr>
          <p:cNvPr id="28675" name="Rectangle 3"/>
          <p:cNvSpPr>
            <a:spLocks noGrp="1" noChangeArrowheads="1"/>
          </p:cNvSpPr>
          <p:nvPr>
            <p:ph type="body" idx="1"/>
          </p:nvPr>
        </p:nvSpPr>
        <p:spPr>
          <a:xfrm>
            <a:off x="468313" y="1989138"/>
            <a:ext cx="8229600" cy="3886200"/>
          </a:xfrm>
        </p:spPr>
        <p:txBody>
          <a:bodyPr/>
          <a:lstStyle/>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p:txBody>
      </p:sp>
      <p:sp>
        <p:nvSpPr>
          <p:cNvPr id="28676" name="Rectangle 4"/>
          <p:cNvSpPr>
            <a:spLocks noChangeArrowheads="1"/>
          </p:cNvSpPr>
          <p:nvPr/>
        </p:nvSpPr>
        <p:spPr bwMode="auto">
          <a:xfrm>
            <a:off x="1908175" y="2636838"/>
            <a:ext cx="5113338" cy="2838450"/>
          </a:xfrm>
          <a:prstGeom prst="rect">
            <a:avLst/>
          </a:prstGeom>
          <a:noFill/>
          <a:ln w="9525">
            <a:noFill/>
            <a:miter lim="800000"/>
            <a:headEnd/>
            <a:tailEnd/>
          </a:ln>
          <a:effectLst/>
        </p:spPr>
        <p:txBody>
          <a:bodyPr>
            <a:spAutoFit/>
          </a:bodyPr>
          <a:lstStyle/>
          <a:p>
            <a:pPr algn="ctr"/>
            <a:r>
              <a:rPr lang="zh-TW" altLang="en-US" sz="3600" dirty="0">
                <a:latin typeface="Times New Roman" pitchFamily="18" charset="0"/>
                <a:ea typeface="標楷體" pitchFamily="65" charset="-120"/>
              </a:rPr>
              <a:t>就從綠</a:t>
            </a:r>
            <a:r>
              <a:rPr lang="zh-TW" altLang="en-US" sz="3600" dirty="0" smtClean="0">
                <a:latin typeface="Times New Roman" pitchFamily="18" charset="0"/>
                <a:ea typeface="標楷體" pitchFamily="65" charset="-120"/>
              </a:rPr>
              <a:t>能開始</a:t>
            </a:r>
            <a:endParaRPr lang="zh-TW" altLang="en-US" sz="3600" dirty="0">
              <a:latin typeface="Times New Roman" pitchFamily="18" charset="0"/>
              <a:ea typeface="標楷體" pitchFamily="65" charset="-120"/>
            </a:endParaRPr>
          </a:p>
          <a:p>
            <a:pPr algn="ctr"/>
            <a:endParaRPr lang="zh-TW" altLang="en-US" sz="3600" dirty="0">
              <a:latin typeface="Times New Roman" pitchFamily="18" charset="0"/>
              <a:ea typeface="標楷體" pitchFamily="65" charset="-120"/>
            </a:endParaRPr>
          </a:p>
          <a:p>
            <a:pPr algn="ctr"/>
            <a:r>
              <a:rPr lang="en-US" altLang="zh-TW" sz="3600" dirty="0">
                <a:latin typeface="Times New Roman" pitchFamily="18" charset="0"/>
                <a:ea typeface="標楷體" pitchFamily="65" charset="-120"/>
              </a:rPr>
              <a:t>Q&amp;A</a:t>
            </a:r>
          </a:p>
          <a:p>
            <a:pPr algn="ctr"/>
            <a:endParaRPr lang="en-US" altLang="zh-TW" sz="3600" dirty="0">
              <a:latin typeface="Times New Roman" pitchFamily="18" charset="0"/>
              <a:ea typeface="標楷體" pitchFamily="65" charset="-120"/>
            </a:endParaRPr>
          </a:p>
          <a:p>
            <a:pPr algn="ctr"/>
            <a:r>
              <a:rPr lang="zh-TW" altLang="en-US" sz="3600" dirty="0">
                <a:latin typeface="Times New Roman" pitchFamily="18" charset="0"/>
                <a:ea typeface="標楷體" pitchFamily="65" charset="-120"/>
              </a:rPr>
              <a:t>謝謝各位</a:t>
            </a:r>
          </a:p>
        </p:txBody>
      </p:sp>
      <p:sp>
        <p:nvSpPr>
          <p:cNvPr id="28677" name="Rectangle 5"/>
          <p:cNvSpPr>
            <a:spLocks noChangeArrowheads="1"/>
          </p:cNvSpPr>
          <p:nvPr/>
        </p:nvSpPr>
        <p:spPr bwMode="auto">
          <a:xfrm>
            <a:off x="228600" y="1412875"/>
            <a:ext cx="8915400" cy="762000"/>
          </a:xfrm>
          <a:prstGeom prst="rect">
            <a:avLst/>
          </a:prstGeom>
          <a:noFill/>
          <a:ln w="9525">
            <a:noFill/>
            <a:miter lim="800000"/>
            <a:headEnd/>
            <a:tailEnd/>
          </a:ln>
          <a:effectLst/>
        </p:spPr>
        <p:txBody>
          <a:bodyPr anchor="ctr" anchorCtr="1"/>
          <a:lstStyle/>
          <a:p>
            <a:pPr algn="ctr"/>
            <a:r>
              <a:rPr lang="zh-TW" altLang="en-US" sz="3600" b="1">
                <a:latin typeface="Arial" pitchFamily="34" charset="0"/>
                <a:ea typeface="標楷體" pitchFamily="65" charset="-120"/>
              </a:rPr>
              <a:t>留給我們的孩子一個乾淨適合居住的地球</a:t>
            </a:r>
            <a:endParaRPr lang="zh-TW" altLang="en-US" sz="3600" b="1">
              <a:effectLst>
                <a:outerShdw blurRad="38100" dist="38100" dir="2700000" algn="tl">
                  <a:srgbClr val="000000"/>
                </a:outerShdw>
              </a:effectLst>
              <a:latin typeface="Arial" pitchFamily="34" charset="0"/>
              <a:ea typeface="標楷體" pitchFamily="65" charset="-12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srcRect/>
          <a:stretch>
            <a:fillRect/>
          </a:stretch>
        </p:blipFill>
        <p:spPr bwMode="auto">
          <a:xfrm>
            <a:off x="-684213" y="0"/>
            <a:ext cx="10152063" cy="6858000"/>
          </a:xfrm>
          <a:prstGeom prst="rect">
            <a:avLst/>
          </a:prstGeom>
          <a:noFill/>
          <a:ln w="9525">
            <a:noFill/>
            <a:miter lim="800000"/>
            <a:headEnd/>
            <a:tailEnd/>
          </a:ln>
          <a:effectLst/>
        </p:spPr>
      </p:pic>
      <p:sp>
        <p:nvSpPr>
          <p:cNvPr id="92163" name="Rectangle 3"/>
          <p:cNvSpPr>
            <a:spLocks noGrp="1" noChangeArrowheads="1"/>
          </p:cNvSpPr>
          <p:nvPr>
            <p:ph type="title"/>
          </p:nvPr>
        </p:nvSpPr>
        <p:spPr>
          <a:xfrm>
            <a:off x="304800" y="228600"/>
            <a:ext cx="8229600" cy="2057400"/>
          </a:xfrm>
        </p:spPr>
        <p:txBody>
          <a:bodyPr/>
          <a:lstStyle/>
          <a:p>
            <a:r>
              <a:rPr lang="zh-TW" altLang="en-US" sz="5400" b="1" dirty="0">
                <a:solidFill>
                  <a:schemeClr val="hlink"/>
                </a:solidFill>
                <a:latin typeface="標楷體" pitchFamily="65" charset="-120"/>
                <a:ea typeface="標楷體" pitchFamily="65" charset="-120"/>
              </a:rPr>
              <a:t>北極熊的命運可能就是</a:t>
            </a:r>
            <a:br>
              <a:rPr lang="zh-TW" altLang="en-US" sz="5400" b="1" dirty="0">
                <a:solidFill>
                  <a:schemeClr val="hlink"/>
                </a:solidFill>
                <a:latin typeface="標楷體" pitchFamily="65" charset="-120"/>
                <a:ea typeface="標楷體" pitchFamily="65" charset="-120"/>
              </a:rPr>
            </a:br>
            <a:r>
              <a:rPr lang="zh-TW" altLang="en-US" sz="5400" b="1" dirty="0">
                <a:solidFill>
                  <a:schemeClr val="hlink"/>
                </a:solidFill>
                <a:latin typeface="標楷體" pitchFamily="65" charset="-120"/>
                <a:ea typeface="標楷體" pitchFamily="65" charset="-120"/>
              </a:rPr>
              <a:t>人類未來的命運</a:t>
            </a:r>
            <a:endParaRPr lang="zh-TW"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795</TotalTime>
  <Words>1146</Words>
  <Application>Microsoft Office PowerPoint</Application>
  <PresentationFormat>如螢幕大小 (4:3)</PresentationFormat>
  <Paragraphs>347</Paragraphs>
  <Slides>83</Slides>
  <Notes>76</Notes>
  <HiddenSlides>0</HiddenSlides>
  <MMClips>0</MMClips>
  <ScaleCrop>false</ScaleCrop>
  <HeadingPairs>
    <vt:vector size="4" baseType="variant">
      <vt:variant>
        <vt:lpstr>佈景主題</vt:lpstr>
      </vt:variant>
      <vt:variant>
        <vt:i4>1</vt:i4>
      </vt:variant>
      <vt:variant>
        <vt:lpstr>投影片標題</vt:lpstr>
      </vt:variant>
      <vt:variant>
        <vt:i4>83</vt:i4>
      </vt:variant>
    </vt:vector>
  </HeadingPairs>
  <TitlesOfParts>
    <vt:vector size="84" baseType="lpstr">
      <vt:lpstr>Office 佈景主題</vt:lpstr>
      <vt:lpstr>綠能產業的未來發展與趨勢</vt:lpstr>
      <vt:lpstr>PowerPoint 簡報</vt:lpstr>
      <vt:lpstr>地球的輪迴</vt:lpstr>
      <vt:lpstr>地球的輪迴</vt:lpstr>
      <vt:lpstr>恐龍是如何消失的？</vt:lpstr>
      <vt:lpstr>未來全球各地溫度變化預測圖</vt:lpstr>
      <vt:lpstr>杜拜 </vt:lpstr>
      <vt:lpstr>冰河融化，生態浩劫迫在眉睫！</vt:lpstr>
      <vt:lpstr>北極熊的命運可能就是 人類未來的命運</vt:lpstr>
      <vt:lpstr>車輛排放二氧化碳</vt:lpstr>
      <vt:lpstr>香港</vt:lpstr>
      <vt:lpstr>巴西　朗多尼亞</vt:lpstr>
      <vt:lpstr>美國　吉福德平丘特國家森林 </vt:lpstr>
      <vt:lpstr>中國北京　天安門廣場 </vt:lpstr>
      <vt:lpstr>蘇門答臘　亞齊省 </vt:lpstr>
      <vt:lpstr>工廠排放的黑煙足以遮天蔽日</vt:lpstr>
      <vt:lpstr>台灣二氧化碳排放量 另類全球第 三</vt:lpstr>
      <vt:lpstr>PowerPoint 簡報</vt:lpstr>
      <vt:lpstr>天氣大亂，淹水真苦！</vt:lpstr>
      <vt:lpstr>缺水更苦！</vt:lpstr>
      <vt:lpstr>2010年 台灣 0公尺 </vt:lpstr>
      <vt:lpstr>2027年 台灣下沉10公尺</vt:lpstr>
      <vt:lpstr>2032年 台灣下沉14公尺</vt:lpstr>
      <vt:lpstr>2037年台灣下沉35公尺</vt:lpstr>
      <vt:lpstr>PowerPoint 簡報</vt:lpstr>
      <vt:lpstr>PowerPoint 簡報</vt:lpstr>
      <vt:lpstr>來自地獄的能源  石油、煤炭、天然氣、核能</vt:lpstr>
      <vt:lpstr>什麼是原子能</vt:lpstr>
      <vt:lpstr>核分裂時產生的同位素半衰期 會與您常相左右永垂不朽的放射性核種</vt:lpstr>
      <vt:lpstr>PowerPoint 簡報</vt:lpstr>
      <vt:lpstr>原子爐爐心</vt:lpstr>
      <vt:lpstr>原子爐+發電設備</vt:lpstr>
      <vt:lpstr>原子爐+使用過燃料池</vt:lpstr>
      <vt:lpstr>反應爐氫氣爆炸</vt:lpstr>
      <vt:lpstr>核災後</vt:lpstr>
      <vt:lpstr>日本遭受汙染情況</vt:lpstr>
      <vt:lpstr>太平洋受輻射汙染情形</vt:lpstr>
      <vt:lpstr>日本核電廠分佈圖</vt:lpstr>
      <vt:lpstr>PowerPoint 簡報</vt:lpstr>
      <vt:lpstr>核電廠僅供應世界10.8%的電 核災風險卻是無限大  核電廠僅供應世界2.6%的能源 核災風險卻是無限大  </vt:lpstr>
      <vt:lpstr>來自天堂的能源</vt:lpstr>
      <vt:lpstr>太陽能光伏與LED的故事  – 從愛因斯坦光電效應說起</vt:lpstr>
      <vt:lpstr>原子構造</vt:lpstr>
      <vt:lpstr>量子力學</vt:lpstr>
      <vt:lpstr>光電效應示意圖</vt:lpstr>
      <vt:lpstr>太陽能產業與商機在哪裡</vt:lpstr>
      <vt:lpstr>大陸與台灣太陽能的分佈</vt:lpstr>
      <vt:lpstr>PowerPoint 簡報</vt:lpstr>
      <vt:lpstr>美國的太陽能建築</vt:lpstr>
      <vt:lpstr>PowerPoint 簡報</vt:lpstr>
      <vt:lpstr>電動汽車</vt:lpstr>
      <vt:lpstr>免費電動車太陽能充電站</vt:lpstr>
      <vt:lpstr>免費電動車太陽能充電站</vt:lpstr>
      <vt:lpstr>雙B的電動車</vt:lpstr>
      <vt:lpstr>國產電動車</vt:lpstr>
      <vt:lpstr>大陸的電摩早已滿街跑</vt:lpstr>
      <vt:lpstr>義大利的例子</vt:lpstr>
      <vt:lpstr>日本鹿兒島 京瓷太陽能發電</vt:lpstr>
      <vt:lpstr>日本的太陽能應用</vt:lpstr>
      <vt:lpstr>美軍在中東</vt:lpstr>
      <vt:lpstr>沙漠中的能源</vt:lpstr>
      <vt:lpstr>法國的太陽能別墅</vt:lpstr>
      <vt:lpstr>PowerPoint 簡報</vt:lpstr>
      <vt:lpstr>清涼的辣妹太陽能比基尼裝</vt:lpstr>
      <vt:lpstr>節能革命 LED</vt:lpstr>
      <vt:lpstr>美麗的又省電的LED光源</vt:lpstr>
      <vt:lpstr>LED屏幕</vt:lpstr>
      <vt:lpstr>LED裝飾</vt:lpstr>
      <vt:lpstr>PowerPoint 簡報</vt:lpstr>
      <vt:lpstr>十餘年來風力發電成長了十七倍 約120座核四發電量</vt:lpstr>
      <vt:lpstr>台灣有世界難得的好風場</vt:lpstr>
      <vt:lpstr>台灣離岸風力的潛能</vt:lpstr>
      <vt:lpstr>潮汐發電</vt:lpstr>
      <vt:lpstr>種出來的能源</vt:lpstr>
      <vt:lpstr>PowerPoint 簡報</vt:lpstr>
      <vt:lpstr>綠建築（Green Building）的認識 </vt:lpstr>
      <vt:lpstr>國立中央大學光電大樓 台達電子捐贈</vt:lpstr>
      <vt:lpstr>PowerPoint 簡報</vt:lpstr>
      <vt:lpstr>PowerPoint 簡報</vt:lpstr>
      <vt:lpstr>PowerPoint 簡報</vt:lpstr>
      <vt:lpstr>PowerPoint 簡報</vt:lpstr>
      <vt:lpstr>PowerPoint 簡報</vt:lpstr>
      <vt:lpstr>結論 Q &amp; 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綠色大未來 綠源科技與永續生態城市研習班</dc:title>
  <dc:creator>User</dc:creator>
  <cp:lastModifiedBy>user</cp:lastModifiedBy>
  <cp:revision>24</cp:revision>
  <dcterms:created xsi:type="dcterms:W3CDTF">2014-09-01T14:15:25Z</dcterms:created>
  <dcterms:modified xsi:type="dcterms:W3CDTF">2016-08-17T02:21:56Z</dcterms:modified>
</cp:coreProperties>
</file>