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8" r:id="rId3"/>
    <p:sldId id="284" r:id="rId4"/>
    <p:sldId id="257" r:id="rId5"/>
    <p:sldId id="297" r:id="rId6"/>
    <p:sldId id="296" r:id="rId7"/>
    <p:sldId id="259" r:id="rId8"/>
    <p:sldId id="28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01" r:id="rId17"/>
    <p:sldId id="283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7" r:id="rId27"/>
    <p:sldId id="280" r:id="rId28"/>
    <p:sldId id="281" r:id="rId29"/>
    <p:sldId id="292" r:id="rId30"/>
    <p:sldId id="293" r:id="rId31"/>
    <p:sldId id="285" r:id="rId32"/>
    <p:sldId id="289" r:id="rId33"/>
    <p:sldId id="290" r:id="rId34"/>
    <p:sldId id="291" r:id="rId35"/>
    <p:sldId id="300" r:id="rId36"/>
    <p:sldId id="299" r:id="rId37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73" autoAdjust="0"/>
  </p:normalViewPr>
  <p:slideViewPr>
    <p:cSldViewPr snapToGrid="0">
      <p:cViewPr varScale="1">
        <p:scale>
          <a:sx n="46" d="100"/>
          <a:sy n="46" d="100"/>
        </p:scale>
        <p:origin x="1440" y="4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7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7F1A56A-3588-4095-97B3-E250671BFB71}" type="datetimeFigureOut">
              <a:rPr lang="zh-TW" altLang="en-US" smtClean="0"/>
              <a:pPr/>
              <a:t>2016/8/5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811991F-6AE1-4C98-8BA8-90EB1BD467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</p:spPr>
        <p:txBody>
          <a:bodyPr lIns="91312" tIns="45656" rIns="91312" bIns="45656"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312" tIns="45656" rIns="91312" bIns="4565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封面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eynote-bg-1024x768-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" y="0"/>
            <a:ext cx="13001827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sz="quarter" idx="13"/>
          </p:nvPr>
        </p:nvSpPr>
        <p:spPr>
          <a:xfrm>
            <a:off x="3086100" y="4266946"/>
            <a:ext cx="9284428" cy="81330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5600">
                <a:solidFill>
                  <a:srgbClr val="39AAE3"/>
                </a:solidFill>
                <a:latin typeface="文鼎黑體EB"/>
                <a:ea typeface="文鼎黑體EB"/>
                <a:cs typeface="文鼎黑體EB"/>
                <a:sym typeface="文鼎黑體EB"/>
              </a:defRPr>
            </a:lvl1pPr>
          </a:lstStyle>
          <a:p>
            <a:r>
              <a:t>輸入中文大標題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4"/>
          </p:nvPr>
        </p:nvSpPr>
        <p:spPr>
          <a:xfrm>
            <a:off x="1143529" y="5024331"/>
            <a:ext cx="11188899" cy="5207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r">
              <a:spcBef>
                <a:spcPts val="0"/>
              </a:spcBef>
              <a:buSzTx/>
              <a:buNone/>
              <a:defRPr sz="2400" cap="all" spc="0">
                <a:latin typeface="Frutiger LT Std 67 Bold Condensed"/>
                <a:ea typeface="Frutiger LT Std 67 Bold Condensed"/>
                <a:cs typeface="Frutiger LT Std 67 Bold Condensed"/>
                <a:sym typeface="Frutiger LT Std 67 Bold Condensed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5"/>
          </p:nvPr>
        </p:nvSpPr>
        <p:spPr>
          <a:xfrm>
            <a:off x="300566" y="8701616"/>
            <a:ext cx="8091819" cy="520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39AAE3"/>
                </a:solidFill>
                <a:latin typeface="PingFang TC Light"/>
                <a:ea typeface="PingFang TC Light"/>
                <a:cs typeface="PingFang TC Light"/>
                <a:sym typeface="PingFang TC Light"/>
              </a:defRPr>
            </a:lvl1pPr>
          </a:lstStyle>
          <a:p>
            <a:r>
              <a:t>輸入其他資訊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一般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eynote-bg-1024x7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" y="-1"/>
            <a:ext cx="13001827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body" sz="quarter" idx="13"/>
          </p:nvPr>
        </p:nvSpPr>
        <p:spPr>
          <a:xfrm>
            <a:off x="3069166" y="605112"/>
            <a:ext cx="9284428" cy="81330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5600">
                <a:solidFill>
                  <a:srgbClr val="39AAE3"/>
                </a:solidFill>
                <a:latin typeface="文鼎黑體EB"/>
                <a:ea typeface="文鼎黑體EB"/>
                <a:cs typeface="文鼎黑體EB"/>
                <a:sym typeface="文鼎黑體EB"/>
              </a:defRPr>
            </a:lvl1pPr>
          </a:lstStyle>
          <a:p>
            <a:r>
              <a:t>輸入中文大標題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4"/>
          </p:nvPr>
        </p:nvSpPr>
        <p:spPr>
          <a:xfrm>
            <a:off x="2535568" y="1362498"/>
            <a:ext cx="9779927" cy="5207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r">
              <a:spcBef>
                <a:spcPts val="0"/>
              </a:spcBef>
              <a:buSzTx/>
              <a:buNone/>
              <a:defRPr sz="2400" cap="all" spc="0">
                <a:latin typeface="Frutiger LT Std 67 Bold Condensed"/>
                <a:ea typeface="Frutiger LT Std 67 Bold Condensed"/>
                <a:cs typeface="Frutiger LT Std 67 Bold Condensed"/>
                <a:sym typeface="Frutiger LT Std 67 Bold Condensed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keynote-bg-1024x768.jpg"/>
          <p:cNvPicPr>
            <a:picLocks noChangeAspect="1"/>
          </p:cNvPicPr>
          <p:nvPr/>
        </p:nvPicPr>
        <p:blipFill>
          <a:blip r:embed="rId2">
            <a:extLst/>
          </a:blip>
          <a:srcRect t="88326"/>
          <a:stretch>
            <a:fillRect/>
          </a:stretch>
        </p:blipFill>
        <p:spPr>
          <a:xfrm>
            <a:off x="1487" y="8615031"/>
            <a:ext cx="13001827" cy="113856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pic" sz="half" idx="13"/>
          </p:nvPr>
        </p:nvSpPr>
        <p:spPr>
          <a:xfrm>
            <a:off x="-4234" y="-8467"/>
            <a:ext cx="5334001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sz="quarter" idx="13"/>
          </p:nvPr>
        </p:nvSpPr>
        <p:spPr>
          <a:xfrm>
            <a:off x="6718300" y="46228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sz="quarter" idx="14"/>
          </p:nvPr>
        </p:nvSpPr>
        <p:spPr>
          <a:xfrm>
            <a:off x="6724518" y="4191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sz="half" idx="15"/>
          </p:nvPr>
        </p:nvSpPr>
        <p:spPr>
          <a:xfrm>
            <a:off x="952500" y="4191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keynote-bg-1024x7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" y="-1"/>
            <a:ext cx="13001827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pic" sz="quarter" idx="13"/>
          </p:nvPr>
        </p:nvSpPr>
        <p:spPr>
          <a:xfrm>
            <a:off x="8003141" y="3090287"/>
            <a:ext cx="4540226" cy="5350980"/>
          </a:xfrm>
          <a:prstGeom prst="rect">
            <a:avLst/>
          </a:prstGeom>
          <a:ln w="127000">
            <a:solidFill>
              <a:srgbClr val="E9E9E9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012CE96A-1061-466C-A219-F143EC44BE6F}" type="datetimeFigureOut">
              <a:rPr lang="zh-TW" altLang="en-US" smtClean="0"/>
              <a:pPr/>
              <a:t>2016/8/5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1798" y="9251950"/>
            <a:ext cx="448841" cy="379591"/>
          </a:xfrm>
        </p:spPr>
        <p:txBody>
          <a:bodyPr/>
          <a:lstStyle/>
          <a:p>
            <a:fld id="{1E7E5CCE-6449-4DDF-9719-7F4D11FE33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5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ynote-bg-1024x768.jpg"/>
          <p:cNvPicPr>
            <a:picLocks noChangeAspect="1"/>
          </p:cNvPicPr>
          <p:nvPr/>
        </p:nvPicPr>
        <p:blipFill>
          <a:blip r:embed="rId8">
            <a:extLst/>
          </a:blip>
          <a:srcRect t="88326"/>
          <a:stretch>
            <a:fillRect/>
          </a:stretch>
        </p:blipFill>
        <p:spPr>
          <a:xfrm>
            <a:off x="1487" y="8615031"/>
            <a:ext cx="13001827" cy="113856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3"/>
          </p:nvPr>
        </p:nvSpPr>
        <p:spPr>
          <a:xfrm>
            <a:off x="2566555" y="4273642"/>
            <a:ext cx="9624060" cy="2811026"/>
          </a:xfrm>
          <a:prstGeom prst="rect">
            <a:avLst/>
          </a:prstGeom>
        </p:spPr>
        <p:txBody>
          <a:bodyPr/>
          <a:lstStyle/>
          <a:p>
            <a:r>
              <a:rPr lang="en-US" altLang="zh-TW" sz="8800" spc="300" dirty="0"/>
              <a:t>2016-2017</a:t>
            </a:r>
            <a:r>
              <a:rPr lang="zh-TW" altLang="en-US" sz="8800" spc="300" dirty="0"/>
              <a:t>年度</a:t>
            </a:r>
            <a:endParaRPr lang="en-US" altLang="zh-TW" sz="8800" spc="300" dirty="0"/>
          </a:p>
          <a:p>
            <a:r>
              <a:rPr lang="zh-TW" altLang="en-US" sz="8800" spc="300" dirty="0"/>
              <a:t>總監公式訪問</a:t>
            </a:r>
            <a:endParaRPr lang="en-US" altLang="zh-TW" sz="8800" spc="3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54948"/>
            <a:ext cx="10584820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C.2016-2017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年度服務計畫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二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295" y="3124566"/>
            <a:ext cx="12443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國際扶輪的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全球獎助金</a:t>
            </a:r>
            <a:r>
              <a:rPr lang="en-US" altLang="zh-TW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(Global Grant)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需事先詳細規劃：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42950" indent="-742950" algn="l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留意各項服務計劃必須符合國際扶輪指定之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六大焦點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領域工作範圍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42950" indent="-742950" algn="l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由國內、外配合社的現金或指定基金捐獻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（請先行尋找國外配合款項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marL="742950" indent="-742950" algn="l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由社或分區發起之計劃案件如需要地區之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DDF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支持，需先經由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地區獎助金小組委員會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審查通過，則可贊助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DDF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每案件美金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，預定支持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個案件。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742950" indent="-742950" algn="l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請留意：地區明年度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DDF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的配合款有額度有限，用罄即不再接受申請，請務必提早提出申請，以免向隅。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2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54948"/>
            <a:ext cx="10465550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C.2016-2017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年度服務計畫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三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904" y="3304725"/>
            <a:ext cx="12825896" cy="590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世界社區服務計劃與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VTT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計畫結合申請全球獎助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</a:p>
          <a:p>
            <a:pPr algn="l">
              <a:buClr>
                <a:schemeClr val="accent5"/>
              </a:buClr>
            </a:pP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金：</a:t>
            </a:r>
            <a:r>
              <a:rPr lang="zh-TW" altLang="en-US" sz="44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世界社區服務</a:t>
            </a:r>
            <a:r>
              <a:rPr lang="en-US" altLang="zh-TW" sz="44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(WCS)&amp;</a:t>
            </a:r>
            <a:r>
              <a:rPr lang="zh-TW" altLang="en-US" sz="44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職業訓練對</a:t>
            </a:r>
            <a:r>
              <a:rPr lang="en-US" altLang="zh-TW" sz="44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(VTT)</a:t>
            </a:r>
            <a:r>
              <a:rPr lang="zh-TW" altLang="en-US" sz="44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報告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endParaRPr lang="en-US" altLang="zh-TW" sz="4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900"/>
              </a:lnSpc>
            </a:pPr>
            <a:r>
              <a:rPr lang="zh-TW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計畫名稱：弱勢貧窮水上人家遷移新建房屋捐贈、</a:t>
            </a:r>
            <a:br>
              <a:rPr lang="en-US" altLang="zh-TW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　　　　圖書館更新及醫療服務</a:t>
            </a:r>
          </a:p>
          <a:p>
            <a:pPr algn="l">
              <a:lnSpc>
                <a:spcPts val="5900"/>
              </a:lnSpc>
            </a:pPr>
            <a:r>
              <a:rPr lang="zh-TW" altLang="en-US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合作地區：</a:t>
            </a:r>
            <a:r>
              <a:rPr lang="en-US" altLang="zh-TW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D3830(</a:t>
            </a:r>
            <a:r>
              <a:rPr lang="zh-TW" altLang="en-US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菲律賓馬尼拉地區</a:t>
            </a:r>
            <a:r>
              <a:rPr lang="en-US" altLang="zh-TW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ts val="5900"/>
              </a:lnSpc>
            </a:pPr>
            <a:r>
              <a:rPr lang="zh-TW" altLang="en-US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實施方式：申請全球獎助金與地區捐贈</a:t>
            </a:r>
            <a:endParaRPr lang="en-US" altLang="zh-TW" sz="44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900"/>
              </a:lnSpc>
            </a:pPr>
            <a:r>
              <a:rPr lang="zh-TW" altLang="en-US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時       間：</a:t>
            </a:r>
            <a:r>
              <a:rPr lang="en-US" altLang="zh-TW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2016</a:t>
            </a:r>
            <a:r>
              <a:rPr lang="zh-TW" altLang="en-US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11</a:t>
            </a:r>
            <a:r>
              <a:rPr lang="zh-TW" altLang="en-US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40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16~20</a:t>
            </a:r>
            <a:r>
              <a:rPr lang="zh-TW" altLang="en-US" sz="440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endParaRPr lang="zh-TW" altLang="en-US" sz="44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73875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54948"/>
            <a:ext cx="10286646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C.2016-2017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年度服務計畫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四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0520" y="3611818"/>
            <a:ext cx="12264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u="sng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扶輪青少年領袖獎（</a:t>
            </a:r>
            <a:r>
              <a:rPr lang="en-US" altLang="zh-TW" u="sng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RYLA</a:t>
            </a:r>
            <a:r>
              <a:rPr lang="zh-TW" altLang="en-US" u="sng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）：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2016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19-21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於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台北海洋技術學院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舉辦全地區扶輪青少年領袖獎活動。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每一扶輪社請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推薦二位青少年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參加。</a:t>
            </a:r>
          </a:p>
        </p:txBody>
      </p:sp>
      <p:sp>
        <p:nvSpPr>
          <p:cNvPr id="8" name="矩形 7"/>
          <p:cNvSpPr/>
          <p:nvPr/>
        </p:nvSpPr>
        <p:spPr>
          <a:xfrm>
            <a:off x="640520" y="5817191"/>
            <a:ext cx="1240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en-US" altLang="zh-TW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RYE</a:t>
            </a: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交換學生計畫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640520" y="7193499"/>
            <a:ext cx="12463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4000" u="sng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扶輪友誼交換計劃（</a:t>
            </a:r>
            <a:r>
              <a:rPr lang="en-US" altLang="zh-TW" sz="4000" u="sng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RFE</a:t>
            </a:r>
            <a:r>
              <a:rPr lang="zh-TW" altLang="en-US" sz="4000" u="sng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）：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擬規劃三至五團。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2077857"/>
            <a:ext cx="10867533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C.2016-2017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年度服務計畫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五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048" y="3900540"/>
            <a:ext cx="12483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青少年服務：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規劃於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2016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11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26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 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星期六 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假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宜蘭舉辦新世代扶輪日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地區成年禮。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1925" y="5989963"/>
            <a:ext cx="12463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鼓勵與韓國締結姊妹社。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韓國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3750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地區為我們姊妹地區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54948"/>
            <a:ext cx="10867533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C.2016-2017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年度服務計畫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六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539" y="2993830"/>
            <a:ext cx="12530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各分區例行或有創意的中、大型活動由各分區自行籌辦，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地區全力支持輔導。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舉辦單車環島之旅、鼓勵捐獻根除小兒麻痺基金、發揚扶輪公共形象</a:t>
            </a:r>
          </a:p>
        </p:txBody>
      </p:sp>
      <p:sp>
        <p:nvSpPr>
          <p:cNvPr id="9" name="矩形 8"/>
          <p:cNvSpPr/>
          <p:nvPr/>
        </p:nvSpPr>
        <p:spPr>
          <a:xfrm>
            <a:off x="237539" y="5430005"/>
            <a:ext cx="12085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計畫在地區舉辦偏鄉教育。</a:t>
            </a:r>
          </a:p>
        </p:txBody>
      </p:sp>
      <p:sp>
        <p:nvSpPr>
          <p:cNvPr id="10" name="矩形 9"/>
          <p:cNvSpPr/>
          <p:nvPr/>
        </p:nvSpPr>
        <p:spPr>
          <a:xfrm>
            <a:off x="237539" y="6247037"/>
            <a:ext cx="12631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舉辦「國際扶輪第十一屆扶輪公益新聞金輪獎」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7539" y="7064069"/>
            <a:ext cx="12631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舉辦「肝病防治教育訓練活動」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民眾肝病免費篩檢暨追蹤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51335" y="1870542"/>
            <a:ext cx="9779927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D.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扶輪基金捐獻計畫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一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1010" y="3727939"/>
            <a:ext cx="11451102" cy="476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7400"/>
              </a:lnSpc>
              <a:buClr>
                <a:schemeClr val="accent4"/>
              </a:buClr>
              <a:buFont typeface="Wingdings" panose="05000000000000000000" pitchFamily="2" charset="2"/>
              <a:buChar char="u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年度計劃基金參與率</a:t>
            </a:r>
            <a:r>
              <a:rPr lang="en-US" altLang="zh-TW" sz="5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100</a:t>
            </a:r>
            <a:r>
              <a:rPr lang="zh-TW" altLang="en-US" sz="5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％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。預計年度捐獻目標達成</a:t>
            </a:r>
            <a:r>
              <a:rPr lang="en-US" altLang="zh-TW" sz="5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150</a:t>
            </a:r>
            <a:r>
              <a:rPr lang="zh-TW" altLang="en-US" sz="54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萬美元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以上捐獻。因應扶輪基金百周年活動計劃，希望超越以往紀錄百分之五以上。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3220" y="5561236"/>
            <a:ext cx="125343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54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愛心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是無國界之分，由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小愛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延伸到全球需要關照的社區人群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4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總監夫人鼓勵社友夫人及寶眷也能加入成為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保羅哈里斯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的成員之一，只要夫人指定捐贈保羅哈里斯基金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1,000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美元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，總監夫人即贈送一串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天然珍珠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以資獎勵。</a:t>
            </a:r>
          </a:p>
          <a:p>
            <a:pPr algn="l">
              <a:lnSpc>
                <a:spcPts val="5400"/>
              </a:lnSpc>
            </a:pP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版面配置區 1"/>
          <p:cNvSpPr txBox="1">
            <a:spLocks/>
          </p:cNvSpPr>
          <p:nvPr/>
        </p:nvSpPr>
        <p:spPr>
          <a:xfrm>
            <a:off x="2491433" y="596200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620171"/>
            <a:ext cx="1300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5400"/>
              </a:lnSpc>
              <a:buFont typeface="Wingdings" pitchFamily="2" charset="2"/>
              <a:buChar char="u"/>
            </a:pP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年度計劃基金</a:t>
            </a:r>
            <a:r>
              <a:rPr lang="en-US" altLang="zh-TW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(AF)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捐獻總目標為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95</a:t>
            </a: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萬美元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或以上。扶輪社的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400"/>
              </a:lnSpc>
            </a:pP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年度基金捐獻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平均每人達到</a:t>
            </a: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美金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200</a:t>
            </a: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以上，及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保羅哈里斯捐 </a:t>
            </a:r>
            <a:endParaRPr lang="en-US" altLang="zh-TW" u="sng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400"/>
              </a:lnSpc>
            </a:pP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年度計劃基金達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的社員人數以上，請全力支持此捐獻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4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目標。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939126" y="1786136"/>
            <a:ext cx="9779927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D.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扶輪基金捐獻計畫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一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1252" y="2886540"/>
            <a:ext cx="12483548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ts val="6300"/>
              </a:lnSpc>
              <a:buFont typeface="Wingdings" panose="05000000000000000000" pitchFamily="2" charset="2"/>
              <a:buChar char="u"/>
            </a:pP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根除小兒痲痺基金捐獻：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為達成國際扶輪根除小兒痲痺目標，並配合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End Polio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Cycling Tour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每一扶輪社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至少捐獻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根除小兒麻痺基金</a:t>
            </a:r>
            <a:r>
              <a:rPr lang="en-US" altLang="zh-TW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2,650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美元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300"/>
              </a:lnSpc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6300"/>
              </a:lnSpc>
              <a:buClr>
                <a:schemeClr val="accent4"/>
              </a:buClr>
              <a:buFont typeface="Wingdings" panose="05000000000000000000" pitchFamily="2" charset="2"/>
              <a:buChar char="u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國際扶輪基金會永久基金捐獻：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鼓勵每社捐獻國際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300"/>
              </a:lnSpc>
              <a:buClr>
                <a:schemeClr val="accent4"/>
              </a:buClr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扶輪基金會之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永久基金</a:t>
            </a:r>
            <a:r>
              <a:rPr lang="en-US" altLang="zh-TW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1000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美元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，充裕基金會的規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300"/>
              </a:lnSpc>
              <a:buClr>
                <a:schemeClr val="accent4"/>
              </a:buClr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模。</a:t>
            </a:r>
          </a:p>
        </p:txBody>
      </p:sp>
      <p:sp>
        <p:nvSpPr>
          <p:cNvPr id="5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6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316172" y="1835677"/>
            <a:ext cx="9779927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D.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扶輪基金捐獻計畫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二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54948"/>
            <a:ext cx="9779927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D.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扶輪基金捐獻計畫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三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5637" y="3111751"/>
            <a:ext cx="12589164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58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鼓勵各社指定</a:t>
            </a:r>
            <a:r>
              <a:rPr lang="en-US" altLang="zh-TW" sz="4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Gary C.K. Huang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之冠名基金以贊助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和平獎學金。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5800"/>
              </a:lnSpc>
              <a:buFont typeface="Wingdings" panose="05000000000000000000" pitchFamily="2" charset="2"/>
              <a:buChar char="Ø"/>
            </a:pP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巨額捐獻：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鼓勵社員一次性或累積捐獻達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美金壹萬</a:t>
            </a:r>
            <a:endParaRPr lang="en-US" altLang="zh-TW" sz="40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800"/>
              </a:lnSpc>
            </a:pP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，成為榮耀的巨額捐獻者每分區目標</a:t>
            </a:r>
            <a:r>
              <a:rPr lang="en-US" altLang="zh-TW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以上。此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8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項基金</a:t>
            </a:r>
            <a:r>
              <a:rPr lang="zh-TW" altLang="en-US" sz="40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達巨額捐獻者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地區給予獎勵。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獎座乙座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5800"/>
              </a:lnSpc>
              <a:buFont typeface="Wingdings" panose="05000000000000000000" pitchFamily="2" charset="2"/>
              <a:buChar char="Ø"/>
            </a:pP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指定用途捐獻：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衡量地區全球獎助金之申請，或特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8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殊服務性質需求，助理總監協調該分區各社社員適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8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度捐獻於指定用途。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54948"/>
            <a:ext cx="9779927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E.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中華扶輪教育基金</a:t>
            </a:r>
          </a:p>
        </p:txBody>
      </p:sp>
      <p:sp>
        <p:nvSpPr>
          <p:cNvPr id="6" name="矩形 5"/>
          <p:cNvSpPr/>
          <p:nvPr/>
        </p:nvSpPr>
        <p:spPr>
          <a:xfrm>
            <a:off x="374073" y="3408391"/>
            <a:ext cx="126307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6400"/>
              </a:lnSpc>
              <a:buFont typeface="Wingdings" panose="05000000000000000000" pitchFamily="2" charset="2"/>
              <a:buChar char="Ø"/>
            </a:pPr>
            <a:r>
              <a:rPr lang="zh-TW" altLang="en-US" sz="40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地區全年度捐獻：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鼓勵社員每人平均捐獻達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新台</a:t>
            </a:r>
            <a:endParaRPr lang="en-US" altLang="zh-TW" sz="4000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400"/>
              </a:lnSpc>
            </a:pP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幣</a:t>
            </a:r>
            <a:r>
              <a:rPr lang="en-US" altLang="zh-TW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2,000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元整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以上。</a:t>
            </a:r>
          </a:p>
          <a:p>
            <a:pPr marL="571500" indent="-571500" algn="l">
              <a:lnSpc>
                <a:spcPts val="64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提供</a:t>
            </a:r>
            <a:r>
              <a:rPr lang="zh-TW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碩士班學生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及</a:t>
            </a:r>
            <a:r>
              <a:rPr lang="zh-TW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博士班學生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</a:t>
            </a:r>
            <a:r>
              <a:rPr lang="en-US" altLang="zh-TW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  <a:p>
            <a:pPr marL="571500" indent="-571500" algn="l">
              <a:lnSpc>
                <a:spcPts val="64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冠名獎學金</a:t>
            </a:r>
            <a:r>
              <a:rPr lang="en-US" altLang="zh-TW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  <a:p>
            <a:pPr marL="571500" indent="-571500" algn="l">
              <a:lnSpc>
                <a:spcPts val="64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參與中華扶輪基金捐獻社達全地區社數百分之</a:t>
            </a:r>
            <a:r>
              <a:rPr lang="en-US" altLang="zh-TW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95%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  <a:p>
            <a:pPr marL="571500" indent="-571500" algn="l">
              <a:lnSpc>
                <a:spcPts val="64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推廣</a:t>
            </a:r>
            <a:r>
              <a:rPr lang="zh-TW" altLang="en-US" sz="4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百萬中華扶輪基金榮譽董事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325966" y="3306741"/>
            <a:ext cx="9284428" cy="3426579"/>
          </a:xfrm>
        </p:spPr>
        <p:txBody>
          <a:bodyPr/>
          <a:lstStyle/>
          <a:p>
            <a:pPr algn="ctr"/>
            <a:r>
              <a:rPr lang="zh-TW" altLang="en-US" sz="7200" dirty="0"/>
              <a:t>新的扶輪年</a:t>
            </a:r>
            <a:endParaRPr lang="en-US" altLang="zh-TW" sz="7200" dirty="0"/>
          </a:p>
          <a:p>
            <a:pPr algn="ctr"/>
            <a:r>
              <a:rPr lang="zh-TW" altLang="en-US" sz="7200" dirty="0"/>
              <a:t>「扶輪服務人類」</a:t>
            </a:r>
            <a:endParaRPr lang="en-US" altLang="zh-TW" sz="7200" dirty="0"/>
          </a:p>
          <a:p>
            <a:pPr algn="ctr"/>
            <a:r>
              <a:rPr lang="zh-TW" altLang="en-US" sz="7200" dirty="0"/>
              <a:t>熱烈展開序幕</a:t>
            </a:r>
            <a:endParaRPr lang="en-US" altLang="zh-TW" sz="7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05" y="3525956"/>
            <a:ext cx="4244376" cy="29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97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491433" y="553997"/>
            <a:ext cx="1051336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54948"/>
            <a:ext cx="9779927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F.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國際會議</a:t>
            </a:r>
          </a:p>
        </p:txBody>
      </p:sp>
      <p:sp>
        <p:nvSpPr>
          <p:cNvPr id="6" name="矩形 5"/>
          <p:cNvSpPr/>
          <p:nvPr/>
        </p:nvSpPr>
        <p:spPr>
          <a:xfrm>
            <a:off x="195943" y="2964992"/>
            <a:ext cx="12566468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ts val="8300"/>
              </a:lnSpc>
              <a:buClr>
                <a:schemeClr val="accent4"/>
              </a:buClr>
              <a:buFont typeface="Wingdings" panose="05000000000000000000" pitchFamily="2" charset="2"/>
              <a:buChar char="u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地帶研習會：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2016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~4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b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						</a:t>
            </a:r>
            <a:r>
              <a:rPr lang="zh-TW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於</a:t>
            </a:r>
            <a:r>
              <a:rPr lang="zh-TW" altLang="en-US" sz="4800" u="sng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泰國曼谷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舉行。</a:t>
            </a:r>
          </a:p>
          <a:p>
            <a:pPr marL="685800" indent="-685800" algn="l">
              <a:lnSpc>
                <a:spcPts val="8300"/>
              </a:lnSpc>
              <a:buClr>
                <a:schemeClr val="accent4"/>
              </a:buClr>
              <a:buFont typeface="Wingdings" panose="05000000000000000000" pitchFamily="2" charset="2"/>
              <a:buChar char="u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國際年會：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2017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~6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14</a:t>
            </a:r>
            <a:r>
              <a:rPr lang="zh-TW" altLang="en-US" sz="4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endParaRPr lang="en-US" altLang="zh-TW" sz="48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83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　　　　　於</a:t>
            </a:r>
            <a:r>
              <a:rPr lang="zh-TW" altLang="en-US" sz="4800" u="sng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美國亞特蘭大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舉行。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8300"/>
              </a:lnSpc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正值</a:t>
            </a:r>
            <a:r>
              <a:rPr lang="zh-TW" altLang="en-US" sz="48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國際扶輪基金</a:t>
            </a:r>
            <a:r>
              <a:rPr lang="en-US" altLang="zh-TW" sz="48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100</a:t>
            </a:r>
            <a:r>
              <a:rPr lang="zh-TW" altLang="en-US" sz="48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年紀念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，請踴躍報名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3902790" y="407221"/>
            <a:ext cx="627487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扶 輪 知 識</a:t>
            </a:r>
            <a:endParaRPr kumimoji="0" lang="zh-TW" altLang="en-US" sz="8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文鼎黑體EB"/>
              <a:ea typeface="文鼎黑體EB"/>
              <a:cs typeface="文鼎黑體EB"/>
              <a:sym typeface="文鼎黑體EB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052" y="2663687"/>
            <a:ext cx="12423913" cy="538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7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鼓勵各分區舉辦新社友扶輪知識研習會</a:t>
            </a:r>
          </a:p>
          <a:p>
            <a:pPr marL="571500" indent="-571500" algn="l">
              <a:lnSpc>
                <a:spcPts val="7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鼓勵社友閱讀每月出刊之總監月報</a:t>
            </a:r>
          </a:p>
          <a:p>
            <a:pPr marL="571500" indent="-571500" algn="l">
              <a:lnSpc>
                <a:spcPts val="7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國際扶輪要求每位社友至少訂閱一份扶輪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7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雜誌，請全體社友</a:t>
            </a:r>
            <a:r>
              <a:rPr lang="en-US" altLang="zh-TW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100</a:t>
            </a:r>
            <a:r>
              <a:rPr lang="zh-TW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％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訂閱扶輪月刊。</a:t>
            </a:r>
          </a:p>
          <a:p>
            <a:pPr marL="571500" indent="-571500" algn="l">
              <a:lnSpc>
                <a:spcPts val="7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每周社刊一則扶輪知識訊息。</a:t>
            </a:r>
          </a:p>
          <a:p>
            <a:pPr marL="571500" indent="-571500" algn="l">
              <a:lnSpc>
                <a:spcPts val="7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鼓勵社友參與</a:t>
            </a:r>
            <a:r>
              <a:rPr lang="zh-TW" alt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扶輪領導學院學程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3902790" y="407221"/>
            <a:ext cx="627487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資      訊</a:t>
            </a:r>
          </a:p>
        </p:txBody>
      </p:sp>
      <p:sp>
        <p:nvSpPr>
          <p:cNvPr id="5" name="矩形 4"/>
          <p:cNvSpPr/>
          <p:nvPr/>
        </p:nvSpPr>
        <p:spPr>
          <a:xfrm>
            <a:off x="974034" y="2508522"/>
            <a:ext cx="10853530" cy="587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l">
              <a:lnSpc>
                <a:spcPts val="92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提高</a:t>
            </a:r>
            <a: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Email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之使用率。</a:t>
            </a:r>
          </a:p>
          <a:p>
            <a:pPr marL="857250" indent="-857250" algn="l">
              <a:lnSpc>
                <a:spcPts val="92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提高各社網站之架設。</a:t>
            </a:r>
          </a:p>
          <a:p>
            <a:pPr marL="857250" indent="-857250" algn="l">
              <a:lnSpc>
                <a:spcPts val="92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訂閱</a:t>
            </a:r>
            <a: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RI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各項電子訊息。</a:t>
            </a:r>
          </a:p>
          <a:p>
            <a:pPr marL="857250" indent="-857250" algn="l">
              <a:lnSpc>
                <a:spcPts val="92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加強地區網站之服務。</a:t>
            </a:r>
          </a:p>
          <a:p>
            <a:pPr marL="857250" indent="-857250" algn="l">
              <a:lnSpc>
                <a:spcPts val="92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R.C.C.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網路登錄。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3723886" y="665639"/>
            <a:ext cx="788501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總  監  月  報</a:t>
            </a:r>
            <a:endParaRPr kumimoji="0" lang="zh-TW" altLang="en-US" sz="8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文鼎黑體EB"/>
              <a:ea typeface="文鼎黑體EB"/>
              <a:cs typeface="文鼎黑體EB"/>
              <a:sym typeface="文鼎黑體EB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8539" y="2478251"/>
            <a:ext cx="12523304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5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每月出刊一次。</a:t>
            </a:r>
          </a:p>
          <a:p>
            <a:pPr marL="571500" indent="-571500" algn="l">
              <a:lnSpc>
                <a:spcPts val="5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各社請於</a:t>
            </a:r>
            <a:r>
              <a:rPr lang="zh-TW" alt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每月</a:t>
            </a:r>
            <a:r>
              <a:rPr lang="en-US" altLang="zh-TW" sz="4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提供</a:t>
            </a:r>
            <a:r>
              <a:rPr lang="zh-TW" altLang="en-US" sz="4000" u="sng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上個月之出席報告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給總監辦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9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事處。</a:t>
            </a:r>
          </a:p>
          <a:p>
            <a:pPr marL="571500" indent="-571500" algn="l">
              <a:lnSpc>
                <a:spcPts val="5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各社請於</a:t>
            </a:r>
            <a:r>
              <a:rPr lang="zh-TW" alt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新社友宣誓後三天內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將新社友及介紹人資料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9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提供給總監辦事處。</a:t>
            </a:r>
          </a:p>
          <a:p>
            <a:pPr marL="571500" indent="-571500" algn="l">
              <a:lnSpc>
                <a:spcPts val="5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各社請儘早提供各項</a:t>
            </a:r>
            <a:r>
              <a:rPr lang="zh-TW" altLang="en-US" sz="4000" u="sng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扶輪活動、服務計劃之執行資料</a:t>
            </a:r>
            <a:endParaRPr lang="en-US" altLang="zh-TW" sz="4000" u="sng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9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給總監辦事處，以利次月即能刊登於總監月報。</a:t>
            </a:r>
          </a:p>
          <a:p>
            <a:pPr marL="571500" indent="-571500" algn="l">
              <a:lnSpc>
                <a:spcPts val="5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每分區各一欄發表分區事項。</a:t>
            </a:r>
            <a:r>
              <a:rPr lang="zh-TW" altLang="en-US" sz="4000" b="1" u="sng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地區副秘書</a:t>
            </a:r>
            <a:r>
              <a:rPr lang="zh-TW" altLang="en-US" sz="4000" u="sng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為當然編輯</a:t>
            </a:r>
            <a:endParaRPr lang="en-US" altLang="zh-TW" sz="4000" u="sng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900"/>
              </a:lnSpc>
            </a:pP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sz="4000" u="sng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委員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3723886" y="665639"/>
            <a:ext cx="788501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公  共  形  象</a:t>
            </a:r>
          </a:p>
        </p:txBody>
      </p:sp>
      <p:sp>
        <p:nvSpPr>
          <p:cNvPr id="5" name="矩形 4"/>
          <p:cNvSpPr/>
          <p:nvPr/>
        </p:nvSpPr>
        <p:spPr>
          <a:xfrm>
            <a:off x="715618" y="2634521"/>
            <a:ext cx="11767930" cy="610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ts val="67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宣導扶輪理念：鼓勵各社、各分區配合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7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社會服務與聯誼活動並結合地方政府舉</a:t>
            </a:r>
          </a:p>
          <a:p>
            <a:pPr algn="l">
              <a:lnSpc>
                <a:spcPts val="67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辦扶輪日或扶輪週。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700"/>
              </a:lnSpc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685800" indent="-685800" algn="l">
              <a:lnSpc>
                <a:spcPts val="67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公共形象物品請採用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RI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新公告識別標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7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章，統一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RI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識別以加強大眾對國際扶輪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7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印象。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3723886" y="665639"/>
            <a:ext cx="770611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地  區  年  會</a:t>
            </a:r>
            <a:endParaRPr kumimoji="0" lang="zh-TW" altLang="en-US" sz="8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文鼎黑體EB"/>
              <a:ea typeface="文鼎黑體EB"/>
              <a:cs typeface="文鼎黑體EB"/>
              <a:sym typeface="文鼎黑體EB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052" y="3168640"/>
            <a:ext cx="12364278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ts val="8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日期：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2017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~4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16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</a:p>
          <a:p>
            <a:pPr marL="685800" indent="-685800" algn="l">
              <a:lnSpc>
                <a:spcPts val="8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地點：新莊頤品大飯店</a:t>
            </a:r>
          </a:p>
          <a:p>
            <a:pPr marL="685800" indent="-685800" algn="l">
              <a:lnSpc>
                <a:spcPts val="8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年度特色：扶輪服務成果發表促進彼此友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8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      誼、交換服務經驗、表彰傑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80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      出事蹟。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270539" y="705395"/>
            <a:ext cx="1073426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 </a:t>
            </a: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區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 </a:t>
            </a: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常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 </a:t>
            </a: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態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 </a:t>
            </a: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性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 </a:t>
            </a: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活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 </a:t>
            </a:r>
            <a:r>
              <a:rPr kumimoji="0" lang="zh-TW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動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171907"/>
            <a:ext cx="13004799" cy="713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扶青團、扶少團：擬推動活動觀摩學習，活化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新世代組織。</a:t>
            </a:r>
          </a:p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「扶輪領導學院」推廣。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扶輪創社社長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CP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研習會，各分區指派</a:t>
            </a:r>
            <a:r>
              <a:rPr lang="en-US" altLang="zh-TW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以上。</a:t>
            </a:r>
          </a:p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全國領導學院年度大會。</a:t>
            </a:r>
          </a:p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社區服務團：宣導社區服務團與強化團務工作。</a:t>
            </a:r>
          </a:p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支持</a:t>
            </a:r>
            <a:r>
              <a:rPr lang="en-US" altLang="zh-TW" sz="44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2021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RI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zh-TW" altLang="en-US" sz="44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台灣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舉辦</a:t>
            </a:r>
            <a:r>
              <a:rPr lang="zh-TW" altLang="en-US" sz="4400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國際年會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推動計畫。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寶眷聯誼活動：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2016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日在</a:t>
            </a:r>
            <a:r>
              <a:rPr lang="zh-TW" altLang="en-US" sz="4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台北喜來登飯店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舉行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2275157" y="573444"/>
            <a:ext cx="1048026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hangingPunct="1">
              <a:defRPr/>
            </a:pP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助理</a:t>
            </a:r>
            <a:r>
              <a:rPr lang="zh-TW" altLang="en-US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總監、地區副祕書、</a:t>
            </a:r>
            <a:endParaRPr lang="en-US" altLang="zh-TW" sz="6000" b="1" dirty="0">
              <a:solidFill>
                <a:srgbClr val="00B0F0"/>
              </a:solidFill>
              <a:latin typeface="文鼎黑體EB"/>
              <a:ea typeface="文鼎黑體EB"/>
              <a:cs typeface="文鼎黑體EB"/>
              <a:sym typeface="文鼎黑體EB"/>
            </a:endParaRPr>
          </a:p>
          <a:p>
            <a:pPr hangingPunct="1">
              <a:defRPr/>
            </a:pPr>
            <a:r>
              <a:rPr lang="zh-TW" altLang="en-US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社長責任</a:t>
            </a:r>
            <a:r>
              <a:rPr lang="en-US" altLang="zh-TW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(</a:t>
            </a:r>
            <a:r>
              <a:rPr lang="zh-TW" altLang="en-US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一</a:t>
            </a:r>
            <a:r>
              <a:rPr lang="en-US" altLang="zh-TW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)</a:t>
            </a:r>
            <a:endParaRPr lang="zh-TW" altLang="en-US" sz="6000" b="1" dirty="0">
              <a:solidFill>
                <a:srgbClr val="00B0F0"/>
              </a:solidFill>
              <a:latin typeface="文鼎黑體EB"/>
              <a:ea typeface="文鼎黑體EB"/>
              <a:cs typeface="文鼎黑體EB"/>
              <a:sym typeface="文鼎黑體EB"/>
            </a:endParaRPr>
          </a:p>
          <a:p>
            <a:pPr lvl="0" hangingPunct="1">
              <a:defRPr/>
            </a:pPr>
            <a:endParaRPr lang="en-US" altLang="zh-TW" sz="5400" b="1" dirty="0">
              <a:solidFill>
                <a:schemeClr val="accent2">
                  <a:lumMod val="75000"/>
                </a:schemeClr>
              </a:solidFill>
              <a:latin typeface="文鼎黑體EB"/>
              <a:ea typeface="文鼎黑體EB"/>
              <a:cs typeface="文鼎黑體EB"/>
              <a:sym typeface="文鼎黑體EB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480" y="3207477"/>
            <a:ext cx="1272032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ts val="8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協調策劃地區大型活動。</a:t>
            </a:r>
          </a:p>
          <a:p>
            <a:pPr marL="685800" indent="-685800" algn="l">
              <a:lnSpc>
                <a:spcPts val="8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協助規劃全球獎助金申請。</a:t>
            </a:r>
          </a:p>
          <a:p>
            <a:pPr marL="685800" indent="-685800" algn="l">
              <a:lnSpc>
                <a:spcPts val="8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協助達成分區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2016-2017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工作目標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8000"/>
              </a:lnSpc>
              <a:buClr>
                <a:schemeClr val="accent4"/>
              </a:buClr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社員成長、基金捐獻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8296" y="2614643"/>
            <a:ext cx="12384156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ts val="6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掌握分區扶輪社年度各社社員人數、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基金捐獻、地區分攤款繳交情形。</a:t>
            </a:r>
          </a:p>
          <a:p>
            <a:pPr marL="685800" indent="-685800" algn="l">
              <a:lnSpc>
                <a:spcPts val="6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Rotary Club Central (R.C.C.) </a:t>
            </a:r>
          </a:p>
          <a:p>
            <a:pPr algn="l">
              <a:lnSpc>
                <a:spcPts val="69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扶輪中央系統訂定目標。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685800" indent="-685800" algn="l">
              <a:lnSpc>
                <a:spcPts val="6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帶領分區相關社友參與各項訓練研習會、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6900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地區年會、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RI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年會。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685800" indent="-685800" algn="l">
              <a:lnSpc>
                <a:spcPts val="69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派員參加地區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CP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研習營。</a:t>
            </a:r>
          </a:p>
        </p:txBody>
      </p:sp>
      <p:sp>
        <p:nvSpPr>
          <p:cNvPr id="5" name="文字版面配置區 1"/>
          <p:cNvSpPr txBox="1">
            <a:spLocks/>
          </p:cNvSpPr>
          <p:nvPr/>
        </p:nvSpPr>
        <p:spPr>
          <a:xfrm>
            <a:off x="2524539" y="531880"/>
            <a:ext cx="1048026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hangingPunct="1">
              <a:defRPr/>
            </a:pP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助理</a:t>
            </a:r>
            <a:r>
              <a:rPr lang="zh-TW" altLang="en-US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總監、地區副祕書、</a:t>
            </a:r>
            <a:endParaRPr lang="en-US" altLang="zh-TW" sz="6000" b="1" dirty="0">
              <a:solidFill>
                <a:srgbClr val="00B0F0"/>
              </a:solidFill>
              <a:latin typeface="文鼎黑體EB"/>
              <a:ea typeface="文鼎黑體EB"/>
              <a:cs typeface="文鼎黑體EB"/>
              <a:sym typeface="文鼎黑體EB"/>
            </a:endParaRPr>
          </a:p>
          <a:p>
            <a:pPr hangingPunct="1">
              <a:defRPr/>
            </a:pPr>
            <a:r>
              <a:rPr lang="zh-TW" altLang="en-US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社長責任</a:t>
            </a:r>
            <a:r>
              <a:rPr lang="en-US" altLang="zh-TW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(</a:t>
            </a:r>
            <a:r>
              <a:rPr lang="zh-TW" altLang="en-US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二</a:t>
            </a:r>
            <a:r>
              <a:rPr lang="en-US" altLang="zh-TW" sz="6000" b="1" dirty="0">
                <a:solidFill>
                  <a:srgbClr val="00B0F0"/>
                </a:solidFill>
                <a:latin typeface="文鼎黑體EB"/>
                <a:ea typeface="文鼎黑體EB"/>
                <a:cs typeface="文鼎黑體EB"/>
                <a:sym typeface="文鼎黑體EB"/>
              </a:rPr>
              <a:t>)</a:t>
            </a:r>
            <a:endParaRPr lang="zh-TW" altLang="en-US" sz="6000" b="1" dirty="0">
              <a:solidFill>
                <a:srgbClr val="00B0F0"/>
              </a:solidFill>
              <a:latin typeface="文鼎黑體EB"/>
              <a:ea typeface="文鼎黑體EB"/>
              <a:cs typeface="文鼎黑體EB"/>
              <a:sym typeface="文鼎黑體EB"/>
            </a:endParaRPr>
          </a:p>
          <a:p>
            <a:pPr lvl="0" hangingPunct="1">
              <a:defRPr/>
            </a:pPr>
            <a:endParaRPr lang="en-US" altLang="zh-TW" sz="5400" b="1" dirty="0">
              <a:solidFill>
                <a:schemeClr val="accent2">
                  <a:lumMod val="75000"/>
                </a:schemeClr>
              </a:solidFill>
              <a:latin typeface="文鼎黑體EB"/>
              <a:ea typeface="文鼎黑體EB"/>
              <a:cs typeface="文鼎黑體EB"/>
              <a:sym typeface="文鼎黑體EB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0" y="485842"/>
            <a:ext cx="13004800" cy="1333698"/>
          </a:xfrm>
        </p:spPr>
        <p:txBody>
          <a:bodyPr/>
          <a:lstStyle/>
          <a:p>
            <a:pPr algn="ctr"/>
            <a:r>
              <a:rPr lang="zh-TW" altLang="en-US" sz="8000" b="1" dirty="0">
                <a:solidFill>
                  <a:schemeClr val="accent5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　　</a:t>
            </a:r>
            <a:r>
              <a:rPr lang="en-US" altLang="zh-TW" sz="8000" b="1" dirty="0">
                <a:solidFill>
                  <a:srgbClr val="00B0F0"/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A.K.S.</a:t>
            </a:r>
            <a:r>
              <a:rPr lang="zh-TW" altLang="en-US" sz="8000" b="1" dirty="0">
                <a:solidFill>
                  <a:srgbClr val="00B0F0"/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會員受獎</a:t>
            </a:r>
          </a:p>
        </p:txBody>
      </p:sp>
      <p:pic>
        <p:nvPicPr>
          <p:cNvPr id="7" name="圖片 6" descr="S__41189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61" y="2300755"/>
            <a:ext cx="8865705" cy="6201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022669" y="6121510"/>
          <a:ext cx="7038975" cy="548640"/>
        </p:xfrm>
        <a:graphic>
          <a:graphicData uri="http://schemas.openxmlformats.org/drawingml/2006/table">
            <a:tbl>
              <a:tblPr/>
              <a:tblGrid>
                <a:gridCol w="703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57200" y="1767413"/>
            <a:ext cx="8825948" cy="77354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5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Helvetica Light"/>
              </a:rPr>
              <a:t>扶輪經歷</a:t>
            </a:r>
            <a:endParaRPr kumimoji="0" lang="en-US" altLang="zh-TW" sz="35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1992.03.25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入社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2001-2002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理事、秘書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2006-2007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理事、秘書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2009-2010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基隆東南社社長</a:t>
            </a:r>
            <a:endParaRPr kumimoji="0" lang="en-US" altLang="zh-TW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Helvetica Light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2010-2011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地區國際青少年交換計畫委員會委員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2011-2012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地區國際服務委員會委員</a:t>
            </a:r>
            <a:endParaRPr kumimoji="0" lang="en-US" altLang="zh-TW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Helvetica Light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2012-2013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助理總監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2013-2014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地區世界服務委員會委員</a:t>
            </a:r>
            <a:endParaRPr kumimoji="0" lang="en-US" altLang="zh-TW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Helvetica Light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2014-2015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地區總監提名人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2015-2016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地區總監當選人</a:t>
            </a:r>
          </a:p>
          <a:p>
            <a:r>
              <a:rPr lang="zh-TW" altLang="en-US" sz="35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扶輪基金捐獻</a:t>
            </a:r>
          </a:p>
          <a:p>
            <a:pPr algn="l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1996-1997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保羅哈里斯之友</a:t>
            </a:r>
            <a:endParaRPr kumimoji="0" lang="en-US" altLang="zh-TW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Helvetica Light"/>
            </a:endParaRPr>
          </a:p>
          <a:p>
            <a:pPr algn="l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2012-2013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巨額捐獻人</a:t>
            </a:r>
            <a:endParaRPr kumimoji="0" lang="en-US" altLang="zh-TW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Helvetica Light"/>
            </a:endParaRPr>
          </a:p>
          <a:p>
            <a:pPr algn="l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2014-2015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巨額捐獻人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第二級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algn="l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kumimoji="0" lang="en-US" altLang="zh-TW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2014-2015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阿奇可蘭夫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A.K.S.</a:t>
            </a:r>
            <a:r>
              <a:rPr kumimoji="0" lang="zh-TW" alt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Helvetica Light"/>
              </a:rPr>
              <a:t>會員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842591" y="874644"/>
            <a:ext cx="496956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5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David" panose="020E0502060401010101" pitchFamily="34" charset="-79"/>
                <a:cs typeface="David" panose="020E0502060401010101" pitchFamily="34" charset="-79"/>
                <a:sym typeface="Helvetica Light"/>
              </a:rPr>
              <a:t>D.G.</a:t>
            </a:r>
            <a:r>
              <a:rPr kumimoji="0" lang="zh-TW" altLang="en-US" sz="5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David" panose="020E0502060401010101" pitchFamily="34" charset="-79"/>
                <a:cs typeface="David" panose="020E0502060401010101" pitchFamily="34" charset="-79"/>
                <a:sym typeface="Helvetica Light"/>
              </a:rPr>
              <a:t> </a:t>
            </a:r>
            <a:r>
              <a:rPr kumimoji="0" lang="en-US" altLang="zh-TW" sz="5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David" panose="020E0502060401010101" pitchFamily="34" charset="-79"/>
                <a:cs typeface="David" panose="020E0502060401010101" pitchFamily="34" charset="-79"/>
                <a:sym typeface="Helvetica Light"/>
              </a:rPr>
              <a:t>Concrete</a:t>
            </a:r>
            <a:endParaRPr kumimoji="0" lang="zh-TW" altLang="en-US" sz="5400" b="1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David" panose="020E0502060401010101" pitchFamily="34" charset="-79"/>
              <a:cs typeface="David" panose="020E0502060401010101" pitchFamily="34" charset="-79"/>
              <a:sym typeface="Helvetica Light"/>
            </a:endParaRPr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r="3775"/>
          <a:stretch>
            <a:fillRect/>
          </a:stretch>
        </p:blipFill>
        <p:spPr>
          <a:xfrm>
            <a:off x="8956963" y="874644"/>
            <a:ext cx="3815003" cy="4496253"/>
          </a:xfr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2473035" y="524695"/>
            <a:ext cx="10531765" cy="1333698"/>
          </a:xfrm>
        </p:spPr>
        <p:txBody>
          <a:bodyPr/>
          <a:lstStyle/>
          <a:p>
            <a:pPr algn="ctr"/>
            <a:r>
              <a:rPr lang="en-US" altLang="zh-TW" sz="8000" dirty="0"/>
              <a:t>A.K.S.</a:t>
            </a:r>
            <a:r>
              <a:rPr lang="zh-TW" altLang="en-US" sz="8000" dirty="0"/>
              <a:t>永久紀念</a:t>
            </a:r>
          </a:p>
        </p:txBody>
      </p:sp>
      <p:pic>
        <p:nvPicPr>
          <p:cNvPr id="4" name="圖片 3" descr="S__41189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35" y="2319883"/>
            <a:ext cx="8433122" cy="65150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2" name="圖片 11" descr="與ripe合照.jpg"/>
          <p:cNvPicPr>
            <a:picLocks noChangeAspect="1"/>
          </p:cNvPicPr>
          <p:nvPr/>
        </p:nvPicPr>
        <p:blipFill rotWithShape="1">
          <a:blip r:embed="rId2" cstate="print"/>
          <a:srcRect l="11918" r="4367"/>
          <a:stretch/>
        </p:blipFill>
        <p:spPr>
          <a:xfrm>
            <a:off x="2512575" y="2628522"/>
            <a:ext cx="8572216" cy="6385221"/>
          </a:xfrm>
          <a:prstGeom prst="rect">
            <a:avLst/>
          </a:prstGeom>
        </p:spPr>
      </p:pic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512575" y="247302"/>
            <a:ext cx="9613164" cy="2133918"/>
          </a:xfrm>
        </p:spPr>
        <p:txBody>
          <a:bodyPr/>
          <a:lstStyle/>
          <a:p>
            <a:r>
              <a:rPr lang="zh-TW" altLang="en-US" sz="6600" dirty="0">
                <a:solidFill>
                  <a:srgbClr val="00B0F0"/>
                </a:solidFill>
              </a:rPr>
              <a:t>美國聖地牙哥</a:t>
            </a:r>
            <a:r>
              <a:rPr lang="en-US" altLang="zh-TW" sz="6600" dirty="0">
                <a:solidFill>
                  <a:srgbClr val="00B0F0"/>
                </a:solidFill>
              </a:rPr>
              <a:t>I.A.</a:t>
            </a:r>
            <a:r>
              <a:rPr lang="zh-TW" altLang="en-US" sz="6600" dirty="0">
                <a:solidFill>
                  <a:srgbClr val="00B0F0"/>
                </a:solidFill>
              </a:rPr>
              <a:t>講習會與</a:t>
            </a:r>
            <a:r>
              <a:rPr lang="en-US" altLang="zh-TW" sz="6600" dirty="0">
                <a:solidFill>
                  <a:srgbClr val="00B0F0"/>
                </a:solidFill>
              </a:rPr>
              <a:t>R.I.P.E.</a:t>
            </a:r>
            <a:r>
              <a:rPr lang="zh-TW" altLang="en-US" sz="6600" dirty="0">
                <a:solidFill>
                  <a:srgbClr val="00B0F0"/>
                </a:solidFill>
              </a:rPr>
              <a:t>合影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3660041"/>
            <a:ext cx="6207438" cy="46555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7" y="1317550"/>
            <a:ext cx="5965996" cy="44744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77423" y="580705"/>
            <a:ext cx="4718832" cy="12480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 際 之 夜</a:t>
            </a:r>
          </a:p>
        </p:txBody>
      </p:sp>
    </p:spTree>
    <p:extLst>
      <p:ext uri="{BB962C8B-B14F-4D97-AF65-F5344CB8AC3E}">
        <p14:creationId xmlns:p14="http://schemas.microsoft.com/office/powerpoint/2010/main" val="1323364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63" y="622373"/>
            <a:ext cx="3637989" cy="2728492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62" y="3968784"/>
            <a:ext cx="3767990" cy="50161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33" y="1486263"/>
            <a:ext cx="5325777" cy="39943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96" y="5849835"/>
            <a:ext cx="4180113" cy="31350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51854" y="167205"/>
            <a:ext cx="3511296" cy="9103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 化 交 流</a:t>
            </a:r>
          </a:p>
        </p:txBody>
      </p:sp>
    </p:spTree>
    <p:extLst>
      <p:ext uri="{BB962C8B-B14F-4D97-AF65-F5344CB8AC3E}">
        <p14:creationId xmlns:p14="http://schemas.microsoft.com/office/powerpoint/2010/main" val="1982052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10" y="331205"/>
            <a:ext cx="5028523" cy="3771392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0" y="966016"/>
            <a:ext cx="3553850" cy="4738468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40" y="4752940"/>
            <a:ext cx="3371958" cy="44959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63" y="5087350"/>
            <a:ext cx="2870346" cy="38271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1909" y="6796554"/>
            <a:ext cx="3509723" cy="966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 育 訓 練</a:t>
            </a:r>
          </a:p>
        </p:txBody>
      </p:sp>
    </p:spTree>
    <p:extLst>
      <p:ext uri="{BB962C8B-B14F-4D97-AF65-F5344CB8AC3E}">
        <p14:creationId xmlns:p14="http://schemas.microsoft.com/office/powerpoint/2010/main" val="4140583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1927" y="1309255"/>
            <a:ext cx="8541328" cy="608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0"/>
              </a:lnSpc>
            </a:pPr>
            <a:r>
              <a:rPr lang="zh-TW" altLang="en-US" sz="11500" b="1" i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把握機會</a:t>
            </a:r>
            <a:endParaRPr lang="en-US" altLang="zh-TW" sz="11500" b="1" i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6000"/>
              </a:lnSpc>
            </a:pPr>
            <a:r>
              <a:rPr lang="zh-TW" altLang="en-US" sz="11500" b="1" i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再接再勵</a:t>
            </a:r>
            <a:endParaRPr lang="en-US" altLang="zh-TW" sz="11500" b="1" i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6000"/>
              </a:lnSpc>
            </a:pPr>
            <a:r>
              <a:rPr lang="zh-TW" altLang="en-US" sz="11500" b="1" i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勇往邁進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54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sz="quarter" idx="13"/>
          </p:nvPr>
        </p:nvSpPr>
        <p:spPr>
          <a:xfrm>
            <a:off x="3205369" y="3180521"/>
            <a:ext cx="9284428" cy="5307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11400" b="1" i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敬 請 支 持</a:t>
            </a:r>
            <a:endParaRPr lang="en-US" altLang="zh-TW" sz="11400" b="1" i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11400" b="1" i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與 指 導</a:t>
            </a:r>
          </a:p>
          <a:p>
            <a:endParaRPr lang="zh-TW" altLang="en-US" sz="11400" dirty="0"/>
          </a:p>
        </p:txBody>
      </p:sp>
    </p:spTree>
    <p:extLst>
      <p:ext uri="{BB962C8B-B14F-4D97-AF65-F5344CB8AC3E}">
        <p14:creationId xmlns:p14="http://schemas.microsoft.com/office/powerpoint/2010/main" val="13244166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4"/>
          </p:nvPr>
        </p:nvSpPr>
        <p:spPr>
          <a:xfrm>
            <a:off x="900740" y="2261427"/>
            <a:ext cx="9779927" cy="1118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r">
              <a:spcBef>
                <a:spcPts val="0"/>
              </a:spcBef>
              <a:buSzTx/>
              <a:buNone/>
              <a:defRPr sz="2400" cap="all" spc="0">
                <a:latin typeface="Frutiger LT Std 67 Bold Condensed"/>
                <a:ea typeface="Frutiger LT Std 67 Bold Condensed"/>
                <a:cs typeface="Frutiger LT Std 67 Bold Condensed"/>
                <a:sym typeface="Frutiger LT Std 67 Bold Condensed"/>
              </a:defRPr>
            </a:lvl1pPr>
          </a:lstStyle>
          <a:p>
            <a:pPr algn="l"/>
            <a:r>
              <a:rPr lang="en-US" sz="6600" u="sng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A. RI</a:t>
            </a:r>
            <a:r>
              <a:rPr lang="zh-TW" altLang="en-US" sz="6600" u="sng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年度社長獎</a:t>
            </a:r>
            <a:endParaRPr sz="6600" u="sng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2513993" y="553997"/>
            <a:ext cx="10490807" cy="1210588"/>
          </a:xfrm>
        </p:spPr>
        <p:txBody>
          <a:bodyPr/>
          <a:lstStyle/>
          <a:p>
            <a:pPr algn="l"/>
            <a:r>
              <a:rPr lang="zh-TW" altLang="en-US" sz="7200" b="1" dirty="0">
                <a:solidFill>
                  <a:srgbClr val="00B0F0"/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地區年度目標及工作重點</a:t>
            </a:r>
          </a:p>
        </p:txBody>
      </p:sp>
      <p:sp>
        <p:nvSpPr>
          <p:cNvPr id="4" name="矩形 3"/>
          <p:cNvSpPr/>
          <p:nvPr/>
        </p:nvSpPr>
        <p:spPr>
          <a:xfrm>
            <a:off x="492825" y="3825284"/>
            <a:ext cx="117892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在為獲得社長獎，貴社必須執行兩項務必執行的活動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以及其他不同類型的額外活動。大半活動能自動藉由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RI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數據檔審核。但有部分活動則須由您將資訊輸入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Rotary Club Central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（扶輪中央系統）。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爲了正確掌握扶輪社活動的成果，您可利用整年度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(2016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日起至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30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日止）進行活動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至少設定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個目標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月按時繳納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RI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半年會費。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2923693" y="618894"/>
            <a:ext cx="9284428" cy="1118255"/>
          </a:xfrm>
        </p:spPr>
        <p:txBody>
          <a:bodyPr/>
          <a:lstStyle/>
          <a:p>
            <a:r>
              <a:rPr lang="en-US" altLang="zh-TW" sz="6600" u="sng" dirty="0">
                <a:solidFill>
                  <a:srgbClr val="00B0F0"/>
                </a:solidFill>
                <a:latin typeface="文鼎黑體EB" panose="020B0900000000000000" pitchFamily="34" charset="-120"/>
                <a:ea typeface="文鼎黑體EB" panose="020B0900000000000000" pitchFamily="34" charset="-120"/>
                <a:cs typeface="Arial" panose="020B0604020202020204" pitchFamily="34" charset="0"/>
              </a:rPr>
              <a:t>RI</a:t>
            </a:r>
            <a:r>
              <a:rPr lang="zh-TW" altLang="en-US" sz="6600" u="sng" dirty="0">
                <a:solidFill>
                  <a:srgbClr val="00B0F0"/>
                </a:solidFill>
                <a:latin typeface="文鼎黑體EB" panose="020B0900000000000000" pitchFamily="34" charset="-120"/>
                <a:ea typeface="文鼎黑體EB" panose="020B0900000000000000" pitchFamily="34" charset="-120"/>
                <a:cs typeface="Arial" panose="020B0604020202020204" pitchFamily="34" charset="0"/>
              </a:rPr>
              <a:t>年度社長獎</a:t>
            </a:r>
            <a:endParaRPr lang="zh-TW" altLang="en-US" sz="6000" dirty="0">
              <a:solidFill>
                <a:srgbClr val="00B0F0"/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71292" y="2753539"/>
            <a:ext cx="11789230" cy="62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4000"/>
              </a:lnSpc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吸引社員與社員參與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</a:pP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基金會捐獻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</a:pP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採用線上工具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</a:pP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人道服務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</a:pP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新世代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</a:pP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公共形象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buClr>
                <a:schemeClr val="accent5"/>
              </a:buClr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335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2495005" y="529583"/>
            <a:ext cx="10319657" cy="1826141"/>
          </a:xfrm>
        </p:spPr>
        <p:txBody>
          <a:bodyPr/>
          <a:lstStyle/>
          <a:p>
            <a:r>
              <a:rPr lang="zh-TW" altLang="en-US" dirty="0"/>
              <a:t>今年</a:t>
            </a:r>
            <a:r>
              <a:rPr lang="en-US" altLang="zh-TW" dirty="0"/>
              <a:t>4/15</a:t>
            </a:r>
            <a:r>
              <a:rPr lang="zh-TW" altLang="en-US" dirty="0"/>
              <a:t>完成之新立法會議決議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509451" y="2734098"/>
            <a:ext cx="12148457" cy="5027017"/>
          </a:xfrm>
        </p:spPr>
        <p:txBody>
          <a:bodyPr/>
          <a:lstStyle/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社員的基本要求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人品、專業領域良好聲譽、服務社區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例會時間的改變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一個月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次以上的例會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扶青團團員可成為社員。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4.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取消新社友的入社費。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5.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每年將加收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美元的社員會費。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(2017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年起，每年遞加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259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513993" y="1916322"/>
            <a:ext cx="9779927" cy="1022396"/>
          </a:xfrm>
        </p:spPr>
        <p:txBody>
          <a:bodyPr/>
          <a:lstStyle/>
          <a:p>
            <a:pPr algn="ctr">
              <a:lnSpc>
                <a:spcPts val="1400"/>
              </a:lnSpc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B.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社員成長及留住率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一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</a:p>
          <a:p>
            <a:pPr algn="ctr">
              <a:lnSpc>
                <a:spcPts val="1400"/>
              </a:lnSpc>
              <a:buNone/>
            </a:pP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(RI</a:t>
            </a:r>
            <a:r>
              <a:rPr lang="zh-TW" altLang="en-US" u="sng" dirty="0">
                <a:solidFill>
                  <a:schemeClr val="accent6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計算至</a:t>
            </a: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6/30)</a:t>
            </a:r>
            <a:endParaRPr lang="zh-TW" altLang="en-US" u="sng" dirty="0">
              <a:solidFill>
                <a:schemeClr val="accent6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4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2513993" y="279017"/>
            <a:ext cx="10490807" cy="1210588"/>
          </a:xfrm>
        </p:spPr>
        <p:txBody>
          <a:bodyPr/>
          <a:lstStyle/>
          <a:p>
            <a:pPr algn="l"/>
            <a:r>
              <a:rPr lang="zh-TW" altLang="en-US" sz="7200" b="1" dirty="0">
                <a:solidFill>
                  <a:srgbClr val="00B0F0"/>
                </a:solidFill>
              </a:rPr>
              <a:t>地區年度目標及工作重點</a:t>
            </a:r>
          </a:p>
        </p:txBody>
      </p:sp>
      <p:sp>
        <p:nvSpPr>
          <p:cNvPr id="5" name="矩形 4"/>
          <p:cNvSpPr/>
          <p:nvPr/>
        </p:nvSpPr>
        <p:spPr>
          <a:xfrm>
            <a:off x="374072" y="2938718"/>
            <a:ext cx="13050983" cy="878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5500"/>
              </a:lnSpc>
              <a:buClr>
                <a:schemeClr val="accent4"/>
              </a:buClr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各社現職社員留住率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95</a:t>
            </a: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以上。</a:t>
            </a:r>
          </a:p>
          <a:p>
            <a:pPr algn="l">
              <a:lnSpc>
                <a:spcPts val="5500"/>
              </a:lnSpc>
              <a:buClr>
                <a:schemeClr val="accent4"/>
              </a:buClr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各社員淨成長率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500"/>
              </a:lnSpc>
              <a:buClr>
                <a:schemeClr val="accent4"/>
              </a:buCl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（每社至少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人以 上，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挑戰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20%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55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2016-2017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年總社員必須成長至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6,000</a:t>
            </a:r>
            <a:r>
              <a:rPr lang="zh-TW" altLang="en-US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以上。</a:t>
            </a:r>
          </a:p>
          <a:p>
            <a:pPr algn="l">
              <a:lnSpc>
                <a:spcPts val="5500"/>
              </a:lnSpc>
              <a:buClr>
                <a:schemeClr val="accent4"/>
              </a:buClr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成立新社、衛星扶輪社、鼓勵寶眷成為正式社員，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500"/>
              </a:lnSpc>
              <a:buClr>
                <a:schemeClr val="accent4"/>
              </a:buCl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目標為地區社員人數的</a:t>
            </a:r>
            <a:r>
              <a:rPr lang="en-US" altLang="zh-TW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55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社員人數不足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人的扶輪社社數減為零。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500"/>
              </a:lnSpc>
              <a:buClr>
                <a:schemeClr val="accent4"/>
              </a:buClr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各分區助理總監協同該分區扶輪領導人致力輔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5500"/>
              </a:lnSpc>
              <a:buClr>
                <a:schemeClr val="accent4"/>
              </a:buClr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導成立至少一個新扶輪社。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zh-TW" altLang="en-US" sz="4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l">
              <a:lnSpc>
                <a:spcPts val="6100"/>
              </a:lnSpc>
              <a:buClr>
                <a:schemeClr val="accent4"/>
              </a:buClr>
            </a:pPr>
            <a:endParaRPr lang="en-US" altLang="zh-TW" sz="4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l">
              <a:lnSpc>
                <a:spcPts val="6100"/>
              </a:lnSpc>
              <a:buClr>
                <a:schemeClr val="accent4"/>
              </a:buClr>
            </a:pPr>
            <a:r>
              <a:rPr lang="en-US" altLang="zh-TW" sz="4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endParaRPr lang="zh-TW" altLang="en-US" sz="4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2513993" y="553997"/>
            <a:ext cx="10490807" cy="1210588"/>
          </a:xfrm>
        </p:spPr>
        <p:txBody>
          <a:bodyPr/>
          <a:lstStyle/>
          <a:p>
            <a:pPr algn="l"/>
            <a:r>
              <a:rPr lang="zh-TW" altLang="en-US" sz="7200" b="1" dirty="0">
                <a:solidFill>
                  <a:srgbClr val="00B0F0"/>
                </a:solidFill>
              </a:rPr>
              <a:t>地區年度目標及工作重點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444065" y="1871761"/>
            <a:ext cx="9779927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B.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社員成長及留住率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二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646" y="2946745"/>
            <a:ext cx="12630727" cy="8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6100"/>
              </a:lnSpc>
              <a:buClr>
                <a:schemeClr val="accent4"/>
              </a:buClr>
              <a:buFont typeface="Wingdings" panose="05000000000000000000" pitchFamily="2" charset="2"/>
              <a:buChar char="u"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增加社員多元性。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1628" y="3890605"/>
            <a:ext cx="9823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7200"/>
              </a:lnSpc>
              <a:buClr>
                <a:schemeClr val="accent4"/>
              </a:buClr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增加新世代的扶輪社員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（扶青團團員允許成為扶輪社社員）。</a:t>
            </a:r>
          </a:p>
          <a:p>
            <a:pPr algn="l">
              <a:lnSpc>
                <a:spcPts val="7200"/>
              </a:lnSpc>
              <a:buClr>
                <a:schemeClr val="accent4"/>
              </a:buClr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致力吸收國際扶輪、扶輪基金會計劃的前受獎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人、扶青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OB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團員進入扶輪社。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>
              <a:lnSpc>
                <a:spcPts val="7200"/>
              </a:lnSpc>
              <a:buClr>
                <a:schemeClr val="accent4"/>
              </a:buClr>
              <a:buFont typeface="Wingdings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創辦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CP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創社社長研習營，輔導創立新社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（與地區社員發展主委規畫獎勵辦法）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2137267" y="1918831"/>
            <a:ext cx="10624576" cy="933589"/>
          </a:xfrm>
        </p:spPr>
        <p:txBody>
          <a:bodyPr/>
          <a:lstStyle/>
          <a:p>
            <a:pPr>
              <a:buNone/>
            </a:pP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C.2016-2017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年度服務計畫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(</a:t>
            </a:r>
            <a:r>
              <a:rPr lang="zh-TW" altLang="en-US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一</a:t>
            </a:r>
            <a:r>
              <a:rPr lang="en-US" altLang="zh-TW" sz="5400" u="sng" dirty="0">
                <a:solidFill>
                  <a:schemeClr val="accent1">
                    <a:lumMod val="75000"/>
                  </a:schemeClr>
                </a:solidFill>
                <a:latin typeface="文鼎黑體EB" panose="020B0900000000000000" pitchFamily="34" charset="-120"/>
                <a:ea typeface="文鼎黑體EB" panose="020B0900000000000000" pitchFamily="34" charset="-120"/>
              </a:rPr>
              <a:t>)</a:t>
            </a:r>
            <a:endParaRPr lang="zh-TW" altLang="en-US" sz="5400" u="sng" dirty="0">
              <a:solidFill>
                <a:schemeClr val="accent1">
                  <a:lumMod val="75000"/>
                </a:schemeClr>
              </a:solidFill>
              <a:latin typeface="文鼎黑體EB" panose="020B0900000000000000" pitchFamily="34" charset="-120"/>
              <a:ea typeface="文鼎黑體EB" panose="020B0900000000000000" pitchFamily="34" charset="-120"/>
            </a:endParaRPr>
          </a:p>
        </p:txBody>
      </p:sp>
      <p:sp>
        <p:nvSpPr>
          <p:cNvPr id="4" name="文字版面配置區 1"/>
          <p:cNvSpPr txBox="1">
            <a:spLocks/>
          </p:cNvSpPr>
          <p:nvPr/>
        </p:nvSpPr>
        <p:spPr>
          <a:xfrm>
            <a:off x="2497060" y="553997"/>
            <a:ext cx="1050774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文鼎黑體EB"/>
                <a:ea typeface="文鼎黑體EB"/>
                <a:cs typeface="文鼎黑體EB"/>
                <a:sym typeface="文鼎黑體EB"/>
              </a:rPr>
              <a:t>地區年度目標及工作重點</a:t>
            </a:r>
          </a:p>
        </p:txBody>
      </p:sp>
      <p:sp>
        <p:nvSpPr>
          <p:cNvPr id="7" name="矩形 6"/>
          <p:cNvSpPr/>
          <p:nvPr/>
        </p:nvSpPr>
        <p:spPr>
          <a:xfrm>
            <a:off x="302591" y="3169937"/>
            <a:ext cx="1270220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51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鼓勵各社運用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年度地區獎助金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從事社區服務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--</a:t>
            </a:r>
          </a:p>
          <a:p>
            <a:pPr algn="l">
              <a:lnSpc>
                <a:spcPts val="51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可結合分區各社共同申請地區獎助金，各分區案件之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DDF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　金額依各分區之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扶輪社數乘上美金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1,150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元整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302591" y="5854765"/>
            <a:ext cx="1270220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ts val="51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地區獎助金（</a:t>
            </a:r>
            <a:r>
              <a:rPr lang="en-US" altLang="zh-TW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District Grant</a:t>
            </a:r>
            <a:r>
              <a:rPr lang="zh-TW" altLang="en-US" u="sng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請</a:t>
            </a:r>
            <a:r>
              <a:rPr lang="zh-TW" altLang="en-US" u="sng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助理總監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協同</a:t>
            </a:r>
            <a:r>
              <a:rPr lang="zh-TW" altLang="en-US" u="sng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該分區各社社長當選人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u="sng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社區服務計劃委員會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等相關社員做詳細規劃後提出申請，也請各案件需配合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DDF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款之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倍相對捐款， 共同支持申請之服務計畫。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1567</Words>
  <Application>Microsoft Office PowerPoint</Application>
  <PresentationFormat>自訂</PresentationFormat>
  <Paragraphs>220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Frutiger LT Std 67 Bold Condensed</vt:lpstr>
      <vt:lpstr>Helvetica Light</vt:lpstr>
      <vt:lpstr>Helvetica Neue</vt:lpstr>
      <vt:lpstr>PingFang TC Light</vt:lpstr>
      <vt:lpstr>文鼎黑體EB</vt:lpstr>
      <vt:lpstr>微軟正黑體</vt:lpstr>
      <vt:lpstr>新細明體</vt:lpstr>
      <vt:lpstr>標楷體</vt:lpstr>
      <vt:lpstr>Arial</vt:lpstr>
      <vt:lpstr>Calibri</vt:lpstr>
      <vt:lpstr>David</vt:lpstr>
      <vt:lpstr>Wingdings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</dc:creator>
  <cp:lastModifiedBy>windows</cp:lastModifiedBy>
  <cp:revision>142</cp:revision>
  <cp:lastPrinted>2016-07-01T05:49:46Z</cp:lastPrinted>
  <dcterms:modified xsi:type="dcterms:W3CDTF">2016-08-05T04:26:20Z</dcterms:modified>
</cp:coreProperties>
</file>