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0"/>
  </p:notesMasterIdLst>
  <p:handoutMasterIdLst>
    <p:handoutMasterId r:id="rId101"/>
  </p:handoutMasterIdLst>
  <p:sldIdLst>
    <p:sldId id="256" r:id="rId2"/>
    <p:sldId id="448" r:id="rId3"/>
    <p:sldId id="449" r:id="rId4"/>
    <p:sldId id="450" r:id="rId5"/>
    <p:sldId id="307" r:id="rId6"/>
    <p:sldId id="297" r:id="rId7"/>
    <p:sldId id="308" r:id="rId8"/>
    <p:sldId id="302" r:id="rId9"/>
    <p:sldId id="300" r:id="rId10"/>
    <p:sldId id="257" r:id="rId11"/>
    <p:sldId id="262" r:id="rId12"/>
    <p:sldId id="263" r:id="rId13"/>
    <p:sldId id="274" r:id="rId14"/>
    <p:sldId id="265" r:id="rId15"/>
    <p:sldId id="276" r:id="rId16"/>
    <p:sldId id="305" r:id="rId17"/>
    <p:sldId id="306" r:id="rId18"/>
    <p:sldId id="312" r:id="rId19"/>
    <p:sldId id="313" r:id="rId20"/>
    <p:sldId id="322" r:id="rId21"/>
    <p:sldId id="323" r:id="rId22"/>
    <p:sldId id="324" r:id="rId23"/>
    <p:sldId id="325" r:id="rId24"/>
    <p:sldId id="336" r:id="rId25"/>
    <p:sldId id="337" r:id="rId26"/>
    <p:sldId id="261" r:id="rId27"/>
    <p:sldId id="338" r:id="rId28"/>
    <p:sldId id="341" r:id="rId29"/>
    <p:sldId id="342" r:id="rId30"/>
    <p:sldId id="344" r:id="rId31"/>
    <p:sldId id="345" r:id="rId32"/>
    <p:sldId id="447" r:id="rId33"/>
    <p:sldId id="349" r:id="rId34"/>
    <p:sldId id="350" r:id="rId35"/>
    <p:sldId id="351" r:id="rId36"/>
    <p:sldId id="352" r:id="rId37"/>
    <p:sldId id="266" r:id="rId38"/>
    <p:sldId id="267" r:id="rId39"/>
    <p:sldId id="275" r:id="rId40"/>
    <p:sldId id="282" r:id="rId41"/>
    <p:sldId id="289" r:id="rId42"/>
    <p:sldId id="317" r:id="rId43"/>
    <p:sldId id="316" r:id="rId44"/>
    <p:sldId id="318" r:id="rId45"/>
    <p:sldId id="355" r:id="rId46"/>
    <p:sldId id="353" r:id="rId47"/>
    <p:sldId id="356" r:id="rId48"/>
    <p:sldId id="357" r:id="rId49"/>
    <p:sldId id="358" r:id="rId50"/>
    <p:sldId id="359" r:id="rId51"/>
    <p:sldId id="360" r:id="rId52"/>
    <p:sldId id="361" r:id="rId53"/>
    <p:sldId id="370" r:id="rId54"/>
    <p:sldId id="371" r:id="rId55"/>
    <p:sldId id="372" r:id="rId56"/>
    <p:sldId id="375" r:id="rId57"/>
    <p:sldId id="377" r:id="rId58"/>
    <p:sldId id="378" r:id="rId59"/>
    <p:sldId id="379" r:id="rId60"/>
    <p:sldId id="380" r:id="rId61"/>
    <p:sldId id="381" r:id="rId62"/>
    <p:sldId id="392" r:id="rId63"/>
    <p:sldId id="382" r:id="rId64"/>
    <p:sldId id="384" r:id="rId65"/>
    <p:sldId id="385" r:id="rId66"/>
    <p:sldId id="391" r:id="rId67"/>
    <p:sldId id="393" r:id="rId68"/>
    <p:sldId id="394" r:id="rId69"/>
    <p:sldId id="396" r:id="rId70"/>
    <p:sldId id="398" r:id="rId71"/>
    <p:sldId id="400" r:id="rId72"/>
    <p:sldId id="401" r:id="rId73"/>
    <p:sldId id="403" r:id="rId74"/>
    <p:sldId id="405" r:id="rId75"/>
    <p:sldId id="406" r:id="rId76"/>
    <p:sldId id="409" r:id="rId77"/>
    <p:sldId id="407" r:id="rId78"/>
    <p:sldId id="408" r:id="rId79"/>
    <p:sldId id="411" r:id="rId80"/>
    <p:sldId id="420" r:id="rId81"/>
    <p:sldId id="430" r:id="rId82"/>
    <p:sldId id="421" r:id="rId83"/>
    <p:sldId id="424" r:id="rId84"/>
    <p:sldId id="425" r:id="rId85"/>
    <p:sldId id="426" r:id="rId86"/>
    <p:sldId id="427" r:id="rId87"/>
    <p:sldId id="428" r:id="rId88"/>
    <p:sldId id="429" r:id="rId89"/>
    <p:sldId id="443" r:id="rId90"/>
    <p:sldId id="444" r:id="rId91"/>
    <p:sldId id="445" r:id="rId92"/>
    <p:sldId id="446" r:id="rId93"/>
    <p:sldId id="440" r:id="rId94"/>
    <p:sldId id="432" r:id="rId95"/>
    <p:sldId id="433" r:id="rId96"/>
    <p:sldId id="434" r:id="rId97"/>
    <p:sldId id="435" r:id="rId98"/>
    <p:sldId id="436" r:id="rId99"/>
  </p:sldIdLst>
  <p:sldSz cx="9144000" cy="6858000" type="screen4x3"/>
  <p:notesSz cx="7102475"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55B3F-6E5F-4627-AEDC-A41E93244953}" type="doc">
      <dgm:prSet loTypeId="urn:microsoft.com/office/officeart/2005/8/layout/balance1" loCatId="relationship" qsTypeId="urn:microsoft.com/office/officeart/2005/8/quickstyle/simple1" qsCatId="simple" csTypeId="urn:microsoft.com/office/officeart/2005/8/colors/accent2_2" csCatId="accent2" phldr="1"/>
      <dgm:spPr/>
      <dgm:t>
        <a:bodyPr/>
        <a:lstStyle/>
        <a:p>
          <a:endParaRPr lang="zh-TW" altLang="en-US"/>
        </a:p>
      </dgm:t>
    </dgm:pt>
    <dgm:pt modelId="{255DDA6D-09FB-43E5-A9DB-6ADCF89D89A7}">
      <dgm:prSet phldrT="[文字]"/>
      <dgm:spPr/>
      <dgm:t>
        <a:bodyPr/>
        <a:lstStyle/>
        <a:p>
          <a:r>
            <a:rPr lang="zh-TW" altLang="en-US" dirty="0" smtClean="0"/>
            <a:t>稅少</a:t>
          </a:r>
          <a:endParaRPr lang="zh-TW" altLang="en-US" dirty="0"/>
        </a:p>
      </dgm:t>
    </dgm:pt>
    <dgm:pt modelId="{AE2EEEBF-5A0B-4C51-9043-86B432B5D112}" type="parTrans" cxnId="{7A372A89-ED1C-481E-B9DD-3FB8FD6BFE2C}">
      <dgm:prSet/>
      <dgm:spPr/>
      <dgm:t>
        <a:bodyPr/>
        <a:lstStyle/>
        <a:p>
          <a:endParaRPr lang="zh-TW" altLang="en-US"/>
        </a:p>
      </dgm:t>
    </dgm:pt>
    <dgm:pt modelId="{C52DB49B-2158-4CA4-A2FB-A3114DB8C132}" type="sibTrans" cxnId="{7A372A89-ED1C-481E-B9DD-3FB8FD6BFE2C}">
      <dgm:prSet/>
      <dgm:spPr/>
      <dgm:t>
        <a:bodyPr/>
        <a:lstStyle/>
        <a:p>
          <a:endParaRPr lang="zh-TW" altLang="en-US"/>
        </a:p>
      </dgm:t>
    </dgm:pt>
    <dgm:pt modelId="{763CB348-F767-4614-87D7-40D5BD9E750A}">
      <dgm:prSet phldrT="[文字]"/>
      <dgm:spPr/>
      <dgm:t>
        <a:bodyPr/>
        <a:lstStyle/>
        <a:p>
          <a:r>
            <a:rPr lang="zh-TW" altLang="en-US" dirty="0" smtClean="0"/>
            <a:t>土地增值稅</a:t>
          </a:r>
          <a:endParaRPr lang="zh-TW" altLang="en-US" dirty="0"/>
        </a:p>
      </dgm:t>
    </dgm:pt>
    <dgm:pt modelId="{1EFC065C-1767-4763-BE44-B5900B1699F0}" type="parTrans" cxnId="{12ACC1E3-8C86-4DC1-859D-4D9A8AC59A45}">
      <dgm:prSet/>
      <dgm:spPr/>
      <dgm:t>
        <a:bodyPr/>
        <a:lstStyle/>
        <a:p>
          <a:endParaRPr lang="zh-TW" altLang="en-US"/>
        </a:p>
      </dgm:t>
    </dgm:pt>
    <dgm:pt modelId="{391F47FB-DF76-4779-82F2-F9E0C8DEC95F}" type="sibTrans" cxnId="{12ACC1E3-8C86-4DC1-859D-4D9A8AC59A45}">
      <dgm:prSet/>
      <dgm:spPr/>
      <dgm:t>
        <a:bodyPr/>
        <a:lstStyle/>
        <a:p>
          <a:endParaRPr lang="zh-TW" altLang="en-US"/>
        </a:p>
      </dgm:t>
    </dgm:pt>
    <dgm:pt modelId="{93248620-3122-4975-B37C-84627BC247F2}">
      <dgm:prSet phldrT="[文字]"/>
      <dgm:spPr/>
      <dgm:t>
        <a:bodyPr/>
        <a:lstStyle/>
        <a:p>
          <a:r>
            <a:rPr lang="zh-TW" altLang="en-US" dirty="0" smtClean="0"/>
            <a:t>房屋財交稅</a:t>
          </a:r>
          <a:endParaRPr lang="zh-TW" altLang="en-US" dirty="0"/>
        </a:p>
      </dgm:t>
    </dgm:pt>
    <dgm:pt modelId="{95763EC4-8640-4213-A2EC-FE8F2B34175B}" type="parTrans" cxnId="{93DFDD7B-9C1C-4E2A-9E38-453C361C8A42}">
      <dgm:prSet/>
      <dgm:spPr/>
      <dgm:t>
        <a:bodyPr/>
        <a:lstStyle/>
        <a:p>
          <a:endParaRPr lang="zh-TW" altLang="en-US"/>
        </a:p>
      </dgm:t>
    </dgm:pt>
    <dgm:pt modelId="{1C1C14A3-07A0-4477-BA40-A5BD50BD54FD}" type="sibTrans" cxnId="{93DFDD7B-9C1C-4E2A-9E38-453C361C8A42}">
      <dgm:prSet/>
      <dgm:spPr/>
      <dgm:t>
        <a:bodyPr/>
        <a:lstStyle/>
        <a:p>
          <a:endParaRPr lang="zh-TW" altLang="en-US"/>
        </a:p>
      </dgm:t>
    </dgm:pt>
    <dgm:pt modelId="{6CC6CC82-854C-41E5-BA91-D6D583D58A6B}">
      <dgm:prSet phldrT="[文字]"/>
      <dgm:spPr/>
      <dgm:t>
        <a:bodyPr/>
        <a:lstStyle/>
        <a:p>
          <a:r>
            <a:rPr lang="zh-TW" altLang="en-US" dirty="0" smtClean="0"/>
            <a:t>稅多</a:t>
          </a:r>
          <a:endParaRPr lang="zh-TW" altLang="en-US" dirty="0"/>
        </a:p>
      </dgm:t>
    </dgm:pt>
    <dgm:pt modelId="{F98478E8-DC60-4D1C-904B-B1826DC4B646}" type="parTrans" cxnId="{37020D55-78DD-48EF-8DFF-CFB8CF978916}">
      <dgm:prSet/>
      <dgm:spPr/>
      <dgm:t>
        <a:bodyPr/>
        <a:lstStyle/>
        <a:p>
          <a:endParaRPr lang="zh-TW" altLang="en-US"/>
        </a:p>
      </dgm:t>
    </dgm:pt>
    <dgm:pt modelId="{A58BAEE9-D538-4E68-A427-5751F8C5E9D2}" type="sibTrans" cxnId="{37020D55-78DD-48EF-8DFF-CFB8CF978916}">
      <dgm:prSet/>
      <dgm:spPr/>
      <dgm:t>
        <a:bodyPr/>
        <a:lstStyle/>
        <a:p>
          <a:endParaRPr lang="zh-TW" altLang="en-US"/>
        </a:p>
      </dgm:t>
    </dgm:pt>
    <dgm:pt modelId="{1649987E-169E-4A28-BFC0-8D9035D7D1F8}">
      <dgm:prSet phldrT="[文字]"/>
      <dgm:spPr/>
      <dgm:t>
        <a:bodyPr/>
        <a:lstStyle/>
        <a:p>
          <a:r>
            <a:rPr lang="zh-TW" altLang="en-US" dirty="0" smtClean="0"/>
            <a:t>土地增值稅</a:t>
          </a:r>
          <a:endParaRPr lang="zh-TW" altLang="en-US" dirty="0"/>
        </a:p>
      </dgm:t>
    </dgm:pt>
    <dgm:pt modelId="{705D8312-3C0D-45A6-B1CA-EAD0F3033873}" type="parTrans" cxnId="{552DD073-B6DA-408A-AB89-C5026F304814}">
      <dgm:prSet/>
      <dgm:spPr/>
      <dgm:t>
        <a:bodyPr/>
        <a:lstStyle/>
        <a:p>
          <a:endParaRPr lang="zh-TW" altLang="en-US"/>
        </a:p>
      </dgm:t>
    </dgm:pt>
    <dgm:pt modelId="{3C07D2DB-48CA-42E7-BCCE-531CB733F119}" type="sibTrans" cxnId="{552DD073-B6DA-408A-AB89-C5026F304814}">
      <dgm:prSet/>
      <dgm:spPr/>
      <dgm:t>
        <a:bodyPr/>
        <a:lstStyle/>
        <a:p>
          <a:endParaRPr lang="zh-TW" altLang="en-US"/>
        </a:p>
      </dgm:t>
    </dgm:pt>
    <dgm:pt modelId="{2D44F95F-D9DC-4A57-800D-B7537931869B}">
      <dgm:prSet phldrT="[文字]"/>
      <dgm:spPr/>
      <dgm:t>
        <a:bodyPr/>
        <a:lstStyle/>
        <a:p>
          <a:r>
            <a:rPr lang="zh-TW" altLang="en-US" dirty="0" smtClean="0"/>
            <a:t>房屋財交稅</a:t>
          </a:r>
          <a:endParaRPr lang="zh-TW" altLang="en-US" dirty="0"/>
        </a:p>
      </dgm:t>
    </dgm:pt>
    <dgm:pt modelId="{BD36A952-6557-4F50-AFE8-65CB4E15CAFD}" type="parTrans" cxnId="{9CED7074-6251-4108-8A17-C43CE78C7733}">
      <dgm:prSet/>
      <dgm:spPr/>
      <dgm:t>
        <a:bodyPr/>
        <a:lstStyle/>
        <a:p>
          <a:endParaRPr lang="zh-TW" altLang="en-US"/>
        </a:p>
      </dgm:t>
    </dgm:pt>
    <dgm:pt modelId="{C97809EE-E133-4C4F-AE20-1B8476230E9B}" type="sibTrans" cxnId="{9CED7074-6251-4108-8A17-C43CE78C7733}">
      <dgm:prSet/>
      <dgm:spPr/>
      <dgm:t>
        <a:bodyPr/>
        <a:lstStyle/>
        <a:p>
          <a:endParaRPr lang="zh-TW" altLang="en-US"/>
        </a:p>
      </dgm:t>
    </dgm:pt>
    <dgm:pt modelId="{BB0E3BE9-D22C-469C-8822-9A5EAC83C91C}">
      <dgm:prSet phldrT="[文字]"/>
      <dgm:spPr>
        <a:solidFill>
          <a:srgbClr val="FFFF00"/>
        </a:solidFill>
      </dgm:spPr>
      <dgm:t>
        <a:bodyPr/>
        <a:lstStyle/>
        <a:p>
          <a:r>
            <a:rPr lang="zh-TW" altLang="en-US" dirty="0" smtClean="0">
              <a:solidFill>
                <a:srgbClr val="FF0000"/>
              </a:solidFill>
            </a:rPr>
            <a:t>土地財交稅</a:t>
          </a:r>
          <a:endParaRPr lang="zh-TW" altLang="en-US" dirty="0">
            <a:solidFill>
              <a:srgbClr val="FF0000"/>
            </a:solidFill>
          </a:endParaRPr>
        </a:p>
      </dgm:t>
    </dgm:pt>
    <dgm:pt modelId="{75A5DAB6-5362-492C-A888-AC43CE6E2F36}" type="parTrans" cxnId="{D1332E75-F238-4597-8ED9-4DF24DC86CB8}">
      <dgm:prSet/>
      <dgm:spPr/>
      <dgm:t>
        <a:bodyPr/>
        <a:lstStyle/>
        <a:p>
          <a:endParaRPr lang="zh-TW" altLang="en-US"/>
        </a:p>
      </dgm:t>
    </dgm:pt>
    <dgm:pt modelId="{5E5B0C7F-5FF0-40AB-AF0F-3CAF92C75A9B}" type="sibTrans" cxnId="{D1332E75-F238-4597-8ED9-4DF24DC86CB8}">
      <dgm:prSet/>
      <dgm:spPr/>
      <dgm:t>
        <a:bodyPr/>
        <a:lstStyle/>
        <a:p>
          <a:endParaRPr lang="zh-TW" altLang="en-US"/>
        </a:p>
      </dgm:t>
    </dgm:pt>
    <dgm:pt modelId="{9BFB7B00-A132-4B47-9313-5C99F6E2D619}" type="pres">
      <dgm:prSet presAssocID="{96055B3F-6E5F-4627-AEDC-A41E93244953}" presName="outerComposite" presStyleCnt="0">
        <dgm:presLayoutVars>
          <dgm:chMax val="2"/>
          <dgm:animLvl val="lvl"/>
          <dgm:resizeHandles val="exact"/>
        </dgm:presLayoutVars>
      </dgm:prSet>
      <dgm:spPr/>
      <dgm:t>
        <a:bodyPr/>
        <a:lstStyle/>
        <a:p>
          <a:endParaRPr lang="zh-TW" altLang="en-US"/>
        </a:p>
      </dgm:t>
    </dgm:pt>
    <dgm:pt modelId="{6A8F54E5-DCF0-4A96-91EA-71DA75BA2A59}" type="pres">
      <dgm:prSet presAssocID="{96055B3F-6E5F-4627-AEDC-A41E93244953}" presName="dummyMaxCanvas" presStyleCnt="0"/>
      <dgm:spPr/>
    </dgm:pt>
    <dgm:pt modelId="{B5F7405B-25A0-4D39-AB40-CC336AEDE287}" type="pres">
      <dgm:prSet presAssocID="{96055B3F-6E5F-4627-AEDC-A41E93244953}" presName="parentComposite" presStyleCnt="0"/>
      <dgm:spPr/>
    </dgm:pt>
    <dgm:pt modelId="{D2151936-F57D-453E-A12E-E007D1E63EE6}" type="pres">
      <dgm:prSet presAssocID="{96055B3F-6E5F-4627-AEDC-A41E93244953}" presName="parent1" presStyleLbl="alignAccFollowNode1" presStyleIdx="0" presStyleCnt="4" custScaleY="84211" custLinFactNeighborX="-54386">
        <dgm:presLayoutVars>
          <dgm:chMax val="4"/>
        </dgm:presLayoutVars>
      </dgm:prSet>
      <dgm:spPr/>
      <dgm:t>
        <a:bodyPr/>
        <a:lstStyle/>
        <a:p>
          <a:endParaRPr lang="zh-TW" altLang="en-US"/>
        </a:p>
      </dgm:t>
    </dgm:pt>
    <dgm:pt modelId="{677593C9-87A3-4422-9EDB-BB7BE34A58A9}" type="pres">
      <dgm:prSet presAssocID="{96055B3F-6E5F-4627-AEDC-A41E93244953}" presName="parent2" presStyleLbl="alignAccFollowNode1" presStyleIdx="1" presStyleCnt="4" custScaleY="84211" custLinFactNeighborX="54605">
        <dgm:presLayoutVars>
          <dgm:chMax val="4"/>
        </dgm:presLayoutVars>
      </dgm:prSet>
      <dgm:spPr/>
      <dgm:t>
        <a:bodyPr/>
        <a:lstStyle/>
        <a:p>
          <a:endParaRPr lang="zh-TW" altLang="en-US"/>
        </a:p>
      </dgm:t>
    </dgm:pt>
    <dgm:pt modelId="{22FA95D7-D227-4CD3-9A87-CB55787AC666}" type="pres">
      <dgm:prSet presAssocID="{96055B3F-6E5F-4627-AEDC-A41E93244953}" presName="childrenComposite" presStyleCnt="0"/>
      <dgm:spPr/>
    </dgm:pt>
    <dgm:pt modelId="{C7F984DB-468E-4614-A590-4A422C45AA64}" type="pres">
      <dgm:prSet presAssocID="{96055B3F-6E5F-4627-AEDC-A41E93244953}" presName="dummyMaxCanvas_ChildArea" presStyleCnt="0"/>
      <dgm:spPr/>
    </dgm:pt>
    <dgm:pt modelId="{6DD38AE4-5B7D-4617-883D-574B08F580BE}" type="pres">
      <dgm:prSet presAssocID="{96055B3F-6E5F-4627-AEDC-A41E93244953}" presName="fulcrum" presStyleLbl="alignAccFollowNode1" presStyleIdx="2" presStyleCnt="4"/>
      <dgm:spPr/>
    </dgm:pt>
    <dgm:pt modelId="{7D41715B-9229-46D0-AA85-DB2A2983D347}" type="pres">
      <dgm:prSet presAssocID="{96055B3F-6E5F-4627-AEDC-A41E93244953}" presName="balance_23" presStyleLbl="alignAccFollowNode1" presStyleIdx="3" presStyleCnt="4" custFlipVert="0" custScaleX="156948" custScaleY="151368">
        <dgm:presLayoutVars>
          <dgm:bulletEnabled val="1"/>
        </dgm:presLayoutVars>
      </dgm:prSet>
      <dgm:spPr/>
    </dgm:pt>
    <dgm:pt modelId="{80A5BB1B-C905-498E-96B7-9A40933D8085}" type="pres">
      <dgm:prSet presAssocID="{96055B3F-6E5F-4627-AEDC-A41E93244953}" presName="right_23_1" presStyleLbl="node1" presStyleIdx="0" presStyleCnt="5" custLinFactNeighborX="50569">
        <dgm:presLayoutVars>
          <dgm:bulletEnabled val="1"/>
        </dgm:presLayoutVars>
      </dgm:prSet>
      <dgm:spPr/>
      <dgm:t>
        <a:bodyPr/>
        <a:lstStyle/>
        <a:p>
          <a:endParaRPr lang="zh-TW" altLang="en-US"/>
        </a:p>
      </dgm:t>
    </dgm:pt>
    <dgm:pt modelId="{DB1F1ED3-7942-461B-848F-85BA67271B52}" type="pres">
      <dgm:prSet presAssocID="{96055B3F-6E5F-4627-AEDC-A41E93244953}" presName="right_23_2" presStyleLbl="node1" presStyleIdx="1" presStyleCnt="5" custLinFactNeighborX="50569">
        <dgm:presLayoutVars>
          <dgm:bulletEnabled val="1"/>
        </dgm:presLayoutVars>
      </dgm:prSet>
      <dgm:spPr/>
      <dgm:t>
        <a:bodyPr/>
        <a:lstStyle/>
        <a:p>
          <a:endParaRPr lang="zh-TW" altLang="en-US"/>
        </a:p>
      </dgm:t>
    </dgm:pt>
    <dgm:pt modelId="{1EE8629E-8FBA-4F75-95EC-2A403FA8094C}" type="pres">
      <dgm:prSet presAssocID="{96055B3F-6E5F-4627-AEDC-A41E93244953}" presName="right_23_3" presStyleLbl="node1" presStyleIdx="2" presStyleCnt="5" custLinFactNeighborX="50569">
        <dgm:presLayoutVars>
          <dgm:bulletEnabled val="1"/>
        </dgm:presLayoutVars>
      </dgm:prSet>
      <dgm:spPr/>
      <dgm:t>
        <a:bodyPr/>
        <a:lstStyle/>
        <a:p>
          <a:endParaRPr lang="zh-TW" altLang="en-US"/>
        </a:p>
      </dgm:t>
    </dgm:pt>
    <dgm:pt modelId="{5CD6A120-3E26-4F90-A4B8-9D10F313F2E7}" type="pres">
      <dgm:prSet presAssocID="{96055B3F-6E5F-4627-AEDC-A41E93244953}" presName="left_23_1" presStyleLbl="node1" presStyleIdx="3" presStyleCnt="5" custLinFactNeighborX="-59560" custLinFactNeighborY="-16447">
        <dgm:presLayoutVars>
          <dgm:bulletEnabled val="1"/>
        </dgm:presLayoutVars>
      </dgm:prSet>
      <dgm:spPr/>
      <dgm:t>
        <a:bodyPr/>
        <a:lstStyle/>
        <a:p>
          <a:endParaRPr lang="zh-TW" altLang="en-US"/>
        </a:p>
      </dgm:t>
    </dgm:pt>
    <dgm:pt modelId="{20F0AF6A-6FA3-4092-8C8B-B173A0D64DE8}" type="pres">
      <dgm:prSet presAssocID="{96055B3F-6E5F-4627-AEDC-A41E93244953}" presName="left_23_2" presStyleLbl="node1" presStyleIdx="4" presStyleCnt="5" custLinFactNeighborX="-59560" custLinFactNeighborY="-16447">
        <dgm:presLayoutVars>
          <dgm:bulletEnabled val="1"/>
        </dgm:presLayoutVars>
      </dgm:prSet>
      <dgm:spPr/>
      <dgm:t>
        <a:bodyPr/>
        <a:lstStyle/>
        <a:p>
          <a:endParaRPr lang="zh-TW" altLang="en-US"/>
        </a:p>
      </dgm:t>
    </dgm:pt>
  </dgm:ptLst>
  <dgm:cxnLst>
    <dgm:cxn modelId="{BE536ECC-0706-4C80-B9A2-26E6547ADE3E}" type="presOf" srcId="{BB0E3BE9-D22C-469C-8822-9A5EAC83C91C}" destId="{1EE8629E-8FBA-4F75-95EC-2A403FA8094C}" srcOrd="0" destOrd="0" presId="urn:microsoft.com/office/officeart/2005/8/layout/balance1"/>
    <dgm:cxn modelId="{57668253-8975-486A-A3B2-4BED8035206A}" type="presOf" srcId="{1649987E-169E-4A28-BFC0-8D9035D7D1F8}" destId="{80A5BB1B-C905-498E-96B7-9A40933D8085}" srcOrd="0" destOrd="0" presId="urn:microsoft.com/office/officeart/2005/8/layout/balance1"/>
    <dgm:cxn modelId="{3CE2719C-5F73-471D-9345-76B5B9B57AEA}" type="presOf" srcId="{93248620-3122-4975-B37C-84627BC247F2}" destId="{20F0AF6A-6FA3-4092-8C8B-B173A0D64DE8}" srcOrd="0" destOrd="0" presId="urn:microsoft.com/office/officeart/2005/8/layout/balance1"/>
    <dgm:cxn modelId="{2C712F87-7B3A-4490-A745-BA058CBBA61D}" type="presOf" srcId="{6CC6CC82-854C-41E5-BA91-D6D583D58A6B}" destId="{677593C9-87A3-4422-9EDB-BB7BE34A58A9}" srcOrd="0" destOrd="0" presId="urn:microsoft.com/office/officeart/2005/8/layout/balance1"/>
    <dgm:cxn modelId="{37020D55-78DD-48EF-8DFF-CFB8CF978916}" srcId="{96055B3F-6E5F-4627-AEDC-A41E93244953}" destId="{6CC6CC82-854C-41E5-BA91-D6D583D58A6B}" srcOrd="1" destOrd="0" parTransId="{F98478E8-DC60-4D1C-904B-B1826DC4B646}" sibTransId="{A58BAEE9-D538-4E68-A427-5751F8C5E9D2}"/>
    <dgm:cxn modelId="{587DC183-6BBF-4A37-9EA5-4692B29388BB}" type="presOf" srcId="{96055B3F-6E5F-4627-AEDC-A41E93244953}" destId="{9BFB7B00-A132-4B47-9313-5C99F6E2D619}" srcOrd="0" destOrd="0" presId="urn:microsoft.com/office/officeart/2005/8/layout/balance1"/>
    <dgm:cxn modelId="{552DD073-B6DA-408A-AB89-C5026F304814}" srcId="{6CC6CC82-854C-41E5-BA91-D6D583D58A6B}" destId="{1649987E-169E-4A28-BFC0-8D9035D7D1F8}" srcOrd="0" destOrd="0" parTransId="{705D8312-3C0D-45A6-B1CA-EAD0F3033873}" sibTransId="{3C07D2DB-48CA-42E7-BCCE-531CB733F119}"/>
    <dgm:cxn modelId="{D1332E75-F238-4597-8ED9-4DF24DC86CB8}" srcId="{6CC6CC82-854C-41E5-BA91-D6D583D58A6B}" destId="{BB0E3BE9-D22C-469C-8822-9A5EAC83C91C}" srcOrd="2" destOrd="0" parTransId="{75A5DAB6-5362-492C-A888-AC43CE6E2F36}" sibTransId="{5E5B0C7F-5FF0-40AB-AF0F-3CAF92C75A9B}"/>
    <dgm:cxn modelId="{9CED7074-6251-4108-8A17-C43CE78C7733}" srcId="{6CC6CC82-854C-41E5-BA91-D6D583D58A6B}" destId="{2D44F95F-D9DC-4A57-800D-B7537931869B}" srcOrd="1" destOrd="0" parTransId="{BD36A952-6557-4F50-AFE8-65CB4E15CAFD}" sibTransId="{C97809EE-E133-4C4F-AE20-1B8476230E9B}"/>
    <dgm:cxn modelId="{3C534D99-CF73-4C52-9E1F-92EEE089424D}" type="presOf" srcId="{763CB348-F767-4614-87D7-40D5BD9E750A}" destId="{5CD6A120-3E26-4F90-A4B8-9D10F313F2E7}" srcOrd="0" destOrd="0" presId="urn:microsoft.com/office/officeart/2005/8/layout/balance1"/>
    <dgm:cxn modelId="{7A372A89-ED1C-481E-B9DD-3FB8FD6BFE2C}" srcId="{96055B3F-6E5F-4627-AEDC-A41E93244953}" destId="{255DDA6D-09FB-43E5-A9DB-6ADCF89D89A7}" srcOrd="0" destOrd="0" parTransId="{AE2EEEBF-5A0B-4C51-9043-86B432B5D112}" sibTransId="{C52DB49B-2158-4CA4-A2FB-A3114DB8C132}"/>
    <dgm:cxn modelId="{F71B8437-7835-4A40-B046-118B103976E6}" type="presOf" srcId="{255DDA6D-09FB-43E5-A9DB-6ADCF89D89A7}" destId="{D2151936-F57D-453E-A12E-E007D1E63EE6}" srcOrd="0" destOrd="0" presId="urn:microsoft.com/office/officeart/2005/8/layout/balance1"/>
    <dgm:cxn modelId="{5016824C-805A-436C-8D27-CCCB0DAA2D2A}" type="presOf" srcId="{2D44F95F-D9DC-4A57-800D-B7537931869B}" destId="{DB1F1ED3-7942-461B-848F-85BA67271B52}" srcOrd="0" destOrd="0" presId="urn:microsoft.com/office/officeart/2005/8/layout/balance1"/>
    <dgm:cxn modelId="{12ACC1E3-8C86-4DC1-859D-4D9A8AC59A45}" srcId="{255DDA6D-09FB-43E5-A9DB-6ADCF89D89A7}" destId="{763CB348-F767-4614-87D7-40D5BD9E750A}" srcOrd="0" destOrd="0" parTransId="{1EFC065C-1767-4763-BE44-B5900B1699F0}" sibTransId="{391F47FB-DF76-4779-82F2-F9E0C8DEC95F}"/>
    <dgm:cxn modelId="{93DFDD7B-9C1C-4E2A-9E38-453C361C8A42}" srcId="{255DDA6D-09FB-43E5-A9DB-6ADCF89D89A7}" destId="{93248620-3122-4975-B37C-84627BC247F2}" srcOrd="1" destOrd="0" parTransId="{95763EC4-8640-4213-A2EC-FE8F2B34175B}" sibTransId="{1C1C14A3-07A0-4477-BA40-A5BD50BD54FD}"/>
    <dgm:cxn modelId="{0D6675EF-E342-416E-8A54-F45F2599F03B}" type="presParOf" srcId="{9BFB7B00-A132-4B47-9313-5C99F6E2D619}" destId="{6A8F54E5-DCF0-4A96-91EA-71DA75BA2A59}" srcOrd="0" destOrd="0" presId="urn:microsoft.com/office/officeart/2005/8/layout/balance1"/>
    <dgm:cxn modelId="{A4D6B277-75DD-4D1E-A061-D214B2ACAD91}" type="presParOf" srcId="{9BFB7B00-A132-4B47-9313-5C99F6E2D619}" destId="{B5F7405B-25A0-4D39-AB40-CC336AEDE287}" srcOrd="1" destOrd="0" presId="urn:microsoft.com/office/officeart/2005/8/layout/balance1"/>
    <dgm:cxn modelId="{8AE1FD68-15CD-43E3-B8D5-D60981EC90B7}" type="presParOf" srcId="{B5F7405B-25A0-4D39-AB40-CC336AEDE287}" destId="{D2151936-F57D-453E-A12E-E007D1E63EE6}" srcOrd="0" destOrd="0" presId="urn:microsoft.com/office/officeart/2005/8/layout/balance1"/>
    <dgm:cxn modelId="{E851C6ED-12C4-418B-BA6C-12E0D30D8549}" type="presParOf" srcId="{B5F7405B-25A0-4D39-AB40-CC336AEDE287}" destId="{677593C9-87A3-4422-9EDB-BB7BE34A58A9}" srcOrd="1" destOrd="0" presId="urn:microsoft.com/office/officeart/2005/8/layout/balance1"/>
    <dgm:cxn modelId="{C42C0861-A0FA-4694-B3A2-FCD6AAEB658B}" type="presParOf" srcId="{9BFB7B00-A132-4B47-9313-5C99F6E2D619}" destId="{22FA95D7-D227-4CD3-9A87-CB55787AC666}" srcOrd="2" destOrd="0" presId="urn:microsoft.com/office/officeart/2005/8/layout/balance1"/>
    <dgm:cxn modelId="{1CC00E47-4637-4A6D-886E-716F2AC5F970}" type="presParOf" srcId="{22FA95D7-D227-4CD3-9A87-CB55787AC666}" destId="{C7F984DB-468E-4614-A590-4A422C45AA64}" srcOrd="0" destOrd="0" presId="urn:microsoft.com/office/officeart/2005/8/layout/balance1"/>
    <dgm:cxn modelId="{03BC82D4-F128-44C5-BBE5-89A552DED7A4}" type="presParOf" srcId="{22FA95D7-D227-4CD3-9A87-CB55787AC666}" destId="{6DD38AE4-5B7D-4617-883D-574B08F580BE}" srcOrd="1" destOrd="0" presId="urn:microsoft.com/office/officeart/2005/8/layout/balance1"/>
    <dgm:cxn modelId="{3A319302-BF51-401F-874D-088892C52910}" type="presParOf" srcId="{22FA95D7-D227-4CD3-9A87-CB55787AC666}" destId="{7D41715B-9229-46D0-AA85-DB2A2983D347}" srcOrd="2" destOrd="0" presId="urn:microsoft.com/office/officeart/2005/8/layout/balance1"/>
    <dgm:cxn modelId="{0E3E8B5D-C04F-4085-9966-9627E0A5BD65}" type="presParOf" srcId="{22FA95D7-D227-4CD3-9A87-CB55787AC666}" destId="{80A5BB1B-C905-498E-96B7-9A40933D8085}" srcOrd="3" destOrd="0" presId="urn:microsoft.com/office/officeart/2005/8/layout/balance1"/>
    <dgm:cxn modelId="{2E3CFC9E-FB01-4A00-B849-0C9969FEA934}" type="presParOf" srcId="{22FA95D7-D227-4CD3-9A87-CB55787AC666}" destId="{DB1F1ED3-7942-461B-848F-85BA67271B52}" srcOrd="4" destOrd="0" presId="urn:microsoft.com/office/officeart/2005/8/layout/balance1"/>
    <dgm:cxn modelId="{EEED0DAE-3FED-4A3A-A6D4-D24D9CC8A571}" type="presParOf" srcId="{22FA95D7-D227-4CD3-9A87-CB55787AC666}" destId="{1EE8629E-8FBA-4F75-95EC-2A403FA8094C}" srcOrd="5" destOrd="0" presId="urn:microsoft.com/office/officeart/2005/8/layout/balance1"/>
    <dgm:cxn modelId="{5DA4500D-8AB8-465F-93CE-8D71815591D3}" type="presParOf" srcId="{22FA95D7-D227-4CD3-9A87-CB55787AC666}" destId="{5CD6A120-3E26-4F90-A4B8-9D10F313F2E7}" srcOrd="6" destOrd="0" presId="urn:microsoft.com/office/officeart/2005/8/layout/balance1"/>
    <dgm:cxn modelId="{D18360D9-293B-4AD1-B0EE-8CB6D888326F}" type="presParOf" srcId="{22FA95D7-D227-4CD3-9A87-CB55787AC666}" destId="{20F0AF6A-6FA3-4092-8C8B-B173A0D64DE8}"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51936-F57D-453E-A12E-E007D1E63EE6}">
      <dsp:nvSpPr>
        <dsp:cNvPr id="0" name=""/>
        <dsp:cNvSpPr/>
      </dsp:nvSpPr>
      <dsp:spPr>
        <a:xfrm>
          <a:off x="815136" y="86407"/>
          <a:ext cx="1970138" cy="921707"/>
        </a:xfrm>
        <a:prstGeom prst="roundRect">
          <a:avLst>
            <a:gd name="adj" fmla="val 10000"/>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TW" altLang="en-US" sz="3100" kern="1200" dirty="0" smtClean="0"/>
            <a:t>稅少</a:t>
          </a:r>
          <a:endParaRPr lang="zh-TW" altLang="en-US" sz="3100" kern="1200" dirty="0"/>
        </a:p>
      </dsp:txBody>
      <dsp:txXfrm>
        <a:off x="842132" y="113403"/>
        <a:ext cx="1916146" cy="867715"/>
      </dsp:txXfrm>
    </dsp:sp>
    <dsp:sp modelId="{677593C9-87A3-4422-9EDB-BB7BE34A58A9}">
      <dsp:nvSpPr>
        <dsp:cNvPr id="0" name=""/>
        <dsp:cNvSpPr/>
      </dsp:nvSpPr>
      <dsp:spPr>
        <a:xfrm>
          <a:off x="5808166" y="86407"/>
          <a:ext cx="1970138" cy="921707"/>
        </a:xfrm>
        <a:prstGeom prst="roundRect">
          <a:avLst>
            <a:gd name="adj" fmla="val 10000"/>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TW" altLang="en-US" sz="3100" kern="1200" dirty="0" smtClean="0"/>
            <a:t>稅多</a:t>
          </a:r>
          <a:endParaRPr lang="zh-TW" altLang="en-US" sz="3100" kern="1200" dirty="0"/>
        </a:p>
      </dsp:txBody>
      <dsp:txXfrm>
        <a:off x="5835162" y="113403"/>
        <a:ext cx="1916146" cy="867715"/>
      </dsp:txXfrm>
    </dsp:sp>
    <dsp:sp modelId="{6DD38AE4-5B7D-4617-883D-574B08F580BE}">
      <dsp:nvSpPr>
        <dsp:cNvPr id="0" name=""/>
        <dsp:cNvSpPr/>
      </dsp:nvSpPr>
      <dsp:spPr>
        <a:xfrm>
          <a:off x="3884118" y="4651716"/>
          <a:ext cx="820891" cy="820891"/>
        </a:xfrm>
        <a:prstGeom prst="triangle">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1715B-9229-46D0-AA85-DB2A2983D347}">
      <dsp:nvSpPr>
        <dsp:cNvPr id="0" name=""/>
        <dsp:cNvSpPr/>
      </dsp:nvSpPr>
      <dsp:spPr>
        <a:xfrm rot="240000">
          <a:off x="565725" y="4211469"/>
          <a:ext cx="7457676" cy="521491"/>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A5BB1B-C905-498E-96B7-9A40933D8085}">
      <dsp:nvSpPr>
        <dsp:cNvPr id="0" name=""/>
        <dsp:cNvSpPr/>
      </dsp:nvSpPr>
      <dsp:spPr>
        <a:xfrm rot="240000">
          <a:off x="5813238" y="3438573"/>
          <a:ext cx="1965767" cy="915846"/>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t>土地增值稅</a:t>
          </a:r>
          <a:endParaRPr lang="zh-TW" altLang="en-US" sz="2600" kern="1200" dirty="0"/>
        </a:p>
      </dsp:txBody>
      <dsp:txXfrm>
        <a:off x="5857946" y="3483281"/>
        <a:ext cx="1876351" cy="826430"/>
      </dsp:txXfrm>
    </dsp:sp>
    <dsp:sp modelId="{DB1F1ED3-7942-461B-848F-85BA67271B52}">
      <dsp:nvSpPr>
        <dsp:cNvPr id="0" name=""/>
        <dsp:cNvSpPr/>
      </dsp:nvSpPr>
      <dsp:spPr>
        <a:xfrm rot="240000">
          <a:off x="5884382" y="2453504"/>
          <a:ext cx="1965767" cy="915846"/>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t>房屋財交稅</a:t>
          </a:r>
          <a:endParaRPr lang="zh-TW" altLang="en-US" sz="2600" kern="1200" dirty="0"/>
        </a:p>
      </dsp:txBody>
      <dsp:txXfrm>
        <a:off x="5929090" y="2498212"/>
        <a:ext cx="1876351" cy="826430"/>
      </dsp:txXfrm>
    </dsp:sp>
    <dsp:sp modelId="{1EE8629E-8FBA-4F75-95EC-2A403FA8094C}">
      <dsp:nvSpPr>
        <dsp:cNvPr id="0" name=""/>
        <dsp:cNvSpPr/>
      </dsp:nvSpPr>
      <dsp:spPr>
        <a:xfrm rot="240000">
          <a:off x="5955526" y="1490325"/>
          <a:ext cx="1965767" cy="915846"/>
        </a:xfrm>
        <a:prstGeom prst="roundRect">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solidFill>
                <a:srgbClr val="FF0000"/>
              </a:solidFill>
            </a:rPr>
            <a:t>土地財交稅</a:t>
          </a:r>
          <a:endParaRPr lang="zh-TW" altLang="en-US" sz="2600" kern="1200" dirty="0">
            <a:solidFill>
              <a:srgbClr val="FF0000"/>
            </a:solidFill>
          </a:endParaRPr>
        </a:p>
      </dsp:txBody>
      <dsp:txXfrm>
        <a:off x="6000234" y="1535033"/>
        <a:ext cx="1876351" cy="826430"/>
      </dsp:txXfrm>
    </dsp:sp>
    <dsp:sp modelId="{5CD6A120-3E26-4F90-A4B8-9D10F313F2E7}">
      <dsp:nvSpPr>
        <dsp:cNvPr id="0" name=""/>
        <dsp:cNvSpPr/>
      </dsp:nvSpPr>
      <dsp:spPr>
        <a:xfrm rot="240000">
          <a:off x="764881" y="3068744"/>
          <a:ext cx="1965767" cy="915846"/>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t>土地增值稅</a:t>
          </a:r>
          <a:endParaRPr lang="zh-TW" altLang="en-US" sz="2600" kern="1200" dirty="0"/>
        </a:p>
      </dsp:txBody>
      <dsp:txXfrm>
        <a:off x="809589" y="3113452"/>
        <a:ext cx="1876351" cy="826430"/>
      </dsp:txXfrm>
    </dsp:sp>
    <dsp:sp modelId="{20F0AF6A-6FA3-4092-8C8B-B173A0D64DE8}">
      <dsp:nvSpPr>
        <dsp:cNvPr id="0" name=""/>
        <dsp:cNvSpPr/>
      </dsp:nvSpPr>
      <dsp:spPr>
        <a:xfrm rot="240000">
          <a:off x="836025" y="2083674"/>
          <a:ext cx="1965767" cy="915846"/>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t>房屋財交稅</a:t>
          </a:r>
          <a:endParaRPr lang="zh-TW" altLang="en-US" sz="2600" kern="1200" dirty="0"/>
        </a:p>
      </dsp:txBody>
      <dsp:txXfrm>
        <a:off x="880733" y="2128382"/>
        <a:ext cx="1876351" cy="82643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3077739" cy="511731"/>
          </a:xfrm>
          <a:prstGeom prst="rect">
            <a:avLst/>
          </a:prstGeom>
        </p:spPr>
        <p:txBody>
          <a:bodyPr vert="horz" lIns="99043" tIns="49522" rIns="99043" bIns="49522" rtlCol="0"/>
          <a:lstStyle>
            <a:lvl1pPr algn="l">
              <a:defRPr sz="1300"/>
            </a:lvl1pPr>
          </a:lstStyle>
          <a:p>
            <a:endParaRPr lang="zh-TW" altLang="en-US"/>
          </a:p>
        </p:txBody>
      </p:sp>
      <p:sp>
        <p:nvSpPr>
          <p:cNvPr id="3" name="日期版面配置區 2"/>
          <p:cNvSpPr>
            <a:spLocks noGrp="1"/>
          </p:cNvSpPr>
          <p:nvPr>
            <p:ph type="dt" sz="quarter" idx="1"/>
          </p:nvPr>
        </p:nvSpPr>
        <p:spPr>
          <a:xfrm>
            <a:off x="4023094" y="0"/>
            <a:ext cx="3077739" cy="511731"/>
          </a:xfrm>
          <a:prstGeom prst="rect">
            <a:avLst/>
          </a:prstGeom>
        </p:spPr>
        <p:txBody>
          <a:bodyPr vert="horz" lIns="99043" tIns="49522" rIns="99043" bIns="49522" rtlCol="0"/>
          <a:lstStyle>
            <a:lvl1pPr algn="r">
              <a:defRPr sz="1300"/>
            </a:lvl1pPr>
          </a:lstStyle>
          <a:p>
            <a:fld id="{3249D2A5-3B00-437D-86C2-27CED9DCEE4E}" type="datetimeFigureOut">
              <a:rPr lang="zh-TW" altLang="en-US" smtClean="0"/>
              <a:pPr/>
              <a:t>2015/10/03</a:t>
            </a:fld>
            <a:endParaRPr lang="zh-TW" altLang="en-US"/>
          </a:p>
        </p:txBody>
      </p:sp>
      <p:sp>
        <p:nvSpPr>
          <p:cNvPr id="4" name="頁尾版面配置區 3"/>
          <p:cNvSpPr>
            <a:spLocks noGrp="1"/>
          </p:cNvSpPr>
          <p:nvPr>
            <p:ph type="ftr" sz="quarter" idx="2"/>
          </p:nvPr>
        </p:nvSpPr>
        <p:spPr>
          <a:xfrm>
            <a:off x="2" y="9721107"/>
            <a:ext cx="3077739" cy="511731"/>
          </a:xfrm>
          <a:prstGeom prst="rect">
            <a:avLst/>
          </a:prstGeom>
        </p:spPr>
        <p:txBody>
          <a:bodyPr vert="horz" lIns="99043" tIns="49522" rIns="99043" bIns="49522" rtlCol="0" anchor="b"/>
          <a:lstStyle>
            <a:lvl1pPr algn="l">
              <a:defRPr sz="1300"/>
            </a:lvl1pPr>
          </a:lstStyle>
          <a:p>
            <a:r>
              <a:rPr lang="en-US" altLang="zh-TW" smtClean="0"/>
              <a:t>1.2.3.4</a:t>
            </a:r>
            <a:endParaRPr lang="zh-TW" altLang="en-US"/>
          </a:p>
        </p:txBody>
      </p:sp>
      <p:sp>
        <p:nvSpPr>
          <p:cNvPr id="5" name="投影片編號版面配置區 4"/>
          <p:cNvSpPr>
            <a:spLocks noGrp="1"/>
          </p:cNvSpPr>
          <p:nvPr>
            <p:ph type="sldNum" sz="quarter" idx="3"/>
          </p:nvPr>
        </p:nvSpPr>
        <p:spPr>
          <a:xfrm>
            <a:off x="4023094" y="9721107"/>
            <a:ext cx="3077739" cy="511731"/>
          </a:xfrm>
          <a:prstGeom prst="rect">
            <a:avLst/>
          </a:prstGeom>
        </p:spPr>
        <p:txBody>
          <a:bodyPr vert="horz" lIns="99043" tIns="49522" rIns="99043" bIns="49522" rtlCol="0" anchor="b"/>
          <a:lstStyle>
            <a:lvl1pPr algn="r">
              <a:defRPr sz="1300"/>
            </a:lvl1pPr>
          </a:lstStyle>
          <a:p>
            <a:fld id="{9BE2BDDB-2C38-4A3C-81A7-AB44DDD5EB3B}" type="slidenum">
              <a:rPr lang="zh-TW" altLang="en-US" smtClean="0"/>
              <a:pPr/>
              <a:t>‹#›</a:t>
            </a:fld>
            <a:endParaRPr lang="zh-TW" altLang="en-US"/>
          </a:p>
        </p:txBody>
      </p:sp>
    </p:spTree>
    <p:extLst>
      <p:ext uri="{BB962C8B-B14F-4D97-AF65-F5344CB8AC3E}">
        <p14:creationId xmlns:p14="http://schemas.microsoft.com/office/powerpoint/2010/main" val="3780914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fld id="{BEC476EC-4619-4038-A9B3-B63F48C48E1C}" type="datetimeFigureOut">
              <a:rPr lang="zh-TW" altLang="en-US" smtClean="0"/>
              <a:t>2015/10/03</a:t>
            </a:fld>
            <a:endParaRPr lang="zh-TW" altLang="en-US"/>
          </a:p>
        </p:txBody>
      </p:sp>
      <p:sp>
        <p:nvSpPr>
          <p:cNvPr id="4" name="投影片圖像版面配置區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709613" y="4860925"/>
            <a:ext cx="5683250" cy="4605338"/>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r>
              <a:rPr lang="en-US" altLang="zh-TW" smtClean="0"/>
              <a:t>1.2.3.4</a:t>
            </a:r>
            <a:endParaRPr lang="zh-TW" altLang="en-US"/>
          </a:p>
        </p:txBody>
      </p:sp>
      <p:sp>
        <p:nvSpPr>
          <p:cNvPr id="7" name="投影片編號版面配置區 6"/>
          <p:cNvSpPr>
            <a:spLocks noGrp="1"/>
          </p:cNvSpPr>
          <p:nvPr>
            <p:ph type="sldNum" sz="quarter" idx="5"/>
          </p:nvPr>
        </p:nvSpPr>
        <p:spPr>
          <a:xfrm>
            <a:off x="4022725" y="9721850"/>
            <a:ext cx="3078163" cy="511175"/>
          </a:xfrm>
          <a:prstGeom prst="rect">
            <a:avLst/>
          </a:prstGeom>
        </p:spPr>
        <p:txBody>
          <a:bodyPr vert="horz" lIns="91440" tIns="45720" rIns="91440" bIns="45720" rtlCol="0" anchor="b"/>
          <a:lstStyle>
            <a:lvl1pPr algn="r">
              <a:defRPr sz="1200"/>
            </a:lvl1pPr>
          </a:lstStyle>
          <a:p>
            <a:fld id="{D4AB5337-EBB9-4F5B-8700-B3ED0F1A2A89}" type="slidenum">
              <a:rPr lang="zh-TW" altLang="en-US" smtClean="0"/>
              <a:t>‹#›</a:t>
            </a:fld>
            <a:endParaRPr lang="zh-TW" altLang="en-US"/>
          </a:p>
        </p:txBody>
      </p:sp>
    </p:spTree>
    <p:extLst>
      <p:ext uri="{BB962C8B-B14F-4D97-AF65-F5344CB8AC3E}">
        <p14:creationId xmlns:p14="http://schemas.microsoft.com/office/powerpoint/2010/main" val="2225590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4AB5337-EBB9-4F5B-8700-B3ED0F1A2A89}" type="slidenum">
              <a:rPr lang="zh-TW" altLang="en-US" smtClean="0"/>
              <a:t>1</a:t>
            </a:fld>
            <a:endParaRPr lang="zh-TW" altLang="en-US"/>
          </a:p>
        </p:txBody>
      </p:sp>
    </p:spTree>
    <p:extLst>
      <p:ext uri="{BB962C8B-B14F-4D97-AF65-F5344CB8AC3E}">
        <p14:creationId xmlns:p14="http://schemas.microsoft.com/office/powerpoint/2010/main" val="2188313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B3DB8796-BDC1-4071-8CCA-95DE2471CF95}" type="datetime1">
              <a:rPr lang="zh-TW" altLang="en-US" smtClean="0"/>
              <a:t>2015/10/03</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9D10C579-0557-4C56-B8AD-6FAD010EF341}"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2E34A0E4-3015-4B99-AA8D-DC1E2DC36037}" type="datetime1">
              <a:rPr lang="zh-TW" altLang="en-US" smtClean="0"/>
              <a:t>2015/10/03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D10C579-0557-4C56-B8AD-6FAD010EF341}"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DB9BAD8-B85C-41FE-B777-A200719AFB70}" type="datetime1">
              <a:rPr lang="zh-TW" altLang="en-US" smtClean="0"/>
              <a:t>2015/10/03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D10C579-0557-4C56-B8AD-6FAD010EF341}"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623FF2E6-D2AB-4FF6-AAD0-E91755336563}" type="datetime1">
              <a:rPr lang="zh-TW" altLang="en-US" smtClean="0"/>
              <a:t>2015/10/03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D10C579-0557-4C56-B8AD-6FAD010EF341}" type="slidenum">
              <a:rPr lang="zh-TW" altLang="en-US" smtClean="0"/>
              <a:pPr/>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5B792F4E-5E0F-4B41-A3E0-E025D994C305}" type="datetime1">
              <a:rPr lang="zh-TW" altLang="en-US" smtClean="0"/>
              <a:t>2015/10/03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D10C579-0557-4C56-B8AD-6FAD010EF341}" type="slidenum">
              <a:rPr lang="zh-TW" altLang="en-US" smtClean="0"/>
              <a:pPr/>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32E3B2F8-D2E1-474E-A705-4A200B866DCC}" type="datetime1">
              <a:rPr lang="zh-TW" altLang="en-US" smtClean="0"/>
              <a:t>2015/10/03</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9D10C579-0557-4C56-B8AD-6FAD010EF341}" type="slidenum">
              <a:rPr lang="zh-TW" altLang="en-US" smtClean="0"/>
              <a:pPr/>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3A66CD43-B0DA-4E35-BA60-3DD0F38CC139}" type="datetime1">
              <a:rPr lang="zh-TW" altLang="en-US" smtClean="0"/>
              <a:t>2015/10/03</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9D10C579-0557-4C56-B8AD-6FAD010EF341}"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E76EF00A-31B1-4EEB-8746-A59F13974854}" type="datetime1">
              <a:rPr lang="zh-TW" altLang="en-US" smtClean="0"/>
              <a:t>2015/10/03</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9D10C579-0557-4C56-B8AD-6FAD010EF341}" type="slidenum">
              <a:rPr lang="zh-TW" altLang="en-US" smtClean="0"/>
              <a:pPr/>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1E6C3748-74DC-44F0-B434-F9C27278BB5C}" type="datetime1">
              <a:rPr lang="zh-TW" altLang="en-US" smtClean="0"/>
              <a:t>2015/10/03</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9D10C579-0557-4C56-B8AD-6FAD010EF341}"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7CA32D81-126B-47AE-864D-80485444F281}" type="datetime1">
              <a:rPr lang="zh-TW" altLang="en-US" smtClean="0"/>
              <a:t>2015/10/03</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9D10C579-0557-4C56-B8AD-6FAD010EF341}"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68355F94-94B8-459F-907C-0911B50213D6}" type="datetime1">
              <a:rPr lang="zh-TW" altLang="en-US" smtClean="0"/>
              <a:t>2015/10/03</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9D10C579-0557-4C56-B8AD-6FAD010EF341}" type="slidenum">
              <a:rPr lang="zh-TW" altLang="en-US" smtClean="0"/>
              <a:pPr/>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872B82-CBD8-4984-B9C5-68EC739C3780}" type="datetime1">
              <a:rPr lang="zh-TW" altLang="en-US" smtClean="0"/>
              <a:t>2015/10/03</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10C579-0557-4C56-B8AD-6FAD010EF34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771147"/>
            <a:ext cx="7772400" cy="1829761"/>
          </a:xfrm>
        </p:spPr>
        <p:txBody>
          <a:bodyPr/>
          <a:lstStyle/>
          <a:p>
            <a:r>
              <a:rPr lang="zh-TW" altLang="en-US" dirty="0" smtClean="0">
                <a:ea typeface="文鼎中隸" pitchFamily="49" charset="-120"/>
              </a:rPr>
              <a:t>房地合一</a:t>
            </a:r>
            <a:r>
              <a:rPr lang="zh-TW" altLang="en-US" sz="7200" b="0" dirty="0" smtClean="0">
                <a:solidFill>
                  <a:srgbClr val="FF0000"/>
                </a:solidFill>
                <a:ea typeface="文鼎中隸" pitchFamily="49" charset="-120"/>
              </a:rPr>
              <a:t>稅制</a:t>
            </a:r>
            <a:r>
              <a:rPr lang="zh-TW" altLang="en-US" dirty="0" smtClean="0">
                <a:ea typeface="文鼎中隸" pitchFamily="49" charset="-120"/>
              </a:rPr>
              <a:t>影響與建議</a:t>
            </a:r>
            <a:endParaRPr lang="zh-TW" altLang="en-US" dirty="0">
              <a:ea typeface="文鼎中隸" pitchFamily="49" charset="-120"/>
            </a:endParaRPr>
          </a:p>
        </p:txBody>
      </p:sp>
      <p:sp>
        <p:nvSpPr>
          <p:cNvPr id="3" name="副標題 2"/>
          <p:cNvSpPr>
            <a:spLocks noGrp="1"/>
          </p:cNvSpPr>
          <p:nvPr>
            <p:ph type="subTitle" idx="1"/>
          </p:nvPr>
        </p:nvSpPr>
        <p:spPr>
          <a:xfrm>
            <a:off x="467544" y="3115812"/>
            <a:ext cx="7772400" cy="1199704"/>
          </a:xfrm>
        </p:spPr>
        <p:txBody>
          <a:bodyPr/>
          <a:lstStyle/>
          <a:p>
            <a:r>
              <a:rPr lang="zh-TW" altLang="en-US" dirty="0" smtClean="0">
                <a:ea typeface="文鼎中隸" pitchFamily="49" charset="-120"/>
              </a:rPr>
              <a:t>講師：陳春諒　總經理</a:t>
            </a:r>
            <a:endParaRPr lang="zh-TW" altLang="en-US" dirty="0">
              <a:ea typeface="文鼎中隸" pitchFamily="49"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545534"/>
            <a:ext cx="3510390" cy="2340260"/>
          </a:xfrm>
          <a:prstGeom prst="rect">
            <a:avLst/>
          </a:prstGeom>
        </p:spPr>
      </p:pic>
      <p:sp>
        <p:nvSpPr>
          <p:cNvPr id="6" name="投影片編號版面配置區 5"/>
          <p:cNvSpPr>
            <a:spLocks noGrp="1"/>
          </p:cNvSpPr>
          <p:nvPr>
            <p:ph type="sldNum" sz="quarter" idx="12"/>
          </p:nvPr>
        </p:nvSpPr>
        <p:spPr/>
        <p:txBody>
          <a:bodyPr/>
          <a:lstStyle/>
          <a:p>
            <a:fld id="{9D10C579-0557-4C56-B8AD-6FAD010EF341}" type="slidenum">
              <a:rPr lang="zh-TW" altLang="en-US" smtClean="0"/>
              <a:pPr/>
              <a:t>1</a:t>
            </a:fld>
            <a:endParaRPr lang="zh-TW" altLang="en-US"/>
          </a:p>
        </p:txBody>
      </p:sp>
    </p:spTree>
    <p:extLst>
      <p:ext uri="{BB962C8B-B14F-4D97-AF65-F5344CB8AC3E}">
        <p14:creationId xmlns:p14="http://schemas.microsoft.com/office/powerpoint/2010/main" val="2241935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467544" y="692696"/>
            <a:ext cx="7772400" cy="1829761"/>
          </a:xfrm>
        </p:spPr>
        <p:txBody>
          <a:bodyPr/>
          <a:lstStyle/>
          <a:p>
            <a:pPr algn="ctr"/>
            <a:r>
              <a:rPr lang="zh-TW" altLang="en-US" dirty="0">
                <a:ea typeface="文鼎中隸" pitchFamily="49" charset="-120"/>
              </a:rPr>
              <a:t>三</a:t>
            </a:r>
            <a:r>
              <a:rPr lang="zh-TW" altLang="en-US" dirty="0" smtClean="0">
                <a:ea typeface="文鼎中隸" pitchFamily="49" charset="-120"/>
              </a:rPr>
              <a:t>、何謂房地合一稅</a:t>
            </a:r>
            <a:endParaRPr lang="zh-TW" altLang="en-US" dirty="0">
              <a:ea typeface="文鼎中隸" pitchFamily="49"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2924944"/>
            <a:ext cx="3504431" cy="2002532"/>
          </a:xfrm>
          <a:prstGeom prst="rect">
            <a:avLst/>
          </a:prstGeom>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10</a:t>
            </a:fld>
            <a:endParaRPr lang="zh-TW" altLang="en-US"/>
          </a:p>
        </p:txBody>
      </p:sp>
    </p:spTree>
    <p:extLst>
      <p:ext uri="{BB962C8B-B14F-4D97-AF65-F5344CB8AC3E}">
        <p14:creationId xmlns:p14="http://schemas.microsoft.com/office/powerpoint/2010/main" val="986314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ctrTitle"/>
          </p:nvPr>
        </p:nvSpPr>
        <p:spPr>
          <a:xfrm>
            <a:off x="539552" y="692696"/>
            <a:ext cx="7772400" cy="1829761"/>
          </a:xfrm>
        </p:spPr>
        <p:txBody>
          <a:bodyPr/>
          <a:lstStyle/>
          <a:p>
            <a:pPr algn="ctr"/>
            <a:r>
              <a:rPr lang="zh-TW" altLang="en-US" dirty="0" smtClean="0">
                <a:ea typeface="文鼎中隸" pitchFamily="49" charset="-120"/>
              </a:rPr>
              <a:t>新舊制</a:t>
            </a:r>
            <a:endParaRPr lang="zh-TW" altLang="en-US" dirty="0">
              <a:ea typeface="文鼎中隸" pitchFamily="49"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6935" y="2780928"/>
            <a:ext cx="3168352" cy="2100755"/>
          </a:xfrm>
          <a:prstGeom prst="rect">
            <a:avLst/>
          </a:prstGeom>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11</a:t>
            </a:fld>
            <a:endParaRPr lang="zh-TW" altLang="en-US"/>
          </a:p>
        </p:txBody>
      </p:sp>
    </p:spTree>
    <p:extLst>
      <p:ext uri="{BB962C8B-B14F-4D97-AF65-F5344CB8AC3E}">
        <p14:creationId xmlns:p14="http://schemas.microsoft.com/office/powerpoint/2010/main" val="2811299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03新舊制怎麼稅.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16832"/>
            <a:ext cx="7992888" cy="309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12</a:t>
            </a:fld>
            <a:endParaRPr lang="zh-TW" altLang="en-US"/>
          </a:p>
        </p:txBody>
      </p:sp>
    </p:spTree>
    <p:extLst>
      <p:ext uri="{BB962C8B-B14F-4D97-AF65-F5344CB8AC3E}">
        <p14:creationId xmlns:p14="http://schemas.microsoft.com/office/powerpoint/2010/main" val="1675941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89667"/>
            <a:ext cx="8246240" cy="6381328"/>
          </a:xfrm>
          <a:prstGeom prst="rect">
            <a:avLst/>
          </a:prstGeom>
          <a:ln>
            <a:noFill/>
          </a:ln>
          <a:effectLst>
            <a:softEdge rad="112500"/>
          </a:effectLst>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13</a:t>
            </a:fld>
            <a:endParaRPr lang="zh-TW" altLang="en-US"/>
          </a:p>
        </p:txBody>
      </p:sp>
    </p:spTree>
    <p:extLst>
      <p:ext uri="{BB962C8B-B14F-4D97-AF65-F5344CB8AC3E}">
        <p14:creationId xmlns:p14="http://schemas.microsoft.com/office/powerpoint/2010/main" val="64975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88640"/>
            <a:ext cx="5904656" cy="6191290"/>
          </a:xfrm>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14</a:t>
            </a:fld>
            <a:endParaRPr lang="zh-TW" altLang="en-US"/>
          </a:p>
        </p:txBody>
      </p:sp>
    </p:spTree>
    <p:extLst>
      <p:ext uri="{BB962C8B-B14F-4D97-AF65-F5344CB8AC3E}">
        <p14:creationId xmlns:p14="http://schemas.microsoft.com/office/powerpoint/2010/main" val="1061704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620688"/>
            <a:ext cx="8268303" cy="5112568"/>
          </a:xfrm>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15</a:t>
            </a:fld>
            <a:endParaRPr lang="zh-TW" altLang="en-US"/>
          </a:p>
        </p:txBody>
      </p:sp>
    </p:spTree>
    <p:extLst>
      <p:ext uri="{BB962C8B-B14F-4D97-AF65-F5344CB8AC3E}">
        <p14:creationId xmlns:p14="http://schemas.microsoft.com/office/powerpoint/2010/main" val="3103920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8435549"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16</a:t>
            </a:fld>
            <a:endParaRPr lang="zh-TW" altLang="en-US"/>
          </a:p>
        </p:txBody>
      </p:sp>
    </p:spTree>
    <p:extLst>
      <p:ext uri="{BB962C8B-B14F-4D97-AF65-F5344CB8AC3E}">
        <p14:creationId xmlns:p14="http://schemas.microsoft.com/office/powerpoint/2010/main" val="1162687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83568" y="305341"/>
            <a:ext cx="8229600" cy="1143000"/>
          </a:xfrm>
        </p:spPr>
        <p:txBody>
          <a:bodyPr>
            <a:normAutofit/>
          </a:bodyPr>
          <a:lstStyle/>
          <a:p>
            <a:pPr algn="ctr"/>
            <a:r>
              <a:rPr lang="zh-TW" altLang="en-US" sz="3000" dirty="0" smtClean="0"/>
              <a:t>營利事業房地合一改革政策</a:t>
            </a:r>
            <a:endParaRPr lang="zh-TW" altLang="en-US" sz="3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75" y="1345134"/>
            <a:ext cx="838834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9D10C579-0557-4C56-B8AD-6FAD010EF341}" type="slidenum">
              <a:rPr lang="zh-TW" altLang="en-US" smtClean="0"/>
              <a:pPr/>
              <a:t>17</a:t>
            </a:fld>
            <a:endParaRPr lang="zh-TW" altLang="en-US"/>
          </a:p>
        </p:txBody>
      </p:sp>
    </p:spTree>
    <p:extLst>
      <p:ext uri="{BB962C8B-B14F-4D97-AF65-F5344CB8AC3E}">
        <p14:creationId xmlns:p14="http://schemas.microsoft.com/office/powerpoint/2010/main" val="2291614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628800"/>
            <a:ext cx="913010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18</a:t>
            </a:fld>
            <a:endParaRPr lang="zh-TW" altLang="en-US"/>
          </a:p>
        </p:txBody>
      </p:sp>
    </p:spTree>
    <p:extLst>
      <p:ext uri="{BB962C8B-B14F-4D97-AF65-F5344CB8AC3E}">
        <p14:creationId xmlns:p14="http://schemas.microsoft.com/office/powerpoint/2010/main" val="4210255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026658"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19</a:t>
            </a:fld>
            <a:endParaRPr lang="zh-TW" altLang="en-US"/>
          </a:p>
        </p:txBody>
      </p:sp>
    </p:spTree>
    <p:extLst>
      <p:ext uri="{BB962C8B-B14F-4D97-AF65-F5344CB8AC3E}">
        <p14:creationId xmlns:p14="http://schemas.microsoft.com/office/powerpoint/2010/main" val="2363710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9D10C579-0557-4C56-B8AD-6FAD010EF341}" type="slidenum">
              <a:rPr lang="zh-TW" altLang="en-US" smtClean="0"/>
              <a:pPr/>
              <a:t>2</a:t>
            </a:fld>
            <a:endParaRPr lang="zh-TW" altLang="en-US" dirty="0"/>
          </a:p>
        </p:txBody>
      </p:sp>
      <p:sp>
        <p:nvSpPr>
          <p:cNvPr id="16" name="矩形 15"/>
          <p:cNvSpPr/>
          <p:nvPr/>
        </p:nvSpPr>
        <p:spPr>
          <a:xfrm>
            <a:off x="6604489" y="1785590"/>
            <a:ext cx="187220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稅</a:t>
            </a: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多</a:t>
            </a:r>
            <a:endParaRPr lang="zh-TW"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矩形 16"/>
          <p:cNvSpPr/>
          <p:nvPr/>
        </p:nvSpPr>
        <p:spPr>
          <a:xfrm>
            <a:off x="1151112" y="4725144"/>
            <a:ext cx="877164" cy="923330"/>
          </a:xfrm>
          <a:prstGeom prst="rect">
            <a:avLst/>
          </a:prstGeom>
          <a:noFill/>
        </p:spPr>
        <p:txBody>
          <a:bodyPr wrap="none" lIns="91440" tIns="45720" rIns="91440" bIns="45720">
            <a:spAutoFit/>
          </a:bodyPr>
          <a:lstStyle/>
          <a:p>
            <a:pPr algn="ctr"/>
            <a:r>
              <a:rPr lang="zh-TW"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賣</a:t>
            </a:r>
            <a:endParaRPr lang="zh-TW"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矩形 20"/>
          <p:cNvSpPr/>
          <p:nvPr/>
        </p:nvSpPr>
        <p:spPr>
          <a:xfrm>
            <a:off x="6755763" y="4737918"/>
            <a:ext cx="1569661" cy="923330"/>
          </a:xfrm>
          <a:prstGeom prst="rect">
            <a:avLst/>
          </a:prstGeom>
          <a:noFill/>
        </p:spPr>
        <p:txBody>
          <a:bodyPr wrap="none" lIns="91440" tIns="45720" rIns="91440" bIns="45720">
            <a:spAutoFit/>
          </a:bodyPr>
          <a:lstStyle/>
          <a:p>
            <a:pPr algn="ctr"/>
            <a:r>
              <a:rPr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贈與</a:t>
            </a:r>
            <a:endParaRPr lang="zh-TW"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標題 3"/>
          <p:cNvSpPr>
            <a:spLocks noGrp="1"/>
          </p:cNvSpPr>
          <p:nvPr>
            <p:ph type="title"/>
          </p:nvPr>
        </p:nvSpPr>
        <p:spPr>
          <a:xfrm>
            <a:off x="457200" y="274638"/>
            <a:ext cx="8229600" cy="1143000"/>
          </a:xfrm>
        </p:spPr>
        <p:txBody>
          <a:bodyPr>
            <a:normAutofit fontScale="90000"/>
          </a:bodyPr>
          <a:lstStyle/>
          <a:p>
            <a:r>
              <a:rPr lang="zh-TW" altLang="en-US" dirty="0"/>
              <a:t>我的房子明年</a:t>
            </a:r>
            <a:r>
              <a:rPr lang="zh-TW" altLang="en-US" dirty="0" smtClean="0"/>
              <a:t>贈與給我的子女</a:t>
            </a:r>
            <a:r>
              <a:rPr lang="en-US" altLang="zh-TW" dirty="0" smtClean="0"/>
              <a:t>,</a:t>
            </a:r>
            <a:br>
              <a:rPr lang="en-US" altLang="zh-TW" dirty="0" smtClean="0"/>
            </a:br>
            <a:r>
              <a:rPr lang="zh-TW" altLang="en-US" dirty="0" smtClean="0"/>
              <a:t>會增加</a:t>
            </a:r>
            <a:r>
              <a:rPr lang="zh-TW" altLang="en-US" dirty="0"/>
              <a:t>多少稅</a:t>
            </a:r>
            <a:r>
              <a:rPr lang="en-US" altLang="zh-TW" dirty="0" smtClean="0"/>
              <a:t>?</a:t>
            </a:r>
            <a:endParaRPr lang="zh-TW" altLang="en-US" dirty="0"/>
          </a:p>
        </p:txBody>
      </p:sp>
      <p:pic>
        <p:nvPicPr>
          <p:cNvPr id="26" name="Picture 3" descr="C:\Users\User\Downloads\房地合一修改\69c3cd01f8714b7888a4e0b69a56f4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6" y="3676825"/>
            <a:ext cx="3620250" cy="29925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ownloads\房地合一修改\1366885896-2790586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656" y="2547942"/>
            <a:ext cx="2985876" cy="21772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31" name="直線單箭頭接點 30"/>
          <p:cNvCxnSpPr/>
          <p:nvPr/>
        </p:nvCxnSpPr>
        <p:spPr>
          <a:xfrm flipV="1">
            <a:off x="6479704" y="2384884"/>
            <a:ext cx="0" cy="212423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1030" name="Picture 6" descr="C:\Users\User\Downloads\房地合一修改\GetNewsRpt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557430"/>
            <a:ext cx="3143560" cy="20957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4" descr="C:\Users\User\Downloads\房地合一修改\69c3cd01f8714b7888a4e0b69a56f41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898" y="1484784"/>
            <a:ext cx="3220726" cy="2058768"/>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32"/>
          <p:cNvSpPr/>
          <p:nvPr/>
        </p:nvSpPr>
        <p:spPr>
          <a:xfrm rot="1211865">
            <a:off x="3103609" y="2390539"/>
            <a:ext cx="1091027"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稅</a:t>
            </a:r>
            <a:endParaRPr lang="zh-TW" alt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 name="矩形 33"/>
          <p:cNvSpPr/>
          <p:nvPr/>
        </p:nvSpPr>
        <p:spPr>
          <a:xfrm rot="1462342">
            <a:off x="4670070" y="2188339"/>
            <a:ext cx="484871" cy="8617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TW" sz="5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TW" altLang="en-US" sz="5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矩形 34"/>
          <p:cNvSpPr/>
          <p:nvPr/>
        </p:nvSpPr>
        <p:spPr>
          <a:xfrm rot="20726293">
            <a:off x="3814327" y="1768943"/>
            <a:ext cx="1091026" cy="93871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5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稅</a:t>
            </a:r>
            <a:endParaRPr lang="zh-TW" altLang="en-US" sz="5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矩形 35"/>
          <p:cNvSpPr/>
          <p:nvPr/>
        </p:nvSpPr>
        <p:spPr>
          <a:xfrm rot="1462342">
            <a:off x="3085002" y="1777556"/>
            <a:ext cx="484871" cy="8617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TW" sz="5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TW" altLang="en-US" sz="5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37" name="直線單箭頭接點 36"/>
          <p:cNvCxnSpPr/>
          <p:nvPr/>
        </p:nvCxnSpPr>
        <p:spPr>
          <a:xfrm rot="10800000" flipV="1">
            <a:off x="503040" y="2456892"/>
            <a:ext cx="0" cy="212423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8" name="矩形 37"/>
          <p:cNvSpPr/>
          <p:nvPr/>
        </p:nvSpPr>
        <p:spPr>
          <a:xfrm>
            <a:off x="647057" y="1929606"/>
            <a:ext cx="187220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稅少</a:t>
            </a:r>
            <a:endParaRPr lang="zh-TW"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3549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412776"/>
            <a:ext cx="8229600" cy="4525963"/>
          </a:xfrm>
        </p:spPr>
        <p:txBody>
          <a:bodyPr>
            <a:normAutofit/>
          </a:bodyPr>
          <a:lstStyle/>
          <a:p>
            <a:pPr>
              <a:lnSpc>
                <a:spcPct val="150000"/>
              </a:lnSpc>
              <a:buFont typeface="Wingdings" pitchFamily="2" charset="2"/>
              <a:buChar char="u"/>
            </a:pPr>
            <a:r>
              <a:rPr lang="zh-TW" altLang="en-US" sz="2000" dirty="0" smtClean="0">
                <a:ea typeface="文鼎中隸" pitchFamily="49" charset="-120"/>
              </a:rPr>
              <a:t>出售房產的人</a:t>
            </a:r>
            <a:endParaRPr lang="en-US" altLang="zh-TW" sz="2000" dirty="0" smtClean="0">
              <a:ea typeface="文鼎中隸" pitchFamily="49" charset="-120"/>
            </a:endParaRPr>
          </a:p>
          <a:p>
            <a:pPr>
              <a:lnSpc>
                <a:spcPct val="150000"/>
              </a:lnSpc>
              <a:buFont typeface="Wingdings" pitchFamily="2" charset="2"/>
              <a:buChar char="u"/>
            </a:pPr>
            <a:r>
              <a:rPr lang="zh-TW" altLang="en-US" sz="2000" dirty="0" smtClean="0">
                <a:ea typeface="文鼎中隸" pitchFamily="49" charset="-120"/>
              </a:rPr>
              <a:t>房產</a:t>
            </a:r>
            <a:r>
              <a:rPr lang="zh-TW" altLang="en-US" sz="2000" dirty="0">
                <a:ea typeface="文鼎中隸" pitchFamily="49" charset="-120"/>
              </a:rPr>
              <a:t>取得日</a:t>
            </a:r>
            <a:r>
              <a:rPr lang="zh-TW" altLang="en-US" sz="2000" dirty="0" smtClean="0">
                <a:ea typeface="文鼎中隸" pitchFamily="49" charset="-120"/>
              </a:rPr>
              <a:t>在</a:t>
            </a:r>
            <a:r>
              <a:rPr lang="en-US" altLang="zh-TW" sz="2000" b="1" dirty="0" smtClean="0">
                <a:solidFill>
                  <a:srgbClr val="FF0000"/>
                </a:solidFill>
                <a:ea typeface="文鼎中隸" pitchFamily="49" charset="-120"/>
              </a:rPr>
              <a:t>2016</a:t>
            </a:r>
            <a:r>
              <a:rPr lang="zh-TW" altLang="en-US" sz="2000" b="1" dirty="0" smtClean="0">
                <a:solidFill>
                  <a:srgbClr val="FF0000"/>
                </a:solidFill>
                <a:ea typeface="文鼎中隸" pitchFamily="49" charset="-120"/>
              </a:rPr>
              <a:t>年</a:t>
            </a:r>
            <a:r>
              <a:rPr lang="en-US" altLang="zh-TW" sz="2000" b="1" dirty="0" smtClean="0">
                <a:solidFill>
                  <a:srgbClr val="FF0000"/>
                </a:solidFill>
                <a:ea typeface="文鼎中隸" pitchFamily="49" charset="-120"/>
              </a:rPr>
              <a:t>1</a:t>
            </a:r>
            <a:r>
              <a:rPr lang="zh-TW" altLang="en-US" sz="2000" b="1" dirty="0" smtClean="0">
                <a:solidFill>
                  <a:srgbClr val="FF0000"/>
                </a:solidFill>
                <a:ea typeface="文鼎中隸" pitchFamily="49" charset="-120"/>
              </a:rPr>
              <a:t>月</a:t>
            </a:r>
            <a:r>
              <a:rPr lang="en-US" altLang="zh-TW" sz="2000" b="1" dirty="0" smtClean="0">
                <a:solidFill>
                  <a:srgbClr val="FF0000"/>
                </a:solidFill>
                <a:ea typeface="文鼎中隸" pitchFamily="49" charset="-120"/>
              </a:rPr>
              <a:t>1</a:t>
            </a:r>
            <a:r>
              <a:rPr lang="zh-TW" altLang="en-US" sz="2000" b="1" dirty="0" smtClean="0">
                <a:solidFill>
                  <a:srgbClr val="FF0000"/>
                </a:solidFill>
                <a:ea typeface="文鼎中隸" pitchFamily="49" charset="-120"/>
              </a:rPr>
              <a:t>日以後者</a:t>
            </a:r>
            <a:r>
              <a:rPr lang="en-US" altLang="zh-TW" sz="2000" b="1" dirty="0" smtClean="0">
                <a:solidFill>
                  <a:srgbClr val="FF0000"/>
                </a:solidFill>
                <a:ea typeface="文鼎中隸" pitchFamily="49" charset="-120"/>
              </a:rPr>
              <a:t>:2014</a:t>
            </a:r>
            <a:r>
              <a:rPr lang="zh-TW" altLang="en-US" sz="2000" b="1" dirty="0" smtClean="0">
                <a:solidFill>
                  <a:srgbClr val="FF0000"/>
                </a:solidFill>
                <a:ea typeface="文鼎中隸" pitchFamily="49" charset="-120"/>
              </a:rPr>
              <a:t>年</a:t>
            </a:r>
            <a:r>
              <a:rPr lang="en-US" altLang="zh-TW" sz="2000" b="1" dirty="0" smtClean="0">
                <a:solidFill>
                  <a:srgbClr val="FF0000"/>
                </a:solidFill>
                <a:ea typeface="文鼎中隸" pitchFamily="49" charset="-120"/>
              </a:rPr>
              <a:t>1</a:t>
            </a:r>
            <a:r>
              <a:rPr lang="zh-TW" altLang="en-US" sz="2000" b="1" dirty="0" smtClean="0">
                <a:solidFill>
                  <a:srgbClr val="FF0000"/>
                </a:solidFill>
                <a:ea typeface="文鼎中隸" pitchFamily="49" charset="-120"/>
              </a:rPr>
              <a:t>月</a:t>
            </a:r>
            <a:r>
              <a:rPr lang="en-US" altLang="zh-TW" sz="2000" b="1" dirty="0" smtClean="0">
                <a:solidFill>
                  <a:srgbClr val="FF0000"/>
                </a:solidFill>
                <a:ea typeface="文鼎中隸" pitchFamily="49" charset="-120"/>
              </a:rPr>
              <a:t>1</a:t>
            </a:r>
            <a:r>
              <a:rPr lang="zh-TW" altLang="en-US" sz="2000" b="1" dirty="0" smtClean="0">
                <a:solidFill>
                  <a:srgbClr val="FF0000"/>
                </a:solidFill>
                <a:ea typeface="文鼎中隸" pitchFamily="49" charset="-120"/>
              </a:rPr>
              <a:t>日後取得</a:t>
            </a:r>
            <a:r>
              <a:rPr lang="en-US" altLang="zh-TW" sz="2000" b="1" dirty="0" smtClean="0">
                <a:solidFill>
                  <a:srgbClr val="FF0000"/>
                </a:solidFill>
                <a:ea typeface="文鼎中隸" pitchFamily="49" charset="-120"/>
              </a:rPr>
              <a:t>,</a:t>
            </a:r>
            <a:r>
              <a:rPr lang="zh-TW" altLang="en-US" sz="2000" b="1" dirty="0" smtClean="0">
                <a:solidFill>
                  <a:srgbClr val="FF0000"/>
                </a:solidFill>
                <a:ea typeface="文鼎中隸" pitchFamily="49" charset="-120"/>
              </a:rPr>
              <a:t>出售時持有期間未逾二年者</a:t>
            </a:r>
            <a:endParaRPr lang="en-US" altLang="zh-TW" sz="2000" b="1" dirty="0" smtClean="0">
              <a:solidFill>
                <a:srgbClr val="FF0000"/>
              </a:solidFill>
              <a:ea typeface="文鼎中隸" pitchFamily="49" charset="-120"/>
            </a:endParaRPr>
          </a:p>
          <a:p>
            <a:pPr>
              <a:lnSpc>
                <a:spcPct val="150000"/>
              </a:lnSpc>
              <a:buFont typeface="Wingdings" pitchFamily="2" charset="2"/>
              <a:buChar char="u"/>
            </a:pPr>
            <a:r>
              <a:rPr lang="zh-TW" altLang="en-US" sz="2000" dirty="0" smtClean="0">
                <a:ea typeface="文鼎中隸" pitchFamily="49" charset="-120"/>
              </a:rPr>
              <a:t>課稅房產涵蓋</a:t>
            </a:r>
            <a:endParaRPr lang="en-US" altLang="zh-TW" sz="2000" dirty="0" smtClean="0">
              <a:ea typeface="文鼎中隸" pitchFamily="49" charset="-120"/>
            </a:endParaRPr>
          </a:p>
          <a:p>
            <a:pPr marL="109728" indent="0">
              <a:lnSpc>
                <a:spcPct val="150000"/>
              </a:lnSpc>
              <a:buNone/>
            </a:pPr>
            <a:r>
              <a:rPr lang="zh-TW" altLang="en-US" sz="2000" dirty="0">
                <a:ea typeface="文鼎中隸" pitchFamily="49" charset="-120"/>
              </a:rPr>
              <a:t> </a:t>
            </a:r>
            <a:r>
              <a:rPr lang="zh-TW" altLang="en-US" sz="2000" dirty="0" smtClean="0">
                <a:ea typeface="文鼎中隸" pitchFamily="49" charset="-120"/>
              </a:rPr>
              <a:t>  </a:t>
            </a:r>
            <a:r>
              <a:rPr lang="en-US" altLang="zh-TW" sz="2000" dirty="0">
                <a:latin typeface="新細明體"/>
                <a:ea typeface="文鼎中隸" pitchFamily="49" charset="-120"/>
              </a:rPr>
              <a:t>①</a:t>
            </a:r>
            <a:r>
              <a:rPr lang="zh-TW" altLang="en-US" sz="2000" dirty="0" smtClean="0">
                <a:ea typeface="文鼎中隸" pitchFamily="49" charset="-120"/>
              </a:rPr>
              <a:t>以設定地上權取得的房屋使用權</a:t>
            </a:r>
            <a:endParaRPr lang="en-US" altLang="zh-TW" sz="2000" dirty="0" smtClean="0">
              <a:ea typeface="文鼎中隸" pitchFamily="49" charset="-120"/>
            </a:endParaRPr>
          </a:p>
          <a:p>
            <a:pPr marL="109728" indent="0">
              <a:lnSpc>
                <a:spcPct val="150000"/>
              </a:lnSpc>
              <a:buNone/>
            </a:pPr>
            <a:r>
              <a:rPr lang="zh-TW" altLang="en-US" sz="2000" dirty="0">
                <a:ea typeface="文鼎中隸" pitchFamily="49" charset="-120"/>
              </a:rPr>
              <a:t> </a:t>
            </a:r>
            <a:r>
              <a:rPr lang="zh-TW" altLang="en-US" sz="2000" dirty="0" smtClean="0">
                <a:ea typeface="文鼎中隸" pitchFamily="49" charset="-120"/>
              </a:rPr>
              <a:t>  </a:t>
            </a:r>
            <a:r>
              <a:rPr lang="en-US" altLang="zh-TW" sz="2000" dirty="0">
                <a:latin typeface="新細明體"/>
                <a:ea typeface="文鼎中隸" pitchFamily="49" charset="-120"/>
              </a:rPr>
              <a:t>②</a:t>
            </a:r>
            <a:r>
              <a:rPr lang="zh-TW" altLang="en-US" sz="2000" dirty="0" smtClean="0">
                <a:ea typeface="文鼎中隸" pitchFamily="49" charset="-120"/>
              </a:rPr>
              <a:t>依法得核發建造執照的土地</a:t>
            </a:r>
            <a:endParaRPr lang="en-US" altLang="zh-TW" sz="2000" dirty="0" smtClean="0">
              <a:ea typeface="文鼎中隸" pitchFamily="49" charset="-120"/>
            </a:endParaRPr>
          </a:p>
          <a:p>
            <a:pPr marL="109728" indent="0">
              <a:lnSpc>
                <a:spcPct val="150000"/>
              </a:lnSpc>
              <a:buNone/>
            </a:pPr>
            <a:r>
              <a:rPr lang="zh-TW" altLang="en-US" sz="2000" dirty="0">
                <a:ea typeface="文鼎中隸" pitchFamily="49" charset="-120"/>
              </a:rPr>
              <a:t> </a:t>
            </a:r>
            <a:r>
              <a:rPr lang="zh-TW" altLang="en-US" sz="2000" dirty="0" smtClean="0">
                <a:ea typeface="文鼎中隸" pitchFamily="49" charset="-120"/>
              </a:rPr>
              <a:t>  </a:t>
            </a:r>
            <a:r>
              <a:rPr lang="en-US" altLang="zh-TW" sz="2000" dirty="0">
                <a:latin typeface="新細明體"/>
                <a:ea typeface="文鼎中隸" pitchFamily="49" charset="-120"/>
              </a:rPr>
              <a:t>③</a:t>
            </a:r>
            <a:r>
              <a:rPr lang="zh-TW" altLang="en-US" sz="2000" dirty="0" smtClean="0">
                <a:ea typeface="文鼎中隸" pitchFamily="49" charset="-120"/>
              </a:rPr>
              <a:t>房屋與座落基地</a:t>
            </a:r>
            <a:endParaRPr lang="en-US" altLang="zh-TW" sz="2000" dirty="0" smtClean="0">
              <a:ea typeface="文鼎中隸" pitchFamily="49" charset="-120"/>
            </a:endParaRPr>
          </a:p>
          <a:p>
            <a:pPr>
              <a:lnSpc>
                <a:spcPct val="150000"/>
              </a:lnSpc>
            </a:pPr>
            <a:endParaRPr lang="zh-TW" altLang="en-US" sz="2000"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a:t>要課</a:t>
            </a:r>
            <a:r>
              <a:rPr lang="zh-TW" altLang="en-US" sz="3000" dirty="0" smtClean="0"/>
              <a:t>誰</a:t>
            </a:r>
            <a:r>
              <a:rPr lang="en-US" altLang="zh-TW" sz="3000" dirty="0" smtClean="0"/>
              <a:t>-</a:t>
            </a:r>
            <a:r>
              <a:rPr lang="zh-TW" altLang="en-US" sz="3000" dirty="0" smtClean="0"/>
              <a:t>新制</a:t>
            </a:r>
            <a:endParaRPr lang="zh-TW" altLang="en-US" sz="30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861048"/>
            <a:ext cx="2610182" cy="2736304"/>
          </a:xfrm>
          <a:prstGeom prst="rect">
            <a:avLst/>
          </a:prstGeom>
          <a:ln>
            <a:noFill/>
          </a:ln>
          <a:effectLst>
            <a:softEdge rad="112500"/>
          </a:effectLst>
        </p:spPr>
      </p:pic>
      <p:sp>
        <p:nvSpPr>
          <p:cNvPr id="6" name="投影片編號版面配置區 5"/>
          <p:cNvSpPr>
            <a:spLocks noGrp="1"/>
          </p:cNvSpPr>
          <p:nvPr>
            <p:ph type="sldNum" sz="quarter" idx="12"/>
          </p:nvPr>
        </p:nvSpPr>
        <p:spPr/>
        <p:txBody>
          <a:bodyPr/>
          <a:lstStyle/>
          <a:p>
            <a:fld id="{9D10C579-0557-4C56-B8AD-6FAD010EF341}" type="slidenum">
              <a:rPr lang="zh-TW" altLang="en-US" smtClean="0"/>
              <a:pPr/>
              <a:t>20</a:t>
            </a:fld>
            <a:endParaRPr lang="zh-TW" altLang="en-US"/>
          </a:p>
        </p:txBody>
      </p:sp>
    </p:spTree>
    <p:extLst>
      <p:ext uri="{BB962C8B-B14F-4D97-AF65-F5344CB8AC3E}">
        <p14:creationId xmlns:p14="http://schemas.microsoft.com/office/powerpoint/2010/main" val="2351216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772816"/>
            <a:ext cx="6131024" cy="4525963"/>
          </a:xfrm>
        </p:spPr>
        <p:txBody>
          <a:bodyPr>
            <a:normAutofit/>
          </a:bodyPr>
          <a:lstStyle/>
          <a:p>
            <a:pPr>
              <a:lnSpc>
                <a:spcPct val="200000"/>
              </a:lnSpc>
            </a:pPr>
            <a:r>
              <a:rPr lang="zh-TW" altLang="en-US" sz="2000" dirty="0" smtClean="0">
                <a:ea typeface="文鼎中隸" pitchFamily="49" charset="-120"/>
              </a:rPr>
              <a:t>出售房產一方在完成所得權移轉登記之次日起</a:t>
            </a:r>
            <a:r>
              <a:rPr lang="en-US" altLang="zh-TW" sz="2000" dirty="0" smtClean="0">
                <a:ea typeface="文鼎中隸" pitchFamily="49" charset="-120"/>
              </a:rPr>
              <a:t>,</a:t>
            </a:r>
            <a:r>
              <a:rPr lang="zh-TW" altLang="en-US" sz="2000" dirty="0" smtClean="0">
                <a:ea typeface="文鼎中隸" pitchFamily="49" charset="-120"/>
              </a:rPr>
              <a:t>算</a:t>
            </a:r>
            <a:r>
              <a:rPr lang="en-US" altLang="zh-TW" sz="2000" b="1" dirty="0" smtClean="0">
                <a:solidFill>
                  <a:srgbClr val="FF0000"/>
                </a:solidFill>
                <a:ea typeface="文鼎中隸" pitchFamily="49" charset="-120"/>
              </a:rPr>
              <a:t>30</a:t>
            </a:r>
            <a:r>
              <a:rPr lang="zh-TW" altLang="en-US" sz="2000" b="1" dirty="0" smtClean="0">
                <a:solidFill>
                  <a:srgbClr val="FF0000"/>
                </a:solidFill>
                <a:ea typeface="文鼎中隸" pitchFamily="49" charset="-120"/>
              </a:rPr>
              <a:t>天內需申報</a:t>
            </a:r>
            <a:endParaRPr lang="zh-TW" altLang="en-US" sz="2000" b="1" dirty="0">
              <a:solidFill>
                <a:srgbClr val="FF0000"/>
              </a:solidFill>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何時繳</a:t>
            </a:r>
            <a:r>
              <a:rPr lang="en-US" altLang="zh-TW" sz="3000" dirty="0" smtClean="0"/>
              <a:t>-</a:t>
            </a:r>
            <a:r>
              <a:rPr lang="zh-TW" altLang="en-US" sz="3000" dirty="0" smtClean="0"/>
              <a:t>新制</a:t>
            </a:r>
            <a:endParaRPr lang="zh-TW" altLang="en-US" sz="30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3212976"/>
            <a:ext cx="4392488" cy="3283385"/>
          </a:xfrm>
          <a:prstGeom prst="rect">
            <a:avLst/>
          </a:prstGeom>
          <a:ln>
            <a:noFill/>
          </a:ln>
          <a:effectLst>
            <a:softEdge rad="112500"/>
          </a:effectLst>
        </p:spPr>
      </p:pic>
      <p:sp>
        <p:nvSpPr>
          <p:cNvPr id="6" name="投影片編號版面配置區 5"/>
          <p:cNvSpPr>
            <a:spLocks noGrp="1"/>
          </p:cNvSpPr>
          <p:nvPr>
            <p:ph type="sldNum" sz="quarter" idx="12"/>
          </p:nvPr>
        </p:nvSpPr>
        <p:spPr/>
        <p:txBody>
          <a:bodyPr/>
          <a:lstStyle/>
          <a:p>
            <a:fld id="{9D10C579-0557-4C56-B8AD-6FAD010EF341}" type="slidenum">
              <a:rPr lang="zh-TW" altLang="en-US" smtClean="0"/>
              <a:pPr/>
              <a:t>21</a:t>
            </a:fld>
            <a:endParaRPr lang="zh-TW" altLang="en-US"/>
          </a:p>
        </p:txBody>
      </p:sp>
    </p:spTree>
    <p:extLst>
      <p:ext uri="{BB962C8B-B14F-4D97-AF65-F5344CB8AC3E}">
        <p14:creationId xmlns:p14="http://schemas.microsoft.com/office/powerpoint/2010/main" val="2255564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33195" y="1526058"/>
            <a:ext cx="8229600" cy="4525963"/>
          </a:xfrm>
        </p:spPr>
        <p:txBody>
          <a:bodyPr>
            <a:normAutofit/>
          </a:bodyPr>
          <a:lstStyle/>
          <a:p>
            <a:r>
              <a:rPr lang="zh-TW" altLang="en-US" sz="2000" dirty="0" smtClean="0">
                <a:ea typeface="文鼎中隸" pitchFamily="49" charset="-120"/>
              </a:rPr>
              <a:t>分離課稅</a:t>
            </a:r>
            <a:r>
              <a:rPr lang="en-US" altLang="zh-TW" sz="2000" dirty="0" smtClean="0">
                <a:ea typeface="文鼎中隸" pitchFamily="49" charset="-120"/>
              </a:rPr>
              <a:t>,</a:t>
            </a:r>
            <a:r>
              <a:rPr lang="zh-TW" altLang="en-US" sz="2000" dirty="0" smtClean="0">
                <a:ea typeface="文鼎中隸" pitchFamily="49" charset="-120"/>
              </a:rPr>
              <a:t>不必合併所得稅申報房屋及土地合併</a:t>
            </a:r>
            <a:endParaRPr lang="zh-TW" altLang="en-US" sz="2000"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怎麼課</a:t>
            </a:r>
            <a:r>
              <a:rPr lang="en-US" altLang="zh-TW" sz="3000" dirty="0" smtClean="0"/>
              <a:t>-</a:t>
            </a:r>
            <a:r>
              <a:rPr lang="zh-TW" altLang="en-US" sz="3000" dirty="0" smtClean="0"/>
              <a:t>新制</a:t>
            </a:r>
            <a:endParaRPr lang="zh-TW" altLang="en-US" sz="3000" dirty="0"/>
          </a:p>
        </p:txBody>
      </p:sp>
      <p:sp>
        <p:nvSpPr>
          <p:cNvPr id="4" name="圓角矩形 3"/>
          <p:cNvSpPr/>
          <p:nvPr/>
        </p:nvSpPr>
        <p:spPr>
          <a:xfrm>
            <a:off x="395536" y="2492896"/>
            <a:ext cx="1872208" cy="32403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800" dirty="0" smtClean="0">
                <a:ea typeface="文鼎中隸" pitchFamily="49" charset="-120"/>
              </a:rPr>
              <a:t>房屋收入</a:t>
            </a:r>
            <a:r>
              <a:rPr lang="en-US" altLang="zh-TW" sz="2800" dirty="0" smtClean="0">
                <a:ea typeface="文鼎中隸" pitchFamily="49" charset="-120"/>
              </a:rPr>
              <a:t/>
            </a:r>
            <a:br>
              <a:rPr lang="en-US" altLang="zh-TW" sz="2800" dirty="0" smtClean="0">
                <a:ea typeface="文鼎中隸" pitchFamily="49" charset="-120"/>
              </a:rPr>
            </a:br>
            <a:r>
              <a:rPr lang="en-US" altLang="zh-TW" sz="2800" dirty="0" smtClean="0">
                <a:ea typeface="文鼎中隸" pitchFamily="49" charset="-120"/>
              </a:rPr>
              <a:t>+</a:t>
            </a:r>
            <a:br>
              <a:rPr lang="en-US" altLang="zh-TW" sz="2800" dirty="0" smtClean="0">
                <a:ea typeface="文鼎中隸" pitchFamily="49" charset="-120"/>
              </a:rPr>
            </a:br>
            <a:r>
              <a:rPr lang="zh-TW" altLang="en-US" sz="2800" dirty="0" smtClean="0">
                <a:ea typeface="文鼎中隸" pitchFamily="49" charset="-120"/>
              </a:rPr>
              <a:t>土地收入</a:t>
            </a:r>
            <a:endParaRPr lang="zh-TW" altLang="en-US" sz="2800" dirty="0">
              <a:ea typeface="文鼎中隸" pitchFamily="49" charset="-120"/>
            </a:endParaRPr>
          </a:p>
        </p:txBody>
      </p:sp>
      <p:sp>
        <p:nvSpPr>
          <p:cNvPr id="5" name="減號 4"/>
          <p:cNvSpPr/>
          <p:nvPr/>
        </p:nvSpPr>
        <p:spPr>
          <a:xfrm>
            <a:off x="2555776" y="3645024"/>
            <a:ext cx="720080" cy="288032"/>
          </a:xfrm>
          <a:prstGeom prst="mathMin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圓角矩形 5"/>
          <p:cNvSpPr/>
          <p:nvPr/>
        </p:nvSpPr>
        <p:spPr>
          <a:xfrm>
            <a:off x="3419872" y="2492896"/>
            <a:ext cx="2016224" cy="338437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800" dirty="0" smtClean="0">
                <a:ea typeface="文鼎中隸" pitchFamily="49" charset="-120"/>
              </a:rPr>
              <a:t>成本</a:t>
            </a:r>
            <a:r>
              <a:rPr lang="en-US" altLang="zh-TW" sz="2800" dirty="0" smtClean="0">
                <a:ea typeface="文鼎中隸" pitchFamily="49" charset="-120"/>
              </a:rPr>
              <a:t/>
            </a:r>
            <a:br>
              <a:rPr lang="en-US" altLang="zh-TW" sz="2800" dirty="0" smtClean="0">
                <a:ea typeface="文鼎中隸" pitchFamily="49" charset="-120"/>
              </a:rPr>
            </a:br>
            <a:r>
              <a:rPr lang="en-US" altLang="zh-TW" sz="2800" dirty="0" smtClean="0">
                <a:ea typeface="文鼎中隸" pitchFamily="49" charset="-120"/>
              </a:rPr>
              <a:t>+</a:t>
            </a:r>
            <a:br>
              <a:rPr lang="en-US" altLang="zh-TW" sz="2800" dirty="0" smtClean="0">
                <a:ea typeface="文鼎中隸" pitchFamily="49" charset="-120"/>
              </a:rPr>
            </a:br>
            <a:r>
              <a:rPr lang="zh-TW" altLang="en-US" sz="2800" dirty="0" smtClean="0">
                <a:ea typeface="文鼎中隸" pitchFamily="49" charset="-120"/>
              </a:rPr>
              <a:t>費用</a:t>
            </a:r>
            <a:r>
              <a:rPr lang="en-US" altLang="zh-TW" sz="2800" dirty="0" smtClean="0">
                <a:ea typeface="文鼎中隸" pitchFamily="49" charset="-120"/>
              </a:rPr>
              <a:t/>
            </a:r>
            <a:br>
              <a:rPr lang="en-US" altLang="zh-TW" sz="2800" dirty="0" smtClean="0">
                <a:ea typeface="文鼎中隸" pitchFamily="49" charset="-120"/>
              </a:rPr>
            </a:br>
            <a:r>
              <a:rPr lang="en-US" altLang="zh-TW" sz="2800" dirty="0" smtClean="0">
                <a:ea typeface="文鼎中隸" pitchFamily="49" charset="-120"/>
              </a:rPr>
              <a:t>+</a:t>
            </a:r>
            <a:br>
              <a:rPr lang="en-US" altLang="zh-TW" sz="2800" dirty="0" smtClean="0">
                <a:ea typeface="文鼎中隸" pitchFamily="49" charset="-120"/>
              </a:rPr>
            </a:br>
            <a:r>
              <a:rPr lang="zh-TW" altLang="en-US" sz="2800" dirty="0" smtClean="0">
                <a:ea typeface="文鼎中隸" pitchFamily="49" charset="-120"/>
              </a:rPr>
              <a:t>土地漲價</a:t>
            </a:r>
            <a:endParaRPr lang="zh-TW" altLang="en-US" sz="2800" dirty="0">
              <a:ea typeface="文鼎中隸" pitchFamily="49" charset="-120"/>
            </a:endParaRPr>
          </a:p>
        </p:txBody>
      </p:sp>
      <p:sp>
        <p:nvSpPr>
          <p:cNvPr id="7" name="等於 6"/>
          <p:cNvSpPr/>
          <p:nvPr/>
        </p:nvSpPr>
        <p:spPr>
          <a:xfrm>
            <a:off x="5655706" y="3519010"/>
            <a:ext cx="720080" cy="540060"/>
          </a:xfrm>
          <a:prstGeom prst="mathEqua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solidFill>
                <a:schemeClr val="tx1"/>
              </a:solidFill>
            </a:endParaRPr>
          </a:p>
        </p:txBody>
      </p:sp>
      <p:sp>
        <p:nvSpPr>
          <p:cNvPr id="8" name="圓角矩形 7"/>
          <p:cNvSpPr/>
          <p:nvPr/>
        </p:nvSpPr>
        <p:spPr>
          <a:xfrm>
            <a:off x="6732240" y="2888940"/>
            <a:ext cx="2016224" cy="25922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800" dirty="0" smtClean="0">
                <a:ea typeface="文鼎中隸" pitchFamily="49" charset="-120"/>
              </a:rPr>
              <a:t>房產利得</a:t>
            </a:r>
            <a:endParaRPr lang="zh-TW" altLang="en-US" sz="2800" dirty="0">
              <a:ea typeface="文鼎中隸" pitchFamily="49" charset="-120"/>
            </a:endParaRPr>
          </a:p>
        </p:txBody>
      </p:sp>
      <p:sp>
        <p:nvSpPr>
          <p:cNvPr id="10" name="投影片編號版面配置區 9"/>
          <p:cNvSpPr>
            <a:spLocks noGrp="1"/>
          </p:cNvSpPr>
          <p:nvPr>
            <p:ph type="sldNum" sz="quarter" idx="12"/>
          </p:nvPr>
        </p:nvSpPr>
        <p:spPr/>
        <p:txBody>
          <a:bodyPr/>
          <a:lstStyle/>
          <a:p>
            <a:fld id="{9D10C579-0557-4C56-B8AD-6FAD010EF341}" type="slidenum">
              <a:rPr lang="zh-TW" altLang="en-US" smtClean="0"/>
              <a:pPr/>
              <a:t>22</a:t>
            </a:fld>
            <a:endParaRPr lang="zh-TW" altLang="en-US"/>
          </a:p>
        </p:txBody>
      </p:sp>
    </p:spTree>
    <p:extLst>
      <p:ext uri="{BB962C8B-B14F-4D97-AF65-F5344CB8AC3E}">
        <p14:creationId xmlns:p14="http://schemas.microsoft.com/office/powerpoint/2010/main" val="1876676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en-US" sz="3000" dirty="0" smtClean="0"/>
              <a:t>稅多重</a:t>
            </a:r>
            <a:r>
              <a:rPr lang="en-US" altLang="zh-TW" sz="3000" dirty="0" smtClean="0"/>
              <a:t>-</a:t>
            </a:r>
            <a:r>
              <a:rPr lang="zh-TW" altLang="en-US" sz="3000" dirty="0" smtClean="0"/>
              <a:t>新制</a:t>
            </a:r>
            <a:endParaRPr lang="zh-TW" altLang="en-US" sz="3000" dirty="0"/>
          </a:p>
        </p:txBody>
      </p:sp>
      <p:graphicFrame>
        <p:nvGraphicFramePr>
          <p:cNvPr id="4" name="表格 3"/>
          <p:cNvGraphicFramePr>
            <a:graphicFrameLocks noGrp="1"/>
          </p:cNvGraphicFramePr>
          <p:nvPr>
            <p:extLst>
              <p:ext uri="{D42A27DB-BD31-4B8C-83A1-F6EECF244321}">
                <p14:modId xmlns:p14="http://schemas.microsoft.com/office/powerpoint/2010/main" val="4025161928"/>
              </p:ext>
            </p:extLst>
          </p:nvPr>
        </p:nvGraphicFramePr>
        <p:xfrm>
          <a:off x="395536" y="1412775"/>
          <a:ext cx="8496945" cy="4464497"/>
        </p:xfrm>
        <a:graphic>
          <a:graphicData uri="http://schemas.openxmlformats.org/drawingml/2006/table">
            <a:tbl>
              <a:tblPr firstRow="1" bandRow="1">
                <a:tableStyleId>{5C22544A-7EE6-4342-B048-85BDC9FD1C3A}</a:tableStyleId>
              </a:tblPr>
              <a:tblGrid>
                <a:gridCol w="2783482"/>
                <a:gridCol w="3369478"/>
                <a:gridCol w="2343985"/>
              </a:tblGrid>
              <a:tr h="906805">
                <a:tc gridSpan="2">
                  <a:txBody>
                    <a:bodyPr/>
                    <a:lstStyle/>
                    <a:p>
                      <a:pPr algn="ctr"/>
                      <a:r>
                        <a:rPr lang="zh-TW" altLang="en-US" sz="4000" dirty="0" smtClean="0">
                          <a:solidFill>
                            <a:schemeClr val="tx1"/>
                          </a:solidFill>
                          <a:ea typeface="文鼎中隸" pitchFamily="49" charset="-120"/>
                        </a:rPr>
                        <a:t>個人</a:t>
                      </a:r>
                      <a:endParaRPr lang="zh-TW" altLang="en-US" sz="4000" dirty="0">
                        <a:solidFill>
                          <a:schemeClr val="tx1"/>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c>
                  <a:txBody>
                    <a:bodyPr/>
                    <a:lstStyle/>
                    <a:p>
                      <a:pPr algn="ctr"/>
                      <a:r>
                        <a:rPr lang="zh-TW" altLang="en-US" sz="4000" dirty="0" smtClean="0">
                          <a:solidFill>
                            <a:schemeClr val="tx1"/>
                          </a:solidFill>
                          <a:ea typeface="文鼎中隸" pitchFamily="49" charset="-120"/>
                        </a:rPr>
                        <a:t>法人</a:t>
                      </a:r>
                      <a:endParaRPr lang="zh-TW" altLang="en-US" sz="4000" dirty="0">
                        <a:solidFill>
                          <a:schemeClr val="tx1"/>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769775">
                <a:tc>
                  <a:txBody>
                    <a:bodyPr/>
                    <a:lstStyle/>
                    <a:p>
                      <a:pPr algn="ctr"/>
                      <a:r>
                        <a:rPr lang="zh-TW" altLang="en-US" sz="2800" dirty="0" smtClean="0">
                          <a:ea typeface="文鼎中隸" pitchFamily="49" charset="-120"/>
                        </a:rPr>
                        <a:t>居住者</a:t>
                      </a:r>
                      <a:endParaRPr lang="zh-TW" altLang="en-US" sz="28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zh-TW" altLang="en-US" sz="2800" dirty="0" smtClean="0">
                          <a:ea typeface="文鼎中隸" pitchFamily="49" charset="-120"/>
                        </a:rPr>
                        <a:t>非居住者</a:t>
                      </a:r>
                      <a:endParaRPr lang="zh-TW" altLang="en-US" sz="28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ea typeface="文鼎中隸" pitchFamily="49" charset="-120"/>
                        </a:rPr>
                        <a:t>境內企業</a:t>
                      </a:r>
                      <a:r>
                        <a:rPr lang="en-US" altLang="zh-TW" sz="2000" dirty="0" smtClean="0">
                          <a:ea typeface="文鼎中隸" pitchFamily="49" charset="-120"/>
                        </a:rPr>
                        <a:t>:17%</a:t>
                      </a:r>
                      <a:endParaRPr lang="zh-TW" altLang="en-US" sz="2000" dirty="0" smtClean="0">
                        <a:ea typeface="文鼎中隸" pitchFamily="49" charset="-120"/>
                      </a:endParaRPr>
                    </a:p>
                    <a:p>
                      <a:pPr algn="ct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059">
                <a:tc rowSpan="2">
                  <a:txBody>
                    <a:bodyPr/>
                    <a:lstStyle/>
                    <a:p>
                      <a:pPr algn="ctr"/>
                      <a:r>
                        <a:rPr lang="zh-TW" altLang="en-US" sz="2000" dirty="0" smtClean="0">
                          <a:ea typeface="文鼎中隸" pitchFamily="49" charset="-120"/>
                        </a:rPr>
                        <a:t>持有期短於</a:t>
                      </a:r>
                      <a:r>
                        <a:rPr lang="en-US" altLang="zh-TW" sz="2000" dirty="0" smtClean="0">
                          <a:ea typeface="文鼎中隸" pitchFamily="49" charset="-120"/>
                        </a:rPr>
                        <a:t>1</a:t>
                      </a:r>
                      <a:r>
                        <a:rPr lang="zh-TW" altLang="en-US" sz="2000" dirty="0" smtClean="0">
                          <a:ea typeface="文鼎中隸" pitchFamily="49" charset="-120"/>
                        </a:rPr>
                        <a:t>年</a:t>
                      </a:r>
                      <a:r>
                        <a:rPr lang="en-US" altLang="zh-TW" sz="2000" dirty="0" smtClean="0">
                          <a:ea typeface="文鼎中隸" pitchFamily="49" charset="-120"/>
                        </a:rPr>
                        <a:t>:45%</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l"/>
                      <a:r>
                        <a:rPr lang="en-US" altLang="zh-TW" sz="2000" dirty="0" smtClean="0">
                          <a:ea typeface="文鼎中隸" pitchFamily="49" charset="-120"/>
                        </a:rPr>
                        <a:t>1.</a:t>
                      </a:r>
                      <a:r>
                        <a:rPr lang="zh-TW" altLang="en-US" sz="2000" dirty="0" smtClean="0">
                          <a:ea typeface="文鼎中隸" pitchFamily="49" charset="-120"/>
                        </a:rPr>
                        <a:t>持有期待有一年以下</a:t>
                      </a:r>
                      <a:r>
                        <a:rPr lang="en-US" altLang="zh-TW" sz="2000" dirty="0" smtClean="0">
                          <a:ea typeface="文鼎中隸" pitchFamily="49" charset="-120"/>
                        </a:rPr>
                        <a:t>:45%</a:t>
                      </a:r>
                    </a:p>
                    <a:p>
                      <a:pPr algn="l"/>
                      <a:r>
                        <a:rPr lang="en-US" altLang="zh-TW" sz="2000" dirty="0" smtClean="0">
                          <a:ea typeface="文鼎中隸" pitchFamily="49" charset="-120"/>
                        </a:rPr>
                        <a:t>2.</a:t>
                      </a:r>
                      <a:r>
                        <a:rPr lang="zh-TW" altLang="en-US" sz="2000" dirty="0" smtClean="0">
                          <a:ea typeface="文鼎中隸" pitchFamily="49" charset="-120"/>
                        </a:rPr>
                        <a:t>持有期超過</a:t>
                      </a:r>
                      <a:r>
                        <a:rPr lang="en-US" altLang="zh-TW" sz="2000" dirty="0" smtClean="0">
                          <a:ea typeface="文鼎中隸" pitchFamily="49" charset="-120"/>
                        </a:rPr>
                        <a:t>1</a:t>
                      </a:r>
                      <a:r>
                        <a:rPr lang="zh-TW" altLang="en-US" sz="2000" dirty="0" smtClean="0">
                          <a:ea typeface="文鼎中隸" pitchFamily="49" charset="-120"/>
                        </a:rPr>
                        <a:t>年</a:t>
                      </a:r>
                      <a:r>
                        <a:rPr lang="en-US" altLang="zh-TW" sz="2000" dirty="0" smtClean="0">
                          <a:ea typeface="文鼎中隸" pitchFamily="49" charset="-120"/>
                        </a:rPr>
                        <a:t>:35%</a:t>
                      </a:r>
                    </a:p>
                    <a:p>
                      <a:pPr algn="l"/>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5717">
                <a:tc vMerge="1">
                  <a:txBody>
                    <a:bodyPr/>
                    <a:lstStyle/>
                    <a:p>
                      <a:endParaRPr lang="zh-TW" altLang="en-US"/>
                    </a:p>
                  </a:txBody>
                  <a:tcPr/>
                </a:tc>
                <a:tc vMerge="1">
                  <a:txBody>
                    <a:bodyPr/>
                    <a:lstStyle/>
                    <a:p>
                      <a:endParaRPr lang="zh-TW" altLang="en-US"/>
                    </a:p>
                  </a:txBody>
                  <a:tcPr/>
                </a:tc>
                <a:tc rowSpan="4">
                  <a:txBody>
                    <a:bodyPr/>
                    <a:lstStyle/>
                    <a:p>
                      <a:pPr algn="l"/>
                      <a:r>
                        <a:rPr lang="zh-TW" altLang="en-US" sz="2000" dirty="0" smtClean="0">
                          <a:ea typeface="文鼎中隸" pitchFamily="49" charset="-120"/>
                        </a:rPr>
                        <a:t>境外企業</a:t>
                      </a:r>
                      <a:r>
                        <a:rPr lang="en-US" altLang="zh-TW" sz="2000" dirty="0" smtClean="0">
                          <a:ea typeface="文鼎中隸" pitchFamily="49" charset="-120"/>
                        </a:rPr>
                        <a:t>:</a:t>
                      </a:r>
                      <a:br>
                        <a:rPr lang="en-US" altLang="zh-TW" sz="2000" dirty="0" smtClean="0">
                          <a:ea typeface="文鼎中隸" pitchFamily="49" charset="-120"/>
                        </a:rPr>
                      </a:br>
                      <a:r>
                        <a:rPr lang="en-US" altLang="zh-TW" sz="2000" dirty="0" smtClean="0">
                          <a:ea typeface="文鼎中隸" pitchFamily="49" charset="-120"/>
                        </a:rPr>
                        <a:t>1.</a:t>
                      </a:r>
                      <a:r>
                        <a:rPr lang="zh-TW" altLang="en-US" sz="2000" dirty="0" smtClean="0">
                          <a:ea typeface="文鼎中隸" pitchFamily="49" charset="-120"/>
                        </a:rPr>
                        <a:t>持有期短於</a:t>
                      </a:r>
                      <a:r>
                        <a:rPr lang="en-US" altLang="zh-TW" sz="2000" dirty="0" smtClean="0">
                          <a:ea typeface="文鼎中隸" pitchFamily="49" charset="-120"/>
                        </a:rPr>
                        <a:t>1</a:t>
                      </a:r>
                      <a:r>
                        <a:rPr lang="zh-TW" altLang="en-US" sz="2000" dirty="0" smtClean="0">
                          <a:ea typeface="文鼎中隸" pitchFamily="49" charset="-120"/>
                        </a:rPr>
                        <a:t>年</a:t>
                      </a:r>
                      <a:r>
                        <a:rPr lang="en-US" altLang="zh-TW" sz="2000" dirty="0" smtClean="0">
                          <a:ea typeface="文鼎中隸" pitchFamily="49" charset="-120"/>
                        </a:rPr>
                        <a:t>:45%</a:t>
                      </a:r>
                    </a:p>
                    <a:p>
                      <a:pPr algn="l"/>
                      <a:r>
                        <a:rPr lang="en-US" altLang="zh-TW" sz="2000" dirty="0" smtClean="0">
                          <a:ea typeface="文鼎中隸" pitchFamily="49" charset="-120"/>
                        </a:rPr>
                        <a:t>2.</a:t>
                      </a:r>
                      <a:r>
                        <a:rPr lang="zh-TW" altLang="en-US" sz="2000" dirty="0" smtClean="0">
                          <a:ea typeface="文鼎中隸" pitchFamily="49" charset="-120"/>
                        </a:rPr>
                        <a:t>持有期超過</a:t>
                      </a:r>
                      <a:r>
                        <a:rPr lang="en-US" altLang="zh-TW" sz="2000" dirty="0" smtClean="0">
                          <a:ea typeface="文鼎中隸" pitchFamily="49" charset="-120"/>
                        </a:rPr>
                        <a:t>1</a:t>
                      </a:r>
                      <a:r>
                        <a:rPr lang="zh-TW" altLang="en-US" sz="2000" dirty="0" smtClean="0">
                          <a:ea typeface="文鼎中隸" pitchFamily="49" charset="-120"/>
                        </a:rPr>
                        <a:t>年</a:t>
                      </a:r>
                      <a:r>
                        <a:rPr lang="en-US" altLang="zh-TW" sz="2000" dirty="0" smtClean="0">
                          <a:ea typeface="文鼎中隸" pitchFamily="49" charset="-120"/>
                        </a:rPr>
                        <a:t>:35%</a:t>
                      </a:r>
                      <a:endParaRPr lang="zh-TW" altLang="en-US" sz="2000" dirty="0" smtClean="0">
                        <a:ea typeface="文鼎中隸" pitchFamily="49" charset="-120"/>
                      </a:endParaRPr>
                    </a:p>
                    <a:p>
                      <a:pPr algn="l"/>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5147">
                <a:tc>
                  <a:txBody>
                    <a:bodyPr/>
                    <a:lstStyle/>
                    <a:p>
                      <a:pPr algn="ctr"/>
                      <a:r>
                        <a:rPr lang="zh-TW" altLang="en-US" sz="2000" dirty="0" smtClean="0">
                          <a:ea typeface="文鼎中隸" pitchFamily="49" charset="-120"/>
                        </a:rPr>
                        <a:t>持有期</a:t>
                      </a:r>
                      <a:r>
                        <a:rPr lang="en-US" altLang="zh-TW" sz="2000" dirty="0" smtClean="0">
                          <a:ea typeface="文鼎中隸" pitchFamily="49" charset="-120"/>
                        </a:rPr>
                        <a:t>1</a:t>
                      </a:r>
                      <a:r>
                        <a:rPr lang="zh-TW" altLang="en-US" sz="2000" dirty="0" smtClean="0">
                          <a:ea typeface="文鼎中隸" pitchFamily="49" charset="-120"/>
                        </a:rPr>
                        <a:t>到</a:t>
                      </a:r>
                      <a:r>
                        <a:rPr lang="en-US" altLang="zh-TW" sz="2000" dirty="0" smtClean="0">
                          <a:ea typeface="文鼎中隸" pitchFamily="49" charset="-120"/>
                        </a:rPr>
                        <a:t>2</a:t>
                      </a:r>
                      <a:r>
                        <a:rPr lang="zh-TW" altLang="en-US" sz="2000" dirty="0" smtClean="0">
                          <a:ea typeface="文鼎中隸" pitchFamily="49" charset="-120"/>
                        </a:rPr>
                        <a:t>年</a:t>
                      </a:r>
                      <a:r>
                        <a:rPr lang="en-US" altLang="zh-TW" sz="2000" dirty="0" smtClean="0">
                          <a:ea typeface="文鼎中隸" pitchFamily="49" charset="-120"/>
                        </a:rPr>
                        <a:t>:35%</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2004">
                <a:tc>
                  <a:txBody>
                    <a:bodyPr/>
                    <a:lstStyle/>
                    <a:p>
                      <a:pPr algn="ctr"/>
                      <a:r>
                        <a:rPr lang="zh-TW" altLang="en-US" sz="2000" dirty="0" smtClean="0">
                          <a:ea typeface="文鼎中隸" pitchFamily="49" charset="-120"/>
                        </a:rPr>
                        <a:t>持有期</a:t>
                      </a:r>
                      <a:r>
                        <a:rPr lang="en-US" altLang="zh-TW" sz="2000" dirty="0" smtClean="0">
                          <a:ea typeface="文鼎中隸" pitchFamily="49" charset="-120"/>
                        </a:rPr>
                        <a:t>2</a:t>
                      </a:r>
                      <a:r>
                        <a:rPr lang="zh-TW" altLang="en-US" sz="2000" dirty="0" smtClean="0">
                          <a:ea typeface="文鼎中隸" pitchFamily="49" charset="-120"/>
                        </a:rPr>
                        <a:t>到</a:t>
                      </a:r>
                      <a:r>
                        <a:rPr lang="en-US" altLang="zh-TW" sz="2000" dirty="0" smtClean="0">
                          <a:ea typeface="文鼎中隸" pitchFamily="49" charset="-120"/>
                        </a:rPr>
                        <a:t>10</a:t>
                      </a:r>
                      <a:r>
                        <a:rPr lang="zh-TW" altLang="en-US" sz="2000" dirty="0" smtClean="0">
                          <a:ea typeface="文鼎中隸" pitchFamily="49" charset="-120"/>
                        </a:rPr>
                        <a:t>年</a:t>
                      </a:r>
                      <a:r>
                        <a:rPr lang="en-US" altLang="zh-TW" sz="2000" dirty="0" smtClean="0">
                          <a:ea typeface="文鼎中隸" pitchFamily="49" charset="-120"/>
                        </a:rPr>
                        <a:t>:20%</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2000" dirty="0">
                        <a:ea typeface="文鼎中隸" pitchFamily="49" charset="-120"/>
                      </a:endParaRPr>
                    </a:p>
                  </a:txBody>
                  <a:tcPr>
                    <a:solidFill>
                      <a:srgbClr val="FFCC99"/>
                    </a:solidFill>
                  </a:tcPr>
                </a:tc>
                <a:tc vMerge="1">
                  <a:txBody>
                    <a:bodyPr/>
                    <a:lstStyle/>
                    <a:p>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0990">
                <a:tc>
                  <a:txBody>
                    <a:bodyPr/>
                    <a:lstStyle/>
                    <a:p>
                      <a:pPr algn="ctr"/>
                      <a:r>
                        <a:rPr lang="zh-TW" altLang="en-US" sz="2000" dirty="0" smtClean="0">
                          <a:ea typeface="文鼎中隸" pitchFamily="49" charset="-120"/>
                        </a:rPr>
                        <a:t>持有期超過</a:t>
                      </a:r>
                      <a:r>
                        <a:rPr lang="en-US" altLang="zh-TW" sz="2000" dirty="0" smtClean="0">
                          <a:ea typeface="文鼎中隸" pitchFamily="49" charset="-120"/>
                        </a:rPr>
                        <a:t>10</a:t>
                      </a:r>
                      <a:r>
                        <a:rPr lang="zh-TW" altLang="en-US" sz="2000" dirty="0" smtClean="0">
                          <a:ea typeface="文鼎中隸" pitchFamily="49" charset="-120"/>
                        </a:rPr>
                        <a:t>年</a:t>
                      </a:r>
                      <a:r>
                        <a:rPr lang="en-US" altLang="zh-TW" sz="2000" dirty="0" smtClean="0">
                          <a:ea typeface="文鼎中隸" pitchFamily="49" charset="-120"/>
                        </a:rPr>
                        <a:t>:15%</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2000" dirty="0">
                        <a:ea typeface="文鼎中隸" pitchFamily="49" charset="-120"/>
                      </a:endParaRPr>
                    </a:p>
                  </a:txBody>
                  <a:tcPr>
                    <a:solidFill>
                      <a:srgbClr val="FFCC99"/>
                    </a:solidFill>
                  </a:tcPr>
                </a:tc>
                <a:tc vMerge="1">
                  <a:txBody>
                    <a:bodyPr/>
                    <a:lstStyle/>
                    <a:p>
                      <a:endParaRPr lang="zh-TW" altLang="en-US" sz="2000" dirty="0">
                        <a:ea typeface="文鼎中隸" pitchFamily="49" charset="-120"/>
                      </a:endParaRPr>
                    </a:p>
                  </a:txBody>
                  <a:tcPr>
                    <a:solidFill>
                      <a:schemeClr val="accent1"/>
                    </a:solidFill>
                  </a:tcPr>
                </a:tc>
              </a:tr>
            </a:tbl>
          </a:graphicData>
        </a:graphic>
      </p:graphicFrame>
      <p:sp>
        <p:nvSpPr>
          <p:cNvPr id="5" name="投影片編號版面配置區 4"/>
          <p:cNvSpPr>
            <a:spLocks noGrp="1"/>
          </p:cNvSpPr>
          <p:nvPr>
            <p:ph type="sldNum" sz="quarter" idx="12"/>
          </p:nvPr>
        </p:nvSpPr>
        <p:spPr/>
        <p:txBody>
          <a:bodyPr/>
          <a:lstStyle/>
          <a:p>
            <a:fld id="{9D10C579-0557-4C56-B8AD-6FAD010EF341}" type="slidenum">
              <a:rPr lang="zh-TW" altLang="en-US" smtClean="0"/>
              <a:pPr/>
              <a:t>23</a:t>
            </a:fld>
            <a:endParaRPr lang="zh-TW" altLang="en-US"/>
          </a:p>
        </p:txBody>
      </p:sp>
    </p:spTree>
    <p:extLst>
      <p:ext uri="{BB962C8B-B14F-4D97-AF65-F5344CB8AC3E}">
        <p14:creationId xmlns:p14="http://schemas.microsoft.com/office/powerpoint/2010/main" val="2686727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628800"/>
            <a:ext cx="8229600" cy="4525963"/>
          </a:xfrm>
        </p:spPr>
        <p:txBody>
          <a:bodyPr>
            <a:normAutofit/>
          </a:bodyPr>
          <a:lstStyle/>
          <a:p>
            <a:pPr marL="109728" indent="0">
              <a:lnSpc>
                <a:spcPct val="150000"/>
              </a:lnSpc>
              <a:buNone/>
            </a:pPr>
            <a:r>
              <a:rPr lang="en-US" altLang="zh-TW" sz="2000" dirty="0" smtClean="0">
                <a:ea typeface="文鼎中隸" pitchFamily="49" charset="-120"/>
              </a:rPr>
              <a:t>(</a:t>
            </a:r>
            <a:r>
              <a:rPr lang="zh-TW" altLang="en-US" sz="2000" dirty="0">
                <a:ea typeface="文鼎中隸" pitchFamily="49" charset="-120"/>
              </a:rPr>
              <a:t>一</a:t>
            </a:r>
            <a:r>
              <a:rPr lang="en-US" altLang="zh-TW" sz="2000" dirty="0" smtClean="0">
                <a:ea typeface="文鼎中隸" pitchFamily="49" charset="-120"/>
              </a:rPr>
              <a:t>)</a:t>
            </a:r>
            <a:r>
              <a:rPr lang="zh-TW" altLang="en-US" sz="2000" dirty="0" smtClean="0">
                <a:ea typeface="文鼎中隸" pitchFamily="49" charset="-120"/>
              </a:rPr>
              <a:t>成本方面：</a:t>
            </a:r>
            <a:endParaRPr lang="en-US" altLang="zh-TW" sz="2000" dirty="0" smtClean="0">
              <a:ea typeface="文鼎中隸" pitchFamily="49" charset="-120"/>
            </a:endParaRPr>
          </a:p>
          <a:p>
            <a:pPr marL="624078" indent="-514350">
              <a:lnSpc>
                <a:spcPct val="150000"/>
              </a:lnSpc>
              <a:buFont typeface="+mj-lt"/>
              <a:buAutoNum type="arabicPeriod"/>
            </a:pPr>
            <a:r>
              <a:rPr lang="zh-TW" altLang="en-US" sz="2000" dirty="0" smtClean="0">
                <a:ea typeface="文鼎中隸" pitchFamily="49" charset="-120"/>
              </a:rPr>
              <a:t>包括取得房屋之價金</a:t>
            </a:r>
            <a:endParaRPr lang="en-US" altLang="zh-TW" sz="2000" dirty="0" smtClean="0">
              <a:ea typeface="文鼎中隸" pitchFamily="49" charset="-120"/>
            </a:endParaRPr>
          </a:p>
          <a:p>
            <a:pPr marL="624078" indent="-514350">
              <a:lnSpc>
                <a:spcPct val="150000"/>
              </a:lnSpc>
              <a:buFont typeface="+mj-lt"/>
              <a:buAutoNum type="arabicPeriod"/>
            </a:pPr>
            <a:r>
              <a:rPr lang="zh-TW" altLang="en-US" sz="2000" dirty="0">
                <a:ea typeface="文鼎中隸" pitchFamily="49" charset="-120"/>
              </a:rPr>
              <a:t>購</a:t>
            </a:r>
            <a:r>
              <a:rPr lang="zh-TW" altLang="en-US" sz="2000" dirty="0" smtClean="0">
                <a:ea typeface="文鼎中隸" pitchFamily="49" charset="-120"/>
              </a:rPr>
              <a:t>入房屋達可供使用狀態錢支付之必要費用</a:t>
            </a:r>
            <a:r>
              <a:rPr lang="en-US" altLang="zh-TW" sz="2000" dirty="0" smtClean="0">
                <a:ea typeface="文鼎中隸" pitchFamily="49" charset="-120"/>
              </a:rPr>
              <a:t>(</a:t>
            </a:r>
            <a:r>
              <a:rPr lang="zh-TW" altLang="en-US" sz="2000" dirty="0" smtClean="0">
                <a:ea typeface="文鼎中隸" pitchFamily="49" charset="-120"/>
              </a:rPr>
              <a:t>如契稅、印花稅、代書費、規費、公證費、仲介費等</a:t>
            </a:r>
            <a:r>
              <a:rPr lang="en-US" altLang="zh-TW" sz="2000" dirty="0" smtClean="0">
                <a:ea typeface="文鼎中隸" pitchFamily="49" charset="-120"/>
              </a:rPr>
              <a:t>)</a:t>
            </a:r>
          </a:p>
          <a:p>
            <a:pPr marL="624078" indent="-514350">
              <a:lnSpc>
                <a:spcPct val="150000"/>
              </a:lnSpc>
              <a:buFont typeface="+mj-lt"/>
              <a:buAutoNum type="arabicPeriod"/>
            </a:pPr>
            <a:r>
              <a:rPr lang="zh-TW" altLang="en-US" sz="2000" dirty="0">
                <a:ea typeface="文鼎中隸" pitchFamily="49" charset="-120"/>
              </a:rPr>
              <a:t>於</a:t>
            </a:r>
            <a:r>
              <a:rPr lang="zh-TW" altLang="en-US" sz="2000" dirty="0" smtClean="0">
                <a:ea typeface="文鼎中隸" pitchFamily="49" charset="-120"/>
              </a:rPr>
              <a:t>房屋所有權移轉</a:t>
            </a:r>
            <a:r>
              <a:rPr lang="zh-TW" altLang="en-US" sz="2000" b="1" dirty="0" smtClean="0">
                <a:solidFill>
                  <a:srgbClr val="FF0000"/>
                </a:solidFill>
                <a:ea typeface="文鼎中隸" pitchFamily="49" charset="-120"/>
              </a:rPr>
              <a:t>登記完成前</a:t>
            </a:r>
            <a:r>
              <a:rPr lang="zh-TW" altLang="en-US" sz="2000" dirty="0" smtClean="0">
                <a:ea typeface="文鼎中隸" pitchFamily="49" charset="-120"/>
              </a:rPr>
              <a:t>，向金融機構借款之利息</a:t>
            </a:r>
            <a:endParaRPr lang="en-US" altLang="zh-TW" sz="2000" dirty="0" smtClean="0">
              <a:ea typeface="文鼎中隸" pitchFamily="49" charset="-120"/>
            </a:endParaRPr>
          </a:p>
          <a:p>
            <a:pPr marL="624078" indent="-514350">
              <a:lnSpc>
                <a:spcPct val="150000"/>
              </a:lnSpc>
              <a:buFont typeface="+mj-lt"/>
              <a:buAutoNum type="arabicPeriod"/>
            </a:pPr>
            <a:r>
              <a:rPr lang="zh-TW" altLang="en-US" sz="2000" dirty="0" smtClean="0">
                <a:ea typeface="文鼎中隸" pitchFamily="49" charset="-120"/>
              </a:rPr>
              <a:t>取得房屋所有權後使用期間支付能增加房屋價值或效能非二年內所能耗竭之增置、改良或修繕費</a:t>
            </a:r>
            <a:endParaRPr lang="en-US" altLang="zh-TW" sz="2000" dirty="0" smtClean="0">
              <a:ea typeface="文鼎中隸" pitchFamily="49" charset="-120"/>
            </a:endParaRPr>
          </a:p>
        </p:txBody>
      </p:sp>
      <p:sp>
        <p:nvSpPr>
          <p:cNvPr id="3" name="標題 2"/>
          <p:cNvSpPr>
            <a:spLocks noGrp="1"/>
          </p:cNvSpPr>
          <p:nvPr>
            <p:ph type="title"/>
          </p:nvPr>
        </p:nvSpPr>
        <p:spPr>
          <a:xfrm>
            <a:off x="755576" y="286077"/>
            <a:ext cx="8229600" cy="1143000"/>
          </a:xfrm>
        </p:spPr>
        <p:txBody>
          <a:bodyPr>
            <a:normAutofit/>
          </a:bodyPr>
          <a:lstStyle/>
          <a:p>
            <a:pPr algn="ctr"/>
            <a:r>
              <a:rPr lang="zh-TW" altLang="en-US" sz="3000" dirty="0"/>
              <a:t>個人</a:t>
            </a:r>
            <a:r>
              <a:rPr lang="zh-TW" altLang="en-US" sz="3000" dirty="0" smtClean="0"/>
              <a:t>出售房屋計算財產交易所得可減除之成本及費用項目</a:t>
            </a:r>
            <a:r>
              <a:rPr lang="en-US" altLang="zh-TW" sz="3000" dirty="0" smtClean="0"/>
              <a:t>-</a:t>
            </a:r>
            <a:r>
              <a:rPr lang="zh-TW" altLang="en-US" sz="3000" dirty="0" smtClean="0"/>
              <a:t>舊制</a:t>
            </a:r>
            <a:endParaRPr lang="zh-TW" altLang="en-US" sz="3000" dirty="0"/>
          </a:p>
        </p:txBody>
      </p:sp>
      <p:sp>
        <p:nvSpPr>
          <p:cNvPr id="6" name="六角星形 5"/>
          <p:cNvSpPr/>
          <p:nvPr/>
        </p:nvSpPr>
        <p:spPr>
          <a:xfrm>
            <a:off x="395536" y="332656"/>
            <a:ext cx="360040" cy="43204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24</a:t>
            </a:fld>
            <a:endParaRPr lang="zh-TW" altLang="en-US"/>
          </a:p>
        </p:txBody>
      </p:sp>
    </p:spTree>
    <p:extLst>
      <p:ext uri="{BB962C8B-B14F-4D97-AF65-F5344CB8AC3E}">
        <p14:creationId xmlns:p14="http://schemas.microsoft.com/office/powerpoint/2010/main" val="3806249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57118" y="1052736"/>
            <a:ext cx="8229600" cy="4525963"/>
          </a:xfrm>
        </p:spPr>
        <p:txBody>
          <a:bodyPr>
            <a:normAutofit fontScale="92500" lnSpcReduction="10000"/>
          </a:bodyPr>
          <a:lstStyle/>
          <a:p>
            <a:pPr marL="109728" indent="0">
              <a:lnSpc>
                <a:spcPct val="150000"/>
              </a:lnSpc>
              <a:buNone/>
            </a:pPr>
            <a:r>
              <a:rPr lang="en-US" altLang="zh-TW" sz="2000" dirty="0" smtClean="0">
                <a:ea typeface="文鼎中隸" pitchFamily="49" charset="-120"/>
              </a:rPr>
              <a:t>(</a:t>
            </a:r>
            <a:r>
              <a:rPr lang="zh-TW" altLang="en-US" sz="2000" dirty="0" smtClean="0">
                <a:ea typeface="文鼎中隸" pitchFamily="49" charset="-120"/>
              </a:rPr>
              <a:t>二</a:t>
            </a:r>
            <a:r>
              <a:rPr lang="en-US" altLang="zh-TW" sz="2000" dirty="0" smtClean="0">
                <a:ea typeface="文鼎中隸" pitchFamily="49" charset="-120"/>
              </a:rPr>
              <a:t>)</a:t>
            </a:r>
            <a:r>
              <a:rPr lang="zh-TW" altLang="en-US" sz="2000" dirty="0" smtClean="0">
                <a:ea typeface="文鼎中隸" pitchFamily="49" charset="-120"/>
              </a:rPr>
              <a:t>移轉費用方面：為出售房屋支付之必要費用如仲介費、廣告費、清潔費、搬運費等。</a:t>
            </a:r>
            <a:endParaRPr lang="en-US" altLang="zh-TW" sz="2000" dirty="0" smtClean="0">
              <a:ea typeface="文鼎中隸" pitchFamily="49" charset="-120"/>
            </a:endParaRPr>
          </a:p>
          <a:p>
            <a:pPr marL="109728" indent="0">
              <a:lnSpc>
                <a:spcPct val="150000"/>
              </a:lnSpc>
              <a:buNone/>
            </a:pPr>
            <a:endParaRPr lang="en-US" altLang="zh-TW" sz="2000" dirty="0" smtClean="0">
              <a:ea typeface="文鼎中隸" pitchFamily="49" charset="-120"/>
            </a:endParaRPr>
          </a:p>
          <a:p>
            <a:pPr marL="109728" indent="0">
              <a:lnSpc>
                <a:spcPct val="150000"/>
              </a:lnSpc>
              <a:buNone/>
            </a:pPr>
            <a:r>
              <a:rPr lang="en-US" altLang="zh-TW" sz="2000" dirty="0" smtClean="0">
                <a:ea typeface="文鼎中隸" pitchFamily="49" charset="-120"/>
              </a:rPr>
              <a:t>(</a:t>
            </a:r>
            <a:r>
              <a:rPr lang="zh-TW" altLang="en-US" sz="2000" dirty="0" smtClean="0">
                <a:ea typeface="文鼎中隸" pitchFamily="49" charset="-120"/>
              </a:rPr>
              <a:t>三</a:t>
            </a:r>
            <a:r>
              <a:rPr lang="en-US" altLang="zh-TW" sz="2000" dirty="0" smtClean="0">
                <a:ea typeface="文鼎中隸" pitchFamily="49" charset="-120"/>
              </a:rPr>
              <a:t>)</a:t>
            </a:r>
            <a:r>
              <a:rPr lang="zh-TW" altLang="en-US" sz="2000" dirty="0">
                <a:ea typeface="文鼎中隸" pitchFamily="49" charset="-120"/>
              </a:rPr>
              <a:t>至</a:t>
            </a:r>
            <a:r>
              <a:rPr lang="zh-TW" altLang="en-US" sz="2000" dirty="0" smtClean="0">
                <a:ea typeface="文鼎中隸" pitchFamily="49" charset="-120"/>
              </a:rPr>
              <a:t>取得房屋</a:t>
            </a:r>
            <a:r>
              <a:rPr lang="zh-TW" altLang="en-US" sz="2000" b="1" dirty="0" smtClean="0">
                <a:solidFill>
                  <a:srgbClr val="FF0000"/>
                </a:solidFill>
                <a:ea typeface="文鼎中隸" pitchFamily="49" charset="-120"/>
              </a:rPr>
              <a:t>所有權後</a:t>
            </a:r>
            <a:r>
              <a:rPr lang="zh-TW" altLang="en-US" sz="2000" dirty="0" smtClean="0">
                <a:ea typeface="文鼎中隸" pitchFamily="49" charset="-120"/>
              </a:rPr>
              <a:t>，於出售其支付之各項費用，除前述轉列房屋成本之增量、改良或修繕費外，</a:t>
            </a:r>
            <a:r>
              <a:rPr lang="zh-TW" altLang="en-US" sz="2000" b="1" dirty="0" smtClean="0">
                <a:solidFill>
                  <a:srgbClr val="FF0000"/>
                </a:solidFill>
                <a:ea typeface="文鼎中隸" pitchFamily="49" charset="-120"/>
              </a:rPr>
              <a:t>其餘如使用期間繳納之房屋稅、管理費及清潔費、金融機構借款利息等，均屬使用期間之相對代價，不得列為成本或費用減除。</a:t>
            </a:r>
            <a:endParaRPr lang="en-US" altLang="zh-TW" sz="2000" b="1" dirty="0" smtClean="0">
              <a:solidFill>
                <a:srgbClr val="FF0000"/>
              </a:solidFill>
              <a:ea typeface="文鼎中隸" pitchFamily="49" charset="-120"/>
            </a:endParaRPr>
          </a:p>
          <a:p>
            <a:pPr marL="109728" indent="0">
              <a:lnSpc>
                <a:spcPct val="150000"/>
              </a:lnSpc>
              <a:buNone/>
            </a:pPr>
            <a:endParaRPr lang="en-US" altLang="zh-TW" sz="2000" dirty="0">
              <a:ea typeface="文鼎中隸" pitchFamily="49" charset="-120"/>
            </a:endParaRPr>
          </a:p>
          <a:p>
            <a:pPr marL="109728" indent="0">
              <a:lnSpc>
                <a:spcPct val="150000"/>
              </a:lnSpc>
              <a:buNone/>
            </a:pPr>
            <a:r>
              <a:rPr lang="en-US" altLang="zh-TW" sz="2000" b="1" dirty="0" err="1" smtClean="0">
                <a:solidFill>
                  <a:srgbClr val="FF0000"/>
                </a:solidFill>
                <a:ea typeface="文鼎中隸" pitchFamily="49" charset="-120"/>
              </a:rPr>
              <a:t>p.s</a:t>
            </a:r>
            <a:r>
              <a:rPr lang="zh-TW" altLang="en-US" sz="2000" b="1" dirty="0" smtClean="0">
                <a:solidFill>
                  <a:srgbClr val="FF0000"/>
                </a:solidFill>
                <a:ea typeface="文鼎中隸" pitchFamily="49" charset="-120"/>
              </a:rPr>
              <a:t>：需取得及保留原始憑證、一般簡便收據不符</a:t>
            </a:r>
            <a:r>
              <a:rPr lang="en-US" altLang="zh-TW" sz="2000" b="1" dirty="0" smtClean="0">
                <a:solidFill>
                  <a:srgbClr val="FF0000"/>
                </a:solidFill>
                <a:ea typeface="文鼎中隸" pitchFamily="49" charset="-120"/>
              </a:rPr>
              <a:t>83</a:t>
            </a:r>
            <a:r>
              <a:rPr lang="zh-TW" altLang="en-US" sz="2000" b="1" dirty="0" smtClean="0">
                <a:solidFill>
                  <a:srgbClr val="FF0000"/>
                </a:solidFill>
                <a:ea typeface="文鼎中隸" pitchFamily="49" charset="-120"/>
              </a:rPr>
              <a:t>年</a:t>
            </a:r>
            <a:r>
              <a:rPr lang="en-US" altLang="zh-TW" sz="2000" b="1" dirty="0" smtClean="0">
                <a:solidFill>
                  <a:srgbClr val="FF0000"/>
                </a:solidFill>
                <a:ea typeface="文鼎中隸" pitchFamily="49" charset="-120"/>
              </a:rPr>
              <a:t>2</a:t>
            </a:r>
            <a:r>
              <a:rPr lang="zh-TW" altLang="en-US" sz="2000" b="1" dirty="0" smtClean="0">
                <a:solidFill>
                  <a:srgbClr val="FF0000"/>
                </a:solidFill>
                <a:ea typeface="文鼎中隸" pitchFamily="49" charset="-120"/>
              </a:rPr>
              <a:t>月</a:t>
            </a:r>
            <a:r>
              <a:rPr lang="en-US" altLang="zh-TW" sz="2000" b="1" dirty="0" smtClean="0">
                <a:solidFill>
                  <a:srgbClr val="FF0000"/>
                </a:solidFill>
                <a:ea typeface="文鼎中隸" pitchFamily="49" charset="-120"/>
              </a:rPr>
              <a:t>8</a:t>
            </a:r>
            <a:r>
              <a:rPr lang="zh-TW" altLang="en-US" sz="2000" b="1" dirty="0" smtClean="0">
                <a:solidFill>
                  <a:srgbClr val="FF0000"/>
                </a:solidFill>
                <a:ea typeface="文鼎中隸" pitchFamily="49" charset="-120"/>
              </a:rPr>
              <a:t>日台財稅第</a:t>
            </a:r>
            <a:r>
              <a:rPr lang="en-US" altLang="zh-TW" sz="2000" b="1" dirty="0" smtClean="0">
                <a:solidFill>
                  <a:srgbClr val="FF0000"/>
                </a:solidFill>
                <a:ea typeface="文鼎中隸" pitchFamily="49" charset="-120"/>
              </a:rPr>
              <a:t>831583118</a:t>
            </a:r>
            <a:r>
              <a:rPr lang="zh-TW" altLang="en-US" sz="2000" b="1" dirty="0" smtClean="0">
                <a:solidFill>
                  <a:srgbClr val="FF0000"/>
                </a:solidFill>
                <a:ea typeface="文鼎中隸" pitchFamily="49" charset="-120"/>
              </a:rPr>
              <a:t>號</a:t>
            </a:r>
            <a:endParaRPr lang="en-US" altLang="zh-TW" sz="2000" b="1" dirty="0" smtClean="0">
              <a:solidFill>
                <a:srgbClr val="FF0000"/>
              </a:solidFill>
              <a:ea typeface="文鼎中隸" pitchFamily="49" charset="-120"/>
            </a:endParaRPr>
          </a:p>
        </p:txBody>
      </p:sp>
      <p:sp>
        <p:nvSpPr>
          <p:cNvPr id="4" name="六角星形 3"/>
          <p:cNvSpPr/>
          <p:nvPr/>
        </p:nvSpPr>
        <p:spPr>
          <a:xfrm>
            <a:off x="395536" y="476057"/>
            <a:ext cx="360040" cy="43327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25</a:t>
            </a:fld>
            <a:endParaRPr lang="zh-TW" altLang="en-US"/>
          </a:p>
        </p:txBody>
      </p:sp>
    </p:spTree>
    <p:extLst>
      <p:ext uri="{BB962C8B-B14F-4D97-AF65-F5344CB8AC3E}">
        <p14:creationId xmlns:p14="http://schemas.microsoft.com/office/powerpoint/2010/main" val="817473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02節稅機會在哪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24744"/>
            <a:ext cx="8784976"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26</a:t>
            </a:fld>
            <a:endParaRPr lang="zh-TW" altLang="en-US"/>
          </a:p>
        </p:txBody>
      </p:sp>
    </p:spTree>
    <p:extLst>
      <p:ext uri="{BB962C8B-B14F-4D97-AF65-F5344CB8AC3E}">
        <p14:creationId xmlns:p14="http://schemas.microsoft.com/office/powerpoint/2010/main" val="1182357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35433" y="980728"/>
            <a:ext cx="8229600" cy="5040560"/>
          </a:xfrm>
        </p:spPr>
        <p:txBody>
          <a:bodyPr>
            <a:normAutofit/>
          </a:bodyPr>
          <a:lstStyle/>
          <a:p>
            <a:pPr>
              <a:buFont typeface="Wingdings" pitchFamily="2" charset="2"/>
              <a:buChar char="Ø"/>
            </a:pPr>
            <a:r>
              <a:rPr lang="zh-TW" altLang="en-US" sz="1600" dirty="0" smtClean="0">
                <a:ea typeface="文鼎中隸" pitchFamily="49" charset="-120"/>
              </a:rPr>
              <a:t>甲在</a:t>
            </a:r>
            <a:r>
              <a:rPr lang="en-US" altLang="zh-TW" sz="1600" dirty="0" smtClean="0">
                <a:ea typeface="文鼎中隸" pitchFamily="49" charset="-120"/>
              </a:rPr>
              <a:t>101.12.1</a:t>
            </a:r>
            <a:r>
              <a:rPr lang="zh-TW" altLang="en-US" sz="1600" dirty="0" smtClean="0">
                <a:ea typeface="文鼎中隸" pitchFamily="49" charset="-120"/>
              </a:rPr>
              <a:t>年取得</a:t>
            </a:r>
            <a:r>
              <a:rPr lang="zh-TW" altLang="en-US" sz="1600" dirty="0">
                <a:ea typeface="文鼎中隸" pitchFamily="49" charset="-120"/>
              </a:rPr>
              <a:t>信義路</a:t>
            </a:r>
            <a:r>
              <a:rPr lang="zh-TW" altLang="en-US" sz="1600" dirty="0" smtClean="0">
                <a:ea typeface="文鼎中隸" pitchFamily="49" charset="-120"/>
              </a:rPr>
              <a:t>房地</a:t>
            </a:r>
            <a:r>
              <a:rPr lang="zh-TW" altLang="en-US" sz="1600" dirty="0">
                <a:ea typeface="文鼎中隸" pitchFamily="49" charset="-120"/>
              </a:rPr>
              <a:t>一</a:t>
            </a:r>
            <a:r>
              <a:rPr lang="zh-TW" altLang="en-US" sz="1600" dirty="0" smtClean="0">
                <a:ea typeface="文鼎中隸" pitchFamily="49" charset="-120"/>
              </a:rPr>
              <a:t>戶總價為一億，當時房地比例為</a:t>
            </a:r>
            <a:r>
              <a:rPr lang="en-US" altLang="zh-TW" sz="1600" dirty="0" smtClean="0">
                <a:ea typeface="文鼎中隸" pitchFamily="49" charset="-120"/>
              </a:rPr>
              <a:t>25%</a:t>
            </a:r>
            <a:r>
              <a:rPr lang="zh-TW" altLang="en-US" sz="1600" dirty="0" smtClean="0">
                <a:ea typeface="文鼎中隸" pitchFamily="49" charset="-120"/>
              </a:rPr>
              <a:t>：</a:t>
            </a:r>
            <a:r>
              <a:rPr lang="en-US" altLang="zh-TW" sz="1600" dirty="0" smtClean="0">
                <a:ea typeface="文鼎中隸" pitchFamily="49" charset="-120"/>
              </a:rPr>
              <a:t>75%(</a:t>
            </a:r>
            <a:r>
              <a:rPr lang="zh-TW" altLang="en-US" sz="1600" b="1" dirty="0" smtClean="0">
                <a:solidFill>
                  <a:srgbClr val="FF0000"/>
                </a:solidFill>
                <a:ea typeface="文鼎中隸" pitchFamily="49" charset="-120"/>
              </a:rPr>
              <a:t>房屋價格為</a:t>
            </a:r>
            <a:r>
              <a:rPr lang="en-US" altLang="zh-TW" sz="1600" b="1" dirty="0" smtClean="0">
                <a:solidFill>
                  <a:srgbClr val="FF0000"/>
                </a:solidFill>
                <a:ea typeface="文鼎中隸" pitchFamily="49" charset="-120"/>
              </a:rPr>
              <a:t>2500</a:t>
            </a:r>
            <a:r>
              <a:rPr lang="zh-TW" altLang="en-US" sz="1600" b="1" dirty="0" smtClean="0">
                <a:solidFill>
                  <a:srgbClr val="FF0000"/>
                </a:solidFill>
                <a:ea typeface="文鼎中隸" pitchFamily="49" charset="-120"/>
              </a:rPr>
              <a:t>萬、土地為</a:t>
            </a:r>
            <a:r>
              <a:rPr lang="en-US" altLang="zh-TW" sz="1600" b="1" dirty="0" smtClean="0">
                <a:solidFill>
                  <a:srgbClr val="FF0000"/>
                </a:solidFill>
                <a:ea typeface="文鼎中隸" pitchFamily="49" charset="-120"/>
              </a:rPr>
              <a:t>7500</a:t>
            </a:r>
            <a:r>
              <a:rPr lang="zh-TW" altLang="en-US" sz="1600" b="1" dirty="0" smtClean="0">
                <a:solidFill>
                  <a:srgbClr val="FF0000"/>
                </a:solidFill>
                <a:ea typeface="文鼎中隸" pitchFamily="49" charset="-120"/>
              </a:rPr>
              <a:t>萬</a:t>
            </a:r>
            <a:r>
              <a:rPr lang="en-US" altLang="zh-TW" sz="1600" dirty="0" smtClean="0">
                <a:ea typeface="文鼎中隸" pitchFamily="49" charset="-120"/>
              </a:rPr>
              <a:t>)</a:t>
            </a:r>
          </a:p>
          <a:p>
            <a:pPr>
              <a:buFont typeface="Wingdings" pitchFamily="2" charset="2"/>
              <a:buChar char="Ø"/>
            </a:pPr>
            <a:r>
              <a:rPr lang="en-US" altLang="zh-TW" sz="1600" dirty="0" smtClean="0">
                <a:ea typeface="文鼎中隸" pitchFamily="49" charset="-120"/>
              </a:rPr>
              <a:t>104.10.1</a:t>
            </a:r>
            <a:r>
              <a:rPr lang="zh-TW" altLang="en-US" sz="1600" dirty="0" smtClean="0">
                <a:ea typeface="文鼎中隸" pitchFamily="49" charset="-120"/>
              </a:rPr>
              <a:t>以</a:t>
            </a:r>
            <a:r>
              <a:rPr lang="en-US" altLang="zh-TW" sz="1600" dirty="0" smtClean="0">
                <a:ea typeface="文鼎中隸" pitchFamily="49" charset="-120"/>
              </a:rPr>
              <a:t>1.8</a:t>
            </a:r>
            <a:r>
              <a:rPr lang="zh-TW" altLang="en-US" sz="1600" dirty="0">
                <a:ea typeface="文鼎中隸" pitchFamily="49" charset="-120"/>
              </a:rPr>
              <a:t>億</a:t>
            </a:r>
            <a:r>
              <a:rPr lang="zh-TW" altLang="en-US" sz="1600" dirty="0" smtClean="0">
                <a:ea typeface="文鼎中隸" pitchFamily="49" charset="-120"/>
              </a:rPr>
              <a:t>出售，當時房地比例為</a:t>
            </a:r>
            <a:r>
              <a:rPr lang="en-US" altLang="zh-TW" sz="1600" dirty="0" smtClean="0">
                <a:ea typeface="文鼎中隸" pitchFamily="49" charset="-120"/>
              </a:rPr>
              <a:t>20%</a:t>
            </a:r>
            <a:r>
              <a:rPr lang="zh-TW" altLang="en-US" sz="1600" dirty="0" smtClean="0">
                <a:ea typeface="文鼎中隸" pitchFamily="49" charset="-120"/>
              </a:rPr>
              <a:t>：</a:t>
            </a:r>
            <a:r>
              <a:rPr lang="en-US" altLang="zh-TW" sz="1600" dirty="0" smtClean="0">
                <a:ea typeface="文鼎中隸" pitchFamily="49" charset="-120"/>
              </a:rPr>
              <a:t>80%(</a:t>
            </a:r>
            <a:r>
              <a:rPr lang="zh-TW" altLang="en-US" sz="1600" b="1" dirty="0" smtClean="0">
                <a:solidFill>
                  <a:srgbClr val="FF0000"/>
                </a:solidFill>
                <a:ea typeface="文鼎中隸" pitchFamily="49" charset="-120"/>
              </a:rPr>
              <a:t>房屋價格為</a:t>
            </a:r>
            <a:r>
              <a:rPr lang="en-US" altLang="zh-TW" sz="1600" b="1" dirty="0" smtClean="0">
                <a:solidFill>
                  <a:srgbClr val="FF0000"/>
                </a:solidFill>
                <a:ea typeface="文鼎中隸" pitchFamily="49" charset="-120"/>
              </a:rPr>
              <a:t>3600</a:t>
            </a:r>
            <a:r>
              <a:rPr lang="zh-TW" altLang="en-US" sz="1600" b="1" dirty="0" smtClean="0">
                <a:solidFill>
                  <a:srgbClr val="FF0000"/>
                </a:solidFill>
                <a:ea typeface="文鼎中隸" pitchFamily="49" charset="-120"/>
              </a:rPr>
              <a:t>萬、土地為</a:t>
            </a:r>
            <a:r>
              <a:rPr lang="en-US" altLang="zh-TW" sz="1600" b="1" dirty="0" smtClean="0">
                <a:solidFill>
                  <a:srgbClr val="FF0000"/>
                </a:solidFill>
                <a:ea typeface="文鼎中隸" pitchFamily="49" charset="-120"/>
              </a:rPr>
              <a:t>14400</a:t>
            </a:r>
            <a:r>
              <a:rPr lang="zh-TW" altLang="en-US" sz="1600" b="1" dirty="0" smtClean="0">
                <a:solidFill>
                  <a:srgbClr val="FF0000"/>
                </a:solidFill>
                <a:ea typeface="文鼎中隸" pitchFamily="49" charset="-120"/>
              </a:rPr>
              <a:t>萬</a:t>
            </a:r>
            <a:r>
              <a:rPr lang="en-US" altLang="zh-TW" sz="1600" dirty="0" smtClean="0">
                <a:ea typeface="文鼎中隸" pitchFamily="49" charset="-120"/>
              </a:rPr>
              <a:t>)(</a:t>
            </a:r>
            <a:r>
              <a:rPr lang="zh-TW" altLang="en-US" sz="1600" b="1" dirty="0" smtClean="0">
                <a:solidFill>
                  <a:srgbClr val="FF0000"/>
                </a:solidFill>
                <a:ea typeface="文鼎中隸" pitchFamily="49" charset="-120"/>
              </a:rPr>
              <a:t>房屋評定現值為</a:t>
            </a:r>
            <a:r>
              <a:rPr lang="en-US" altLang="zh-TW" sz="1600" b="1" dirty="0" smtClean="0">
                <a:solidFill>
                  <a:srgbClr val="FF0000"/>
                </a:solidFill>
                <a:ea typeface="文鼎中隸" pitchFamily="49" charset="-120"/>
              </a:rPr>
              <a:t>400</a:t>
            </a:r>
            <a:r>
              <a:rPr lang="zh-TW" altLang="en-US" sz="1600" b="1" dirty="0" smtClean="0">
                <a:solidFill>
                  <a:srgbClr val="FF0000"/>
                </a:solidFill>
                <a:ea typeface="文鼎中隸" pitchFamily="49" charset="-120"/>
              </a:rPr>
              <a:t>萬</a:t>
            </a:r>
            <a:r>
              <a:rPr lang="en-US" altLang="zh-TW" sz="1600" dirty="0" smtClean="0">
                <a:ea typeface="文鼎中隸" pitchFamily="49" charset="-120"/>
              </a:rPr>
              <a:t>)</a:t>
            </a:r>
          </a:p>
          <a:p>
            <a:pPr>
              <a:buFont typeface="Wingdings" pitchFamily="2" charset="2"/>
              <a:buChar char="Ø"/>
            </a:pPr>
            <a:endParaRPr lang="en-US" altLang="zh-TW" sz="1600" dirty="0" smtClean="0">
              <a:ea typeface="文鼎中隸" pitchFamily="49" charset="-120"/>
            </a:endParaRPr>
          </a:p>
        </p:txBody>
      </p:sp>
      <p:sp>
        <p:nvSpPr>
          <p:cNvPr id="3" name="標題 2"/>
          <p:cNvSpPr>
            <a:spLocks noGrp="1"/>
          </p:cNvSpPr>
          <p:nvPr>
            <p:ph type="title"/>
          </p:nvPr>
        </p:nvSpPr>
        <p:spPr>
          <a:xfrm>
            <a:off x="500905" y="188640"/>
            <a:ext cx="8229600" cy="1143000"/>
          </a:xfrm>
        </p:spPr>
        <p:txBody>
          <a:bodyPr>
            <a:normAutofit/>
          </a:bodyPr>
          <a:lstStyle/>
          <a:p>
            <a:pPr algn="ctr"/>
            <a:r>
              <a:rPr lang="zh-TW" altLang="en-US" sz="3000" dirty="0" smtClean="0"/>
              <a:t>核實課稅釋例</a:t>
            </a:r>
            <a:r>
              <a:rPr lang="en-US" altLang="zh-TW" sz="3000" dirty="0" smtClean="0"/>
              <a:t>-</a:t>
            </a:r>
            <a:r>
              <a:rPr lang="zh-TW" altLang="en-US" sz="3000" dirty="0" smtClean="0"/>
              <a:t>舊制</a:t>
            </a:r>
            <a:endParaRPr lang="zh-TW" altLang="en-US" sz="3000" dirty="0"/>
          </a:p>
        </p:txBody>
      </p:sp>
      <p:sp>
        <p:nvSpPr>
          <p:cNvPr id="4" name="內容版面配置區 1"/>
          <p:cNvSpPr txBox="1">
            <a:spLocks/>
          </p:cNvSpPr>
          <p:nvPr/>
        </p:nvSpPr>
        <p:spPr>
          <a:xfrm>
            <a:off x="353058" y="2060848"/>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itchFamily="2" charset="2"/>
              <a:buChar char="Ø"/>
            </a:pPr>
            <a:r>
              <a:rPr lang="zh-TW" altLang="en-US" sz="1600" dirty="0" smtClean="0">
                <a:ea typeface="文鼎中隸" pitchFamily="49" charset="-120"/>
              </a:rPr>
              <a:t>買入房屋支付仲介費</a:t>
            </a:r>
            <a:r>
              <a:rPr lang="en-US" altLang="zh-TW" sz="1600" dirty="0" smtClean="0">
                <a:ea typeface="文鼎中隸" pitchFamily="49" charset="-120"/>
              </a:rPr>
              <a:t>100</a:t>
            </a:r>
            <a:r>
              <a:rPr lang="zh-TW" altLang="en-US" sz="1600" dirty="0" smtClean="0">
                <a:ea typeface="文鼎中隸" pitchFamily="49" charset="-120"/>
              </a:rPr>
              <a:t>萬</a:t>
            </a:r>
            <a:r>
              <a:rPr lang="en-US" altLang="zh-TW" sz="1600" dirty="0" smtClean="0">
                <a:ea typeface="文鼎中隸" pitchFamily="49" charset="-120"/>
              </a:rPr>
              <a:t>(</a:t>
            </a:r>
            <a:r>
              <a:rPr lang="zh-TW" altLang="en-US" sz="1600" b="1" dirty="0" smtClean="0">
                <a:solidFill>
                  <a:srgbClr val="FF0000"/>
                </a:solidFill>
                <a:ea typeface="文鼎中隸" pitchFamily="49" charset="-120"/>
              </a:rPr>
              <a:t>需取得發票及合約書</a:t>
            </a:r>
            <a:r>
              <a:rPr lang="en-US" altLang="zh-TW" sz="1600" dirty="0" smtClean="0">
                <a:ea typeface="文鼎中隸" pitchFamily="49" charset="-120"/>
              </a:rPr>
              <a:t>)</a:t>
            </a:r>
            <a:r>
              <a:rPr lang="zh-TW" altLang="en-US" sz="1600" dirty="0" smtClean="0">
                <a:ea typeface="文鼎中隸" pitchFamily="49" charset="-120"/>
              </a:rPr>
              <a:t>，出售實支付仲介費</a:t>
            </a:r>
            <a:r>
              <a:rPr lang="en-US" altLang="zh-TW" sz="1600" dirty="0" smtClean="0">
                <a:ea typeface="文鼎中隸" pitchFamily="49" charset="-120"/>
              </a:rPr>
              <a:t>150</a:t>
            </a:r>
            <a:r>
              <a:rPr lang="zh-TW" altLang="en-US" sz="1600" dirty="0" smtClean="0">
                <a:ea typeface="文鼎中隸" pitchFamily="49" charset="-120"/>
              </a:rPr>
              <a:t>萬</a:t>
            </a:r>
            <a:r>
              <a:rPr lang="en-US" altLang="zh-TW" sz="1600" dirty="0" smtClean="0">
                <a:ea typeface="文鼎中隸" pitchFamily="49" charset="-120"/>
              </a:rPr>
              <a:t>(</a:t>
            </a:r>
            <a:r>
              <a:rPr lang="zh-TW" altLang="en-US" sz="1600" b="1" dirty="0" smtClean="0">
                <a:solidFill>
                  <a:srgbClr val="FF0000"/>
                </a:solidFill>
                <a:ea typeface="文鼎中隸" pitchFamily="49" charset="-120"/>
              </a:rPr>
              <a:t>需取得發票及合約書</a:t>
            </a:r>
            <a:r>
              <a:rPr lang="en-US" altLang="zh-TW" sz="1600" dirty="0" smtClean="0">
                <a:ea typeface="文鼎中隸" pitchFamily="49" charset="-120"/>
              </a:rPr>
              <a:t>)</a:t>
            </a:r>
            <a:r>
              <a:rPr lang="zh-TW" altLang="en-US" sz="1600" dirty="0" smtClean="0">
                <a:ea typeface="文鼎中隸" pitchFamily="49" charset="-120"/>
              </a:rPr>
              <a:t>，其間房屋裝修</a:t>
            </a:r>
            <a:r>
              <a:rPr lang="en-US" altLang="zh-TW" sz="1600" dirty="0" smtClean="0">
                <a:ea typeface="文鼎中隸" pitchFamily="49" charset="-120"/>
              </a:rPr>
              <a:t>50</a:t>
            </a:r>
            <a:r>
              <a:rPr lang="zh-TW" altLang="en-US" sz="1600" dirty="0" smtClean="0">
                <a:ea typeface="文鼎中隸" pitchFamily="49" charset="-120"/>
              </a:rPr>
              <a:t>萬</a:t>
            </a:r>
            <a:r>
              <a:rPr lang="en-US" altLang="zh-TW" sz="1600" dirty="0" smtClean="0">
                <a:ea typeface="文鼎中隸" pitchFamily="49" charset="-120"/>
              </a:rPr>
              <a:t>(</a:t>
            </a:r>
            <a:r>
              <a:rPr lang="zh-TW" altLang="en-US" sz="1600" b="1" dirty="0" smtClean="0">
                <a:solidFill>
                  <a:srgbClr val="FF0000"/>
                </a:solidFill>
                <a:ea typeface="文鼎中隸" pitchFamily="49" charset="-120"/>
              </a:rPr>
              <a:t>需取得發票</a:t>
            </a:r>
            <a:r>
              <a:rPr lang="en-US" altLang="zh-TW" sz="1600" dirty="0" smtClean="0">
                <a:ea typeface="文鼎中隸" pitchFamily="49" charset="-120"/>
              </a:rPr>
              <a:t>)</a:t>
            </a:r>
            <a:r>
              <a:rPr lang="zh-TW" altLang="en-US" sz="1600" dirty="0" smtClean="0">
                <a:ea typeface="文鼎中隸" pitchFamily="49" charset="-120"/>
              </a:rPr>
              <a:t>，期間有管理費、水電瓦斯、地價稅及房屋稅等</a:t>
            </a:r>
            <a:r>
              <a:rPr lang="en-US" altLang="zh-TW" sz="1600" dirty="0" smtClean="0">
                <a:ea typeface="文鼎中隸" pitchFamily="49" charset="-120"/>
              </a:rPr>
              <a:t>50</a:t>
            </a:r>
            <a:r>
              <a:rPr lang="zh-TW" altLang="en-US" sz="1600" dirty="0" smtClean="0">
                <a:ea typeface="文鼎中隸" pitchFamily="49" charset="-120"/>
              </a:rPr>
              <a:t>萬</a:t>
            </a:r>
            <a:r>
              <a:rPr lang="en-US" altLang="zh-TW" sz="1600" dirty="0" smtClean="0">
                <a:ea typeface="文鼎中隸" pitchFamily="49" charset="-120"/>
              </a:rPr>
              <a:t>(</a:t>
            </a:r>
            <a:r>
              <a:rPr lang="zh-TW" altLang="en-US" sz="1600" b="1" dirty="0" smtClean="0">
                <a:solidFill>
                  <a:srgbClr val="FF0000"/>
                </a:solidFill>
                <a:ea typeface="文鼎中隸" pitchFamily="49" charset="-120"/>
              </a:rPr>
              <a:t>此等費用為經常維持費用不能減除</a:t>
            </a:r>
            <a:r>
              <a:rPr lang="en-US" altLang="zh-TW" sz="1600" dirty="0" smtClean="0">
                <a:ea typeface="文鼎中隸" pitchFamily="49" charset="-120"/>
              </a:rPr>
              <a:t>)</a:t>
            </a:r>
          </a:p>
          <a:p>
            <a:pPr>
              <a:buFont typeface="Wingdings" pitchFamily="2" charset="2"/>
              <a:buChar char="Ø"/>
            </a:pPr>
            <a:r>
              <a:rPr lang="zh-TW" altLang="en-US" sz="1600" dirty="0" smtClean="0">
                <a:ea typeface="文鼎中隸" pitchFamily="49" charset="-120"/>
              </a:rPr>
              <a:t>支付</a:t>
            </a:r>
            <a:r>
              <a:rPr lang="zh-TW" altLang="en-US" sz="1600" b="1" dirty="0" smtClean="0">
                <a:solidFill>
                  <a:srgbClr val="FF0000"/>
                </a:solidFill>
                <a:ea typeface="文鼎中隸" pitchFamily="49" charset="-120"/>
              </a:rPr>
              <a:t>土地增值稅</a:t>
            </a:r>
            <a:r>
              <a:rPr lang="en-US" altLang="zh-TW" sz="1600" b="1" dirty="0" smtClean="0">
                <a:solidFill>
                  <a:srgbClr val="FF0000"/>
                </a:solidFill>
                <a:ea typeface="文鼎中隸" pitchFamily="49" charset="-120"/>
              </a:rPr>
              <a:t>500</a:t>
            </a:r>
            <a:r>
              <a:rPr lang="zh-TW" altLang="en-US" sz="1600" b="1" dirty="0" smtClean="0">
                <a:solidFill>
                  <a:srgbClr val="FF0000"/>
                </a:solidFill>
                <a:ea typeface="文鼎中隸" pitchFamily="49" charset="-120"/>
              </a:rPr>
              <a:t>萬</a:t>
            </a:r>
            <a:endParaRPr lang="en-US" altLang="zh-TW" sz="1600" b="1" dirty="0" smtClean="0">
              <a:solidFill>
                <a:srgbClr val="FF0000"/>
              </a:solidFill>
              <a:ea typeface="文鼎中隸" pitchFamily="49" charset="-120"/>
            </a:endParaRPr>
          </a:p>
          <a:p>
            <a:pPr>
              <a:buFont typeface="Wingdings" pitchFamily="2" charset="2"/>
              <a:buChar char="Ø"/>
            </a:pPr>
            <a:r>
              <a:rPr lang="zh-TW" altLang="en-US" sz="1600" b="1" dirty="0" smtClean="0">
                <a:solidFill>
                  <a:srgbClr val="FF0000"/>
                </a:solidFill>
                <a:ea typeface="文鼎中隸" pitchFamily="49" charset="-120"/>
              </a:rPr>
              <a:t>綜所稅率為</a:t>
            </a:r>
            <a:r>
              <a:rPr lang="en-US" altLang="zh-TW" sz="1600" b="1" dirty="0" smtClean="0">
                <a:solidFill>
                  <a:srgbClr val="FF0000"/>
                </a:solidFill>
                <a:ea typeface="文鼎中隸" pitchFamily="49" charset="-120"/>
              </a:rPr>
              <a:t>40%</a:t>
            </a:r>
          </a:p>
          <a:p>
            <a:endParaRPr lang="zh-TW" altLang="en-US" sz="1600" dirty="0"/>
          </a:p>
        </p:txBody>
      </p:sp>
      <p:sp>
        <p:nvSpPr>
          <p:cNvPr id="7" name="六角星形 6"/>
          <p:cNvSpPr/>
          <p:nvPr/>
        </p:nvSpPr>
        <p:spPr>
          <a:xfrm>
            <a:off x="395536" y="259418"/>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1008"/>
            <a:ext cx="6197128" cy="287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p:txBody>
          <a:bodyPr/>
          <a:lstStyle/>
          <a:p>
            <a:fld id="{9D10C579-0557-4C56-B8AD-6FAD010EF341}" type="slidenum">
              <a:rPr lang="zh-TW" altLang="en-US" smtClean="0"/>
              <a:pPr/>
              <a:t>27</a:t>
            </a:fld>
            <a:endParaRPr lang="zh-TW" altLang="en-US"/>
          </a:p>
        </p:txBody>
      </p:sp>
    </p:spTree>
    <p:extLst>
      <p:ext uri="{BB962C8B-B14F-4D97-AF65-F5344CB8AC3E}">
        <p14:creationId xmlns:p14="http://schemas.microsoft.com/office/powerpoint/2010/main" val="2531881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en-US" sz="3000" dirty="0" smtClean="0"/>
              <a:t>建設公司房地課稅彙總</a:t>
            </a:r>
            <a:r>
              <a:rPr lang="en-US" altLang="zh-TW" sz="3000" dirty="0" smtClean="0"/>
              <a:t>-</a:t>
            </a:r>
            <a:r>
              <a:rPr lang="zh-TW" altLang="en-US" sz="3000" dirty="0" smtClean="0"/>
              <a:t>舊制</a:t>
            </a:r>
            <a:endParaRPr lang="zh-TW" altLang="en-US" sz="3000" dirty="0"/>
          </a:p>
        </p:txBody>
      </p:sp>
      <p:graphicFrame>
        <p:nvGraphicFramePr>
          <p:cNvPr id="4" name="表格 3"/>
          <p:cNvGraphicFramePr>
            <a:graphicFrameLocks noGrp="1"/>
          </p:cNvGraphicFramePr>
          <p:nvPr>
            <p:extLst>
              <p:ext uri="{D42A27DB-BD31-4B8C-83A1-F6EECF244321}">
                <p14:modId xmlns:p14="http://schemas.microsoft.com/office/powerpoint/2010/main" val="1978069673"/>
              </p:ext>
            </p:extLst>
          </p:nvPr>
        </p:nvGraphicFramePr>
        <p:xfrm>
          <a:off x="827584" y="1412776"/>
          <a:ext cx="7704855" cy="5242371"/>
        </p:xfrm>
        <a:graphic>
          <a:graphicData uri="http://schemas.openxmlformats.org/drawingml/2006/table">
            <a:tbl>
              <a:tblPr firstRow="1" bandRow="1">
                <a:tableStyleId>{5C22544A-7EE6-4342-B048-85BDC9FD1C3A}</a:tableStyleId>
              </a:tblPr>
              <a:tblGrid>
                <a:gridCol w="2568285"/>
                <a:gridCol w="2568285"/>
                <a:gridCol w="2568285"/>
              </a:tblGrid>
              <a:tr h="892899">
                <a:tc>
                  <a:txBody>
                    <a:bodyPr/>
                    <a:lstStyle/>
                    <a:p>
                      <a:pPr algn="ctr">
                        <a:lnSpc>
                          <a:spcPct val="200000"/>
                        </a:lnSpc>
                      </a:pPr>
                      <a:r>
                        <a:rPr lang="zh-TW" altLang="en-US" sz="2000" dirty="0" smtClean="0">
                          <a:ea typeface="文鼎中隸" pitchFamily="49" charset="-120"/>
                        </a:rPr>
                        <a:t>項目</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zh-TW" altLang="en-US" sz="2000" dirty="0" smtClean="0">
                          <a:ea typeface="文鼎中隸" pitchFamily="49" charset="-120"/>
                        </a:rPr>
                        <a:t>房屋</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zh-TW" altLang="en-US" sz="2000" dirty="0" smtClean="0">
                          <a:ea typeface="文鼎中隸" pitchFamily="49" charset="-120"/>
                        </a:rPr>
                        <a:t>土地</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5293">
                <a:tc>
                  <a:txBody>
                    <a:bodyPr/>
                    <a:lstStyle/>
                    <a:p>
                      <a:pPr algn="ctr">
                        <a:lnSpc>
                          <a:spcPct val="200000"/>
                        </a:lnSpc>
                      </a:pPr>
                      <a:r>
                        <a:rPr lang="zh-TW" altLang="en-US" sz="2000" dirty="0" smtClean="0">
                          <a:ea typeface="文鼎中隸" pitchFamily="49" charset="-120"/>
                        </a:rPr>
                        <a:t>營業稅</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altLang="zh-TW" sz="2000" dirty="0" smtClean="0">
                          <a:ea typeface="文鼎中隸" pitchFamily="49" charset="-120"/>
                        </a:rPr>
                        <a:t>5%</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zh-TW" altLang="en-US" sz="2000" dirty="0" smtClean="0">
                          <a:ea typeface="文鼎中隸" pitchFamily="49" charset="-120"/>
                        </a:rPr>
                        <a:t>免</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2899">
                <a:tc>
                  <a:txBody>
                    <a:bodyPr/>
                    <a:lstStyle/>
                    <a:p>
                      <a:pPr algn="ctr">
                        <a:lnSpc>
                          <a:spcPct val="200000"/>
                        </a:lnSpc>
                      </a:pPr>
                      <a:r>
                        <a:rPr lang="zh-TW" altLang="en-US" sz="2000" dirty="0" smtClean="0">
                          <a:ea typeface="文鼎中隸" pitchFamily="49" charset="-120"/>
                        </a:rPr>
                        <a:t>營利事業所得稅</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altLang="zh-TW" sz="2000" dirty="0" smtClean="0">
                          <a:ea typeface="文鼎中隸" pitchFamily="49" charset="-120"/>
                        </a:rPr>
                        <a:t>17%</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zh-TW" altLang="en-US" sz="2000" dirty="0" smtClean="0">
                          <a:ea typeface="文鼎中隸" pitchFamily="49" charset="-120"/>
                        </a:rPr>
                        <a:t>免</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2899">
                <a:tc>
                  <a:txBody>
                    <a:bodyPr/>
                    <a:lstStyle/>
                    <a:p>
                      <a:pPr algn="ctr">
                        <a:lnSpc>
                          <a:spcPct val="200000"/>
                        </a:lnSpc>
                      </a:pPr>
                      <a:r>
                        <a:rPr lang="zh-TW" altLang="en-US" sz="2000" dirty="0" smtClean="0">
                          <a:ea typeface="文鼎中隸" pitchFamily="49" charset="-120"/>
                        </a:rPr>
                        <a:t>未分配盈餘加徵</a:t>
                      </a:r>
                      <a:r>
                        <a:rPr lang="en-US" altLang="zh-TW" sz="2000" dirty="0" smtClean="0">
                          <a:ea typeface="文鼎中隸" pitchFamily="49" charset="-120"/>
                        </a:rPr>
                        <a:t>10%</a:t>
                      </a:r>
                      <a:r>
                        <a:rPr lang="zh-TW" altLang="en-US" sz="2000" dirty="0" smtClean="0">
                          <a:ea typeface="文鼎中隸" pitchFamily="49" charset="-120"/>
                        </a:rPr>
                        <a:t>營所稅</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altLang="zh-TW" sz="2000" dirty="0" smtClean="0">
                          <a:ea typeface="文鼎中隸" pitchFamily="49" charset="-120"/>
                        </a:rPr>
                        <a:t>10%</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altLang="zh-TW" sz="2000" dirty="0" smtClean="0">
                          <a:ea typeface="文鼎中隸" pitchFamily="49" charset="-120"/>
                        </a:rPr>
                        <a:t>10%</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2568">
                <a:tc>
                  <a:txBody>
                    <a:bodyPr/>
                    <a:lstStyle/>
                    <a:p>
                      <a:pPr algn="ctr">
                        <a:lnSpc>
                          <a:spcPct val="200000"/>
                        </a:lnSpc>
                      </a:pPr>
                      <a:r>
                        <a:rPr lang="zh-TW" altLang="en-US" sz="2000" dirty="0" smtClean="0">
                          <a:ea typeface="文鼎中隸" pitchFamily="49" charset="-120"/>
                        </a:rPr>
                        <a:t>個人營利所得</a:t>
                      </a:r>
                      <a:r>
                        <a:rPr lang="en-US" altLang="zh-TW" sz="2000" dirty="0" smtClean="0">
                          <a:ea typeface="文鼎中隸" pitchFamily="49" charset="-120"/>
                        </a:rPr>
                        <a:t/>
                      </a:r>
                      <a:br>
                        <a:rPr lang="en-US" altLang="zh-TW" sz="2000" dirty="0" smtClean="0">
                          <a:ea typeface="文鼎中隸" pitchFamily="49" charset="-120"/>
                        </a:rPr>
                      </a:br>
                      <a:r>
                        <a:rPr lang="en-US" altLang="zh-TW" sz="2000" dirty="0" smtClean="0">
                          <a:ea typeface="文鼎中隸" pitchFamily="49" charset="-120"/>
                        </a:rPr>
                        <a:t>(</a:t>
                      </a:r>
                      <a:r>
                        <a:rPr lang="zh-TW" altLang="en-US" sz="2000" dirty="0" smtClean="0">
                          <a:ea typeface="文鼎中隸" pitchFamily="49" charset="-120"/>
                        </a:rPr>
                        <a:t>公司盈餘分配</a:t>
                      </a:r>
                      <a:r>
                        <a:rPr lang="en-US" altLang="zh-TW" sz="2000" dirty="0" smtClean="0">
                          <a:ea typeface="文鼎中隸" pitchFamily="49" charset="-120"/>
                        </a:rPr>
                        <a:t>)</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altLang="zh-TW" sz="2000" dirty="0" smtClean="0">
                          <a:ea typeface="文鼎中隸" pitchFamily="49" charset="-120"/>
                        </a:rPr>
                        <a:t>5%-45%</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altLang="zh-TW" sz="2000" dirty="0" smtClean="0">
                          <a:ea typeface="文鼎中隸" pitchFamily="49" charset="-120"/>
                        </a:rPr>
                        <a:t>5%-45%</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12"/>
          </p:nvPr>
        </p:nvSpPr>
        <p:spPr/>
        <p:txBody>
          <a:bodyPr/>
          <a:lstStyle/>
          <a:p>
            <a:fld id="{9D10C579-0557-4C56-B8AD-6FAD010EF341}" type="slidenum">
              <a:rPr lang="zh-TW" altLang="en-US" smtClean="0"/>
              <a:pPr/>
              <a:t>28</a:t>
            </a:fld>
            <a:endParaRPr lang="zh-TW" altLang="en-US"/>
          </a:p>
        </p:txBody>
      </p:sp>
    </p:spTree>
    <p:extLst>
      <p:ext uri="{BB962C8B-B14F-4D97-AF65-F5344CB8AC3E}">
        <p14:creationId xmlns:p14="http://schemas.microsoft.com/office/powerpoint/2010/main" val="1348961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59702" y="1628800"/>
            <a:ext cx="8229600" cy="4525963"/>
          </a:xfrm>
        </p:spPr>
        <p:txBody>
          <a:bodyPr>
            <a:normAutofit/>
          </a:bodyPr>
          <a:lstStyle/>
          <a:p>
            <a:pPr>
              <a:lnSpc>
                <a:spcPct val="150000"/>
              </a:lnSpc>
              <a:buFont typeface="Wingdings" pitchFamily="2" charset="2"/>
              <a:buChar char="Ø"/>
            </a:pPr>
            <a:r>
              <a:rPr lang="en-US" altLang="zh-TW" sz="2000" dirty="0" smtClean="0">
                <a:ea typeface="文鼎中隸" pitchFamily="49" charset="-120"/>
              </a:rPr>
              <a:t>105.1.1</a:t>
            </a:r>
            <a:r>
              <a:rPr lang="zh-TW" altLang="en-US" sz="2000" dirty="0" smtClean="0">
                <a:ea typeface="文鼎中隸" pitchFamily="49" charset="-120"/>
              </a:rPr>
              <a:t>實施前，議價空間更具彈性，此時正是選屋挑屋好時機；在心法實施前購屋，若房屋持有滿２年，可免奢侈稅，</a:t>
            </a:r>
            <a:r>
              <a:rPr lang="zh-TW" altLang="en-US" sz="2000" b="1" dirty="0" smtClean="0">
                <a:solidFill>
                  <a:srgbClr val="FF0000"/>
                </a:solidFill>
                <a:ea typeface="文鼎中隸" pitchFamily="49" charset="-120"/>
              </a:rPr>
              <a:t>出售時的財產交易所得稅一舊制來核課</a:t>
            </a:r>
            <a:r>
              <a:rPr lang="zh-TW" altLang="en-US" sz="2000" dirty="0" smtClean="0">
                <a:ea typeface="文鼎中隸" pitchFamily="49" charset="-120"/>
              </a:rPr>
              <a:t>，房屋適用實價或房屋評定現值課徵，將有獲利空間，應把握</a:t>
            </a:r>
            <a:r>
              <a:rPr lang="en-US" altLang="zh-TW" sz="2000" dirty="0" smtClean="0">
                <a:ea typeface="文鼎中隸" pitchFamily="49" charset="-120"/>
              </a:rPr>
              <a:t>104</a:t>
            </a:r>
            <a:r>
              <a:rPr lang="zh-TW" altLang="en-US" sz="2000" dirty="0" smtClean="0">
                <a:ea typeface="文鼎中隸" pitchFamily="49" charset="-120"/>
              </a:rPr>
              <a:t>年下半年時間購入。</a:t>
            </a:r>
            <a:endParaRPr lang="en-US" altLang="zh-TW" sz="2000" dirty="0" smtClean="0">
              <a:ea typeface="文鼎中隸" pitchFamily="49" charset="-120"/>
            </a:endParaRPr>
          </a:p>
          <a:p>
            <a:pPr marL="109728" indent="0">
              <a:lnSpc>
                <a:spcPct val="150000"/>
              </a:lnSpc>
              <a:buNone/>
            </a:pPr>
            <a:endParaRPr lang="en-US" altLang="zh-TW" sz="2000" dirty="0" smtClean="0">
              <a:ea typeface="文鼎中隸" pitchFamily="49" charset="-120"/>
            </a:endParaRPr>
          </a:p>
          <a:p>
            <a:pPr>
              <a:lnSpc>
                <a:spcPct val="150000"/>
              </a:lnSpc>
              <a:buFont typeface="Wingdings" pitchFamily="2" charset="2"/>
              <a:buChar char="Ø"/>
            </a:pPr>
            <a:endParaRPr lang="zh-TW" altLang="en-US" sz="2000" b="1" dirty="0">
              <a:solidFill>
                <a:srgbClr val="FF0000"/>
              </a:solidFill>
              <a:ea typeface="文鼎中隸" pitchFamily="49" charset="-120"/>
            </a:endParaRPr>
          </a:p>
        </p:txBody>
      </p:sp>
      <p:sp>
        <p:nvSpPr>
          <p:cNvPr id="3" name="標題 2"/>
          <p:cNvSpPr>
            <a:spLocks noGrp="1"/>
          </p:cNvSpPr>
          <p:nvPr>
            <p:ph type="title"/>
          </p:nvPr>
        </p:nvSpPr>
        <p:spPr>
          <a:xfrm>
            <a:off x="656420" y="332656"/>
            <a:ext cx="8229600" cy="1143000"/>
          </a:xfrm>
        </p:spPr>
        <p:txBody>
          <a:bodyPr>
            <a:normAutofit/>
          </a:bodyPr>
          <a:lstStyle/>
          <a:p>
            <a:pPr algn="ctr"/>
            <a:r>
              <a:rPr lang="en-US" altLang="zh-TW" sz="3000" dirty="0" smtClean="0"/>
              <a:t>104</a:t>
            </a:r>
            <a:r>
              <a:rPr lang="zh-TW" altLang="en-US" sz="3000" dirty="0" smtClean="0"/>
              <a:t>年年底是房地合一稅舊制的</a:t>
            </a:r>
            <a:r>
              <a:rPr lang="en-US" altLang="zh-TW" sz="3000" dirty="0" smtClean="0"/>
              <a:t/>
            </a:r>
            <a:br>
              <a:rPr lang="en-US" altLang="zh-TW" sz="3000" dirty="0" smtClean="0"/>
            </a:br>
            <a:r>
              <a:rPr lang="zh-TW" altLang="en-US" sz="3000" dirty="0" smtClean="0"/>
              <a:t>最後一班車，未來半年將出現購屋潮？</a:t>
            </a:r>
            <a:endParaRPr lang="zh-TW" altLang="en-US" sz="3000" dirty="0"/>
          </a:p>
        </p:txBody>
      </p:sp>
      <p:sp>
        <p:nvSpPr>
          <p:cNvPr id="7" name="內容版面配置區 1"/>
          <p:cNvSpPr txBox="1">
            <a:spLocks/>
          </p:cNvSpPr>
          <p:nvPr/>
        </p:nvSpPr>
        <p:spPr>
          <a:xfrm>
            <a:off x="728095" y="3754648"/>
            <a:ext cx="8136904" cy="445938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50000"/>
              </a:lnSpc>
              <a:buFont typeface="Wingdings" pitchFamily="2" charset="2"/>
              <a:buChar char="Ø"/>
            </a:pPr>
            <a:r>
              <a:rPr lang="zh-TW" altLang="en-US" sz="2000" dirty="0" smtClean="0">
                <a:ea typeface="文鼎中隸" pitchFamily="49" charset="-120"/>
              </a:rPr>
              <a:t>按舊制計算，由於房屋價值會隨著年限的累積而折舊，導致屋齡越高的房子本身的房地比逐漸降低，而舊制的房屋交易所得稅額計算方式又是以不動產出售價格再扣除固定成本及必要費用後，乘上房地比併入綜合所得稅，</a:t>
            </a:r>
            <a:r>
              <a:rPr lang="zh-TW" altLang="en-US" sz="2000" b="1" dirty="0" smtClean="0">
                <a:solidFill>
                  <a:srgbClr val="FF0000"/>
                </a:solidFill>
                <a:ea typeface="文鼎中隸" pitchFamily="49" charset="-120"/>
              </a:rPr>
              <a:t>即使房價上漲，仍會產生</a:t>
            </a:r>
            <a:r>
              <a:rPr lang="en-US" altLang="zh-TW" sz="2000" b="1" dirty="0" smtClean="0">
                <a:solidFill>
                  <a:srgbClr val="FF0000"/>
                </a:solidFill>
                <a:ea typeface="文鼎中隸" pitchFamily="49" charset="-120"/>
              </a:rPr>
              <a:t>{</a:t>
            </a:r>
            <a:r>
              <a:rPr lang="zh-TW" altLang="en-US" sz="2000" b="1" dirty="0" smtClean="0">
                <a:solidFill>
                  <a:srgbClr val="FF0000"/>
                </a:solidFill>
                <a:ea typeface="文鼎中隸" pitchFamily="49" charset="-120"/>
              </a:rPr>
              <a:t>買越久、稅愈輕</a:t>
            </a:r>
            <a:r>
              <a:rPr lang="en-US" altLang="zh-TW" sz="2000" b="1" dirty="0" smtClean="0">
                <a:solidFill>
                  <a:srgbClr val="FF0000"/>
                </a:solidFill>
                <a:ea typeface="文鼎中隸" pitchFamily="49" charset="-120"/>
              </a:rPr>
              <a:t>}</a:t>
            </a:r>
            <a:r>
              <a:rPr lang="zh-TW" altLang="en-US" sz="2000" b="1" dirty="0" smtClean="0">
                <a:solidFill>
                  <a:srgbClr val="FF0000"/>
                </a:solidFill>
                <a:ea typeface="文鼎中隸" pitchFamily="49" charset="-120"/>
              </a:rPr>
              <a:t>的現象。</a:t>
            </a:r>
            <a:endParaRPr lang="zh-TW" altLang="en-US" sz="2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29</a:t>
            </a:fld>
            <a:endParaRPr lang="zh-TW" altLang="en-US"/>
          </a:p>
        </p:txBody>
      </p:sp>
    </p:spTree>
    <p:extLst>
      <p:ext uri="{BB962C8B-B14F-4D97-AF65-F5344CB8AC3E}">
        <p14:creationId xmlns:p14="http://schemas.microsoft.com/office/powerpoint/2010/main" val="3205745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標題 3"/>
          <p:cNvSpPr txBox="1">
            <a:spLocks/>
          </p:cNvSpPr>
          <p:nvPr/>
        </p:nvSpPr>
        <p:spPr>
          <a:xfrm>
            <a:off x="251520" y="188640"/>
            <a:ext cx="8784976"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zh-TW" altLang="en-US" sz="3600" dirty="0" smtClean="0"/>
              <a:t>廠房、店面今年賣跟明年賣會增加多少稅？</a:t>
            </a:r>
            <a:endParaRPr lang="zh-TW" altLang="en-US" sz="3600" dirty="0"/>
          </a:p>
        </p:txBody>
      </p:sp>
      <p:sp>
        <p:nvSpPr>
          <p:cNvPr id="33" name="投影片編號版面配置區 2"/>
          <p:cNvSpPr>
            <a:spLocks noGrp="1"/>
          </p:cNvSpPr>
          <p:nvPr>
            <p:ph type="sldNum" sz="quarter" idx="12"/>
          </p:nvPr>
        </p:nvSpPr>
        <p:spPr>
          <a:xfrm>
            <a:off x="8647272" y="6407944"/>
            <a:ext cx="365760" cy="365125"/>
          </a:xfrm>
        </p:spPr>
        <p:txBody>
          <a:bodyPr/>
          <a:lstStyle/>
          <a:p>
            <a:r>
              <a:rPr lang="en-US" altLang="zh-TW" dirty="0"/>
              <a:t>2</a:t>
            </a:r>
            <a:endParaRPr lang="zh-TW" altLang="en-US" dirty="0"/>
          </a:p>
        </p:txBody>
      </p:sp>
      <p:graphicFrame>
        <p:nvGraphicFramePr>
          <p:cNvPr id="9" name="資料庫圖表 8"/>
          <p:cNvGraphicFramePr/>
          <p:nvPr>
            <p:extLst>
              <p:ext uri="{D42A27DB-BD31-4B8C-83A1-F6EECF244321}">
                <p14:modId xmlns:p14="http://schemas.microsoft.com/office/powerpoint/2010/main" val="1861893380"/>
              </p:ext>
            </p:extLst>
          </p:nvPr>
        </p:nvGraphicFramePr>
        <p:xfrm>
          <a:off x="228481" y="1196752"/>
          <a:ext cx="858912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p:cNvSpPr/>
          <p:nvPr/>
        </p:nvSpPr>
        <p:spPr>
          <a:xfrm rot="260967">
            <a:off x="702653" y="5285985"/>
            <a:ext cx="2903359" cy="553998"/>
          </a:xfrm>
          <a:prstGeom prst="rect">
            <a:avLst/>
          </a:prstGeom>
          <a:noFill/>
        </p:spPr>
        <p:txBody>
          <a:bodyPr wrap="none" lIns="91440" tIns="45720" rIns="91440" bIns="45720" anchor="t">
            <a:spAutoFit/>
          </a:bodyPr>
          <a:lstStyle/>
          <a:p>
            <a:pPr algn="ctr"/>
            <a:r>
              <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105.12.31</a:t>
            </a: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以前</a:t>
            </a:r>
            <a:endParaRPr lang="zh-TW" alt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矩形 10"/>
          <p:cNvSpPr/>
          <p:nvPr/>
        </p:nvSpPr>
        <p:spPr>
          <a:xfrm rot="217693">
            <a:off x="5736959" y="5597759"/>
            <a:ext cx="2563523" cy="584775"/>
          </a:xfrm>
          <a:prstGeom prst="rect">
            <a:avLst/>
          </a:prstGeom>
          <a:noFill/>
        </p:spPr>
        <p:txBody>
          <a:bodyPr wrap="none" lIns="91440" tIns="45720" rIns="91440" bIns="45720" anchor="t">
            <a:spAutoFit/>
          </a:bodyPr>
          <a:lstStyle/>
          <a:p>
            <a:pPr algn="ctr"/>
            <a:r>
              <a:rPr lang="en-US" altLang="zh-TW"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106.1.1</a:t>
            </a:r>
            <a:r>
              <a:rPr lang="zh-TW" alt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以後</a:t>
            </a:r>
            <a:endParaRPr lang="zh-TW" alt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Picture 2" descr="C:\Users\User\Downloads\房地合一修改\女'.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3767" y="2204864"/>
            <a:ext cx="3196479" cy="26642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59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15868" y="175063"/>
            <a:ext cx="8388424" cy="4525963"/>
          </a:xfrm>
        </p:spPr>
        <p:txBody>
          <a:bodyPr>
            <a:normAutofit/>
          </a:bodyPr>
          <a:lstStyle/>
          <a:p>
            <a:pPr marL="109728" indent="0">
              <a:buNone/>
            </a:pPr>
            <a:r>
              <a:rPr lang="zh-TW" altLang="en-US" sz="2000" dirty="0" smtClean="0">
                <a:ea typeface="文鼎中隸" pitchFamily="49" charset="-120"/>
              </a:rPr>
              <a:t>甲</a:t>
            </a:r>
            <a:r>
              <a:rPr lang="en-US" altLang="zh-TW" sz="2000" dirty="0" smtClean="0">
                <a:ea typeface="文鼎中隸" pitchFamily="49" charset="-120"/>
              </a:rPr>
              <a:t>102.1</a:t>
            </a:r>
            <a:r>
              <a:rPr lang="zh-TW" altLang="en-US" sz="2000" dirty="0" smtClean="0">
                <a:ea typeface="文鼎中隸" pitchFamily="49" charset="-120"/>
              </a:rPr>
              <a:t>購買一戶總價</a:t>
            </a:r>
            <a:r>
              <a:rPr lang="en-US" altLang="zh-TW" sz="2000" dirty="0" smtClean="0">
                <a:ea typeface="文鼎中隸" pitchFamily="49" charset="-120"/>
              </a:rPr>
              <a:t>3600</a:t>
            </a:r>
            <a:r>
              <a:rPr lang="zh-TW" altLang="en-US" sz="2000" dirty="0" smtClean="0">
                <a:ea typeface="文鼎中隸" pitchFamily="49" charset="-120"/>
              </a:rPr>
              <a:t>萬預售屋，建設公司在</a:t>
            </a:r>
            <a:r>
              <a:rPr lang="en-US" altLang="zh-TW" sz="2000" dirty="0" smtClean="0">
                <a:ea typeface="文鼎中隸" pitchFamily="49" charset="-120"/>
              </a:rPr>
              <a:t>104.11</a:t>
            </a:r>
            <a:r>
              <a:rPr lang="zh-TW" altLang="en-US" sz="2000" dirty="0" smtClean="0">
                <a:ea typeface="文鼎中隸" pitchFamily="49" charset="-120"/>
              </a:rPr>
              <a:t>過戶交屋，假設售價</a:t>
            </a:r>
            <a:r>
              <a:rPr lang="en-US" altLang="zh-TW" sz="2000" dirty="0" smtClean="0">
                <a:ea typeface="文鼎中隸" pitchFamily="49" charset="-120"/>
              </a:rPr>
              <a:t>4600</a:t>
            </a:r>
            <a:r>
              <a:rPr lang="zh-TW" altLang="en-US" sz="2000" dirty="0" smtClean="0">
                <a:ea typeface="文鼎中隸" pitchFamily="49" charset="-120"/>
              </a:rPr>
              <a:t>萬</a:t>
            </a:r>
            <a:r>
              <a:rPr lang="en-US" altLang="zh-TW" sz="2000" dirty="0" smtClean="0">
                <a:ea typeface="文鼎中隸" pitchFamily="49" charset="-120"/>
              </a:rPr>
              <a:t>(</a:t>
            </a:r>
            <a:r>
              <a:rPr lang="zh-TW" altLang="en-US" sz="2000" dirty="0" smtClean="0">
                <a:ea typeface="文鼎中隸" pitchFamily="49" charset="-120"/>
              </a:rPr>
              <a:t>房屋比例</a:t>
            </a:r>
            <a:r>
              <a:rPr lang="en-US" altLang="zh-TW" sz="2000" dirty="0" smtClean="0">
                <a:ea typeface="文鼎中隸" pitchFamily="49" charset="-120"/>
              </a:rPr>
              <a:t>2</a:t>
            </a:r>
            <a:r>
              <a:rPr lang="zh-TW" altLang="en-US" sz="2000" dirty="0" smtClean="0">
                <a:ea typeface="文鼎中隸" pitchFamily="49" charset="-120"/>
              </a:rPr>
              <a:t>比</a:t>
            </a:r>
            <a:r>
              <a:rPr lang="en-US" altLang="zh-TW" sz="2000" dirty="0" smtClean="0">
                <a:ea typeface="文鼎中隸" pitchFamily="49" charset="-120"/>
              </a:rPr>
              <a:t>8)</a:t>
            </a:r>
            <a:r>
              <a:rPr lang="zh-TW" altLang="en-US" sz="2000" dirty="0" smtClean="0">
                <a:ea typeface="文鼎中隸" pitchFamily="49" charset="-120"/>
              </a:rPr>
              <a:t>，仲介費</a:t>
            </a:r>
            <a:r>
              <a:rPr lang="en-US" altLang="zh-TW" sz="2000" dirty="0" smtClean="0">
                <a:ea typeface="文鼎中隸" pitchFamily="49" charset="-120"/>
              </a:rPr>
              <a:t>100</a:t>
            </a:r>
            <a:r>
              <a:rPr lang="zh-TW" altLang="en-US" sz="2000" dirty="0" smtClean="0">
                <a:ea typeface="文鼎中隸" pitchFamily="49" charset="-120"/>
              </a:rPr>
              <a:t>萬，購買時至</a:t>
            </a:r>
            <a:r>
              <a:rPr lang="en-US" altLang="zh-TW" sz="2000" dirty="0" smtClean="0">
                <a:ea typeface="文鼎中隸" pitchFamily="49" charset="-120"/>
              </a:rPr>
              <a:t>105</a:t>
            </a:r>
            <a:r>
              <a:rPr lang="zh-TW" altLang="en-US" sz="2000" dirty="0" smtClean="0">
                <a:ea typeface="文鼎中隸" pitchFamily="49" charset="-120"/>
              </a:rPr>
              <a:t>土地公告現值增值</a:t>
            </a:r>
            <a:r>
              <a:rPr lang="en-US" altLang="zh-TW" sz="2000" dirty="0" smtClean="0">
                <a:ea typeface="文鼎中隸" pitchFamily="49" charset="-120"/>
              </a:rPr>
              <a:t>80</a:t>
            </a:r>
            <a:r>
              <a:rPr lang="zh-TW" altLang="en-US" sz="2000" dirty="0" smtClean="0">
                <a:ea typeface="文鼎中隸" pitchFamily="49" charset="-120"/>
              </a:rPr>
              <a:t>萬</a:t>
            </a:r>
            <a:r>
              <a:rPr lang="en-US" altLang="zh-TW" sz="2000" dirty="0" smtClean="0">
                <a:ea typeface="文鼎中隸" pitchFamily="49" charset="-120"/>
              </a:rPr>
              <a:t>,</a:t>
            </a:r>
            <a:r>
              <a:rPr lang="zh-TW" altLang="en-US" sz="2000" b="1" dirty="0" smtClean="0">
                <a:solidFill>
                  <a:srgbClr val="FF0000"/>
                </a:solidFill>
                <a:ea typeface="文鼎中隸" pitchFamily="49" charset="-120"/>
              </a:rPr>
              <a:t>綜合所得稅率為</a:t>
            </a:r>
            <a:r>
              <a:rPr lang="en-US" altLang="zh-TW" sz="2000" b="1" dirty="0" smtClean="0">
                <a:solidFill>
                  <a:srgbClr val="FF0000"/>
                </a:solidFill>
                <a:ea typeface="文鼎中隸" pitchFamily="49" charset="-120"/>
              </a:rPr>
              <a:t>40%</a:t>
            </a:r>
          </a:p>
        </p:txBody>
      </p:sp>
      <p:graphicFrame>
        <p:nvGraphicFramePr>
          <p:cNvPr id="4" name="表格 3"/>
          <p:cNvGraphicFramePr>
            <a:graphicFrameLocks noGrp="1"/>
          </p:cNvGraphicFramePr>
          <p:nvPr>
            <p:extLst>
              <p:ext uri="{D42A27DB-BD31-4B8C-83A1-F6EECF244321}">
                <p14:modId xmlns:p14="http://schemas.microsoft.com/office/powerpoint/2010/main" val="3977845214"/>
              </p:ext>
            </p:extLst>
          </p:nvPr>
        </p:nvGraphicFramePr>
        <p:xfrm>
          <a:off x="481336" y="1916832"/>
          <a:ext cx="8640960" cy="4298972"/>
        </p:xfrm>
        <a:graphic>
          <a:graphicData uri="http://schemas.openxmlformats.org/drawingml/2006/table">
            <a:tbl>
              <a:tblPr firstRow="1" bandRow="1">
                <a:tableStyleId>{5C22544A-7EE6-4342-B048-85BDC9FD1C3A}</a:tableStyleId>
              </a:tblPr>
              <a:tblGrid>
                <a:gridCol w="4320480"/>
                <a:gridCol w="4320480"/>
              </a:tblGrid>
              <a:tr h="864096">
                <a:tc>
                  <a:txBody>
                    <a:bodyPr/>
                    <a:lstStyle/>
                    <a:p>
                      <a:pPr algn="ctr"/>
                      <a:r>
                        <a:rPr lang="zh-TW" altLang="en-US" sz="2000" b="1" dirty="0" smtClean="0">
                          <a:solidFill>
                            <a:srgbClr val="FF0000"/>
                          </a:solidFill>
                          <a:ea typeface="文鼎中隸" pitchFamily="49" charset="-120"/>
                        </a:rPr>
                        <a:t>在交屋前</a:t>
                      </a:r>
                      <a:r>
                        <a:rPr lang="zh-TW" altLang="en-US" sz="2000" b="0" dirty="0" smtClean="0">
                          <a:solidFill>
                            <a:schemeClr val="tx1"/>
                          </a:solidFill>
                          <a:ea typeface="文鼎中隸" pitchFamily="49" charset="-120"/>
                        </a:rPr>
                        <a:t>出售</a:t>
                      </a:r>
                      <a:endParaRPr lang="zh-TW" altLang="en-US" sz="2000" b="0" dirty="0">
                        <a:solidFill>
                          <a:schemeClr val="tx1"/>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zh-TW" altLang="en-US" sz="2000" b="0" dirty="0" smtClean="0">
                          <a:solidFill>
                            <a:schemeClr val="tx1"/>
                          </a:solidFill>
                          <a:ea typeface="文鼎中隸" pitchFamily="49" charset="-120"/>
                        </a:rPr>
                        <a:t>預售屋所得稅</a:t>
                      </a:r>
                      <a:r>
                        <a:rPr lang="en-US" altLang="zh-TW" sz="2000" b="0" dirty="0" smtClean="0">
                          <a:solidFill>
                            <a:schemeClr val="tx1"/>
                          </a:solidFill>
                          <a:ea typeface="文鼎中隸" pitchFamily="49" charset="-120"/>
                        </a:rPr>
                        <a:t>=(4600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-3600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-100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a:t>
                      </a:r>
                      <a:r>
                        <a:rPr lang="zh-TW" altLang="en-US" sz="2000" b="0" dirty="0" smtClean="0">
                          <a:solidFill>
                            <a:schemeClr val="tx1"/>
                          </a:solidFill>
                          <a:ea typeface="文鼎中隸" pitchFamily="49" charset="-120"/>
                        </a:rPr>
                        <a:t>*</a:t>
                      </a:r>
                      <a:r>
                        <a:rPr lang="en-US" altLang="zh-TW" sz="2000" b="0" dirty="0" smtClean="0">
                          <a:solidFill>
                            <a:schemeClr val="tx1"/>
                          </a:solidFill>
                          <a:ea typeface="文鼎中隸" pitchFamily="49" charset="-120"/>
                        </a:rPr>
                        <a:t>40%=</a:t>
                      </a:r>
                      <a:r>
                        <a:rPr lang="en-US" altLang="zh-TW" sz="2000" b="1" dirty="0" smtClean="0">
                          <a:solidFill>
                            <a:srgbClr val="FF0000"/>
                          </a:solidFill>
                          <a:ea typeface="文鼎中隸" pitchFamily="49" charset="-120"/>
                        </a:rPr>
                        <a:t>360</a:t>
                      </a:r>
                      <a:r>
                        <a:rPr lang="zh-TW" altLang="en-US" sz="2000" b="1" dirty="0" smtClean="0">
                          <a:solidFill>
                            <a:srgbClr val="FF0000"/>
                          </a:solidFill>
                          <a:ea typeface="文鼎中隸" pitchFamily="49" charset="-120"/>
                        </a:rPr>
                        <a:t>萬</a:t>
                      </a:r>
                      <a:endParaRPr lang="zh-TW" altLang="en-US" sz="2000" b="1" dirty="0">
                        <a:solidFill>
                          <a:srgbClr val="FF0000"/>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008112">
                <a:tc>
                  <a:txBody>
                    <a:bodyPr/>
                    <a:lstStyle/>
                    <a:p>
                      <a:pPr algn="ctr"/>
                      <a:r>
                        <a:rPr lang="zh-TW" altLang="en-US" sz="2000" b="1" dirty="0" smtClean="0">
                          <a:solidFill>
                            <a:srgbClr val="FF0000"/>
                          </a:solidFill>
                          <a:ea typeface="文鼎中隸" pitchFamily="49" charset="-120"/>
                        </a:rPr>
                        <a:t>在交屋後</a:t>
                      </a:r>
                      <a:r>
                        <a:rPr lang="en-US" altLang="zh-TW" sz="2000" b="1" dirty="0" smtClean="0">
                          <a:solidFill>
                            <a:srgbClr val="FF0000"/>
                          </a:solidFill>
                          <a:ea typeface="文鼎中隸" pitchFamily="49" charset="-120"/>
                        </a:rPr>
                        <a:t>104.12</a:t>
                      </a:r>
                      <a:r>
                        <a:rPr lang="zh-TW" altLang="en-US" sz="2000" b="1" dirty="0" smtClean="0">
                          <a:solidFill>
                            <a:srgbClr val="FF0000"/>
                          </a:solidFill>
                          <a:ea typeface="文鼎中隸" pitchFamily="49" charset="-120"/>
                        </a:rPr>
                        <a:t>前</a:t>
                      </a:r>
                      <a:r>
                        <a:rPr lang="zh-TW" altLang="en-US" sz="2000" dirty="0" smtClean="0">
                          <a:ea typeface="文鼎中隸" pitchFamily="49" charset="-120"/>
                        </a:rPr>
                        <a:t>出售</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zh-TW" altLang="en-US" sz="2000" dirty="0" smtClean="0">
                          <a:ea typeface="文鼎中隸" pitchFamily="49" charset="-120"/>
                        </a:rPr>
                        <a:t>奢侈稅</a:t>
                      </a:r>
                      <a:r>
                        <a:rPr lang="en-US" altLang="zh-TW" sz="2000" dirty="0" smtClean="0">
                          <a:ea typeface="文鼎中隸" pitchFamily="49" charset="-120"/>
                        </a:rPr>
                        <a:t>=4600</a:t>
                      </a:r>
                      <a:r>
                        <a:rPr lang="zh-TW" altLang="en-US" sz="2000" dirty="0" smtClean="0">
                          <a:ea typeface="文鼎中隸" pitchFamily="49" charset="-120"/>
                        </a:rPr>
                        <a:t>萬*</a:t>
                      </a:r>
                      <a:r>
                        <a:rPr lang="en-US" altLang="zh-TW" sz="2000" dirty="0" smtClean="0">
                          <a:ea typeface="文鼎中隸" pitchFamily="49" charset="-120"/>
                        </a:rPr>
                        <a:t>15%=</a:t>
                      </a:r>
                      <a:r>
                        <a:rPr lang="en-US" altLang="zh-TW" sz="2000" b="1" dirty="0" smtClean="0">
                          <a:solidFill>
                            <a:srgbClr val="FF0000"/>
                          </a:solidFill>
                          <a:ea typeface="文鼎中隸" pitchFamily="49" charset="-120"/>
                        </a:rPr>
                        <a:t>690</a:t>
                      </a:r>
                      <a:r>
                        <a:rPr lang="zh-TW" altLang="en-US" sz="2000" b="1" dirty="0" smtClean="0">
                          <a:solidFill>
                            <a:srgbClr val="FF0000"/>
                          </a:solidFill>
                          <a:ea typeface="文鼎中隸" pitchFamily="49" charset="-120"/>
                        </a:rPr>
                        <a:t>萬</a:t>
                      </a:r>
                      <a:r>
                        <a:rPr lang="zh-TW" altLang="en-US" sz="2000" dirty="0" smtClean="0">
                          <a:ea typeface="文鼎中隸" pitchFamily="49" charset="-120"/>
                        </a:rPr>
                        <a:t>；</a:t>
                      </a:r>
                      <a:r>
                        <a:rPr lang="zh-TW" altLang="en-US" sz="2000" b="1" dirty="0" smtClean="0">
                          <a:solidFill>
                            <a:srgbClr val="FF0000"/>
                          </a:solidFill>
                          <a:ea typeface="文鼎中隸" pitchFamily="49" charset="-120"/>
                        </a:rPr>
                        <a:t>另房屋部分有財產交易所得稅</a:t>
                      </a:r>
                      <a:r>
                        <a:rPr lang="en-US" altLang="zh-TW" sz="2000" dirty="0" smtClean="0">
                          <a:ea typeface="文鼎中隸" pitchFamily="49" charset="-120"/>
                        </a:rPr>
                        <a:t>=(4600</a:t>
                      </a:r>
                      <a:r>
                        <a:rPr lang="zh-TW" altLang="en-US" sz="2000" dirty="0" smtClean="0">
                          <a:ea typeface="文鼎中隸" pitchFamily="49" charset="-120"/>
                        </a:rPr>
                        <a:t>萬</a:t>
                      </a:r>
                      <a:r>
                        <a:rPr lang="en-US" altLang="zh-TW" sz="2000" dirty="0" smtClean="0">
                          <a:ea typeface="文鼎中隸" pitchFamily="49" charset="-120"/>
                        </a:rPr>
                        <a:t>-3600</a:t>
                      </a:r>
                      <a:r>
                        <a:rPr lang="zh-TW" altLang="en-US" sz="2000" dirty="0" smtClean="0">
                          <a:ea typeface="文鼎中隸" pitchFamily="49" charset="-120"/>
                        </a:rPr>
                        <a:t>萬</a:t>
                      </a:r>
                      <a:r>
                        <a:rPr lang="en-US" altLang="zh-TW" sz="2000" dirty="0" smtClean="0">
                          <a:ea typeface="文鼎中隸" pitchFamily="49" charset="-120"/>
                        </a:rPr>
                        <a:t>-100</a:t>
                      </a:r>
                      <a:r>
                        <a:rPr lang="zh-TW" altLang="en-US" sz="2000" dirty="0" smtClean="0">
                          <a:ea typeface="文鼎中隸" pitchFamily="49" charset="-120"/>
                        </a:rPr>
                        <a:t>萬</a:t>
                      </a:r>
                      <a:r>
                        <a:rPr lang="en-US" altLang="zh-TW" sz="2000" dirty="0" smtClean="0">
                          <a:ea typeface="文鼎中隸" pitchFamily="49" charset="-120"/>
                        </a:rPr>
                        <a:t>)</a:t>
                      </a:r>
                      <a:r>
                        <a:rPr lang="zh-TW" altLang="en-US" sz="2000" dirty="0" smtClean="0">
                          <a:ea typeface="文鼎中隸" pitchFamily="49" charset="-120"/>
                        </a:rPr>
                        <a:t>*</a:t>
                      </a:r>
                      <a:r>
                        <a:rPr lang="en-US" altLang="zh-TW" sz="2000" dirty="0" smtClean="0">
                          <a:ea typeface="文鼎中隸" pitchFamily="49" charset="-120"/>
                        </a:rPr>
                        <a:t>20%40%=</a:t>
                      </a:r>
                      <a:r>
                        <a:rPr lang="en-US" altLang="zh-TW" sz="2000" b="1" dirty="0" smtClean="0">
                          <a:solidFill>
                            <a:srgbClr val="FF0000"/>
                          </a:solidFill>
                          <a:ea typeface="文鼎中隸" pitchFamily="49" charset="-120"/>
                        </a:rPr>
                        <a:t>72</a:t>
                      </a:r>
                      <a:r>
                        <a:rPr lang="zh-TW" altLang="en-US" sz="2000" b="1" dirty="0" smtClean="0">
                          <a:solidFill>
                            <a:srgbClr val="FF0000"/>
                          </a:solidFill>
                          <a:ea typeface="文鼎中隸" pitchFamily="49" charset="-120"/>
                        </a:rPr>
                        <a:t>萬</a:t>
                      </a:r>
                      <a:endParaRPr lang="en-US" altLang="zh-TW" sz="2000" b="1" dirty="0" smtClean="0">
                        <a:solidFill>
                          <a:srgbClr val="FF0000"/>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64096">
                <a:tc>
                  <a:txBody>
                    <a:bodyPr/>
                    <a:lstStyle/>
                    <a:p>
                      <a:pPr algn="ctr"/>
                      <a:r>
                        <a:rPr lang="zh-TW" altLang="en-US" sz="2000" b="1" dirty="0" smtClean="0">
                          <a:solidFill>
                            <a:srgbClr val="FF0000"/>
                          </a:solidFill>
                          <a:ea typeface="文鼎中隸" pitchFamily="49" charset="-120"/>
                        </a:rPr>
                        <a:t>在交屋後</a:t>
                      </a:r>
                      <a:r>
                        <a:rPr lang="zh-TW" altLang="en-US" sz="2000" dirty="0" smtClean="0">
                          <a:ea typeface="文鼎中隸" pitchFamily="49" charset="-120"/>
                        </a:rPr>
                        <a:t>在</a:t>
                      </a:r>
                      <a:r>
                        <a:rPr lang="en-US" altLang="zh-TW" sz="2000" dirty="0" smtClean="0">
                          <a:ea typeface="文鼎中隸" pitchFamily="49" charset="-120"/>
                        </a:rPr>
                        <a:t>105.1</a:t>
                      </a:r>
                      <a:r>
                        <a:rPr lang="zh-TW" altLang="en-US" sz="2000" dirty="0" smtClean="0">
                          <a:ea typeface="文鼎中隸" pitchFamily="49" charset="-120"/>
                        </a:rPr>
                        <a:t>一年內出售</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zh-TW" altLang="en-US" sz="2000" dirty="0" smtClean="0">
                          <a:ea typeface="文鼎中隸" pitchFamily="49" charset="-120"/>
                        </a:rPr>
                        <a:t>房地合一所得稅</a:t>
                      </a:r>
                      <a:r>
                        <a:rPr lang="en-US" altLang="zh-TW" sz="2000" dirty="0" smtClean="0">
                          <a:ea typeface="文鼎中隸" pitchFamily="49" charset="-120"/>
                        </a:rPr>
                        <a:t>=(4600</a:t>
                      </a:r>
                      <a:r>
                        <a:rPr lang="zh-TW" altLang="en-US" sz="2000" dirty="0" smtClean="0">
                          <a:ea typeface="文鼎中隸" pitchFamily="49" charset="-120"/>
                        </a:rPr>
                        <a:t>萬</a:t>
                      </a:r>
                      <a:r>
                        <a:rPr lang="en-US" altLang="zh-TW" sz="2000" dirty="0" smtClean="0">
                          <a:ea typeface="文鼎中隸" pitchFamily="49" charset="-120"/>
                        </a:rPr>
                        <a:t>-3600</a:t>
                      </a:r>
                      <a:r>
                        <a:rPr lang="zh-TW" altLang="en-US" sz="2000" dirty="0" smtClean="0">
                          <a:ea typeface="文鼎中隸" pitchFamily="49" charset="-120"/>
                        </a:rPr>
                        <a:t>萬</a:t>
                      </a:r>
                      <a:r>
                        <a:rPr lang="en-US" altLang="zh-TW" sz="2000" dirty="0" smtClean="0">
                          <a:ea typeface="文鼎中隸" pitchFamily="49" charset="-120"/>
                        </a:rPr>
                        <a:t>-100</a:t>
                      </a:r>
                      <a:r>
                        <a:rPr lang="zh-TW" altLang="en-US" sz="2000" dirty="0" smtClean="0">
                          <a:ea typeface="文鼎中隸" pitchFamily="49" charset="-120"/>
                        </a:rPr>
                        <a:t>萬</a:t>
                      </a:r>
                      <a:r>
                        <a:rPr lang="en-US" altLang="zh-TW" sz="2000" dirty="0" smtClean="0">
                          <a:ea typeface="文鼎中隸" pitchFamily="49" charset="-120"/>
                        </a:rPr>
                        <a:t>-80</a:t>
                      </a:r>
                      <a:r>
                        <a:rPr lang="zh-TW" altLang="en-US" sz="2000" dirty="0" smtClean="0">
                          <a:ea typeface="文鼎中隸" pitchFamily="49" charset="-120"/>
                        </a:rPr>
                        <a:t>萬</a:t>
                      </a:r>
                      <a:r>
                        <a:rPr lang="en-US" altLang="zh-TW" sz="2000" dirty="0" smtClean="0">
                          <a:ea typeface="文鼎中隸" pitchFamily="49" charset="-120"/>
                        </a:rPr>
                        <a:t>)</a:t>
                      </a:r>
                      <a:r>
                        <a:rPr lang="zh-TW" altLang="en-US" sz="2000" dirty="0" smtClean="0">
                          <a:ea typeface="文鼎中隸" pitchFamily="49" charset="-120"/>
                        </a:rPr>
                        <a:t>*</a:t>
                      </a:r>
                      <a:r>
                        <a:rPr lang="en-US" altLang="zh-TW" sz="2000" dirty="0" smtClean="0">
                          <a:ea typeface="文鼎中隸" pitchFamily="49" charset="-120"/>
                        </a:rPr>
                        <a:t>45%=</a:t>
                      </a:r>
                      <a:r>
                        <a:rPr lang="en-US" altLang="zh-TW" sz="2000" b="1" dirty="0" smtClean="0">
                          <a:solidFill>
                            <a:srgbClr val="FF0000"/>
                          </a:solidFill>
                          <a:ea typeface="文鼎中隸" pitchFamily="49" charset="-120"/>
                        </a:rPr>
                        <a:t>360</a:t>
                      </a:r>
                      <a:r>
                        <a:rPr lang="zh-TW" altLang="en-US" sz="2000" b="1" dirty="0" smtClean="0">
                          <a:solidFill>
                            <a:srgbClr val="FF0000"/>
                          </a:solidFill>
                          <a:ea typeface="文鼎中隸" pitchFamily="49" charset="-120"/>
                        </a:rPr>
                        <a:t>萬</a:t>
                      </a:r>
                      <a:endParaRPr lang="zh-TW" altLang="en-US" sz="2000" b="1" dirty="0">
                        <a:solidFill>
                          <a:srgbClr val="FF0000"/>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60140">
                <a:tc>
                  <a:txBody>
                    <a:bodyPr/>
                    <a:lstStyle/>
                    <a:p>
                      <a:pPr algn="ctr"/>
                      <a:r>
                        <a:rPr lang="en-US" altLang="zh-TW" sz="2000" b="1" dirty="0" smtClean="0">
                          <a:solidFill>
                            <a:srgbClr val="FF0000"/>
                          </a:solidFill>
                          <a:ea typeface="文鼎中隸" pitchFamily="49" charset="-120"/>
                        </a:rPr>
                        <a:t>104</a:t>
                      </a:r>
                      <a:r>
                        <a:rPr lang="zh-TW" altLang="en-US" sz="2000" b="1" dirty="0" smtClean="0">
                          <a:solidFill>
                            <a:srgbClr val="FF0000"/>
                          </a:solidFill>
                          <a:ea typeface="文鼎中隸" pitchFamily="49" charset="-120"/>
                        </a:rPr>
                        <a:t>年交屋後在</a:t>
                      </a:r>
                      <a:r>
                        <a:rPr lang="en-US" altLang="zh-TW" sz="2000" dirty="0" smtClean="0">
                          <a:ea typeface="文鼎中隸" pitchFamily="49" charset="-120"/>
                        </a:rPr>
                        <a:t>107.2</a:t>
                      </a:r>
                      <a:r>
                        <a:rPr lang="zh-TW" altLang="en-US" sz="2000" dirty="0" smtClean="0">
                          <a:ea typeface="文鼎中隸" pitchFamily="49" charset="-120"/>
                        </a:rPr>
                        <a:t>持有兩年以上出售</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zh-TW" altLang="en-US" sz="2000" dirty="0" smtClean="0">
                          <a:ea typeface="文鼎中隸" pitchFamily="49" charset="-120"/>
                        </a:rPr>
                        <a:t>房地適用舊制所得稅</a:t>
                      </a:r>
                      <a:r>
                        <a:rPr lang="en-US" altLang="zh-TW" sz="2000" dirty="0" smtClean="0">
                          <a:ea typeface="文鼎中隸" pitchFamily="49" charset="-120"/>
                        </a:rPr>
                        <a:t>=(4600</a:t>
                      </a:r>
                      <a:r>
                        <a:rPr lang="zh-TW" altLang="en-US" sz="2000" dirty="0" smtClean="0">
                          <a:ea typeface="文鼎中隸" pitchFamily="49" charset="-120"/>
                        </a:rPr>
                        <a:t>萬</a:t>
                      </a:r>
                      <a:r>
                        <a:rPr lang="en-US" altLang="zh-TW" sz="2000" dirty="0" smtClean="0">
                          <a:ea typeface="文鼎中隸" pitchFamily="49" charset="-120"/>
                        </a:rPr>
                        <a:t>-3600</a:t>
                      </a:r>
                      <a:r>
                        <a:rPr lang="zh-TW" altLang="en-US" sz="2000" dirty="0" smtClean="0">
                          <a:ea typeface="文鼎中隸" pitchFamily="49" charset="-120"/>
                        </a:rPr>
                        <a:t>萬</a:t>
                      </a:r>
                      <a:r>
                        <a:rPr lang="en-US" altLang="zh-TW" sz="2000" dirty="0" smtClean="0">
                          <a:ea typeface="文鼎中隸" pitchFamily="49" charset="-120"/>
                        </a:rPr>
                        <a:t>-100</a:t>
                      </a:r>
                      <a:r>
                        <a:rPr lang="zh-TW" altLang="en-US" sz="2000" dirty="0" smtClean="0">
                          <a:ea typeface="文鼎中隸" pitchFamily="49" charset="-120"/>
                        </a:rPr>
                        <a:t>萬</a:t>
                      </a:r>
                      <a:r>
                        <a:rPr lang="en-US" altLang="zh-TW" sz="2000" dirty="0" smtClean="0">
                          <a:ea typeface="文鼎中隸" pitchFamily="49" charset="-120"/>
                        </a:rPr>
                        <a:t>)</a:t>
                      </a:r>
                      <a:r>
                        <a:rPr lang="zh-TW" altLang="en-US" sz="2000" dirty="0" smtClean="0">
                          <a:ea typeface="文鼎中隸" pitchFamily="49" charset="-120"/>
                        </a:rPr>
                        <a:t>*</a:t>
                      </a:r>
                      <a:r>
                        <a:rPr lang="en-US" altLang="zh-TW" sz="2000" dirty="0" smtClean="0">
                          <a:ea typeface="文鼎中隸" pitchFamily="49" charset="-120"/>
                        </a:rPr>
                        <a:t>20%</a:t>
                      </a:r>
                      <a:r>
                        <a:rPr lang="zh-TW" altLang="en-US" sz="2000" dirty="0" smtClean="0">
                          <a:ea typeface="文鼎中隸" pitchFamily="49" charset="-120"/>
                        </a:rPr>
                        <a:t>*綜合所得稅率</a:t>
                      </a:r>
                      <a:r>
                        <a:rPr lang="en-US" altLang="zh-TW" sz="2000" dirty="0" smtClean="0">
                          <a:ea typeface="文鼎中隸" pitchFamily="49" charset="-120"/>
                        </a:rPr>
                        <a:t>40%=</a:t>
                      </a:r>
                      <a:r>
                        <a:rPr lang="en-US" altLang="zh-TW" sz="2000" b="1" dirty="0" smtClean="0">
                          <a:solidFill>
                            <a:srgbClr val="FF0000"/>
                          </a:solidFill>
                          <a:ea typeface="文鼎中隸" pitchFamily="49" charset="-120"/>
                        </a:rPr>
                        <a:t>72</a:t>
                      </a:r>
                      <a:r>
                        <a:rPr lang="zh-TW" altLang="en-US" sz="2000" b="1" dirty="0" smtClean="0">
                          <a:solidFill>
                            <a:srgbClr val="FF0000"/>
                          </a:solidFill>
                          <a:ea typeface="文鼎中隸" pitchFamily="49" charset="-120"/>
                        </a:rPr>
                        <a:t>萬</a:t>
                      </a:r>
                      <a:r>
                        <a:rPr lang="en-US" altLang="zh-TW" sz="2000" b="1" dirty="0" smtClean="0">
                          <a:solidFill>
                            <a:srgbClr val="FF0000"/>
                          </a:solidFill>
                          <a:ea typeface="文鼎中隸" pitchFamily="49" charset="-120"/>
                        </a:rPr>
                        <a:t>(</a:t>
                      </a:r>
                      <a:r>
                        <a:rPr lang="zh-TW" altLang="en-US" sz="2000" b="1" dirty="0" smtClean="0">
                          <a:solidFill>
                            <a:srgbClr val="FF0000"/>
                          </a:solidFill>
                          <a:ea typeface="文鼎中隸" pitchFamily="49" charset="-120"/>
                        </a:rPr>
                        <a:t>稅負最低</a:t>
                      </a:r>
                      <a:r>
                        <a:rPr lang="en-US" altLang="zh-TW" sz="2000" b="1" dirty="0" smtClean="0">
                          <a:solidFill>
                            <a:srgbClr val="FF0000"/>
                          </a:solidFill>
                          <a:ea typeface="文鼎中隸" pitchFamily="49"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5" name="六角星形 4"/>
          <p:cNvSpPr/>
          <p:nvPr/>
        </p:nvSpPr>
        <p:spPr>
          <a:xfrm>
            <a:off x="383820" y="203198"/>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雲朵形 5"/>
          <p:cNvSpPr/>
          <p:nvPr/>
        </p:nvSpPr>
        <p:spPr>
          <a:xfrm rot="20674892">
            <a:off x="11151" y="1243003"/>
            <a:ext cx="1893306" cy="115652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4000" dirty="0">
                <a:ea typeface="文鼎中粗隸" pitchFamily="49" charset="-120"/>
              </a:rPr>
              <a:t>釋</a:t>
            </a:r>
            <a:r>
              <a:rPr lang="zh-TW" altLang="en-US" sz="4000" dirty="0" smtClean="0">
                <a:ea typeface="文鼎中粗隸" pitchFamily="49" charset="-120"/>
              </a:rPr>
              <a:t>例</a:t>
            </a:r>
            <a:endParaRPr lang="zh-TW" altLang="en-US" sz="4000" dirty="0">
              <a:ea typeface="文鼎中粗隸" pitchFamily="49" charset="-120"/>
            </a:endParaRPr>
          </a:p>
        </p:txBody>
      </p:sp>
      <p:sp>
        <p:nvSpPr>
          <p:cNvPr id="7" name="投影片編號版面配置區 6"/>
          <p:cNvSpPr>
            <a:spLocks noGrp="1"/>
          </p:cNvSpPr>
          <p:nvPr>
            <p:ph type="sldNum" sz="quarter" idx="12"/>
          </p:nvPr>
        </p:nvSpPr>
        <p:spPr/>
        <p:txBody>
          <a:bodyPr/>
          <a:lstStyle/>
          <a:p>
            <a:fld id="{9D10C579-0557-4C56-B8AD-6FAD010EF341}" type="slidenum">
              <a:rPr lang="zh-TW" altLang="en-US" smtClean="0"/>
              <a:pPr/>
              <a:t>30</a:t>
            </a:fld>
            <a:endParaRPr lang="zh-TW" altLang="en-US"/>
          </a:p>
        </p:txBody>
      </p:sp>
    </p:spTree>
    <p:extLst>
      <p:ext uri="{BB962C8B-B14F-4D97-AF65-F5344CB8AC3E}">
        <p14:creationId xmlns:p14="http://schemas.microsoft.com/office/powerpoint/2010/main" val="914693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en-US" sz="3000" dirty="0" smtClean="0"/>
              <a:t>購預售屋交易利得課稅原則</a:t>
            </a:r>
            <a:endParaRPr lang="zh-TW" altLang="en-US" sz="3000" dirty="0"/>
          </a:p>
        </p:txBody>
      </p:sp>
      <p:graphicFrame>
        <p:nvGraphicFramePr>
          <p:cNvPr id="4" name="表格 3"/>
          <p:cNvGraphicFramePr>
            <a:graphicFrameLocks noGrp="1"/>
          </p:cNvGraphicFramePr>
          <p:nvPr>
            <p:extLst>
              <p:ext uri="{D42A27DB-BD31-4B8C-83A1-F6EECF244321}">
                <p14:modId xmlns:p14="http://schemas.microsoft.com/office/powerpoint/2010/main" val="530904019"/>
              </p:ext>
            </p:extLst>
          </p:nvPr>
        </p:nvGraphicFramePr>
        <p:xfrm>
          <a:off x="539552" y="1340768"/>
          <a:ext cx="7992888" cy="5386386"/>
        </p:xfrm>
        <a:graphic>
          <a:graphicData uri="http://schemas.openxmlformats.org/drawingml/2006/table">
            <a:tbl>
              <a:tblPr firstRow="1" bandRow="1">
                <a:tableStyleId>{5C22544A-7EE6-4342-B048-85BDC9FD1C3A}</a:tableStyleId>
              </a:tblPr>
              <a:tblGrid>
                <a:gridCol w="2664296"/>
                <a:gridCol w="2664296"/>
                <a:gridCol w="2664296"/>
              </a:tblGrid>
              <a:tr h="921702">
                <a:tc>
                  <a:txBody>
                    <a:bodyPr/>
                    <a:lstStyle/>
                    <a:p>
                      <a:pPr algn="l">
                        <a:lnSpc>
                          <a:spcPct val="200000"/>
                        </a:lnSpc>
                      </a:pPr>
                      <a:r>
                        <a:rPr lang="zh-TW" altLang="en-US" sz="2000" dirty="0" smtClean="0">
                          <a:ea typeface="文鼎中隸" pitchFamily="49" charset="-120"/>
                        </a:rPr>
                        <a:t>購入過戶期</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pPr>
                      <a:r>
                        <a:rPr lang="zh-TW" altLang="en-US" sz="2000" dirty="0" smtClean="0">
                          <a:ea typeface="文鼎中隸" pitchFamily="49" charset="-120"/>
                        </a:rPr>
                        <a:t>出售期間</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pPr>
                      <a:r>
                        <a:rPr lang="zh-TW" altLang="en-US" sz="2000" dirty="0" smtClean="0">
                          <a:ea typeface="文鼎中隸" pitchFamily="49" charset="-120"/>
                        </a:rPr>
                        <a:t>房地課稅</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702">
                <a:tc>
                  <a:txBody>
                    <a:bodyPr/>
                    <a:lstStyle/>
                    <a:p>
                      <a:pPr algn="l">
                        <a:lnSpc>
                          <a:spcPct val="200000"/>
                        </a:lnSpc>
                      </a:pPr>
                      <a:r>
                        <a:rPr lang="en-US" altLang="zh-TW" sz="2000" dirty="0" smtClean="0">
                          <a:ea typeface="文鼎中隸" pitchFamily="49" charset="-120"/>
                        </a:rPr>
                        <a:t>104.12.31</a:t>
                      </a:r>
                      <a:r>
                        <a:rPr lang="zh-TW" altLang="en-US" sz="2000" dirty="0" smtClean="0">
                          <a:ea typeface="文鼎中隸" pitchFamily="49" charset="-120"/>
                        </a:rPr>
                        <a:t>前沒過戶</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pPr>
                      <a:r>
                        <a:rPr lang="en-US" altLang="zh-TW" sz="2000" dirty="0" smtClean="0">
                          <a:ea typeface="文鼎中隸" pitchFamily="49" charset="-120"/>
                        </a:rPr>
                        <a:t>104.12.31</a:t>
                      </a:r>
                      <a:r>
                        <a:rPr lang="zh-TW" altLang="en-US" sz="2000" dirty="0" smtClean="0">
                          <a:ea typeface="文鼎中隸" pitchFamily="49" charset="-120"/>
                        </a:rPr>
                        <a:t>前沒過戶</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pPr>
                      <a:r>
                        <a:rPr lang="zh-TW" altLang="en-US" sz="2000" dirty="0" smtClean="0">
                          <a:ea typeface="文鼎中隸" pitchFamily="49" charset="-120"/>
                        </a:rPr>
                        <a:t>全部利潤其他權力所得</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702">
                <a:tc>
                  <a:txBody>
                    <a:bodyPr/>
                    <a:lstStyle/>
                    <a:p>
                      <a:pPr algn="l">
                        <a:lnSpc>
                          <a:spcPct val="200000"/>
                        </a:lnSpc>
                      </a:pPr>
                      <a:r>
                        <a:rPr lang="en-US" altLang="zh-TW" sz="2000" dirty="0" smtClean="0">
                          <a:ea typeface="文鼎中隸" pitchFamily="49" charset="-120"/>
                        </a:rPr>
                        <a:t>104.12.31</a:t>
                      </a:r>
                      <a:r>
                        <a:rPr lang="zh-TW" altLang="en-US" sz="2000" dirty="0" smtClean="0">
                          <a:ea typeface="文鼎中隸" pitchFamily="49" charset="-120"/>
                        </a:rPr>
                        <a:t>前交屋</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pPr>
                      <a:r>
                        <a:rPr lang="zh-TW" altLang="en-US" sz="2000" dirty="0" smtClean="0">
                          <a:ea typeface="文鼎中隸" pitchFamily="49" charset="-120"/>
                        </a:rPr>
                        <a:t>持有未滿兩年出售</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pPr>
                      <a:r>
                        <a:rPr lang="zh-TW" altLang="en-US" sz="2000" dirty="0" smtClean="0">
                          <a:ea typeface="文鼎中隸" pitchFamily="49" charset="-120"/>
                        </a:rPr>
                        <a:t>房地均適用新制課稅</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702">
                <a:tc>
                  <a:txBody>
                    <a:bodyPr/>
                    <a:lstStyle/>
                    <a:p>
                      <a:pPr algn="l">
                        <a:lnSpc>
                          <a:spcPct val="200000"/>
                        </a:lnSpc>
                      </a:pPr>
                      <a:r>
                        <a:rPr lang="en-US" altLang="zh-TW" sz="2000" dirty="0" smtClean="0">
                          <a:ea typeface="文鼎中隸" pitchFamily="49" charset="-120"/>
                        </a:rPr>
                        <a:t>104.12.31</a:t>
                      </a:r>
                      <a:r>
                        <a:rPr lang="zh-TW" altLang="en-US" sz="2000" dirty="0" smtClean="0">
                          <a:ea typeface="文鼎中隸" pitchFamily="49" charset="-120"/>
                        </a:rPr>
                        <a:t>前交屋</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pPr>
                      <a:r>
                        <a:rPr lang="zh-TW" altLang="en-US" sz="2000" dirty="0" smtClean="0">
                          <a:ea typeface="文鼎中隸" pitchFamily="49" charset="-120"/>
                        </a:rPr>
                        <a:t>持有滿兩年後出售</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pPr>
                      <a:r>
                        <a:rPr lang="zh-TW" altLang="en-US" sz="2000" dirty="0" smtClean="0">
                          <a:ea typeface="文鼎中隸" pitchFamily="49" charset="-120"/>
                        </a:rPr>
                        <a:t>適用舊制只有房屋利潤課稅</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702">
                <a:tc>
                  <a:txBody>
                    <a:bodyPr/>
                    <a:lstStyle/>
                    <a:p>
                      <a:pPr algn="l">
                        <a:lnSpc>
                          <a:spcPct val="200000"/>
                        </a:lnSpc>
                      </a:pPr>
                      <a:r>
                        <a:rPr lang="en-US" altLang="zh-TW" sz="2000" dirty="0" smtClean="0">
                          <a:ea typeface="文鼎中隸" pitchFamily="49" charset="-120"/>
                        </a:rPr>
                        <a:t>105.1.1</a:t>
                      </a:r>
                      <a:r>
                        <a:rPr lang="zh-TW" altLang="en-US" sz="2000" dirty="0" smtClean="0">
                          <a:ea typeface="文鼎中隸" pitchFamily="49" charset="-120"/>
                        </a:rPr>
                        <a:t>後交屋</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pPr>
                      <a:r>
                        <a:rPr lang="en-US" altLang="zh-TW" sz="2000" dirty="0" smtClean="0">
                          <a:ea typeface="文鼎中隸" pitchFamily="49" charset="-120"/>
                        </a:rPr>
                        <a:t>105.1.1</a:t>
                      </a:r>
                      <a:r>
                        <a:rPr lang="zh-TW" altLang="en-US" sz="2000" dirty="0" smtClean="0">
                          <a:ea typeface="文鼎中隸" pitchFamily="49" charset="-120"/>
                        </a:rPr>
                        <a:t>後</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pPr>
                      <a:r>
                        <a:rPr lang="zh-TW" altLang="en-US" sz="2000" dirty="0" smtClean="0">
                          <a:ea typeface="文鼎中隸" pitchFamily="49" charset="-120"/>
                        </a:rPr>
                        <a:t>房地均適用新制課稅</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12"/>
          </p:nvPr>
        </p:nvSpPr>
        <p:spPr/>
        <p:txBody>
          <a:bodyPr/>
          <a:lstStyle/>
          <a:p>
            <a:fld id="{9D10C579-0557-4C56-B8AD-6FAD010EF341}" type="slidenum">
              <a:rPr lang="zh-TW" altLang="en-US" smtClean="0"/>
              <a:pPr/>
              <a:t>31</a:t>
            </a:fld>
            <a:endParaRPr lang="zh-TW" altLang="en-US"/>
          </a:p>
        </p:txBody>
      </p:sp>
    </p:spTree>
    <p:extLst>
      <p:ext uri="{BB962C8B-B14F-4D97-AF65-F5344CB8AC3E}">
        <p14:creationId xmlns:p14="http://schemas.microsoft.com/office/powerpoint/2010/main" val="869255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908720"/>
            <a:ext cx="8229600" cy="4525963"/>
          </a:xfrm>
        </p:spPr>
        <p:txBody>
          <a:bodyPr>
            <a:normAutofit/>
          </a:bodyPr>
          <a:lstStyle/>
          <a:p>
            <a:pPr>
              <a:buFont typeface="Wingdings" pitchFamily="2" charset="2"/>
              <a:buChar char="Ø"/>
            </a:pPr>
            <a:r>
              <a:rPr lang="zh-TW" altLang="en-US" sz="1600" dirty="0" smtClean="0">
                <a:ea typeface="文鼎中隸" pitchFamily="49" charset="-120"/>
              </a:rPr>
              <a:t>甲</a:t>
            </a:r>
            <a:r>
              <a:rPr lang="en-US" altLang="zh-TW" sz="1600" dirty="0" smtClean="0">
                <a:ea typeface="文鼎中隸" pitchFamily="49" charset="-120"/>
              </a:rPr>
              <a:t>104.12.31</a:t>
            </a:r>
            <a:r>
              <a:rPr lang="zh-TW" altLang="en-US" sz="1600" dirty="0">
                <a:ea typeface="文鼎中隸" pitchFamily="49" charset="-120"/>
              </a:rPr>
              <a:t>前</a:t>
            </a:r>
            <a:r>
              <a:rPr lang="zh-TW" altLang="en-US" sz="1600" dirty="0" smtClean="0">
                <a:ea typeface="文鼎中隸" pitchFamily="49" charset="-120"/>
              </a:rPr>
              <a:t>購買並過戶一戶總價</a:t>
            </a:r>
            <a:r>
              <a:rPr lang="en-US" altLang="zh-TW" sz="1600" dirty="0" smtClean="0">
                <a:ea typeface="文鼎中隸" pitchFamily="49" charset="-120"/>
              </a:rPr>
              <a:t>3600</a:t>
            </a:r>
            <a:r>
              <a:rPr lang="zh-TW" altLang="en-US" sz="1600" dirty="0" smtClean="0">
                <a:ea typeface="文鼎中隸" pitchFamily="49" charset="-120"/>
              </a:rPr>
              <a:t>萬成屋，假設</a:t>
            </a:r>
            <a:r>
              <a:rPr lang="en-US" altLang="zh-TW" sz="1600" dirty="0" smtClean="0">
                <a:ea typeface="文鼎中隸" pitchFamily="49" charset="-120"/>
              </a:rPr>
              <a:t>107.3</a:t>
            </a:r>
            <a:r>
              <a:rPr lang="zh-TW" altLang="en-US" sz="1600" dirty="0" smtClean="0">
                <a:ea typeface="文鼎中隸" pitchFamily="49" charset="-120"/>
              </a:rPr>
              <a:t>售價為</a:t>
            </a:r>
            <a:r>
              <a:rPr lang="en-US" altLang="zh-TW" sz="1600" dirty="0" smtClean="0">
                <a:ea typeface="文鼎中隸" pitchFamily="49" charset="-120"/>
              </a:rPr>
              <a:t>4600</a:t>
            </a:r>
            <a:r>
              <a:rPr lang="zh-TW" altLang="en-US" sz="1600" dirty="0" smtClean="0">
                <a:ea typeface="文鼎中隸" pitchFamily="49" charset="-120"/>
              </a:rPr>
              <a:t>萬</a:t>
            </a:r>
            <a:r>
              <a:rPr lang="en-US" altLang="zh-TW" sz="1600" b="1" dirty="0" smtClean="0">
                <a:solidFill>
                  <a:srgbClr val="FF0000"/>
                </a:solidFill>
                <a:ea typeface="文鼎中隸" pitchFamily="49" charset="-120"/>
              </a:rPr>
              <a:t>(</a:t>
            </a:r>
            <a:r>
              <a:rPr lang="zh-TW" altLang="en-US" sz="1600" b="1" dirty="0" smtClean="0">
                <a:solidFill>
                  <a:srgbClr val="FF0000"/>
                </a:solidFill>
                <a:ea typeface="文鼎中隸" pitchFamily="49" charset="-120"/>
              </a:rPr>
              <a:t>房地比例</a:t>
            </a:r>
            <a:r>
              <a:rPr lang="en-US" altLang="zh-TW" sz="1600" b="1" dirty="0" smtClean="0">
                <a:solidFill>
                  <a:srgbClr val="FF0000"/>
                </a:solidFill>
                <a:ea typeface="文鼎中隸" pitchFamily="49" charset="-120"/>
              </a:rPr>
              <a:t>25</a:t>
            </a:r>
            <a:r>
              <a:rPr lang="zh-TW" altLang="en-US" sz="1600" b="1" dirty="0" smtClean="0">
                <a:solidFill>
                  <a:srgbClr val="FF0000"/>
                </a:solidFill>
                <a:ea typeface="文鼎中隸" pitchFamily="49" charset="-120"/>
              </a:rPr>
              <a:t>比</a:t>
            </a:r>
            <a:r>
              <a:rPr lang="en-US" altLang="zh-TW" sz="1600" b="1" dirty="0" smtClean="0">
                <a:solidFill>
                  <a:srgbClr val="FF0000"/>
                </a:solidFill>
                <a:ea typeface="文鼎中隸" pitchFamily="49" charset="-120"/>
              </a:rPr>
              <a:t>75)</a:t>
            </a:r>
            <a:r>
              <a:rPr lang="zh-TW" altLang="en-US" sz="1600" dirty="0" smtClean="0">
                <a:ea typeface="文鼎中隸" pitchFamily="49" charset="-120"/>
              </a:rPr>
              <a:t>，仲介費</a:t>
            </a:r>
            <a:r>
              <a:rPr lang="en-US" altLang="zh-TW" sz="1600" dirty="0" smtClean="0">
                <a:ea typeface="文鼎中隸" pitchFamily="49" charset="-120"/>
              </a:rPr>
              <a:t>100</a:t>
            </a:r>
            <a:r>
              <a:rPr lang="zh-TW" altLang="en-US" sz="1600" dirty="0" smtClean="0">
                <a:ea typeface="文鼎中隸" pitchFamily="49" charset="-120"/>
              </a:rPr>
              <a:t>萬，購買時至</a:t>
            </a:r>
            <a:r>
              <a:rPr lang="en-US" altLang="zh-TW" sz="1600" dirty="0" smtClean="0">
                <a:ea typeface="文鼎中隸" pitchFamily="49" charset="-120"/>
              </a:rPr>
              <a:t>107</a:t>
            </a:r>
            <a:r>
              <a:rPr lang="zh-TW" altLang="en-US" sz="1600" dirty="0" smtClean="0">
                <a:ea typeface="文鼎中隸" pitchFamily="49" charset="-120"/>
              </a:rPr>
              <a:t>年土地公告現值增值</a:t>
            </a:r>
            <a:r>
              <a:rPr lang="en-US" altLang="zh-TW" sz="1600" dirty="0" smtClean="0">
                <a:ea typeface="文鼎中隸" pitchFamily="49" charset="-120"/>
              </a:rPr>
              <a:t>80</a:t>
            </a:r>
            <a:r>
              <a:rPr lang="zh-TW" altLang="en-US" sz="1600" dirty="0" smtClean="0">
                <a:ea typeface="文鼎中隸" pitchFamily="49" charset="-120"/>
              </a:rPr>
              <a:t>萬，綜所稅適用稅率</a:t>
            </a:r>
            <a:r>
              <a:rPr lang="en-US" altLang="zh-TW" sz="1600" dirty="0" smtClean="0">
                <a:ea typeface="文鼎中隸" pitchFamily="49" charset="-120"/>
              </a:rPr>
              <a:t>40%</a:t>
            </a:r>
          </a:p>
          <a:p>
            <a:pPr>
              <a:buFont typeface="Wingdings" pitchFamily="2" charset="2"/>
              <a:buChar char="Ø"/>
            </a:pPr>
            <a:r>
              <a:rPr lang="zh-TW" altLang="en-US" sz="1600" dirty="0" smtClean="0">
                <a:ea typeface="文鼎中隸" pitchFamily="49" charset="-120"/>
              </a:rPr>
              <a:t>乙</a:t>
            </a:r>
            <a:r>
              <a:rPr lang="en-US" altLang="zh-TW" sz="1600" dirty="0" smtClean="0">
                <a:ea typeface="文鼎中隸" pitchFamily="49" charset="-120"/>
              </a:rPr>
              <a:t>105.1.31</a:t>
            </a:r>
            <a:r>
              <a:rPr lang="zh-TW" altLang="en-US" sz="1600" dirty="0" smtClean="0">
                <a:ea typeface="文鼎中隸" pitchFamily="49" charset="-120"/>
              </a:rPr>
              <a:t>購買並過戶一戶總價</a:t>
            </a:r>
            <a:r>
              <a:rPr lang="en-US" altLang="zh-TW" sz="1600" dirty="0" smtClean="0">
                <a:ea typeface="文鼎中隸" pitchFamily="49" charset="-120"/>
              </a:rPr>
              <a:t>3600</a:t>
            </a:r>
            <a:r>
              <a:rPr lang="zh-TW" altLang="en-US" sz="1600" dirty="0" smtClean="0">
                <a:ea typeface="文鼎中隸" pitchFamily="49" charset="-120"/>
              </a:rPr>
              <a:t>萬成屋，</a:t>
            </a:r>
            <a:r>
              <a:rPr lang="en-US" altLang="zh-TW" sz="1600" dirty="0" smtClean="0">
                <a:ea typeface="文鼎中隸" pitchFamily="49" charset="-120"/>
              </a:rPr>
              <a:t>107.3</a:t>
            </a:r>
            <a:r>
              <a:rPr lang="zh-TW" altLang="en-US" sz="1600" dirty="0" smtClean="0">
                <a:ea typeface="文鼎中隸" pitchFamily="49" charset="-120"/>
              </a:rPr>
              <a:t>售價</a:t>
            </a:r>
            <a:r>
              <a:rPr lang="en-US" altLang="zh-TW" sz="1600" dirty="0" smtClean="0">
                <a:ea typeface="文鼎中隸" pitchFamily="49" charset="-120"/>
              </a:rPr>
              <a:t>4600</a:t>
            </a:r>
            <a:r>
              <a:rPr lang="zh-TW" altLang="en-US" sz="1600" dirty="0" smtClean="0">
                <a:ea typeface="文鼎中隸" pitchFamily="49" charset="-120"/>
              </a:rPr>
              <a:t>萬，</a:t>
            </a:r>
            <a:r>
              <a:rPr lang="zh-TW" altLang="en-US" sz="1600" dirty="0">
                <a:ea typeface="文鼎中隸" pitchFamily="49" charset="-120"/>
              </a:rPr>
              <a:t>仲介</a:t>
            </a:r>
            <a:r>
              <a:rPr lang="zh-TW" altLang="en-US" sz="1600" dirty="0" smtClean="0">
                <a:ea typeface="文鼎中隸" pitchFamily="49" charset="-120"/>
              </a:rPr>
              <a:t>費</a:t>
            </a:r>
            <a:r>
              <a:rPr lang="en-US" altLang="zh-TW" sz="1600" dirty="0" smtClean="0">
                <a:ea typeface="文鼎中隸" pitchFamily="49" charset="-120"/>
              </a:rPr>
              <a:t>100</a:t>
            </a:r>
            <a:r>
              <a:rPr lang="zh-TW" altLang="en-US" sz="1600" dirty="0" smtClean="0">
                <a:ea typeface="文鼎中隸" pitchFamily="49" charset="-120"/>
              </a:rPr>
              <a:t>萬，購買時至</a:t>
            </a:r>
            <a:r>
              <a:rPr lang="en-US" altLang="zh-TW" sz="1600" dirty="0" smtClean="0">
                <a:ea typeface="文鼎中隸" pitchFamily="49" charset="-120"/>
              </a:rPr>
              <a:t>107.3</a:t>
            </a:r>
            <a:r>
              <a:rPr lang="zh-TW" altLang="en-US" sz="1600" dirty="0" smtClean="0">
                <a:ea typeface="文鼎中隸" pitchFamily="49" charset="-120"/>
              </a:rPr>
              <a:t>土地公告現值增值</a:t>
            </a:r>
            <a:r>
              <a:rPr lang="en-US" altLang="zh-TW" sz="1600" dirty="0" smtClean="0">
                <a:ea typeface="文鼎中隸" pitchFamily="49" charset="-120"/>
              </a:rPr>
              <a:t>80</a:t>
            </a:r>
            <a:r>
              <a:rPr lang="zh-TW" altLang="en-US" sz="1600" dirty="0" smtClean="0">
                <a:ea typeface="文鼎中隸" pitchFamily="49" charset="-120"/>
              </a:rPr>
              <a:t>萬</a:t>
            </a:r>
            <a:endParaRPr lang="en-US" altLang="zh-TW" sz="1600" dirty="0" smtClean="0">
              <a:ea typeface="文鼎中隸" pitchFamily="49" charset="-120"/>
            </a:endParaRPr>
          </a:p>
        </p:txBody>
      </p:sp>
      <p:sp>
        <p:nvSpPr>
          <p:cNvPr id="3" name="標題 2"/>
          <p:cNvSpPr>
            <a:spLocks noGrp="1"/>
          </p:cNvSpPr>
          <p:nvPr>
            <p:ph type="title"/>
          </p:nvPr>
        </p:nvSpPr>
        <p:spPr>
          <a:xfrm>
            <a:off x="467544" y="0"/>
            <a:ext cx="8229600" cy="1143000"/>
          </a:xfrm>
        </p:spPr>
        <p:txBody>
          <a:bodyPr>
            <a:normAutofit/>
          </a:bodyPr>
          <a:lstStyle/>
          <a:p>
            <a:pPr algn="ctr"/>
            <a:r>
              <a:rPr lang="en-US" altLang="zh-TW" sz="3000" dirty="0" smtClean="0"/>
              <a:t>104.12</a:t>
            </a:r>
            <a:r>
              <a:rPr lang="zh-TW" altLang="en-US" sz="3000" dirty="0" smtClean="0"/>
              <a:t>與</a:t>
            </a:r>
            <a:r>
              <a:rPr lang="en-US" altLang="zh-TW" sz="3000" dirty="0" smtClean="0"/>
              <a:t>105.1</a:t>
            </a:r>
            <a:r>
              <a:rPr lang="zh-TW" altLang="en-US" sz="3000" dirty="0" smtClean="0"/>
              <a:t>購買交屋之租稅差異</a:t>
            </a:r>
            <a:endParaRPr lang="zh-TW" altLang="en-US" sz="3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2474135"/>
            <a:ext cx="676299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32</a:t>
            </a:fld>
            <a:endParaRPr lang="zh-TW" altLang="en-US"/>
          </a:p>
        </p:txBody>
      </p:sp>
    </p:spTree>
    <p:extLst>
      <p:ext uri="{BB962C8B-B14F-4D97-AF65-F5344CB8AC3E}">
        <p14:creationId xmlns:p14="http://schemas.microsoft.com/office/powerpoint/2010/main" val="4020490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576" y="1700808"/>
            <a:ext cx="8229600" cy="4525963"/>
          </a:xfrm>
        </p:spPr>
        <p:txBody>
          <a:bodyPr>
            <a:noAutofit/>
          </a:bodyPr>
          <a:lstStyle/>
          <a:p>
            <a:pPr>
              <a:lnSpc>
                <a:spcPct val="160000"/>
              </a:lnSpc>
              <a:buFont typeface="Wingdings" pitchFamily="2" charset="2"/>
              <a:buChar char="Ø"/>
            </a:pPr>
            <a:r>
              <a:rPr lang="en-US" altLang="zh-TW" sz="2000" dirty="0" smtClean="0">
                <a:ea typeface="文鼎中隸" pitchFamily="49" charset="-120"/>
              </a:rPr>
              <a:t>104</a:t>
            </a:r>
            <a:r>
              <a:rPr lang="zh-TW" altLang="en-US" sz="2000" dirty="0" smtClean="0">
                <a:ea typeface="文鼎中隸" pitchFamily="49" charset="-120"/>
              </a:rPr>
              <a:t>年底前不動產贈與子女，雖可讓子女未來出售可適用舊制，但其未來出售房屋成本為較低的評定現值。</a:t>
            </a:r>
            <a:endParaRPr lang="en-US" altLang="zh-TW" sz="2000" dirty="0" smtClean="0">
              <a:ea typeface="文鼎中隸" pitchFamily="49" charset="-120"/>
            </a:endParaRPr>
          </a:p>
          <a:p>
            <a:pPr>
              <a:lnSpc>
                <a:spcPct val="160000"/>
              </a:lnSpc>
              <a:buFont typeface="Wingdings" pitchFamily="2" charset="2"/>
              <a:buChar char="Ø"/>
            </a:pPr>
            <a:r>
              <a:rPr lang="zh-TW" altLang="en-US" sz="2000" dirty="0" smtClean="0">
                <a:ea typeface="文鼎中隸" pitchFamily="49" charset="-120"/>
              </a:rPr>
              <a:t>甲</a:t>
            </a:r>
            <a:r>
              <a:rPr lang="en-US" altLang="zh-TW" sz="2000" dirty="0" smtClean="0">
                <a:ea typeface="文鼎中隸" pitchFamily="49" charset="-120"/>
              </a:rPr>
              <a:t>100.12.31</a:t>
            </a:r>
            <a:r>
              <a:rPr lang="zh-TW" altLang="en-US" sz="2000" dirty="0" smtClean="0">
                <a:ea typeface="文鼎中隸" pitchFamily="49" charset="-120"/>
              </a:rPr>
              <a:t>前購買一戶總價</a:t>
            </a:r>
            <a:r>
              <a:rPr lang="en-US" altLang="zh-TW" sz="2000" dirty="0" smtClean="0">
                <a:ea typeface="文鼎中隸" pitchFamily="49" charset="-120"/>
              </a:rPr>
              <a:t>3600</a:t>
            </a:r>
            <a:r>
              <a:rPr lang="zh-TW" altLang="en-US" sz="2000" dirty="0" smtClean="0">
                <a:ea typeface="文鼎中隸" pitchFamily="49" charset="-120"/>
              </a:rPr>
              <a:t>萬成屋，假設</a:t>
            </a:r>
            <a:r>
              <a:rPr lang="en-US" altLang="zh-TW" sz="2000" dirty="0" smtClean="0">
                <a:ea typeface="文鼎中隸" pitchFamily="49" charset="-120"/>
              </a:rPr>
              <a:t>104.12</a:t>
            </a:r>
            <a:r>
              <a:rPr lang="zh-TW" altLang="en-US" sz="2000" dirty="0" smtClean="0">
                <a:ea typeface="文鼎中隸" pitchFamily="49" charset="-120"/>
              </a:rPr>
              <a:t>贈與其子，房屋評定現值為</a:t>
            </a:r>
            <a:r>
              <a:rPr lang="en-US" altLang="zh-TW" sz="2000" dirty="0" smtClean="0">
                <a:ea typeface="文鼎中隸" pitchFamily="49" charset="-120"/>
              </a:rPr>
              <a:t>150</a:t>
            </a:r>
            <a:r>
              <a:rPr lang="zh-TW" altLang="en-US" sz="2000" dirty="0" smtClean="0">
                <a:ea typeface="文鼎中隸" pitchFamily="49" charset="-120"/>
              </a:rPr>
              <a:t>萬，其子在</a:t>
            </a:r>
            <a:r>
              <a:rPr lang="en-US" altLang="zh-TW" sz="2000" dirty="0" smtClean="0">
                <a:ea typeface="文鼎中隸" pitchFamily="49" charset="-120"/>
              </a:rPr>
              <a:t>107.1</a:t>
            </a:r>
            <a:r>
              <a:rPr lang="zh-TW" altLang="en-US" sz="2000" dirty="0" smtClean="0">
                <a:ea typeface="文鼎中隸" pitchFamily="49" charset="-120"/>
              </a:rPr>
              <a:t>出售價為</a:t>
            </a:r>
            <a:r>
              <a:rPr lang="en-US" altLang="zh-TW" sz="2000" dirty="0" smtClean="0">
                <a:ea typeface="文鼎中隸" pitchFamily="49" charset="-120"/>
              </a:rPr>
              <a:t>4600</a:t>
            </a:r>
            <a:r>
              <a:rPr lang="zh-TW" altLang="en-US" sz="2000" dirty="0" smtClean="0">
                <a:ea typeface="文鼎中隸" pitchFamily="49" charset="-120"/>
              </a:rPr>
              <a:t>萬</a:t>
            </a:r>
            <a:r>
              <a:rPr lang="en-US" altLang="zh-TW" sz="2000" b="1" dirty="0" smtClean="0">
                <a:solidFill>
                  <a:srgbClr val="FF0000"/>
                </a:solidFill>
                <a:ea typeface="文鼎中隸" pitchFamily="49" charset="-120"/>
              </a:rPr>
              <a:t>(</a:t>
            </a:r>
            <a:r>
              <a:rPr lang="zh-TW" altLang="en-US" sz="2000" b="1" dirty="0" smtClean="0">
                <a:solidFill>
                  <a:srgbClr val="FF0000"/>
                </a:solidFill>
                <a:ea typeface="文鼎中隸" pitchFamily="49" charset="-120"/>
              </a:rPr>
              <a:t>房地比例</a:t>
            </a:r>
            <a:r>
              <a:rPr lang="en-US" altLang="zh-TW" sz="2000" b="1" dirty="0" smtClean="0">
                <a:solidFill>
                  <a:srgbClr val="FF0000"/>
                </a:solidFill>
                <a:ea typeface="文鼎中隸" pitchFamily="49" charset="-120"/>
              </a:rPr>
              <a:t>25</a:t>
            </a:r>
            <a:r>
              <a:rPr lang="zh-TW" altLang="en-US" sz="2000" b="1" dirty="0" smtClean="0">
                <a:solidFill>
                  <a:srgbClr val="FF0000"/>
                </a:solidFill>
                <a:ea typeface="文鼎中隸" pitchFamily="49" charset="-120"/>
              </a:rPr>
              <a:t>比</a:t>
            </a:r>
            <a:r>
              <a:rPr lang="en-US" altLang="zh-TW" sz="2000" b="1" dirty="0" smtClean="0">
                <a:solidFill>
                  <a:srgbClr val="FF0000"/>
                </a:solidFill>
                <a:ea typeface="文鼎中隸" pitchFamily="49" charset="-120"/>
              </a:rPr>
              <a:t>75)</a:t>
            </a:r>
            <a:r>
              <a:rPr lang="zh-TW" altLang="en-US" sz="2000" dirty="0" smtClean="0">
                <a:ea typeface="文鼎中隸" pitchFamily="49" charset="-120"/>
              </a:rPr>
              <a:t>，仲介費</a:t>
            </a:r>
            <a:r>
              <a:rPr lang="en-US" altLang="zh-TW" sz="2000" dirty="0" smtClean="0">
                <a:ea typeface="文鼎中隸" pitchFamily="49" charset="-120"/>
              </a:rPr>
              <a:t>100</a:t>
            </a:r>
            <a:r>
              <a:rPr lang="zh-TW" altLang="en-US" sz="2000" dirty="0" smtClean="0">
                <a:ea typeface="文鼎中隸" pitchFamily="49" charset="-120"/>
              </a:rPr>
              <a:t>萬，購買時至</a:t>
            </a:r>
            <a:r>
              <a:rPr lang="en-US" altLang="zh-TW" sz="2000" dirty="0" smtClean="0">
                <a:ea typeface="文鼎中隸" pitchFamily="49" charset="-120"/>
              </a:rPr>
              <a:t>107</a:t>
            </a:r>
            <a:r>
              <a:rPr lang="zh-TW" altLang="en-US" sz="2000" dirty="0">
                <a:ea typeface="文鼎中隸" pitchFamily="49" charset="-120"/>
              </a:rPr>
              <a:t>年</a:t>
            </a:r>
            <a:r>
              <a:rPr lang="zh-TW" altLang="en-US" sz="2000" dirty="0" smtClean="0">
                <a:ea typeface="文鼎中隸" pitchFamily="49" charset="-120"/>
              </a:rPr>
              <a:t>土地公告現值增值</a:t>
            </a:r>
            <a:r>
              <a:rPr lang="en-US" altLang="zh-TW" sz="2000" dirty="0" smtClean="0">
                <a:ea typeface="文鼎中隸" pitchFamily="49" charset="-120"/>
              </a:rPr>
              <a:t>200</a:t>
            </a:r>
            <a:r>
              <a:rPr lang="zh-TW" altLang="en-US" sz="2000" dirty="0" smtClean="0">
                <a:ea typeface="文鼎中隸" pitchFamily="49" charset="-120"/>
              </a:rPr>
              <a:t>萬，綜所稅適用稅率</a:t>
            </a:r>
            <a:r>
              <a:rPr lang="en-US" altLang="zh-TW" sz="2000" dirty="0" smtClean="0">
                <a:ea typeface="文鼎中隸" pitchFamily="49" charset="-120"/>
              </a:rPr>
              <a:t>40%</a:t>
            </a:r>
          </a:p>
          <a:p>
            <a:pPr>
              <a:lnSpc>
                <a:spcPct val="160000"/>
              </a:lnSpc>
              <a:buFont typeface="Wingdings" pitchFamily="2" charset="2"/>
              <a:buChar char="Ø"/>
            </a:pPr>
            <a:r>
              <a:rPr lang="zh-TW" altLang="en-US" sz="2000" dirty="0">
                <a:ea typeface="文鼎中隸" pitchFamily="49" charset="-120"/>
              </a:rPr>
              <a:t>另</a:t>
            </a:r>
            <a:r>
              <a:rPr lang="zh-TW" altLang="en-US" sz="2000" dirty="0" smtClean="0">
                <a:ea typeface="文鼎中隸" pitchFamily="49" charset="-120"/>
              </a:rPr>
              <a:t>若甲未於</a:t>
            </a:r>
            <a:r>
              <a:rPr lang="en-US" altLang="zh-TW" sz="2000" dirty="0" smtClean="0">
                <a:ea typeface="文鼎中隸" pitchFamily="49" charset="-120"/>
              </a:rPr>
              <a:t>104</a:t>
            </a:r>
            <a:r>
              <a:rPr lang="zh-TW" altLang="en-US" sz="2000" dirty="0" smtClean="0">
                <a:ea typeface="文鼎中隸" pitchFamily="49" charset="-120"/>
              </a:rPr>
              <a:t>年贈與房地，於</a:t>
            </a:r>
            <a:r>
              <a:rPr lang="en-US" altLang="zh-TW" sz="2000" dirty="0" smtClean="0">
                <a:ea typeface="文鼎中隸" pitchFamily="49" charset="-120"/>
              </a:rPr>
              <a:t>105.1</a:t>
            </a:r>
            <a:r>
              <a:rPr lang="zh-TW" altLang="en-US" sz="2000" dirty="0" smtClean="0">
                <a:ea typeface="文鼎中隸" pitchFamily="49" charset="-120"/>
              </a:rPr>
              <a:t>去世，其子繼承房屋評定現值為</a:t>
            </a:r>
            <a:r>
              <a:rPr lang="en-US" altLang="zh-TW" sz="2000" dirty="0" smtClean="0">
                <a:ea typeface="文鼎中隸" pitchFamily="49" charset="-120"/>
              </a:rPr>
              <a:t>150</a:t>
            </a:r>
            <a:r>
              <a:rPr lang="zh-TW" altLang="en-US" sz="2000" dirty="0" smtClean="0">
                <a:ea typeface="文鼎中隸" pitchFamily="49" charset="-120"/>
              </a:rPr>
              <a:t>萬，土地公告現值</a:t>
            </a:r>
            <a:r>
              <a:rPr lang="en-US" altLang="zh-TW" sz="2000" dirty="0" smtClean="0">
                <a:ea typeface="文鼎中隸" pitchFamily="49" charset="-120"/>
              </a:rPr>
              <a:t>600</a:t>
            </a:r>
            <a:r>
              <a:rPr lang="zh-TW" altLang="en-US" sz="2000" dirty="0" smtClean="0">
                <a:ea typeface="文鼎中隸" pitchFamily="49" charset="-120"/>
              </a:rPr>
              <a:t>萬，其子在</a:t>
            </a:r>
            <a:r>
              <a:rPr lang="en-US" altLang="zh-TW" sz="2000" dirty="0" smtClean="0">
                <a:ea typeface="文鼎中隸" pitchFamily="49" charset="-120"/>
              </a:rPr>
              <a:t>107.1</a:t>
            </a:r>
            <a:r>
              <a:rPr lang="zh-TW" altLang="en-US" sz="2000" dirty="0" smtClean="0">
                <a:ea typeface="文鼎中隸" pitchFamily="49" charset="-120"/>
              </a:rPr>
              <a:t>出售售價為</a:t>
            </a:r>
            <a:r>
              <a:rPr lang="en-US" altLang="zh-TW" sz="2000" dirty="0" smtClean="0">
                <a:ea typeface="文鼎中隸" pitchFamily="49" charset="-120"/>
              </a:rPr>
              <a:t>4600</a:t>
            </a:r>
            <a:r>
              <a:rPr lang="zh-TW" altLang="en-US" sz="2000" dirty="0" smtClean="0">
                <a:ea typeface="文鼎中隸" pitchFamily="49" charset="-120"/>
              </a:rPr>
              <a:t>萬，仲介費</a:t>
            </a:r>
            <a:r>
              <a:rPr lang="en-US" altLang="zh-TW" sz="2000" dirty="0" smtClean="0">
                <a:ea typeface="文鼎中隸" pitchFamily="49" charset="-120"/>
              </a:rPr>
              <a:t>100</a:t>
            </a:r>
            <a:r>
              <a:rPr lang="zh-TW" altLang="en-US" sz="2000" dirty="0" smtClean="0">
                <a:ea typeface="文鼎中隸" pitchFamily="49" charset="-120"/>
              </a:rPr>
              <a:t>萬</a:t>
            </a:r>
            <a:endParaRPr lang="zh-TW" altLang="en-US" sz="2000" dirty="0">
              <a:ea typeface="文鼎中隸" pitchFamily="49" charset="-120"/>
            </a:endParaRPr>
          </a:p>
        </p:txBody>
      </p:sp>
      <p:sp>
        <p:nvSpPr>
          <p:cNvPr id="3" name="標題 2"/>
          <p:cNvSpPr>
            <a:spLocks noGrp="1"/>
          </p:cNvSpPr>
          <p:nvPr>
            <p:ph type="title"/>
          </p:nvPr>
        </p:nvSpPr>
        <p:spPr>
          <a:xfrm>
            <a:off x="467544" y="51302"/>
            <a:ext cx="8229600" cy="1143000"/>
          </a:xfrm>
        </p:spPr>
        <p:txBody>
          <a:bodyPr>
            <a:normAutofit/>
          </a:bodyPr>
          <a:lstStyle/>
          <a:p>
            <a:pPr algn="ctr"/>
            <a:r>
              <a:rPr lang="en-US" altLang="zh-TW" sz="3000" dirty="0" smtClean="0"/>
              <a:t>104</a:t>
            </a:r>
            <a:r>
              <a:rPr lang="zh-TW" altLang="en-US" sz="3000" dirty="0" smtClean="0"/>
              <a:t>年底前不動產贈與子女利弊分析</a:t>
            </a:r>
            <a:endParaRPr lang="zh-TW" altLang="en-US" sz="3000" dirty="0"/>
          </a:p>
        </p:txBody>
      </p:sp>
      <p:sp>
        <p:nvSpPr>
          <p:cNvPr id="4" name="雲朵形 3"/>
          <p:cNvSpPr/>
          <p:nvPr/>
        </p:nvSpPr>
        <p:spPr>
          <a:xfrm rot="20983153">
            <a:off x="73808" y="903438"/>
            <a:ext cx="1947873" cy="1002337"/>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4000" dirty="0">
                <a:ea typeface="文鼎中粗隸" pitchFamily="49" charset="-120"/>
              </a:rPr>
              <a:t>釋</a:t>
            </a:r>
            <a:r>
              <a:rPr lang="zh-TW" altLang="en-US" sz="4000" dirty="0" smtClean="0">
                <a:ea typeface="文鼎中粗隸" pitchFamily="49" charset="-120"/>
              </a:rPr>
              <a:t>例</a:t>
            </a:r>
            <a:endParaRPr lang="zh-TW" altLang="en-US" sz="4000" dirty="0">
              <a:ea typeface="文鼎中粗隸" pitchFamily="49" charset="-120"/>
            </a:endParaRPr>
          </a:p>
        </p:txBody>
      </p:sp>
      <p:sp>
        <p:nvSpPr>
          <p:cNvPr id="5" name="六角星形 4"/>
          <p:cNvSpPr/>
          <p:nvPr/>
        </p:nvSpPr>
        <p:spPr>
          <a:xfrm>
            <a:off x="524439" y="389947"/>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9D10C579-0557-4C56-B8AD-6FAD010EF341}" type="slidenum">
              <a:rPr lang="zh-TW" altLang="en-US" smtClean="0"/>
              <a:pPr/>
              <a:t>33</a:t>
            </a:fld>
            <a:endParaRPr lang="zh-TW" altLang="en-US"/>
          </a:p>
        </p:txBody>
      </p:sp>
    </p:spTree>
    <p:extLst>
      <p:ext uri="{BB962C8B-B14F-4D97-AF65-F5344CB8AC3E}">
        <p14:creationId xmlns:p14="http://schemas.microsoft.com/office/powerpoint/2010/main" val="479873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en-US" altLang="zh-TW" sz="3000" dirty="0" smtClean="0"/>
              <a:t>104</a:t>
            </a:r>
            <a:r>
              <a:rPr lang="zh-TW" altLang="en-US" sz="3000" dirty="0" smtClean="0"/>
              <a:t>年底前不動產贈與子女利弊分析</a:t>
            </a:r>
            <a:endParaRPr lang="zh-TW" altLang="en-US" sz="3000" dirty="0"/>
          </a:p>
        </p:txBody>
      </p:sp>
      <p:graphicFrame>
        <p:nvGraphicFramePr>
          <p:cNvPr id="4" name="表格 3"/>
          <p:cNvGraphicFramePr>
            <a:graphicFrameLocks noGrp="1"/>
          </p:cNvGraphicFramePr>
          <p:nvPr>
            <p:extLst>
              <p:ext uri="{D42A27DB-BD31-4B8C-83A1-F6EECF244321}">
                <p14:modId xmlns:p14="http://schemas.microsoft.com/office/powerpoint/2010/main" val="1144760886"/>
              </p:ext>
            </p:extLst>
          </p:nvPr>
        </p:nvGraphicFramePr>
        <p:xfrm>
          <a:off x="539552" y="1484784"/>
          <a:ext cx="8136904" cy="3840480"/>
        </p:xfrm>
        <a:graphic>
          <a:graphicData uri="http://schemas.openxmlformats.org/drawingml/2006/table">
            <a:tbl>
              <a:tblPr firstRow="1" bandRow="1">
                <a:tableStyleId>{5C22544A-7EE6-4342-B048-85BDC9FD1C3A}</a:tableStyleId>
              </a:tblPr>
              <a:tblGrid>
                <a:gridCol w="4068452"/>
                <a:gridCol w="4068452"/>
              </a:tblGrid>
              <a:tr h="1800200">
                <a:tc>
                  <a:txBody>
                    <a:bodyPr/>
                    <a:lstStyle/>
                    <a:p>
                      <a:pPr algn="ctr">
                        <a:lnSpc>
                          <a:spcPct val="200000"/>
                        </a:lnSpc>
                      </a:pPr>
                      <a:r>
                        <a:rPr lang="zh-TW" altLang="en-US" sz="2000" b="1" dirty="0" smtClean="0">
                          <a:solidFill>
                            <a:srgbClr val="FF0000"/>
                          </a:solidFill>
                          <a:ea typeface="文鼎中隸" pitchFamily="49" charset="-120"/>
                        </a:rPr>
                        <a:t>舊制</a:t>
                      </a:r>
                      <a:r>
                        <a:rPr lang="en-US" altLang="zh-TW" sz="2000" b="1" dirty="0" smtClean="0">
                          <a:solidFill>
                            <a:srgbClr val="FF0000"/>
                          </a:solidFill>
                          <a:ea typeface="文鼎中隸" pitchFamily="49" charset="-120"/>
                        </a:rPr>
                        <a:t>-</a:t>
                      </a:r>
                    </a:p>
                    <a:p>
                      <a:pPr algn="ctr">
                        <a:lnSpc>
                          <a:spcPct val="200000"/>
                        </a:lnSpc>
                      </a:pPr>
                      <a:r>
                        <a:rPr lang="en-US" altLang="zh-TW" sz="2000" b="0" dirty="0" smtClean="0">
                          <a:solidFill>
                            <a:schemeClr val="tx1"/>
                          </a:solidFill>
                          <a:ea typeface="文鼎中隸" pitchFamily="49" charset="-120"/>
                        </a:rPr>
                        <a:t>104.12.31</a:t>
                      </a:r>
                      <a:r>
                        <a:rPr lang="zh-TW" altLang="en-US" sz="2000" b="0" dirty="0" smtClean="0">
                          <a:solidFill>
                            <a:schemeClr val="tx1"/>
                          </a:solidFill>
                          <a:ea typeface="文鼎中隸" pitchFamily="49" charset="-120"/>
                        </a:rPr>
                        <a:t>贈與</a:t>
                      </a:r>
                      <a:endParaRPr lang="zh-TW" altLang="en-US" sz="2000" b="0" dirty="0">
                        <a:solidFill>
                          <a:schemeClr val="tx1"/>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200000"/>
                        </a:lnSpc>
                      </a:pPr>
                      <a:r>
                        <a:rPr lang="zh-TW" altLang="en-US" sz="2000" b="0" dirty="0" smtClean="0">
                          <a:solidFill>
                            <a:schemeClr val="tx1"/>
                          </a:solidFill>
                          <a:ea typeface="文鼎中隸" pitchFamily="49" charset="-120"/>
                        </a:rPr>
                        <a:t>房地適用舊制所得稅</a:t>
                      </a:r>
                      <a:r>
                        <a:rPr lang="en-US" altLang="zh-TW" sz="2000" b="0" dirty="0" smtClean="0">
                          <a:solidFill>
                            <a:schemeClr val="tx1"/>
                          </a:solidFill>
                          <a:ea typeface="文鼎中隸" pitchFamily="49" charset="-120"/>
                        </a:rPr>
                        <a:t>=(4,600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25%-150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-100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25%) *</a:t>
                      </a:r>
                      <a:r>
                        <a:rPr lang="zh-TW" altLang="en-US" sz="2000" b="0" dirty="0" smtClean="0">
                          <a:solidFill>
                            <a:schemeClr val="tx1"/>
                          </a:solidFill>
                          <a:ea typeface="文鼎中隸" pitchFamily="49" charset="-120"/>
                        </a:rPr>
                        <a:t>綜所稅稅率</a:t>
                      </a:r>
                      <a:r>
                        <a:rPr lang="en-US" altLang="zh-TW" sz="2000" b="0" dirty="0" smtClean="0">
                          <a:solidFill>
                            <a:schemeClr val="tx1"/>
                          </a:solidFill>
                          <a:ea typeface="文鼎中隸" pitchFamily="49" charset="-120"/>
                        </a:rPr>
                        <a:t>40%=</a:t>
                      </a:r>
                      <a:r>
                        <a:rPr lang="en-US" altLang="zh-TW" sz="2000" b="1" u="sng" dirty="0" smtClean="0">
                          <a:solidFill>
                            <a:srgbClr val="FF0000"/>
                          </a:solidFill>
                          <a:ea typeface="文鼎中隸" pitchFamily="49" charset="-120"/>
                        </a:rPr>
                        <a:t>390</a:t>
                      </a:r>
                      <a:r>
                        <a:rPr lang="zh-TW" altLang="en-US" sz="2000" b="1" u="sng" dirty="0" smtClean="0">
                          <a:solidFill>
                            <a:srgbClr val="FF0000"/>
                          </a:solidFill>
                          <a:ea typeface="文鼎中隸" pitchFamily="49" charset="-120"/>
                        </a:rPr>
                        <a:t>萬</a:t>
                      </a:r>
                      <a:r>
                        <a:rPr lang="en-US" altLang="zh-TW" sz="2000" b="1" dirty="0" smtClean="0">
                          <a:solidFill>
                            <a:srgbClr val="FF0000"/>
                          </a:solidFill>
                          <a:ea typeface="文鼎中隸" pitchFamily="49" charset="-120"/>
                        </a:rPr>
                        <a:t>【</a:t>
                      </a:r>
                      <a:r>
                        <a:rPr lang="zh-TW" altLang="en-US" sz="2000" b="1" dirty="0" smtClean="0">
                          <a:solidFill>
                            <a:srgbClr val="FF0000"/>
                          </a:solidFill>
                          <a:ea typeface="文鼎中隸" pitchFamily="49" charset="-120"/>
                        </a:rPr>
                        <a:t>稅負較低</a:t>
                      </a:r>
                      <a:r>
                        <a:rPr lang="en-US" altLang="zh-TW" sz="2000" b="1" dirty="0" smtClean="0">
                          <a:solidFill>
                            <a:srgbClr val="FF0000"/>
                          </a:solidFill>
                          <a:ea typeface="文鼎中隸" pitchFamily="49" charset="-120"/>
                        </a:rPr>
                        <a:t>】</a:t>
                      </a:r>
                      <a:endParaRPr lang="zh-TW" altLang="en-US" sz="2000" b="1" dirty="0">
                        <a:solidFill>
                          <a:srgbClr val="FF0000"/>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800200">
                <a:tc>
                  <a:txBody>
                    <a:bodyPr/>
                    <a:lstStyle/>
                    <a:p>
                      <a:pPr algn="ctr">
                        <a:lnSpc>
                          <a:spcPct val="200000"/>
                        </a:lnSpc>
                      </a:pPr>
                      <a:r>
                        <a:rPr lang="zh-TW" altLang="en-US" sz="2000" b="1" dirty="0" smtClean="0">
                          <a:solidFill>
                            <a:srgbClr val="FF0000"/>
                          </a:solidFill>
                          <a:ea typeface="文鼎中隸" pitchFamily="49" charset="-120"/>
                        </a:rPr>
                        <a:t>繼承</a:t>
                      </a:r>
                      <a:r>
                        <a:rPr lang="en-US" altLang="zh-TW" sz="2000" b="1" dirty="0" smtClean="0">
                          <a:solidFill>
                            <a:srgbClr val="FF0000"/>
                          </a:solidFill>
                          <a:ea typeface="文鼎中隸" pitchFamily="49" charset="-120"/>
                        </a:rPr>
                        <a:t>-</a:t>
                      </a:r>
                    </a:p>
                    <a:p>
                      <a:pPr algn="ctr">
                        <a:lnSpc>
                          <a:spcPct val="200000"/>
                        </a:lnSpc>
                      </a:pPr>
                      <a:r>
                        <a:rPr lang="zh-TW" altLang="en-US" sz="2000" dirty="0" smtClean="0">
                          <a:ea typeface="文鼎中隸" pitchFamily="49" charset="-120"/>
                        </a:rPr>
                        <a:t>適用新制</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200000"/>
                        </a:lnSpc>
                      </a:pPr>
                      <a:r>
                        <a:rPr lang="zh-TW" altLang="en-US" sz="2000" dirty="0" smtClean="0">
                          <a:ea typeface="文鼎中隸" pitchFamily="49" charset="-120"/>
                        </a:rPr>
                        <a:t>房地合一所得稅</a:t>
                      </a:r>
                      <a:r>
                        <a:rPr lang="en-US" altLang="zh-TW" sz="2000" dirty="0" smtClean="0">
                          <a:ea typeface="文鼎中隸" pitchFamily="49" charset="-120"/>
                        </a:rPr>
                        <a:t>=&lt;4,600</a:t>
                      </a:r>
                      <a:r>
                        <a:rPr lang="zh-TW" altLang="en-US" sz="2000" dirty="0" smtClean="0">
                          <a:ea typeface="文鼎中隸" pitchFamily="49" charset="-120"/>
                        </a:rPr>
                        <a:t>萬</a:t>
                      </a:r>
                      <a:r>
                        <a:rPr lang="en-US" altLang="zh-TW" sz="2000" dirty="0" smtClean="0">
                          <a:ea typeface="文鼎中隸" pitchFamily="49" charset="-120"/>
                        </a:rPr>
                        <a:t>-150</a:t>
                      </a:r>
                      <a:r>
                        <a:rPr lang="zh-TW" altLang="en-US" sz="2000" dirty="0" smtClean="0">
                          <a:ea typeface="文鼎中隸" pitchFamily="49" charset="-120"/>
                        </a:rPr>
                        <a:t>萬</a:t>
                      </a:r>
                      <a:r>
                        <a:rPr lang="en-US" altLang="zh-TW" sz="2000" dirty="0" smtClean="0">
                          <a:ea typeface="文鼎中隸" pitchFamily="49" charset="-120"/>
                        </a:rPr>
                        <a:t>-600</a:t>
                      </a:r>
                      <a:r>
                        <a:rPr lang="zh-TW" altLang="en-US" sz="2000" dirty="0" smtClean="0">
                          <a:ea typeface="文鼎中隸" pitchFamily="49" charset="-120"/>
                        </a:rPr>
                        <a:t>萬</a:t>
                      </a:r>
                      <a:r>
                        <a:rPr lang="en-US" altLang="zh-TW" sz="2000" dirty="0" smtClean="0">
                          <a:ea typeface="文鼎中隸" pitchFamily="49" charset="-120"/>
                        </a:rPr>
                        <a:t>-100</a:t>
                      </a:r>
                      <a:r>
                        <a:rPr lang="zh-TW" altLang="en-US" sz="2000" dirty="0" smtClean="0">
                          <a:ea typeface="文鼎中隸" pitchFamily="49" charset="-120"/>
                        </a:rPr>
                        <a:t>萬</a:t>
                      </a:r>
                      <a:r>
                        <a:rPr lang="en-US" altLang="zh-TW" sz="2000" dirty="0" smtClean="0">
                          <a:ea typeface="文鼎中隸" pitchFamily="49" charset="-120"/>
                        </a:rPr>
                        <a:t>-200</a:t>
                      </a:r>
                      <a:r>
                        <a:rPr lang="zh-TW" altLang="en-US" sz="2000" dirty="0" smtClean="0">
                          <a:ea typeface="文鼎中隸" pitchFamily="49" charset="-120"/>
                        </a:rPr>
                        <a:t>萬</a:t>
                      </a:r>
                      <a:r>
                        <a:rPr lang="en-US" altLang="zh-TW" sz="2000" dirty="0" smtClean="0">
                          <a:ea typeface="文鼎中隸" pitchFamily="49" charset="-120"/>
                        </a:rPr>
                        <a:t>&gt;*20%=</a:t>
                      </a:r>
                      <a:r>
                        <a:rPr lang="en-US" altLang="zh-TW" sz="2000" b="1" dirty="0" smtClean="0">
                          <a:solidFill>
                            <a:srgbClr val="FF0000"/>
                          </a:solidFill>
                          <a:ea typeface="文鼎中隸" pitchFamily="49" charset="-120"/>
                        </a:rPr>
                        <a:t>710</a:t>
                      </a:r>
                      <a:r>
                        <a:rPr lang="zh-TW" altLang="en-US" sz="2000" b="1" dirty="0" smtClean="0">
                          <a:solidFill>
                            <a:srgbClr val="FF0000"/>
                          </a:solidFill>
                          <a:ea typeface="文鼎中隸" pitchFamily="49" charset="-120"/>
                        </a:rPr>
                        <a:t>萬</a:t>
                      </a:r>
                      <a:endParaRPr lang="zh-TW" altLang="en-US" sz="2000" b="1" dirty="0">
                        <a:solidFill>
                          <a:srgbClr val="FF0000"/>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2" name="矩形 1"/>
          <p:cNvSpPr/>
          <p:nvPr/>
        </p:nvSpPr>
        <p:spPr>
          <a:xfrm>
            <a:off x="570533" y="5445224"/>
            <a:ext cx="8136904"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3200" b="1" dirty="0" smtClean="0">
                <a:ea typeface="文鼎中隸" pitchFamily="49" charset="-120"/>
              </a:rPr>
              <a:t>現在贈與比未來繼承，再出售租稅有利</a:t>
            </a:r>
            <a:endParaRPr lang="zh-TW" altLang="en-US" sz="3200" b="1" dirty="0">
              <a:ea typeface="文鼎中隸" pitchFamily="49" charset="-120"/>
            </a:endParaRPr>
          </a:p>
        </p:txBody>
      </p:sp>
      <p:sp>
        <p:nvSpPr>
          <p:cNvPr id="5" name="六角星形 4"/>
          <p:cNvSpPr/>
          <p:nvPr/>
        </p:nvSpPr>
        <p:spPr>
          <a:xfrm>
            <a:off x="524439" y="641975"/>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9D10C579-0557-4C56-B8AD-6FAD010EF341}" type="slidenum">
              <a:rPr lang="zh-TW" altLang="en-US" smtClean="0"/>
              <a:pPr/>
              <a:t>34</a:t>
            </a:fld>
            <a:endParaRPr lang="zh-TW" altLang="en-US"/>
          </a:p>
        </p:txBody>
      </p:sp>
    </p:spTree>
    <p:extLst>
      <p:ext uri="{BB962C8B-B14F-4D97-AF65-F5344CB8AC3E}">
        <p14:creationId xmlns:p14="http://schemas.microsoft.com/office/powerpoint/2010/main" val="3038112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988840"/>
            <a:ext cx="8229600" cy="4525963"/>
          </a:xfrm>
        </p:spPr>
        <p:txBody>
          <a:bodyPr>
            <a:normAutofit/>
          </a:bodyPr>
          <a:lstStyle/>
          <a:p>
            <a:r>
              <a:rPr lang="en-US" altLang="zh-TW" sz="2000" dirty="0" smtClean="0">
                <a:ea typeface="文鼎中隸" panose="02010609010101010101" pitchFamily="49" charset="-120"/>
              </a:rPr>
              <a:t>104</a:t>
            </a:r>
            <a:r>
              <a:rPr lang="zh-TW" altLang="en-US" sz="2000" dirty="0" smtClean="0">
                <a:ea typeface="文鼎中隸" panose="02010609010101010101" pitchFamily="49" charset="-120"/>
              </a:rPr>
              <a:t>年底前不動產出售與子女總價</a:t>
            </a:r>
            <a:r>
              <a:rPr lang="en-US" altLang="zh-TW" sz="2000" dirty="0" smtClean="0">
                <a:ea typeface="文鼎中隸" panose="02010609010101010101" pitchFamily="49" charset="-120"/>
              </a:rPr>
              <a:t>3,600</a:t>
            </a:r>
            <a:r>
              <a:rPr lang="zh-TW" altLang="en-US" sz="2000" dirty="0" smtClean="0">
                <a:ea typeface="文鼎中隸" panose="02010609010101010101" pitchFamily="49" charset="-120"/>
              </a:rPr>
              <a:t>萬</a:t>
            </a:r>
            <a:r>
              <a:rPr lang="en-US" altLang="zh-TW" sz="2000" b="1" dirty="0" smtClean="0">
                <a:solidFill>
                  <a:srgbClr val="FF0000"/>
                </a:solidFill>
                <a:ea typeface="文鼎中隸" panose="02010609010101010101" pitchFamily="49" charset="-120"/>
              </a:rPr>
              <a:t>&lt;</a:t>
            </a:r>
            <a:r>
              <a:rPr lang="zh-TW" altLang="en-US" sz="2000" b="1" dirty="0" smtClean="0">
                <a:solidFill>
                  <a:srgbClr val="FF0000"/>
                </a:solidFill>
                <a:ea typeface="文鼎中隸" panose="02010609010101010101" pitchFamily="49" charset="-120"/>
              </a:rPr>
              <a:t>注意資金流程避免贈與稅</a:t>
            </a:r>
            <a:r>
              <a:rPr lang="en-US" altLang="zh-TW" sz="2000" b="1" dirty="0" smtClean="0">
                <a:solidFill>
                  <a:srgbClr val="FF0000"/>
                </a:solidFill>
                <a:ea typeface="文鼎中隸" panose="02010609010101010101" pitchFamily="49" charset="-120"/>
              </a:rPr>
              <a:t>&gt;</a:t>
            </a:r>
            <a:r>
              <a:rPr lang="zh-TW" altLang="en-US" sz="2000" dirty="0" smtClean="0">
                <a:ea typeface="文鼎中隸" panose="02010609010101010101" pitchFamily="49" charset="-120"/>
              </a:rPr>
              <a:t>，可讓子女未來出售可適用舊制，且其未來出售房屋成本比評定現值高</a:t>
            </a:r>
            <a:endParaRPr lang="en-US" altLang="zh-TW" sz="2000" dirty="0" smtClean="0">
              <a:ea typeface="文鼎中隸" panose="02010609010101010101" pitchFamily="49" charset="-120"/>
            </a:endParaRPr>
          </a:p>
          <a:p>
            <a:endParaRPr lang="en-US" altLang="zh-TW" sz="2000" dirty="0" smtClean="0">
              <a:ea typeface="文鼎中隸" panose="02010609010101010101" pitchFamily="49" charset="-120"/>
            </a:endParaRPr>
          </a:p>
          <a:p>
            <a:r>
              <a:rPr lang="zh-TW" altLang="en-US" sz="2000" dirty="0">
                <a:ea typeface="文鼎中隸" panose="02010609010101010101" pitchFamily="49" charset="-120"/>
              </a:rPr>
              <a:t>甲</a:t>
            </a:r>
            <a:r>
              <a:rPr lang="en-US" altLang="zh-TW" sz="2000" dirty="0">
                <a:ea typeface="文鼎中隸" panose="02010609010101010101" pitchFamily="49" charset="-120"/>
              </a:rPr>
              <a:t>100.12.31</a:t>
            </a:r>
            <a:r>
              <a:rPr lang="zh-TW" altLang="en-US" sz="2000" dirty="0">
                <a:ea typeface="文鼎中隸" panose="02010609010101010101" pitchFamily="49" charset="-120"/>
              </a:rPr>
              <a:t>前</a:t>
            </a:r>
            <a:r>
              <a:rPr lang="zh-TW" altLang="en-US" sz="2000" dirty="0" smtClean="0">
                <a:ea typeface="文鼎中隸" panose="02010609010101010101" pitchFamily="49" charset="-120"/>
              </a:rPr>
              <a:t>購買一戶總價</a:t>
            </a:r>
            <a:r>
              <a:rPr lang="en-US" altLang="zh-TW" sz="2000" dirty="0" smtClean="0">
                <a:ea typeface="文鼎中隸" panose="02010609010101010101" pitchFamily="49" charset="-120"/>
              </a:rPr>
              <a:t>3,600</a:t>
            </a:r>
            <a:r>
              <a:rPr lang="zh-TW" altLang="en-US" sz="2000" dirty="0" smtClean="0">
                <a:ea typeface="文鼎中隸" panose="02010609010101010101" pitchFamily="49" charset="-120"/>
              </a:rPr>
              <a:t>萬成屋，假設</a:t>
            </a:r>
            <a:r>
              <a:rPr lang="en-US" altLang="zh-TW" sz="2000" dirty="0" smtClean="0">
                <a:ea typeface="文鼎中隸" panose="02010609010101010101" pitchFamily="49" charset="-120"/>
              </a:rPr>
              <a:t>104.12</a:t>
            </a:r>
            <a:r>
              <a:rPr lang="zh-TW" altLang="en-US" sz="2000" dirty="0" smtClean="0">
                <a:ea typeface="文鼎中隸" panose="02010609010101010101" pitchFamily="49" charset="-120"/>
              </a:rPr>
              <a:t>出售與其子，其子在</a:t>
            </a:r>
            <a:r>
              <a:rPr lang="en-US" altLang="zh-TW" sz="2000" dirty="0" smtClean="0">
                <a:ea typeface="文鼎中隸" panose="02010609010101010101" pitchFamily="49" charset="-120"/>
              </a:rPr>
              <a:t>107.1</a:t>
            </a:r>
            <a:r>
              <a:rPr lang="zh-TW" altLang="en-US" sz="2000" dirty="0" smtClean="0">
                <a:ea typeface="文鼎中隸" panose="02010609010101010101" pitchFamily="49" charset="-120"/>
              </a:rPr>
              <a:t>出售售價為</a:t>
            </a:r>
            <a:r>
              <a:rPr lang="en-US" altLang="zh-TW" sz="2000" dirty="0" smtClean="0">
                <a:ea typeface="文鼎中隸" panose="02010609010101010101" pitchFamily="49" charset="-120"/>
              </a:rPr>
              <a:t>4,600</a:t>
            </a:r>
            <a:r>
              <a:rPr lang="zh-TW" altLang="en-US" sz="2000" dirty="0" smtClean="0">
                <a:ea typeface="文鼎中隸" panose="02010609010101010101" pitchFamily="49" charset="-120"/>
              </a:rPr>
              <a:t>萬</a:t>
            </a:r>
            <a:r>
              <a:rPr lang="en-US" altLang="zh-TW" sz="2000" b="1" dirty="0" smtClean="0">
                <a:solidFill>
                  <a:srgbClr val="FF0000"/>
                </a:solidFill>
                <a:ea typeface="文鼎中隸" panose="02010609010101010101" pitchFamily="49" charset="-120"/>
              </a:rPr>
              <a:t>&lt;</a:t>
            </a:r>
            <a:r>
              <a:rPr lang="zh-TW" altLang="en-US" sz="2000" b="1" dirty="0" smtClean="0">
                <a:solidFill>
                  <a:srgbClr val="FF0000"/>
                </a:solidFill>
                <a:ea typeface="文鼎中隸" panose="02010609010101010101" pitchFamily="49" charset="-120"/>
              </a:rPr>
              <a:t>房地比例</a:t>
            </a:r>
            <a:r>
              <a:rPr lang="en-US" altLang="zh-TW" sz="2000" b="1" dirty="0" smtClean="0">
                <a:solidFill>
                  <a:srgbClr val="FF0000"/>
                </a:solidFill>
                <a:ea typeface="文鼎中隸" panose="02010609010101010101" pitchFamily="49" charset="-120"/>
              </a:rPr>
              <a:t>25</a:t>
            </a:r>
            <a:r>
              <a:rPr lang="zh-TW" altLang="en-US" sz="2000" b="1" dirty="0" smtClean="0">
                <a:solidFill>
                  <a:srgbClr val="FF0000"/>
                </a:solidFill>
                <a:ea typeface="文鼎中隸" panose="02010609010101010101" pitchFamily="49" charset="-120"/>
              </a:rPr>
              <a:t>比</a:t>
            </a:r>
            <a:r>
              <a:rPr lang="en-US" altLang="zh-TW" sz="2000" b="1" dirty="0" smtClean="0">
                <a:solidFill>
                  <a:srgbClr val="FF0000"/>
                </a:solidFill>
                <a:ea typeface="文鼎中隸" panose="02010609010101010101" pitchFamily="49" charset="-120"/>
              </a:rPr>
              <a:t>75&gt;</a:t>
            </a:r>
            <a:r>
              <a:rPr lang="zh-TW" altLang="en-US" sz="2000" dirty="0" smtClean="0">
                <a:ea typeface="文鼎中隸" panose="02010609010101010101" pitchFamily="49" charset="-120"/>
              </a:rPr>
              <a:t>，仲介費</a:t>
            </a:r>
            <a:r>
              <a:rPr lang="en-US" altLang="zh-TW" sz="2000" dirty="0" smtClean="0">
                <a:ea typeface="文鼎中隸" panose="02010609010101010101" pitchFamily="49" charset="-120"/>
              </a:rPr>
              <a:t>100</a:t>
            </a:r>
            <a:r>
              <a:rPr lang="zh-TW" altLang="en-US" sz="2000" dirty="0" smtClean="0">
                <a:ea typeface="文鼎中隸" panose="02010609010101010101" pitchFamily="49" charset="-120"/>
              </a:rPr>
              <a:t>萬，綜所稅適用稅率</a:t>
            </a:r>
            <a:r>
              <a:rPr lang="en-US" altLang="zh-TW" sz="2000" dirty="0" smtClean="0">
                <a:ea typeface="文鼎中隸" panose="02010609010101010101" pitchFamily="49" charset="-120"/>
              </a:rPr>
              <a:t>40%</a:t>
            </a:r>
          </a:p>
          <a:p>
            <a:endParaRPr lang="en-US" altLang="zh-TW" sz="2000" dirty="0" smtClean="0">
              <a:ea typeface="文鼎中隸" panose="02010609010101010101" pitchFamily="49" charset="-120"/>
            </a:endParaRPr>
          </a:p>
          <a:p>
            <a:r>
              <a:rPr lang="zh-TW" altLang="en-US" sz="2000" dirty="0">
                <a:ea typeface="文鼎中隸" panose="02010609010101010101" pitchFamily="49" charset="-120"/>
              </a:rPr>
              <a:t>另若甲未</a:t>
            </a:r>
            <a:r>
              <a:rPr lang="zh-TW" altLang="en-US" sz="2000" dirty="0" smtClean="0">
                <a:ea typeface="文鼎中隸" panose="02010609010101010101" pitchFamily="49" charset="-120"/>
              </a:rPr>
              <a:t>於</a:t>
            </a:r>
            <a:r>
              <a:rPr lang="en-US" altLang="zh-TW" sz="2000" dirty="0" smtClean="0">
                <a:ea typeface="文鼎中隸" panose="02010609010101010101" pitchFamily="49" charset="-120"/>
              </a:rPr>
              <a:t>104</a:t>
            </a:r>
            <a:r>
              <a:rPr lang="zh-TW" altLang="en-US" sz="2000" dirty="0" smtClean="0">
                <a:ea typeface="文鼎中隸" panose="02010609010101010101" pitchFamily="49" charset="-120"/>
              </a:rPr>
              <a:t>年出售與子女，卻於</a:t>
            </a:r>
            <a:r>
              <a:rPr lang="en-US" altLang="zh-TW" sz="2000" dirty="0" smtClean="0">
                <a:ea typeface="文鼎中隸" panose="02010609010101010101" pitchFamily="49" charset="-120"/>
              </a:rPr>
              <a:t>105.1</a:t>
            </a:r>
            <a:r>
              <a:rPr lang="zh-TW" altLang="en-US" sz="2000" dirty="0" smtClean="0">
                <a:ea typeface="文鼎中隸" panose="02010609010101010101" pitchFamily="49" charset="-120"/>
              </a:rPr>
              <a:t>去世，其子繼承房屋評定現值為</a:t>
            </a:r>
            <a:r>
              <a:rPr lang="en-US" altLang="zh-TW" sz="2000" dirty="0" smtClean="0">
                <a:ea typeface="文鼎中隸" panose="02010609010101010101" pitchFamily="49" charset="-120"/>
              </a:rPr>
              <a:t>150</a:t>
            </a:r>
            <a:r>
              <a:rPr lang="zh-TW" altLang="en-US" sz="2000" dirty="0" smtClean="0">
                <a:ea typeface="文鼎中隸" panose="02010609010101010101" pitchFamily="49" charset="-120"/>
              </a:rPr>
              <a:t>萬，土地公告現值</a:t>
            </a:r>
            <a:r>
              <a:rPr lang="en-US" altLang="zh-TW" sz="2000" dirty="0" smtClean="0">
                <a:ea typeface="文鼎中隸" panose="02010609010101010101" pitchFamily="49" charset="-120"/>
              </a:rPr>
              <a:t>600</a:t>
            </a:r>
            <a:r>
              <a:rPr lang="zh-TW" altLang="en-US" sz="2000" dirty="0" smtClean="0">
                <a:ea typeface="文鼎中隸" panose="02010609010101010101" pitchFamily="49" charset="-120"/>
              </a:rPr>
              <a:t>萬，其子在</a:t>
            </a:r>
            <a:r>
              <a:rPr lang="en-US" altLang="zh-TW" sz="2000" dirty="0" smtClean="0">
                <a:ea typeface="文鼎中隸" panose="02010609010101010101" pitchFamily="49" charset="-120"/>
              </a:rPr>
              <a:t>107.1</a:t>
            </a:r>
            <a:r>
              <a:rPr lang="zh-TW" altLang="en-US" sz="2000" dirty="0" smtClean="0">
                <a:ea typeface="文鼎中隸" panose="02010609010101010101" pitchFamily="49" charset="-120"/>
              </a:rPr>
              <a:t>出售售價為</a:t>
            </a:r>
            <a:r>
              <a:rPr lang="en-US" altLang="zh-TW" sz="2000" dirty="0" smtClean="0">
                <a:ea typeface="文鼎中隸" panose="02010609010101010101" pitchFamily="49" charset="-120"/>
              </a:rPr>
              <a:t>4,600</a:t>
            </a:r>
            <a:r>
              <a:rPr lang="zh-TW" altLang="en-US" sz="2000" dirty="0" smtClean="0">
                <a:ea typeface="文鼎中隸" panose="02010609010101010101" pitchFamily="49" charset="-120"/>
              </a:rPr>
              <a:t>萬，仲介費</a:t>
            </a:r>
            <a:r>
              <a:rPr lang="en-US" altLang="zh-TW" sz="2000" dirty="0" smtClean="0">
                <a:ea typeface="文鼎中隸" panose="02010609010101010101" pitchFamily="49" charset="-120"/>
              </a:rPr>
              <a:t>100</a:t>
            </a:r>
            <a:r>
              <a:rPr lang="zh-TW" altLang="en-US" sz="2000" dirty="0" smtClean="0">
                <a:ea typeface="文鼎中隸" panose="02010609010101010101" pitchFamily="49" charset="-120"/>
              </a:rPr>
              <a:t>萬</a:t>
            </a:r>
            <a:endParaRPr lang="zh-TW" altLang="en-US" sz="2000" dirty="0">
              <a:ea typeface="文鼎中隸" panose="02010609010101010101" pitchFamily="49" charset="-120"/>
            </a:endParaRPr>
          </a:p>
        </p:txBody>
      </p:sp>
      <p:sp>
        <p:nvSpPr>
          <p:cNvPr id="3" name="標題 2"/>
          <p:cNvSpPr>
            <a:spLocks noGrp="1"/>
          </p:cNvSpPr>
          <p:nvPr>
            <p:ph type="title"/>
          </p:nvPr>
        </p:nvSpPr>
        <p:spPr>
          <a:xfrm>
            <a:off x="467544" y="0"/>
            <a:ext cx="8229600" cy="1143000"/>
          </a:xfrm>
        </p:spPr>
        <p:txBody>
          <a:bodyPr>
            <a:normAutofit/>
          </a:bodyPr>
          <a:lstStyle/>
          <a:p>
            <a:pPr algn="ctr"/>
            <a:r>
              <a:rPr lang="en-US" altLang="zh-TW" sz="3000" dirty="0" smtClean="0"/>
              <a:t>104</a:t>
            </a:r>
            <a:r>
              <a:rPr lang="zh-TW" altLang="en-US" sz="3000" dirty="0" smtClean="0"/>
              <a:t>年底前不動產出售與子女利弊分析</a:t>
            </a:r>
            <a:endParaRPr lang="zh-TW" altLang="en-US" sz="3000" dirty="0"/>
          </a:p>
        </p:txBody>
      </p:sp>
      <p:sp>
        <p:nvSpPr>
          <p:cNvPr id="4" name="雲朵形 3"/>
          <p:cNvSpPr/>
          <p:nvPr/>
        </p:nvSpPr>
        <p:spPr>
          <a:xfrm rot="21246940">
            <a:off x="80900" y="836264"/>
            <a:ext cx="1891650" cy="1166783"/>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4000" dirty="0">
                <a:ea typeface="文鼎中粗隸" pitchFamily="49" charset="-120"/>
              </a:rPr>
              <a:t>釋</a:t>
            </a:r>
            <a:r>
              <a:rPr lang="zh-TW" altLang="en-US" sz="4000" dirty="0" smtClean="0">
                <a:ea typeface="文鼎中粗隸" pitchFamily="49" charset="-120"/>
              </a:rPr>
              <a:t>例</a:t>
            </a:r>
            <a:endParaRPr lang="zh-TW" altLang="en-US" sz="4000" dirty="0">
              <a:ea typeface="文鼎中粗隸" pitchFamily="49" charset="-120"/>
            </a:endParaRPr>
          </a:p>
        </p:txBody>
      </p:sp>
      <p:sp>
        <p:nvSpPr>
          <p:cNvPr id="5" name="六角星形 4"/>
          <p:cNvSpPr/>
          <p:nvPr/>
        </p:nvSpPr>
        <p:spPr>
          <a:xfrm>
            <a:off x="524439" y="356673"/>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9D10C579-0557-4C56-B8AD-6FAD010EF341}" type="slidenum">
              <a:rPr lang="zh-TW" altLang="en-US" smtClean="0"/>
              <a:pPr/>
              <a:t>35</a:t>
            </a:fld>
            <a:endParaRPr lang="zh-TW" altLang="en-US"/>
          </a:p>
        </p:txBody>
      </p:sp>
    </p:spTree>
    <p:extLst>
      <p:ext uri="{BB962C8B-B14F-4D97-AF65-F5344CB8AC3E}">
        <p14:creationId xmlns:p14="http://schemas.microsoft.com/office/powerpoint/2010/main" val="1167001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en-US" altLang="zh-TW" sz="3000" dirty="0" smtClean="0"/>
              <a:t>104</a:t>
            </a:r>
            <a:r>
              <a:rPr lang="zh-TW" altLang="en-US" sz="3000" dirty="0" smtClean="0"/>
              <a:t>年底前不動產出售與子女利弊分析</a:t>
            </a:r>
            <a:endParaRPr lang="zh-TW" altLang="en-US" sz="3000" dirty="0"/>
          </a:p>
        </p:txBody>
      </p:sp>
      <p:graphicFrame>
        <p:nvGraphicFramePr>
          <p:cNvPr id="4" name="表格 3"/>
          <p:cNvGraphicFramePr>
            <a:graphicFrameLocks noGrp="1"/>
          </p:cNvGraphicFramePr>
          <p:nvPr>
            <p:extLst>
              <p:ext uri="{D42A27DB-BD31-4B8C-83A1-F6EECF244321}">
                <p14:modId xmlns:p14="http://schemas.microsoft.com/office/powerpoint/2010/main" val="724031469"/>
              </p:ext>
            </p:extLst>
          </p:nvPr>
        </p:nvGraphicFramePr>
        <p:xfrm>
          <a:off x="539552" y="1412776"/>
          <a:ext cx="7992888" cy="4450080"/>
        </p:xfrm>
        <a:graphic>
          <a:graphicData uri="http://schemas.openxmlformats.org/drawingml/2006/table">
            <a:tbl>
              <a:tblPr firstRow="1" bandRow="1">
                <a:tableStyleId>{5C22544A-7EE6-4342-B048-85BDC9FD1C3A}</a:tableStyleId>
              </a:tblPr>
              <a:tblGrid>
                <a:gridCol w="3996444"/>
                <a:gridCol w="3996444"/>
              </a:tblGrid>
              <a:tr h="2261102">
                <a:tc>
                  <a:txBody>
                    <a:bodyPr/>
                    <a:lstStyle/>
                    <a:p>
                      <a:pPr algn="ctr">
                        <a:lnSpc>
                          <a:spcPct val="200000"/>
                        </a:lnSpc>
                      </a:pPr>
                      <a:r>
                        <a:rPr lang="zh-TW" altLang="en-US" sz="2000" b="1" dirty="0" smtClean="0">
                          <a:solidFill>
                            <a:srgbClr val="FF0000"/>
                          </a:solidFill>
                          <a:ea typeface="文鼎中隸" pitchFamily="49" charset="-120"/>
                        </a:rPr>
                        <a:t>舊制</a:t>
                      </a:r>
                      <a:r>
                        <a:rPr lang="en-US" altLang="zh-TW" sz="2000" b="1" dirty="0" smtClean="0">
                          <a:solidFill>
                            <a:srgbClr val="FF0000"/>
                          </a:solidFill>
                          <a:ea typeface="文鼎中隸" pitchFamily="49" charset="-120"/>
                        </a:rPr>
                        <a:t>-</a:t>
                      </a:r>
                    </a:p>
                    <a:p>
                      <a:pPr algn="ctr">
                        <a:lnSpc>
                          <a:spcPct val="200000"/>
                        </a:lnSpc>
                      </a:pPr>
                      <a:r>
                        <a:rPr lang="en-US" altLang="zh-TW" sz="2000" b="0" dirty="0" smtClean="0">
                          <a:solidFill>
                            <a:schemeClr val="tx1"/>
                          </a:solidFill>
                          <a:ea typeface="文鼎中隸" pitchFamily="49" charset="-120"/>
                        </a:rPr>
                        <a:t>104.12.31</a:t>
                      </a:r>
                      <a:r>
                        <a:rPr lang="zh-TW" altLang="en-US" sz="2000" b="0" dirty="0" smtClean="0">
                          <a:solidFill>
                            <a:schemeClr val="tx1"/>
                          </a:solidFill>
                          <a:ea typeface="文鼎中隸" pitchFamily="49" charset="-120"/>
                        </a:rPr>
                        <a:t>出售與子女</a:t>
                      </a:r>
                      <a:endParaRPr lang="zh-TW" altLang="en-US" sz="2000" b="0" dirty="0">
                        <a:solidFill>
                          <a:schemeClr val="tx1"/>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200000"/>
                        </a:lnSpc>
                      </a:pPr>
                      <a:r>
                        <a:rPr lang="zh-TW" altLang="en-US" sz="2000" b="0" dirty="0" smtClean="0">
                          <a:solidFill>
                            <a:schemeClr val="tx1"/>
                          </a:solidFill>
                          <a:ea typeface="文鼎中隸" pitchFamily="49" charset="-120"/>
                        </a:rPr>
                        <a:t>房地適用舊制所得稅</a:t>
                      </a:r>
                      <a:r>
                        <a:rPr lang="en-US" altLang="zh-TW" sz="2000" b="0" dirty="0" smtClean="0">
                          <a:solidFill>
                            <a:schemeClr val="tx1"/>
                          </a:solidFill>
                          <a:ea typeface="文鼎中隸" pitchFamily="49" charset="-120"/>
                        </a:rPr>
                        <a:t>=(4,600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25%-3,600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25%-100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25%) *</a:t>
                      </a:r>
                      <a:r>
                        <a:rPr lang="zh-TW" altLang="en-US" sz="2000" b="0" dirty="0" smtClean="0">
                          <a:solidFill>
                            <a:schemeClr val="tx1"/>
                          </a:solidFill>
                          <a:ea typeface="文鼎中隸" pitchFamily="49" charset="-120"/>
                        </a:rPr>
                        <a:t>綜所稅稅率</a:t>
                      </a:r>
                      <a:r>
                        <a:rPr lang="en-US" altLang="zh-TW" sz="2000" b="0" dirty="0" smtClean="0">
                          <a:solidFill>
                            <a:schemeClr val="tx1"/>
                          </a:solidFill>
                          <a:ea typeface="文鼎中隸" pitchFamily="49" charset="-120"/>
                        </a:rPr>
                        <a:t>40%=</a:t>
                      </a:r>
                      <a:r>
                        <a:rPr lang="en-US" altLang="zh-TW" sz="2000" b="1" u="sng" dirty="0" smtClean="0">
                          <a:solidFill>
                            <a:srgbClr val="FF0000"/>
                          </a:solidFill>
                          <a:ea typeface="文鼎中隸" pitchFamily="49" charset="-120"/>
                        </a:rPr>
                        <a:t>90</a:t>
                      </a:r>
                      <a:r>
                        <a:rPr lang="zh-TW" altLang="en-US" sz="2000" b="1" u="sng" dirty="0" smtClean="0">
                          <a:solidFill>
                            <a:srgbClr val="FF0000"/>
                          </a:solidFill>
                          <a:ea typeface="文鼎中隸" pitchFamily="49" charset="-120"/>
                        </a:rPr>
                        <a:t>萬</a:t>
                      </a:r>
                      <a:r>
                        <a:rPr lang="en-US" altLang="zh-TW" sz="2000" b="1" dirty="0" smtClean="0">
                          <a:solidFill>
                            <a:srgbClr val="FF0000"/>
                          </a:solidFill>
                          <a:ea typeface="文鼎中隸" pitchFamily="49" charset="-120"/>
                        </a:rPr>
                        <a:t>【</a:t>
                      </a:r>
                      <a:r>
                        <a:rPr lang="zh-TW" altLang="en-US" sz="2000" b="1" dirty="0" smtClean="0">
                          <a:solidFill>
                            <a:srgbClr val="FF0000"/>
                          </a:solidFill>
                          <a:ea typeface="文鼎中隸" pitchFamily="49" charset="-120"/>
                        </a:rPr>
                        <a:t>稅負較低</a:t>
                      </a:r>
                      <a:r>
                        <a:rPr lang="en-US" altLang="zh-TW" sz="2000" b="1" dirty="0" smtClean="0">
                          <a:solidFill>
                            <a:srgbClr val="FF0000"/>
                          </a:solidFill>
                          <a:ea typeface="文鼎中隸" pitchFamily="49" charset="-120"/>
                        </a:rPr>
                        <a:t>】</a:t>
                      </a:r>
                      <a:endParaRPr lang="zh-TW" altLang="en-US" sz="2000" b="1" dirty="0">
                        <a:solidFill>
                          <a:srgbClr val="FF0000"/>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699338">
                <a:tc>
                  <a:txBody>
                    <a:bodyPr/>
                    <a:lstStyle/>
                    <a:p>
                      <a:pPr algn="ctr">
                        <a:lnSpc>
                          <a:spcPct val="200000"/>
                        </a:lnSpc>
                      </a:pPr>
                      <a:r>
                        <a:rPr lang="zh-TW" altLang="en-US" sz="2000" b="1" dirty="0" smtClean="0">
                          <a:solidFill>
                            <a:srgbClr val="FF0000"/>
                          </a:solidFill>
                          <a:ea typeface="文鼎中隸" pitchFamily="49" charset="-120"/>
                        </a:rPr>
                        <a:t>繼承</a:t>
                      </a:r>
                      <a:r>
                        <a:rPr lang="en-US" altLang="zh-TW" sz="2000" b="1" dirty="0" smtClean="0">
                          <a:solidFill>
                            <a:srgbClr val="FF0000"/>
                          </a:solidFill>
                          <a:ea typeface="文鼎中隸" pitchFamily="49" charset="-120"/>
                        </a:rPr>
                        <a:t>-</a:t>
                      </a:r>
                    </a:p>
                    <a:p>
                      <a:pPr algn="ctr">
                        <a:lnSpc>
                          <a:spcPct val="200000"/>
                        </a:lnSpc>
                      </a:pPr>
                      <a:r>
                        <a:rPr lang="zh-TW" altLang="en-US" sz="2000" dirty="0" smtClean="0">
                          <a:ea typeface="文鼎中隸" pitchFamily="49" charset="-120"/>
                        </a:rPr>
                        <a:t>適用新制</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200000"/>
                        </a:lnSpc>
                      </a:pPr>
                      <a:r>
                        <a:rPr lang="zh-TW" altLang="en-US" sz="2000" dirty="0" smtClean="0">
                          <a:ea typeface="文鼎中隸" pitchFamily="49" charset="-120"/>
                        </a:rPr>
                        <a:t>房地合一所得稅</a:t>
                      </a:r>
                      <a:r>
                        <a:rPr lang="en-US" altLang="zh-TW" sz="2000" dirty="0" smtClean="0">
                          <a:ea typeface="文鼎中隸" pitchFamily="49" charset="-120"/>
                        </a:rPr>
                        <a:t>=&lt;4,600</a:t>
                      </a:r>
                      <a:r>
                        <a:rPr lang="zh-TW" altLang="en-US" sz="2000" dirty="0" smtClean="0">
                          <a:ea typeface="文鼎中隸" pitchFamily="49" charset="-120"/>
                        </a:rPr>
                        <a:t>萬</a:t>
                      </a:r>
                      <a:r>
                        <a:rPr lang="en-US" altLang="zh-TW" sz="2000" dirty="0" smtClean="0">
                          <a:ea typeface="文鼎中隸" pitchFamily="49" charset="-120"/>
                        </a:rPr>
                        <a:t>-150</a:t>
                      </a:r>
                      <a:r>
                        <a:rPr lang="zh-TW" altLang="en-US" sz="2000" dirty="0" smtClean="0">
                          <a:ea typeface="文鼎中隸" pitchFamily="49" charset="-120"/>
                        </a:rPr>
                        <a:t>萬</a:t>
                      </a:r>
                      <a:r>
                        <a:rPr lang="en-US" altLang="zh-TW" sz="2000" dirty="0" smtClean="0">
                          <a:ea typeface="文鼎中隸" pitchFamily="49" charset="-120"/>
                        </a:rPr>
                        <a:t>-600</a:t>
                      </a:r>
                      <a:r>
                        <a:rPr lang="zh-TW" altLang="en-US" sz="2000" dirty="0" smtClean="0">
                          <a:ea typeface="文鼎中隸" pitchFamily="49" charset="-120"/>
                        </a:rPr>
                        <a:t>萬</a:t>
                      </a:r>
                      <a:r>
                        <a:rPr lang="en-US" altLang="zh-TW" sz="2000" dirty="0" smtClean="0">
                          <a:ea typeface="文鼎中隸" pitchFamily="49" charset="-120"/>
                        </a:rPr>
                        <a:t>-100</a:t>
                      </a:r>
                      <a:r>
                        <a:rPr lang="zh-TW" altLang="en-US" sz="2000" dirty="0" smtClean="0">
                          <a:ea typeface="文鼎中隸" pitchFamily="49" charset="-120"/>
                        </a:rPr>
                        <a:t>萬</a:t>
                      </a:r>
                      <a:r>
                        <a:rPr lang="en-US" altLang="zh-TW" sz="2000" dirty="0" smtClean="0">
                          <a:ea typeface="文鼎中隸" pitchFamily="49" charset="-120"/>
                        </a:rPr>
                        <a:t>-200</a:t>
                      </a:r>
                      <a:r>
                        <a:rPr lang="zh-TW" altLang="en-US" sz="2000" dirty="0" smtClean="0">
                          <a:ea typeface="文鼎中隸" pitchFamily="49" charset="-120"/>
                        </a:rPr>
                        <a:t>萬</a:t>
                      </a:r>
                      <a:r>
                        <a:rPr lang="en-US" altLang="zh-TW" sz="2000" dirty="0" smtClean="0">
                          <a:ea typeface="文鼎中隸" pitchFamily="49" charset="-120"/>
                        </a:rPr>
                        <a:t>&gt;*20%=</a:t>
                      </a:r>
                      <a:r>
                        <a:rPr lang="en-US" altLang="zh-TW" sz="2000" b="0" dirty="0" smtClean="0">
                          <a:solidFill>
                            <a:srgbClr val="FF0000"/>
                          </a:solidFill>
                          <a:ea typeface="文鼎中隸" pitchFamily="49" charset="-120"/>
                        </a:rPr>
                        <a:t>710</a:t>
                      </a:r>
                      <a:r>
                        <a:rPr lang="zh-TW" altLang="en-US" sz="2000" b="0" dirty="0" smtClean="0">
                          <a:solidFill>
                            <a:srgbClr val="FF0000"/>
                          </a:solidFill>
                          <a:ea typeface="文鼎中隸" pitchFamily="49" charset="-120"/>
                        </a:rPr>
                        <a:t>萬</a:t>
                      </a:r>
                      <a:endParaRPr lang="zh-TW" altLang="en-US" sz="2000" b="0" dirty="0">
                        <a:solidFill>
                          <a:srgbClr val="FF0000"/>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矩形 4"/>
          <p:cNvSpPr/>
          <p:nvPr/>
        </p:nvSpPr>
        <p:spPr>
          <a:xfrm>
            <a:off x="539552" y="6126756"/>
            <a:ext cx="8136904"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800" b="1" dirty="0" smtClean="0">
                <a:ea typeface="文鼎中隸" pitchFamily="49" charset="-120"/>
              </a:rPr>
              <a:t>現在買賣比未來繼承，再出售租稅有利</a:t>
            </a:r>
            <a:endParaRPr lang="zh-TW" altLang="en-US" sz="2800" b="1" dirty="0">
              <a:ea typeface="文鼎中隸" pitchFamily="49" charset="-120"/>
            </a:endParaRPr>
          </a:p>
        </p:txBody>
      </p:sp>
      <p:sp>
        <p:nvSpPr>
          <p:cNvPr id="6" name="六角星形 5"/>
          <p:cNvSpPr/>
          <p:nvPr/>
        </p:nvSpPr>
        <p:spPr>
          <a:xfrm>
            <a:off x="524439" y="389947"/>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9D10C579-0557-4C56-B8AD-6FAD010EF341}" type="slidenum">
              <a:rPr lang="zh-TW" altLang="en-US" smtClean="0"/>
              <a:pPr/>
              <a:t>36</a:t>
            </a:fld>
            <a:endParaRPr lang="zh-TW" altLang="en-US"/>
          </a:p>
        </p:txBody>
      </p:sp>
    </p:spTree>
    <p:extLst>
      <p:ext uri="{BB962C8B-B14F-4D97-AF65-F5344CB8AC3E}">
        <p14:creationId xmlns:p14="http://schemas.microsoft.com/office/powerpoint/2010/main" val="2592320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11560" y="548680"/>
            <a:ext cx="7772400" cy="1829761"/>
          </a:xfrm>
        </p:spPr>
        <p:txBody>
          <a:bodyPr/>
          <a:lstStyle/>
          <a:p>
            <a:pPr algn="ctr"/>
            <a:r>
              <a:rPr lang="zh-TW" altLang="en-US" dirty="0">
                <a:ea typeface="文鼎中隸" pitchFamily="49" charset="-120"/>
              </a:rPr>
              <a:t>四</a:t>
            </a:r>
            <a:r>
              <a:rPr lang="zh-TW" altLang="en-US" dirty="0" smtClean="0">
                <a:ea typeface="文鼎中隸" pitchFamily="49" charset="-120"/>
              </a:rPr>
              <a:t>、案例比較</a:t>
            </a:r>
            <a:endParaRPr lang="zh-TW" altLang="en-US" dirty="0">
              <a:ea typeface="文鼎中隸" pitchFamily="49"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708920"/>
            <a:ext cx="5545249" cy="2146548"/>
          </a:xfrm>
          <a:prstGeom prst="rect">
            <a:avLst/>
          </a:prstGeom>
        </p:spPr>
      </p:pic>
      <p:sp>
        <p:nvSpPr>
          <p:cNvPr id="3" name="投影片編號版面配置區 2"/>
          <p:cNvSpPr>
            <a:spLocks noGrp="1"/>
          </p:cNvSpPr>
          <p:nvPr>
            <p:ph type="sldNum" sz="quarter" idx="12"/>
          </p:nvPr>
        </p:nvSpPr>
        <p:spPr/>
        <p:txBody>
          <a:bodyPr/>
          <a:lstStyle/>
          <a:p>
            <a:fld id="{9D10C579-0557-4C56-B8AD-6FAD010EF341}" type="slidenum">
              <a:rPr lang="zh-TW" altLang="en-US" smtClean="0"/>
              <a:pPr/>
              <a:t>37</a:t>
            </a:fld>
            <a:endParaRPr lang="zh-TW" altLang="en-US"/>
          </a:p>
        </p:txBody>
      </p:sp>
    </p:spTree>
    <p:extLst>
      <p:ext uri="{BB962C8B-B14F-4D97-AF65-F5344CB8AC3E}">
        <p14:creationId xmlns:p14="http://schemas.microsoft.com/office/powerpoint/2010/main" val="677346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3700" dirty="0" smtClean="0"/>
              <a:t>案例一</a:t>
            </a:r>
            <a:endParaRPr lang="zh-TW" altLang="en-US" sz="37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508" y="908720"/>
            <a:ext cx="5167237"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9D10C579-0557-4C56-B8AD-6FAD010EF341}" type="slidenum">
              <a:rPr lang="zh-TW" altLang="en-US" smtClean="0"/>
              <a:pPr/>
              <a:t>38</a:t>
            </a:fld>
            <a:endParaRPr lang="zh-TW" altLang="en-US"/>
          </a:p>
        </p:txBody>
      </p:sp>
    </p:spTree>
    <p:extLst>
      <p:ext uri="{BB962C8B-B14F-4D97-AF65-F5344CB8AC3E}">
        <p14:creationId xmlns:p14="http://schemas.microsoft.com/office/powerpoint/2010/main" val="3366499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3700" dirty="0" smtClean="0"/>
              <a:t>案例二</a:t>
            </a:r>
            <a:endParaRPr lang="zh-TW" altLang="en-US" sz="37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764704"/>
            <a:ext cx="4824536" cy="527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9D10C579-0557-4C56-B8AD-6FAD010EF341}" type="slidenum">
              <a:rPr lang="zh-TW" altLang="en-US" smtClean="0"/>
              <a:pPr/>
              <a:t>39</a:t>
            </a:fld>
            <a:endParaRPr lang="zh-TW" altLang="en-US"/>
          </a:p>
        </p:txBody>
      </p:sp>
    </p:spTree>
    <p:extLst>
      <p:ext uri="{BB962C8B-B14F-4D97-AF65-F5344CB8AC3E}">
        <p14:creationId xmlns:p14="http://schemas.microsoft.com/office/powerpoint/2010/main" val="2875092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9D10C579-0557-4C56-B8AD-6FAD010EF341}" type="slidenum">
              <a:rPr lang="zh-TW" altLang="en-US" smtClean="0"/>
              <a:pPr/>
              <a:t>4</a:t>
            </a:fld>
            <a:endParaRPr lang="zh-TW" altLang="en-US"/>
          </a:p>
        </p:txBody>
      </p:sp>
      <p:sp>
        <p:nvSpPr>
          <p:cNvPr id="4" name="標題 3"/>
          <p:cNvSpPr>
            <a:spLocks noGrp="1"/>
          </p:cNvSpPr>
          <p:nvPr>
            <p:ph type="title"/>
          </p:nvPr>
        </p:nvSpPr>
        <p:spPr>
          <a:xfrm>
            <a:off x="457200" y="269776"/>
            <a:ext cx="8229600" cy="1143000"/>
          </a:xfrm>
        </p:spPr>
        <p:txBody>
          <a:bodyPr/>
          <a:lstStyle/>
          <a:p>
            <a:r>
              <a:rPr lang="zh-TW" altLang="en-US" dirty="0" smtClean="0"/>
              <a:t>土地今年賣跟明年賣差異多少？</a:t>
            </a:r>
            <a:endParaRPr lang="zh-TW" altLang="en-US" dirty="0"/>
          </a:p>
        </p:txBody>
      </p:sp>
      <p:sp>
        <p:nvSpPr>
          <p:cNvPr id="11" name="矩形 10"/>
          <p:cNvSpPr/>
          <p:nvPr/>
        </p:nvSpPr>
        <p:spPr>
          <a:xfrm>
            <a:off x="228481" y="5172581"/>
            <a:ext cx="2903359" cy="1015663"/>
          </a:xfrm>
          <a:prstGeom prst="rect">
            <a:avLst/>
          </a:prstGeom>
          <a:noFill/>
        </p:spPr>
        <p:txBody>
          <a:bodyPr wrap="none" lIns="91440" tIns="45720" rIns="91440" bIns="45720" anchor="t">
            <a:spAutoFit/>
          </a:bodyPr>
          <a:lstStyle/>
          <a:p>
            <a:pPr algn="ctr"/>
            <a:r>
              <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105.12.31</a:t>
            </a: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以前</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TW" altLang="en-US"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零稅</a:t>
            </a:r>
            <a:endParaRPr lang="zh-TW" alt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矩形 11"/>
          <p:cNvSpPr/>
          <p:nvPr/>
        </p:nvSpPr>
        <p:spPr>
          <a:xfrm>
            <a:off x="5914250" y="5157192"/>
            <a:ext cx="2903359" cy="1015663"/>
          </a:xfrm>
          <a:prstGeom prst="rect">
            <a:avLst/>
          </a:prstGeom>
          <a:noFill/>
        </p:spPr>
        <p:txBody>
          <a:bodyPr wrap="none" lIns="91440" tIns="45720" rIns="91440" bIns="45720" anchor="t">
            <a:spAutoFit/>
          </a:bodyPr>
          <a:lstStyle/>
          <a:p>
            <a:pPr algn="ctr"/>
            <a:r>
              <a:rPr lang="en-US" altLang="zh-TW"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106.01.01</a:t>
            </a:r>
            <a:r>
              <a:rPr lang="zh-TW" altLang="en-US"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以後</a:t>
            </a:r>
            <a:endParaRPr lang="en-US" altLang="zh-TW"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TW" altLang="en-US"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稅高</a:t>
            </a:r>
            <a:endParaRPr lang="zh-TW" alt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矩形 20"/>
          <p:cNvSpPr/>
          <p:nvPr/>
        </p:nvSpPr>
        <p:spPr>
          <a:xfrm>
            <a:off x="2954913" y="1412776"/>
            <a:ext cx="3057247"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TW" altLang="en-US" sz="3200" b="1" cap="none" spc="0" dirty="0" smtClean="0">
                <a:ln/>
                <a:solidFill>
                  <a:schemeClr val="accent3"/>
                </a:solidFill>
                <a:effectLst/>
              </a:rPr>
              <a:t>土地交易所得稅</a:t>
            </a:r>
            <a:endParaRPr lang="zh-TW" altLang="en-US" sz="3200" b="1" cap="none" spc="0" dirty="0">
              <a:ln/>
              <a:solidFill>
                <a:schemeClr val="accent3"/>
              </a:solidFill>
              <a:effectLst/>
            </a:endParaRPr>
          </a:p>
        </p:txBody>
      </p:sp>
      <p:pic>
        <p:nvPicPr>
          <p:cNvPr id="2052" name="Picture 4" descr="C:\Users\User\Downloads\房地合一修改\蛋.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481" y="2276872"/>
            <a:ext cx="2702102" cy="27275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ownloads\房地合一修改\6311-110220124610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889" y="2490468"/>
            <a:ext cx="2988899" cy="23003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User\Downloads\房地合一修改\問號.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2173374"/>
            <a:ext cx="3024935" cy="360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74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692696"/>
            <a:ext cx="5906274" cy="5256584"/>
          </a:xfrm>
        </p:spPr>
      </p:pic>
      <p:sp>
        <p:nvSpPr>
          <p:cNvPr id="3" name="標題 2"/>
          <p:cNvSpPr>
            <a:spLocks noGrp="1"/>
          </p:cNvSpPr>
          <p:nvPr>
            <p:ph type="title"/>
          </p:nvPr>
        </p:nvSpPr>
        <p:spPr/>
        <p:txBody>
          <a:bodyPr>
            <a:normAutofit/>
          </a:bodyPr>
          <a:lstStyle/>
          <a:p>
            <a:r>
              <a:rPr lang="zh-TW" altLang="en-US" sz="3700" dirty="0" smtClean="0"/>
              <a:t>案例三</a:t>
            </a:r>
            <a:endParaRPr lang="zh-TW" altLang="en-US" sz="37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40</a:t>
            </a:fld>
            <a:endParaRPr lang="zh-TW" altLang="en-US"/>
          </a:p>
        </p:txBody>
      </p:sp>
    </p:spTree>
    <p:extLst>
      <p:ext uri="{BB962C8B-B14F-4D97-AF65-F5344CB8AC3E}">
        <p14:creationId xmlns:p14="http://schemas.microsoft.com/office/powerpoint/2010/main" val="2935324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139661"/>
            <a:ext cx="7416824" cy="51941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251520" y="188640"/>
            <a:ext cx="8229600" cy="1143000"/>
          </a:xfrm>
        </p:spPr>
        <p:txBody>
          <a:bodyPr>
            <a:normAutofit/>
          </a:bodyPr>
          <a:lstStyle/>
          <a:p>
            <a:r>
              <a:rPr lang="zh-TW" altLang="en-US" sz="3700" dirty="0" smtClean="0"/>
              <a:t>案例四</a:t>
            </a:r>
            <a:endParaRPr lang="zh-TW" altLang="en-US" sz="3700" dirty="0"/>
          </a:p>
        </p:txBody>
      </p:sp>
      <p:sp>
        <p:nvSpPr>
          <p:cNvPr id="4" name="投影片編號版面配置區 3"/>
          <p:cNvSpPr>
            <a:spLocks noGrp="1"/>
          </p:cNvSpPr>
          <p:nvPr>
            <p:ph type="sldNum" sz="quarter" idx="12"/>
          </p:nvPr>
        </p:nvSpPr>
        <p:spPr/>
        <p:txBody>
          <a:bodyPr/>
          <a:lstStyle/>
          <a:p>
            <a:fld id="{9D10C579-0557-4C56-B8AD-6FAD010EF341}" type="slidenum">
              <a:rPr lang="zh-TW" altLang="en-US" smtClean="0"/>
              <a:pPr/>
              <a:t>41</a:t>
            </a:fld>
            <a:endParaRPr lang="zh-TW" altLang="en-US"/>
          </a:p>
        </p:txBody>
      </p:sp>
    </p:spTree>
    <p:extLst>
      <p:ext uri="{BB962C8B-B14F-4D97-AF65-F5344CB8AC3E}">
        <p14:creationId xmlns:p14="http://schemas.microsoft.com/office/powerpoint/2010/main" val="3242855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889466"/>
            <a:ext cx="7344816" cy="5772531"/>
          </a:xfrm>
          <a:prstGeom prst="rect">
            <a:avLst/>
          </a:prstGeom>
        </p:spPr>
      </p:pic>
      <p:sp>
        <p:nvSpPr>
          <p:cNvPr id="5" name="爆炸 1 4"/>
          <p:cNvSpPr/>
          <p:nvPr/>
        </p:nvSpPr>
        <p:spPr>
          <a:xfrm>
            <a:off x="5692436" y="332656"/>
            <a:ext cx="2880320" cy="2664296"/>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5400" b="1" dirty="0" smtClean="0">
                <a:ea typeface="文鼎中粗隸" pitchFamily="49" charset="-120"/>
              </a:rPr>
              <a:t>豪宅</a:t>
            </a:r>
            <a:endParaRPr lang="zh-TW" altLang="en-US" sz="5400" b="1" dirty="0">
              <a:ea typeface="文鼎中粗隸" pitchFamily="49" charset="-120"/>
            </a:endParaRPr>
          </a:p>
        </p:txBody>
      </p:sp>
      <p:sp>
        <p:nvSpPr>
          <p:cNvPr id="6" name="標題 5"/>
          <p:cNvSpPr>
            <a:spLocks noGrp="1"/>
          </p:cNvSpPr>
          <p:nvPr>
            <p:ph type="title"/>
          </p:nvPr>
        </p:nvSpPr>
        <p:spPr>
          <a:xfrm>
            <a:off x="179512" y="188640"/>
            <a:ext cx="8229600" cy="1143000"/>
          </a:xfrm>
        </p:spPr>
        <p:txBody>
          <a:bodyPr>
            <a:normAutofit/>
          </a:bodyPr>
          <a:lstStyle/>
          <a:p>
            <a:r>
              <a:rPr lang="zh-TW" altLang="en-US" sz="3700" dirty="0" smtClean="0"/>
              <a:t>案例五</a:t>
            </a:r>
            <a:endParaRPr lang="zh-TW" altLang="en-US" sz="3700" dirty="0"/>
          </a:p>
        </p:txBody>
      </p:sp>
      <p:sp>
        <p:nvSpPr>
          <p:cNvPr id="3" name="投影片編號版面配置區 2"/>
          <p:cNvSpPr>
            <a:spLocks noGrp="1"/>
          </p:cNvSpPr>
          <p:nvPr>
            <p:ph type="sldNum" sz="quarter" idx="12"/>
          </p:nvPr>
        </p:nvSpPr>
        <p:spPr/>
        <p:txBody>
          <a:bodyPr/>
          <a:lstStyle/>
          <a:p>
            <a:fld id="{9D10C579-0557-4C56-B8AD-6FAD010EF341}" type="slidenum">
              <a:rPr lang="zh-TW" altLang="en-US" smtClean="0"/>
              <a:pPr/>
              <a:t>42</a:t>
            </a:fld>
            <a:endParaRPr lang="zh-TW" altLang="en-US"/>
          </a:p>
        </p:txBody>
      </p:sp>
    </p:spTree>
    <p:extLst>
      <p:ext uri="{BB962C8B-B14F-4D97-AF65-F5344CB8AC3E}">
        <p14:creationId xmlns:p14="http://schemas.microsoft.com/office/powerpoint/2010/main" val="2115700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886838"/>
            <a:ext cx="6966685" cy="57606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標題 3"/>
          <p:cNvSpPr>
            <a:spLocks noGrp="1"/>
          </p:cNvSpPr>
          <p:nvPr>
            <p:ph type="title"/>
          </p:nvPr>
        </p:nvSpPr>
        <p:spPr>
          <a:xfrm>
            <a:off x="749406" y="0"/>
            <a:ext cx="8229600" cy="1143000"/>
          </a:xfrm>
        </p:spPr>
        <p:txBody>
          <a:bodyPr>
            <a:normAutofit/>
          </a:bodyPr>
          <a:lstStyle/>
          <a:p>
            <a:r>
              <a:rPr lang="zh-TW" altLang="en-US" sz="3700" dirty="0" smtClean="0"/>
              <a:t>案例六</a:t>
            </a:r>
            <a:endParaRPr lang="zh-TW" altLang="en-US" sz="3700" dirty="0"/>
          </a:p>
        </p:txBody>
      </p:sp>
      <p:sp>
        <p:nvSpPr>
          <p:cNvPr id="5" name="六角星形 4"/>
          <p:cNvSpPr/>
          <p:nvPr/>
        </p:nvSpPr>
        <p:spPr>
          <a:xfrm>
            <a:off x="290863" y="260648"/>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9D10C579-0557-4C56-B8AD-6FAD010EF341}" type="slidenum">
              <a:rPr lang="zh-TW" altLang="en-US" smtClean="0"/>
              <a:pPr/>
              <a:t>43</a:t>
            </a:fld>
            <a:endParaRPr lang="zh-TW" altLang="en-US"/>
          </a:p>
        </p:txBody>
      </p:sp>
    </p:spTree>
    <p:extLst>
      <p:ext uri="{BB962C8B-B14F-4D97-AF65-F5344CB8AC3E}">
        <p14:creationId xmlns:p14="http://schemas.microsoft.com/office/powerpoint/2010/main" val="1861498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44258" y="548680"/>
            <a:ext cx="7632848" cy="5112568"/>
          </a:xfrm>
        </p:spPr>
        <p:txBody>
          <a:bodyPr>
            <a:noAutofit/>
          </a:bodyPr>
          <a:lstStyle/>
          <a:p>
            <a:pPr marL="109728" indent="0">
              <a:lnSpc>
                <a:spcPct val="300000"/>
              </a:lnSpc>
              <a:buNone/>
            </a:pPr>
            <a:r>
              <a:rPr lang="en-US" altLang="zh-TW" sz="2000" dirty="0" smtClean="0">
                <a:latin typeface="文鼎特明"/>
                <a:ea typeface="文鼎中粗隸" pitchFamily="49" charset="-120"/>
              </a:rPr>
              <a:t>※</a:t>
            </a:r>
            <a:r>
              <a:rPr lang="zh-TW" altLang="en-US" sz="2000" b="1" u="sng" dirty="0" smtClean="0">
                <a:solidFill>
                  <a:srgbClr val="FF0000"/>
                </a:solidFill>
                <a:ea typeface="文鼎中粗隸" pitchFamily="49" charset="-120"/>
              </a:rPr>
              <a:t>舊制</a:t>
            </a:r>
            <a:r>
              <a:rPr lang="en-US" altLang="zh-TW" sz="2000" b="1" u="sng" dirty="0" smtClean="0">
                <a:solidFill>
                  <a:srgbClr val="FF0000"/>
                </a:solidFill>
                <a:ea typeface="文鼎中粗隸" pitchFamily="49" charset="-120"/>
              </a:rPr>
              <a:t>:</a:t>
            </a:r>
            <a:r>
              <a:rPr lang="zh-TW" altLang="en-US" sz="2000" dirty="0" smtClean="0">
                <a:ea typeface="文鼎中粗隸" pitchFamily="49" charset="-120"/>
              </a:rPr>
              <a:t>適合利得高者</a:t>
            </a:r>
            <a:r>
              <a:rPr lang="en-US" altLang="zh-TW" sz="2000" dirty="0" smtClean="0">
                <a:ea typeface="文鼎中粗隸" pitchFamily="49" charset="-120"/>
              </a:rPr>
              <a:t>,</a:t>
            </a:r>
            <a:r>
              <a:rPr lang="zh-TW" altLang="en-US" sz="2000" dirty="0" smtClean="0">
                <a:ea typeface="文鼎中粗隸" pitchFamily="49" charset="-120"/>
              </a:rPr>
              <a:t>或老舊公寓</a:t>
            </a:r>
            <a:r>
              <a:rPr lang="en-US" altLang="zh-TW" sz="2000" dirty="0" smtClean="0">
                <a:ea typeface="文鼎中粗隸" pitchFamily="49" charset="-120"/>
              </a:rPr>
              <a:t>(</a:t>
            </a:r>
            <a:r>
              <a:rPr lang="zh-TW" altLang="en-US" sz="2000" dirty="0" smtClean="0">
                <a:ea typeface="文鼎中粗隸" pitchFamily="49" charset="-120"/>
              </a:rPr>
              <a:t>房屋 </a:t>
            </a:r>
            <a:endParaRPr lang="en-US" altLang="zh-TW" sz="2000" dirty="0" smtClean="0">
              <a:ea typeface="文鼎中粗隸" pitchFamily="49" charset="-120"/>
            </a:endParaRPr>
          </a:p>
          <a:p>
            <a:pPr marL="109728" indent="0">
              <a:lnSpc>
                <a:spcPct val="300000"/>
              </a:lnSpc>
              <a:buNone/>
            </a:pPr>
            <a:r>
              <a:rPr lang="zh-TW" altLang="en-US" sz="2000" dirty="0">
                <a:ea typeface="文鼎中粗隸" pitchFamily="49" charset="-120"/>
              </a:rPr>
              <a:t> </a:t>
            </a:r>
            <a:r>
              <a:rPr lang="zh-TW" altLang="en-US" sz="2000" dirty="0" smtClean="0">
                <a:ea typeface="文鼎中粗隸" pitchFamily="49" charset="-120"/>
              </a:rPr>
              <a:t>   評定現值低者</a:t>
            </a:r>
            <a:r>
              <a:rPr lang="en-US" altLang="zh-TW" sz="2000" dirty="0" smtClean="0">
                <a:ea typeface="文鼎中粗隸" pitchFamily="49" charset="-120"/>
              </a:rPr>
              <a:t>)</a:t>
            </a:r>
            <a:r>
              <a:rPr lang="zh-TW" altLang="en-US" sz="2000" dirty="0" smtClean="0">
                <a:ea typeface="文鼎中粗隸" pitchFamily="49" charset="-120"/>
              </a:rPr>
              <a:t>。</a:t>
            </a:r>
            <a:endParaRPr lang="en-US" altLang="zh-TW" sz="2000" dirty="0" smtClean="0">
              <a:ea typeface="文鼎中粗隸" pitchFamily="49" charset="-120"/>
            </a:endParaRPr>
          </a:p>
          <a:p>
            <a:pPr marL="109728" indent="0">
              <a:lnSpc>
                <a:spcPct val="300000"/>
              </a:lnSpc>
              <a:buNone/>
            </a:pPr>
            <a:r>
              <a:rPr lang="zh-TW" altLang="en-US" sz="2000" dirty="0">
                <a:latin typeface="Cambria Math"/>
                <a:ea typeface="文鼎中粗隸" pitchFamily="49" charset="-120"/>
              </a:rPr>
              <a:t>※</a:t>
            </a:r>
            <a:r>
              <a:rPr lang="zh-TW" altLang="en-US" sz="2000" b="1" u="sng" dirty="0" smtClean="0">
                <a:solidFill>
                  <a:srgbClr val="FF0000"/>
                </a:solidFill>
                <a:ea typeface="文鼎中粗隸" pitchFamily="49" charset="-120"/>
              </a:rPr>
              <a:t>新制</a:t>
            </a:r>
            <a:r>
              <a:rPr lang="en-US" altLang="zh-TW" sz="2000" b="1" u="sng" dirty="0" smtClean="0">
                <a:solidFill>
                  <a:srgbClr val="FF0000"/>
                </a:solidFill>
                <a:ea typeface="文鼎中粗隸" pitchFamily="49" charset="-120"/>
              </a:rPr>
              <a:t>:</a:t>
            </a:r>
            <a:r>
              <a:rPr lang="zh-TW" altLang="en-US" sz="2000" dirty="0" smtClean="0">
                <a:ea typeface="文鼎中粗隸" pitchFamily="49" charset="-120"/>
              </a:rPr>
              <a:t>適合</a:t>
            </a:r>
            <a:r>
              <a:rPr lang="en-US" altLang="zh-TW" sz="2000" dirty="0" smtClean="0">
                <a:ea typeface="文鼎中粗隸" pitchFamily="49" charset="-120"/>
              </a:rPr>
              <a:t>2016</a:t>
            </a:r>
            <a:r>
              <a:rPr lang="zh-TW" altLang="en-US" sz="2000" dirty="0" smtClean="0">
                <a:ea typeface="文鼎中粗隸" pitchFamily="49" charset="-120"/>
              </a:rPr>
              <a:t>年</a:t>
            </a:r>
            <a:r>
              <a:rPr lang="en-US" altLang="zh-TW" sz="2000" dirty="0" smtClean="0">
                <a:ea typeface="文鼎中粗隸" pitchFamily="49" charset="-120"/>
              </a:rPr>
              <a:t>1</a:t>
            </a:r>
            <a:r>
              <a:rPr lang="zh-TW" altLang="en-US" sz="2000" dirty="0" smtClean="0">
                <a:ea typeface="文鼎中粗隸" pitchFamily="49" charset="-120"/>
              </a:rPr>
              <a:t>月</a:t>
            </a:r>
            <a:r>
              <a:rPr lang="en-US" altLang="zh-TW" sz="2000" dirty="0" smtClean="0">
                <a:ea typeface="文鼎中粗隸" pitchFamily="49" charset="-120"/>
              </a:rPr>
              <a:t>1</a:t>
            </a:r>
            <a:r>
              <a:rPr lang="zh-TW" altLang="en-US" sz="2000" dirty="0" smtClean="0">
                <a:ea typeface="文鼎中粗隸" pitchFamily="49" charset="-120"/>
              </a:rPr>
              <a:t>日前未滿二年</a:t>
            </a:r>
            <a:endParaRPr lang="en-US" altLang="zh-TW" sz="2000" dirty="0" smtClean="0">
              <a:ea typeface="文鼎中粗隸" pitchFamily="49" charset="-120"/>
            </a:endParaRPr>
          </a:p>
          <a:p>
            <a:pPr marL="109728" indent="0">
              <a:lnSpc>
                <a:spcPct val="300000"/>
              </a:lnSpc>
              <a:buNone/>
            </a:pPr>
            <a:r>
              <a:rPr lang="zh-TW" altLang="en-US" sz="2000" dirty="0">
                <a:ea typeface="文鼎中粗隸" pitchFamily="49" charset="-120"/>
              </a:rPr>
              <a:t> </a:t>
            </a:r>
            <a:r>
              <a:rPr lang="zh-TW" altLang="en-US" sz="2000" dirty="0" smtClean="0">
                <a:ea typeface="文鼎中粗隸" pitchFamily="49" charset="-120"/>
              </a:rPr>
              <a:t>  且利得少者。</a:t>
            </a:r>
            <a:endParaRPr lang="zh-TW" altLang="en-US" sz="2000" dirty="0">
              <a:ea typeface="文鼎中粗隸" pitchFamily="49"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3356992"/>
            <a:ext cx="4255054" cy="3187183"/>
          </a:xfrm>
          <a:prstGeom prst="rect">
            <a:avLst/>
          </a:prstGeom>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44</a:t>
            </a:fld>
            <a:endParaRPr lang="zh-TW" altLang="en-US"/>
          </a:p>
        </p:txBody>
      </p:sp>
    </p:spTree>
    <p:extLst>
      <p:ext uri="{BB962C8B-B14F-4D97-AF65-F5344CB8AC3E}">
        <p14:creationId xmlns:p14="http://schemas.microsoft.com/office/powerpoint/2010/main" val="2363081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ctrTitle"/>
          </p:nvPr>
        </p:nvSpPr>
        <p:spPr>
          <a:xfrm>
            <a:off x="539552" y="692696"/>
            <a:ext cx="7772400" cy="1829761"/>
          </a:xfrm>
        </p:spPr>
        <p:txBody>
          <a:bodyPr/>
          <a:lstStyle/>
          <a:p>
            <a:pPr algn="ctr"/>
            <a:r>
              <a:rPr lang="zh-TW" altLang="en-US" dirty="0" smtClean="0">
                <a:ea typeface="文鼎中隸" pitchFamily="49" charset="-120"/>
              </a:rPr>
              <a:t>五、作業要點交易日</a:t>
            </a:r>
            <a:r>
              <a:rPr lang="en-US" altLang="zh-TW" dirty="0" smtClean="0">
                <a:ea typeface="文鼎中隸" pitchFamily="49" charset="-120"/>
              </a:rPr>
              <a:t>.</a:t>
            </a:r>
            <a:r>
              <a:rPr lang="zh-TW" altLang="en-US" dirty="0" smtClean="0">
                <a:ea typeface="文鼎中隸" pitchFamily="49" charset="-120"/>
              </a:rPr>
              <a:t>取得日</a:t>
            </a:r>
            <a:r>
              <a:rPr lang="zh-TW" altLang="en-US" dirty="0">
                <a:ea typeface="文鼎中隸" pitchFamily="49" charset="-120"/>
              </a:rPr>
              <a:t>之認定</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2564904"/>
            <a:ext cx="3721596" cy="2481064"/>
          </a:xfrm>
          <a:prstGeom prst="rect">
            <a:avLst/>
          </a:prstGeom>
          <a:ln>
            <a:noFill/>
          </a:ln>
          <a:effectLst>
            <a:softEdge rad="112500"/>
          </a:effectLst>
        </p:spPr>
      </p:pic>
      <p:sp>
        <p:nvSpPr>
          <p:cNvPr id="4" name="投影片編號版面配置區 3"/>
          <p:cNvSpPr>
            <a:spLocks noGrp="1"/>
          </p:cNvSpPr>
          <p:nvPr>
            <p:ph type="sldNum" sz="quarter" idx="12"/>
          </p:nvPr>
        </p:nvSpPr>
        <p:spPr/>
        <p:txBody>
          <a:bodyPr/>
          <a:lstStyle/>
          <a:p>
            <a:fld id="{9D10C579-0557-4C56-B8AD-6FAD010EF341}" type="slidenum">
              <a:rPr lang="zh-TW" altLang="en-US" smtClean="0"/>
              <a:pPr/>
              <a:t>45</a:t>
            </a:fld>
            <a:endParaRPr lang="zh-TW" altLang="en-US"/>
          </a:p>
        </p:txBody>
      </p:sp>
    </p:spTree>
    <p:extLst>
      <p:ext uri="{BB962C8B-B14F-4D97-AF65-F5344CB8AC3E}">
        <p14:creationId xmlns:p14="http://schemas.microsoft.com/office/powerpoint/2010/main" val="3274380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67333"/>
            <a:ext cx="8229600" cy="4525963"/>
          </a:xfrm>
        </p:spPr>
        <p:txBody>
          <a:bodyPr>
            <a:normAutofit/>
          </a:bodyPr>
          <a:lstStyle/>
          <a:p>
            <a:r>
              <a:rPr lang="zh-TW" altLang="en-US" sz="2000" dirty="0" smtClean="0">
                <a:ea typeface="文鼎中隸" panose="02010609010101010101" pitchFamily="49" charset="-120"/>
              </a:rPr>
              <a:t>房屋、土地交易日之認定，以所</a:t>
            </a:r>
            <a:r>
              <a:rPr lang="zh-TW" altLang="en-US" sz="2000" u="sng" dirty="0" smtClean="0">
                <a:solidFill>
                  <a:srgbClr val="FF0000"/>
                </a:solidFill>
                <a:ea typeface="文鼎中隸" panose="02010609010101010101" pitchFamily="49" charset="-120"/>
              </a:rPr>
              <a:t>出售或交換</a:t>
            </a:r>
            <a:r>
              <a:rPr lang="zh-TW" altLang="en-US" sz="2000" dirty="0" smtClean="0">
                <a:ea typeface="文鼎中隸" panose="02010609010101010101" pitchFamily="49" charset="-120"/>
              </a:rPr>
              <a:t>之房屋、土地</a:t>
            </a:r>
            <a:r>
              <a:rPr lang="zh-TW" altLang="en-US" sz="2000" u="sng" dirty="0" smtClean="0">
                <a:solidFill>
                  <a:srgbClr val="FF0000"/>
                </a:solidFill>
                <a:ea typeface="文鼎中隸" panose="02010609010101010101" pitchFamily="49" charset="-120"/>
              </a:rPr>
              <a:t>完成所有權移轉登記日為準</a:t>
            </a:r>
            <a:r>
              <a:rPr lang="zh-TW" altLang="en-US" sz="2000" dirty="0" smtClean="0">
                <a:ea typeface="文鼎中隸" panose="02010609010101010101" pitchFamily="49" charset="-120"/>
              </a:rPr>
              <a:t>。但有下列情形之一者，依其規定</a:t>
            </a:r>
            <a:r>
              <a:rPr lang="en-US" altLang="zh-TW" sz="2000" dirty="0" smtClean="0">
                <a:ea typeface="文鼎中隸" panose="02010609010101010101" pitchFamily="49" charset="-120"/>
              </a:rPr>
              <a:t>:</a:t>
            </a:r>
          </a:p>
          <a:p>
            <a:endParaRPr lang="en-US" altLang="zh-TW" sz="2000" dirty="0" smtClean="0">
              <a:ea typeface="文鼎中隸" panose="02010609010101010101" pitchFamily="49" charset="-120"/>
            </a:endParaRPr>
          </a:p>
          <a:p>
            <a:r>
              <a:rPr lang="en-US" altLang="zh-TW" sz="2000" dirty="0" smtClean="0">
                <a:ea typeface="文鼎中隸" panose="02010609010101010101" pitchFamily="49" charset="-120"/>
              </a:rPr>
              <a:t>(</a:t>
            </a:r>
            <a:r>
              <a:rPr lang="zh-TW" altLang="en-US" sz="2000" dirty="0" smtClean="0">
                <a:ea typeface="文鼎中隸" panose="02010609010101010101" pitchFamily="49" charset="-120"/>
              </a:rPr>
              <a:t>一</a:t>
            </a:r>
            <a:r>
              <a:rPr lang="en-US" altLang="zh-TW" sz="2000" dirty="0" smtClean="0">
                <a:ea typeface="文鼎中隸" panose="02010609010101010101" pitchFamily="49" charset="-120"/>
              </a:rPr>
              <a:t>)</a:t>
            </a:r>
            <a:r>
              <a:rPr lang="zh-TW" altLang="en-US" sz="2000" dirty="0" smtClean="0">
                <a:ea typeface="文鼎中隸" panose="02010609010101010101" pitchFamily="49" charset="-120"/>
              </a:rPr>
              <a:t>因強制執行於辦理所有權登記前已移轉所有權，為拍</a:t>
            </a:r>
            <a:r>
              <a:rPr lang="zh-TW" altLang="en-US" sz="2000" u="sng" dirty="0" smtClean="0">
                <a:solidFill>
                  <a:srgbClr val="FF0000"/>
                </a:solidFill>
                <a:ea typeface="文鼎中隸" panose="02010609010101010101" pitchFamily="49" charset="-120"/>
              </a:rPr>
              <a:t>定人領得權利移轉證書</a:t>
            </a:r>
            <a:r>
              <a:rPr lang="zh-TW" altLang="en-US" sz="2000" dirty="0" smtClean="0">
                <a:ea typeface="文鼎中隸" panose="02010609010101010101" pitchFamily="49" charset="-120"/>
              </a:rPr>
              <a:t>之日。</a:t>
            </a:r>
            <a:endParaRPr lang="en-US" altLang="zh-TW" sz="2000" dirty="0" smtClean="0">
              <a:ea typeface="文鼎中隸" panose="02010609010101010101" pitchFamily="49" charset="-120"/>
            </a:endParaRPr>
          </a:p>
          <a:p>
            <a:endParaRPr lang="en-US" altLang="zh-TW" sz="2000" dirty="0" smtClean="0">
              <a:ea typeface="文鼎中隸" panose="02010609010101010101" pitchFamily="49" charset="-120"/>
            </a:endParaRPr>
          </a:p>
          <a:p>
            <a:r>
              <a:rPr lang="en-US" altLang="zh-TW" sz="2000" dirty="0" smtClean="0">
                <a:solidFill>
                  <a:srgbClr val="FF0000"/>
                </a:solidFill>
                <a:ea typeface="文鼎中隸" panose="02010609010101010101" pitchFamily="49" charset="-120"/>
              </a:rPr>
              <a:t>(</a:t>
            </a:r>
            <a:r>
              <a:rPr lang="zh-TW" altLang="en-US" sz="2000" dirty="0" smtClean="0">
                <a:solidFill>
                  <a:srgbClr val="FF0000"/>
                </a:solidFill>
                <a:ea typeface="文鼎中隸" panose="02010609010101010101" pitchFamily="49" charset="-120"/>
              </a:rPr>
              <a:t>二</a:t>
            </a:r>
            <a:r>
              <a:rPr lang="en-US" altLang="zh-TW" sz="2000" dirty="0" smtClean="0">
                <a:solidFill>
                  <a:srgbClr val="FF0000"/>
                </a:solidFill>
                <a:ea typeface="文鼎中隸" panose="02010609010101010101" pitchFamily="49" charset="-120"/>
              </a:rPr>
              <a:t>)</a:t>
            </a:r>
            <a:r>
              <a:rPr lang="zh-TW" altLang="en-US" sz="2000" u="sng" dirty="0" smtClean="0">
                <a:solidFill>
                  <a:srgbClr val="FF0000"/>
                </a:solidFill>
                <a:ea typeface="文鼎中隸" panose="02010609010101010101" pitchFamily="49" charset="-120"/>
              </a:rPr>
              <a:t>無法辦理建物所有權登記</a:t>
            </a:r>
            <a:r>
              <a:rPr lang="en-US" altLang="zh-TW" sz="2000" u="sng" dirty="0" smtClean="0">
                <a:solidFill>
                  <a:srgbClr val="FF0000"/>
                </a:solidFill>
                <a:ea typeface="文鼎中隸" panose="02010609010101010101" pitchFamily="49" charset="-120"/>
              </a:rPr>
              <a:t>(</a:t>
            </a:r>
            <a:r>
              <a:rPr lang="zh-TW" altLang="en-US" sz="2000" u="sng" dirty="0" smtClean="0">
                <a:solidFill>
                  <a:srgbClr val="FF0000"/>
                </a:solidFill>
                <a:ea typeface="文鼎中隸" panose="02010609010101010101" pitchFamily="49" charset="-120"/>
              </a:rPr>
              <a:t>建物總登記</a:t>
            </a:r>
            <a:r>
              <a:rPr lang="en-US" altLang="zh-TW" sz="2000" u="sng" dirty="0" smtClean="0">
                <a:solidFill>
                  <a:srgbClr val="FF0000"/>
                </a:solidFill>
                <a:ea typeface="文鼎中隸" panose="02010609010101010101" pitchFamily="49" charset="-120"/>
              </a:rPr>
              <a:t>)</a:t>
            </a:r>
            <a:r>
              <a:rPr lang="zh-TW" altLang="en-US" sz="2000" u="sng" dirty="0" smtClean="0">
                <a:solidFill>
                  <a:srgbClr val="FF0000"/>
                </a:solidFill>
                <a:ea typeface="文鼎中隸" panose="02010609010101010101" pitchFamily="49" charset="-120"/>
              </a:rPr>
              <a:t>之房屋</a:t>
            </a:r>
            <a:r>
              <a:rPr lang="en-US" altLang="zh-TW" sz="2000" u="sng" dirty="0" smtClean="0">
                <a:solidFill>
                  <a:srgbClr val="FF0000"/>
                </a:solidFill>
                <a:ea typeface="文鼎中隸" panose="02010609010101010101" pitchFamily="49" charset="-120"/>
              </a:rPr>
              <a:t>&lt;</a:t>
            </a:r>
            <a:r>
              <a:rPr lang="zh-TW" altLang="en-US" sz="2000" u="sng" dirty="0" smtClean="0">
                <a:solidFill>
                  <a:srgbClr val="FF0000"/>
                </a:solidFill>
                <a:ea typeface="文鼎中隸" panose="02010609010101010101" pitchFamily="49" charset="-120"/>
              </a:rPr>
              <a:t>違章建築</a:t>
            </a:r>
            <a:r>
              <a:rPr lang="en-US" altLang="zh-TW" sz="2000" u="sng" dirty="0" smtClean="0">
                <a:solidFill>
                  <a:srgbClr val="FF0000"/>
                </a:solidFill>
                <a:ea typeface="文鼎中隸" panose="02010609010101010101" pitchFamily="49" charset="-120"/>
              </a:rPr>
              <a:t>&gt;</a:t>
            </a:r>
            <a:r>
              <a:rPr lang="zh-TW" altLang="en-US" sz="2000" u="sng" dirty="0" smtClean="0">
                <a:solidFill>
                  <a:srgbClr val="FF0000"/>
                </a:solidFill>
                <a:ea typeface="文鼎中隸" panose="02010609010101010101" pitchFamily="49" charset="-120"/>
              </a:rPr>
              <a:t>，為訂定買賣契約之日。</a:t>
            </a:r>
            <a:endParaRPr lang="en-US" altLang="zh-TW" sz="2000" u="sng" dirty="0" smtClean="0">
              <a:solidFill>
                <a:srgbClr val="FF0000"/>
              </a:solidFill>
              <a:ea typeface="文鼎中隸" panose="02010609010101010101" pitchFamily="49" charset="-120"/>
            </a:endParaRPr>
          </a:p>
          <a:p>
            <a:endParaRPr lang="en-US" altLang="zh-TW" sz="2000" u="sng" dirty="0" smtClean="0">
              <a:solidFill>
                <a:srgbClr val="FF0000"/>
              </a:solidFill>
              <a:ea typeface="文鼎中隸" panose="02010609010101010101" pitchFamily="49" charset="-120"/>
            </a:endParaRPr>
          </a:p>
          <a:p>
            <a:r>
              <a:rPr lang="en-US" altLang="zh-TW" sz="2000" dirty="0" smtClean="0">
                <a:ea typeface="文鼎中隸" panose="02010609010101010101" pitchFamily="49" charset="-120"/>
              </a:rPr>
              <a:t>(</a:t>
            </a:r>
            <a:r>
              <a:rPr lang="zh-TW" altLang="en-US" sz="2000" dirty="0" smtClean="0">
                <a:ea typeface="文鼎中隸" panose="02010609010101010101" pitchFamily="49" charset="-120"/>
              </a:rPr>
              <a:t>三</a:t>
            </a:r>
            <a:r>
              <a:rPr lang="en-US" altLang="zh-TW" sz="2000" dirty="0" smtClean="0">
                <a:ea typeface="文鼎中隸" panose="02010609010101010101" pitchFamily="49" charset="-120"/>
              </a:rPr>
              <a:t>)</a:t>
            </a:r>
            <a:r>
              <a:rPr lang="zh-TW" altLang="en-US" sz="2000" dirty="0" smtClean="0">
                <a:ea typeface="文鼎中隸" panose="02010609010101010101" pitchFamily="49" charset="-120"/>
              </a:rPr>
              <a:t>本法第四條之四第二項規定之房屋使用權，為</a:t>
            </a:r>
            <a:r>
              <a:rPr lang="zh-TW" altLang="en-US" sz="2000" u="sng" dirty="0" smtClean="0">
                <a:solidFill>
                  <a:srgbClr val="FF0000"/>
                </a:solidFill>
                <a:ea typeface="文鼎中隸" panose="02010609010101010101" pitchFamily="49" charset="-120"/>
              </a:rPr>
              <a:t>權力移轉之日</a:t>
            </a:r>
            <a:r>
              <a:rPr lang="zh-TW" altLang="en-US" sz="2000" dirty="0" smtClean="0">
                <a:ea typeface="文鼎中隸" panose="02010609010101010101" pitchFamily="49" charset="-120"/>
              </a:rPr>
              <a:t>。</a:t>
            </a:r>
            <a:endParaRPr lang="zh-TW" altLang="en-US" sz="2000" dirty="0">
              <a:ea typeface="文鼎中隸" panose="02010609010101010101" pitchFamily="49" charset="-120"/>
            </a:endParaRPr>
          </a:p>
        </p:txBody>
      </p:sp>
      <p:sp>
        <p:nvSpPr>
          <p:cNvPr id="3" name="標題 2"/>
          <p:cNvSpPr>
            <a:spLocks noGrp="1"/>
          </p:cNvSpPr>
          <p:nvPr>
            <p:ph type="title"/>
          </p:nvPr>
        </p:nvSpPr>
        <p:spPr>
          <a:xfrm>
            <a:off x="586241" y="269776"/>
            <a:ext cx="8229600" cy="1143000"/>
          </a:xfrm>
        </p:spPr>
        <p:txBody>
          <a:bodyPr>
            <a:normAutofit/>
          </a:bodyPr>
          <a:lstStyle/>
          <a:p>
            <a:pPr algn="ctr"/>
            <a:r>
              <a:rPr lang="zh-TW" altLang="en-US" sz="3000" dirty="0" smtClean="0"/>
              <a:t>交易日、取得日認定</a:t>
            </a:r>
            <a:r>
              <a:rPr lang="en-US" altLang="zh-TW" sz="3000" dirty="0" smtClean="0"/>
              <a:t>-</a:t>
            </a:r>
            <a:r>
              <a:rPr lang="zh-TW" altLang="en-US" sz="3000" dirty="0" smtClean="0"/>
              <a:t>作業要點</a:t>
            </a:r>
            <a:r>
              <a:rPr lang="en-US" altLang="zh-TW" sz="3000" dirty="0" smtClean="0"/>
              <a:t>#</a:t>
            </a:r>
            <a:endParaRPr lang="zh-TW" altLang="en-US" sz="3000" dirty="0"/>
          </a:p>
        </p:txBody>
      </p:sp>
      <p:sp>
        <p:nvSpPr>
          <p:cNvPr id="6" name="六角星形 5"/>
          <p:cNvSpPr/>
          <p:nvPr/>
        </p:nvSpPr>
        <p:spPr>
          <a:xfrm>
            <a:off x="395536" y="259418"/>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46</a:t>
            </a:fld>
            <a:endParaRPr lang="zh-TW" altLang="en-US"/>
          </a:p>
        </p:txBody>
      </p:sp>
    </p:spTree>
    <p:extLst>
      <p:ext uri="{BB962C8B-B14F-4D97-AF65-F5344CB8AC3E}">
        <p14:creationId xmlns:p14="http://schemas.microsoft.com/office/powerpoint/2010/main" val="1873773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980728"/>
            <a:ext cx="8229600" cy="4525963"/>
          </a:xfrm>
        </p:spPr>
        <p:txBody>
          <a:bodyPr>
            <a:noAutofit/>
          </a:bodyPr>
          <a:lstStyle/>
          <a:p>
            <a:pPr marL="109728" indent="0">
              <a:lnSpc>
                <a:spcPct val="150000"/>
              </a:lnSpc>
              <a:buNone/>
            </a:pPr>
            <a:r>
              <a:rPr lang="zh-TW" altLang="en-US" sz="2000" dirty="0" smtClean="0">
                <a:ea typeface="文鼎中隸" pitchFamily="49" charset="-120"/>
              </a:rPr>
              <a:t>非出價取得：</a:t>
            </a:r>
            <a:endParaRPr lang="en-US" altLang="zh-TW" sz="2000" dirty="0" smtClean="0">
              <a:ea typeface="文鼎中隸" pitchFamily="49" charset="-120"/>
            </a:endParaRPr>
          </a:p>
          <a:p>
            <a:pPr marL="624078" indent="-514350">
              <a:lnSpc>
                <a:spcPct val="150000"/>
              </a:lnSpc>
              <a:buFont typeface="+mj-lt"/>
              <a:buAutoNum type="arabicPeriod"/>
            </a:pPr>
            <a:r>
              <a:rPr lang="zh-TW" altLang="en-US" sz="2000" dirty="0" smtClean="0">
                <a:ea typeface="文鼎中隸" pitchFamily="49" charset="-120"/>
              </a:rPr>
              <a:t>興建房屋完成後第一次移轉，</a:t>
            </a:r>
            <a:r>
              <a:rPr lang="zh-TW" altLang="en-US" sz="2000" u="sng" dirty="0" smtClean="0">
                <a:solidFill>
                  <a:srgbClr val="FF0000"/>
                </a:solidFill>
                <a:ea typeface="文鼎中隸" pitchFamily="49" charset="-120"/>
              </a:rPr>
              <a:t>為核發使用執照日</a:t>
            </a:r>
            <a:r>
              <a:rPr lang="zh-TW" altLang="en-US" sz="2000" dirty="0" smtClean="0">
                <a:ea typeface="文鼎中隸" pitchFamily="49" charset="-120"/>
              </a:rPr>
              <a:t>。但無法取得使用執照之房屋，為實際興建完成日。</a:t>
            </a:r>
            <a:endParaRPr lang="en-US" altLang="zh-TW" sz="2000" dirty="0" smtClean="0">
              <a:ea typeface="文鼎中隸" pitchFamily="49" charset="-120"/>
            </a:endParaRPr>
          </a:p>
          <a:p>
            <a:pPr marL="624078" indent="-514350">
              <a:lnSpc>
                <a:spcPct val="150000"/>
              </a:lnSpc>
              <a:buFont typeface="+mj-lt"/>
              <a:buAutoNum type="arabicPeriod"/>
            </a:pPr>
            <a:r>
              <a:rPr lang="zh-TW" altLang="en-US" sz="2000" dirty="0" smtClean="0">
                <a:ea typeface="文鼎中隸" pitchFamily="49" charset="-120"/>
              </a:rPr>
              <a:t>因區段徵收領回抵價地，</a:t>
            </a:r>
            <a:r>
              <a:rPr lang="zh-TW" altLang="en-US" sz="2000" u="sng" dirty="0" smtClean="0">
                <a:solidFill>
                  <a:srgbClr val="FF0000"/>
                </a:solidFill>
                <a:ea typeface="文鼎中隸" pitchFamily="49" charset="-120"/>
              </a:rPr>
              <a:t>為所有權人原取得被徵收土地之日</a:t>
            </a:r>
            <a:r>
              <a:rPr lang="zh-TW" altLang="en-US" sz="2000" dirty="0" smtClean="0">
                <a:ea typeface="文鼎中隸" pitchFamily="49" charset="-120"/>
              </a:rPr>
              <a:t>。</a:t>
            </a:r>
            <a:endParaRPr lang="en-US" altLang="zh-TW" sz="2000" dirty="0" smtClean="0">
              <a:ea typeface="文鼎中隸" pitchFamily="49" charset="-120"/>
            </a:endParaRPr>
          </a:p>
          <a:p>
            <a:pPr marL="624078" indent="-514350">
              <a:lnSpc>
                <a:spcPct val="150000"/>
              </a:lnSpc>
              <a:buFont typeface="+mj-lt"/>
              <a:buAutoNum type="arabicPeriod"/>
            </a:pPr>
            <a:r>
              <a:rPr lang="zh-TW" altLang="en-US" sz="2000" dirty="0" smtClean="0">
                <a:ea typeface="文鼎中隸" pitchFamily="49" charset="-120"/>
              </a:rPr>
              <a:t>經土地重劃後重新分配與原土地所有權人之土地，</a:t>
            </a:r>
            <a:r>
              <a:rPr lang="zh-TW" altLang="en-US" sz="2000" u="sng" dirty="0" smtClean="0">
                <a:solidFill>
                  <a:srgbClr val="FF0000"/>
                </a:solidFill>
                <a:ea typeface="文鼎中隸" pitchFamily="49" charset="-120"/>
              </a:rPr>
              <a:t>為所有權人原取得重劃前土地之日</a:t>
            </a:r>
            <a:r>
              <a:rPr lang="zh-TW" altLang="en-US" sz="2000" dirty="0" smtClean="0">
                <a:ea typeface="文鼎中隸" pitchFamily="49" charset="-120"/>
              </a:rPr>
              <a:t>。</a:t>
            </a:r>
            <a:endParaRPr lang="en-US" altLang="zh-TW" sz="2000" dirty="0" smtClean="0">
              <a:ea typeface="文鼎中隸" pitchFamily="49" charset="-120"/>
            </a:endParaRPr>
          </a:p>
          <a:p>
            <a:pPr marL="624078" indent="-514350">
              <a:lnSpc>
                <a:spcPct val="150000"/>
              </a:lnSpc>
              <a:buFont typeface="+mj-lt"/>
              <a:buAutoNum type="arabicPeriod"/>
            </a:pPr>
            <a:r>
              <a:rPr lang="zh-TW" altLang="en-US" sz="2000" dirty="0" smtClean="0">
                <a:ea typeface="文鼎中隸" pitchFamily="49" charset="-120"/>
              </a:rPr>
              <a:t>營利事業實施都市更新事業或受託辦理土地重劃，依權利變換取得都市更新後之房屋、土地或取得抵繳開發費用之折價抵付之土地</a:t>
            </a:r>
            <a:r>
              <a:rPr lang="en-US" altLang="zh-TW" sz="2000" dirty="0" smtClean="0">
                <a:ea typeface="文鼎中隸" pitchFamily="49" charset="-120"/>
              </a:rPr>
              <a:t>(</a:t>
            </a:r>
            <a:r>
              <a:rPr lang="zh-TW" altLang="en-US" sz="2000" dirty="0" smtClean="0">
                <a:ea typeface="文鼎中隸" pitchFamily="49" charset="-120"/>
              </a:rPr>
              <a:t>抵費地</a:t>
            </a:r>
            <a:r>
              <a:rPr lang="en-US" altLang="zh-TW" sz="2000" dirty="0" smtClean="0">
                <a:ea typeface="文鼎中隸" pitchFamily="49" charset="-120"/>
              </a:rPr>
              <a:t>)</a:t>
            </a:r>
            <a:r>
              <a:rPr lang="zh-TW" altLang="en-US" sz="2000" dirty="0" smtClean="0">
                <a:ea typeface="文鼎中隸" pitchFamily="49" charset="-120"/>
              </a:rPr>
              <a:t>，為</a:t>
            </a:r>
            <a:r>
              <a:rPr lang="zh-TW" altLang="en-US" sz="2000" u="sng" dirty="0" smtClean="0">
                <a:solidFill>
                  <a:srgbClr val="FF0000"/>
                </a:solidFill>
                <a:ea typeface="文鼎中隸" pitchFamily="49" charset="-120"/>
              </a:rPr>
              <a:t>都市更新事業計畫畫重劃計畫書核定之日</a:t>
            </a:r>
            <a:r>
              <a:rPr lang="zh-TW" altLang="en-US" sz="2000" u="sng" dirty="0" smtClean="0">
                <a:ea typeface="文鼎中隸" pitchFamily="49" charset="-120"/>
              </a:rPr>
              <a:t>。</a:t>
            </a:r>
            <a:endParaRPr lang="en-US" altLang="zh-TW" sz="2000" u="sng" dirty="0" smtClean="0">
              <a:ea typeface="文鼎中隸" pitchFamily="49" charset="-120"/>
            </a:endParaRPr>
          </a:p>
          <a:p>
            <a:pPr marL="624078" indent="-514350">
              <a:lnSpc>
                <a:spcPct val="150000"/>
              </a:lnSpc>
              <a:buFont typeface="+mj-lt"/>
              <a:buAutoNum type="arabicPeriod"/>
            </a:pPr>
            <a:r>
              <a:rPr lang="zh-TW" altLang="en-US" sz="2000" dirty="0" smtClean="0">
                <a:ea typeface="文鼎中隸" pitchFamily="49" charset="-120"/>
              </a:rPr>
              <a:t>配偶之一方依民法第一千零三十條之一規定行使剩餘財產差額分配請求權取得之房屋、土地，為</a:t>
            </a:r>
            <a:r>
              <a:rPr lang="zh-TW" altLang="en-US" sz="2000" u="sng" dirty="0" smtClean="0">
                <a:solidFill>
                  <a:srgbClr val="FF0000"/>
                </a:solidFill>
                <a:ea typeface="文鼎中隸" pitchFamily="49" charset="-120"/>
              </a:rPr>
              <a:t>配偶之他方原取得該房屋、土地之日</a:t>
            </a:r>
            <a:r>
              <a:rPr lang="zh-TW" altLang="en-US" sz="2000" dirty="0" smtClean="0">
                <a:ea typeface="文鼎中隸" pitchFamily="49" charset="-120"/>
              </a:rPr>
              <a:t>。</a:t>
            </a:r>
            <a:r>
              <a:rPr lang="en-US" altLang="zh-TW" sz="2000" dirty="0" smtClean="0">
                <a:ea typeface="文鼎中隸" pitchFamily="49" charset="-120"/>
              </a:rPr>
              <a:t/>
            </a:r>
            <a:br>
              <a:rPr lang="en-US" altLang="zh-TW" sz="2000" dirty="0" smtClean="0">
                <a:ea typeface="文鼎中隸" pitchFamily="49" charset="-120"/>
              </a:rPr>
            </a:br>
            <a:endParaRPr lang="zh-TW" altLang="en-US" sz="2000" dirty="0">
              <a:ea typeface="文鼎中隸" pitchFamily="49" charset="-120"/>
            </a:endParaRPr>
          </a:p>
        </p:txBody>
      </p:sp>
      <p:sp>
        <p:nvSpPr>
          <p:cNvPr id="3" name="標題 2"/>
          <p:cNvSpPr>
            <a:spLocks noGrp="1"/>
          </p:cNvSpPr>
          <p:nvPr>
            <p:ph type="title"/>
          </p:nvPr>
        </p:nvSpPr>
        <p:spPr>
          <a:xfrm>
            <a:off x="467544" y="116632"/>
            <a:ext cx="8229600" cy="1143000"/>
          </a:xfrm>
        </p:spPr>
        <p:txBody>
          <a:bodyPr>
            <a:normAutofit/>
          </a:bodyPr>
          <a:lstStyle/>
          <a:p>
            <a:pPr algn="ctr"/>
            <a:r>
              <a:rPr lang="zh-TW" altLang="en-US" sz="3000" dirty="0" smtClean="0"/>
              <a:t>房地、土地取得日之認定－作業要點＃</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47</a:t>
            </a:fld>
            <a:endParaRPr lang="zh-TW" altLang="en-US"/>
          </a:p>
        </p:txBody>
      </p:sp>
    </p:spTree>
    <p:extLst>
      <p:ext uri="{BB962C8B-B14F-4D97-AF65-F5344CB8AC3E}">
        <p14:creationId xmlns:p14="http://schemas.microsoft.com/office/powerpoint/2010/main" val="59382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624078" indent="-514350">
              <a:buFont typeface="+mj-lt"/>
              <a:buAutoNum type="arabicPeriod" startAt="6"/>
            </a:pPr>
            <a:r>
              <a:rPr lang="zh-TW" altLang="en-US" sz="2000" dirty="0" smtClean="0">
                <a:ea typeface="文鼎中隸" pitchFamily="49" charset="-120"/>
              </a:rPr>
              <a:t>繼承取得之房屋、土地，</a:t>
            </a:r>
            <a:r>
              <a:rPr lang="zh-TW" altLang="en-US" sz="2000" u="sng" dirty="0" smtClean="0">
                <a:solidFill>
                  <a:srgbClr val="FF0000"/>
                </a:solidFill>
                <a:ea typeface="文鼎中隸" pitchFamily="49" charset="-120"/>
              </a:rPr>
              <a:t>為繼承開始日</a:t>
            </a:r>
            <a:r>
              <a:rPr lang="zh-TW" altLang="en-US" sz="2000" dirty="0" smtClean="0">
                <a:ea typeface="文鼎中隸" pitchFamily="49" charset="-120"/>
              </a:rPr>
              <a:t>。－</a:t>
            </a:r>
            <a:r>
              <a:rPr lang="zh-TW" altLang="en-US" sz="2000" dirty="0" smtClean="0">
                <a:solidFill>
                  <a:srgbClr val="FF0000"/>
                </a:solidFill>
                <a:ea typeface="文鼎中隸" pitchFamily="49" charset="-120"/>
              </a:rPr>
              <a:t>死亡的那天</a:t>
            </a:r>
            <a:endParaRPr lang="en-US" altLang="zh-TW" sz="2000" dirty="0" smtClean="0">
              <a:solidFill>
                <a:srgbClr val="FF0000"/>
              </a:solidFill>
              <a:ea typeface="文鼎中隸" pitchFamily="49" charset="-120"/>
            </a:endParaRPr>
          </a:p>
          <a:p>
            <a:pPr marL="624078" indent="-514350">
              <a:buFont typeface="+mj-lt"/>
              <a:buAutoNum type="arabicPeriod" startAt="6"/>
            </a:pPr>
            <a:r>
              <a:rPr lang="zh-TW" altLang="en-US" sz="2000" dirty="0" smtClean="0">
                <a:ea typeface="文鼎中隸" pitchFamily="49" charset="-120"/>
              </a:rPr>
              <a:t>因分割共有物取得與原權利範圍相當之房屋、土地，</a:t>
            </a:r>
            <a:r>
              <a:rPr lang="zh-TW" altLang="en-US" sz="2000" u="sng" dirty="0" smtClean="0">
                <a:solidFill>
                  <a:srgbClr val="FF0000"/>
                </a:solidFill>
                <a:ea typeface="文鼎中隸" pitchFamily="49" charset="-120"/>
              </a:rPr>
              <a:t>為原取得共有物之日</a:t>
            </a:r>
            <a:r>
              <a:rPr lang="zh-TW" altLang="en-US" sz="2000" dirty="0" smtClean="0">
                <a:ea typeface="文鼎中隸" pitchFamily="49" charset="-120"/>
              </a:rPr>
              <a:t>。</a:t>
            </a:r>
            <a:endParaRPr lang="en-US" altLang="zh-TW" sz="2000" dirty="0" smtClean="0">
              <a:ea typeface="文鼎中隸" pitchFamily="49" charset="-120"/>
            </a:endParaRPr>
          </a:p>
          <a:p>
            <a:pPr marL="624078" indent="-514350">
              <a:buFont typeface="+mj-lt"/>
              <a:buAutoNum type="arabicPeriod" startAt="6"/>
            </a:pPr>
            <a:r>
              <a:rPr lang="zh-TW" altLang="en-US" sz="2000" dirty="0">
                <a:ea typeface="文鼎中隸" pitchFamily="49" charset="-120"/>
              </a:rPr>
              <a:t>以</a:t>
            </a:r>
            <a:r>
              <a:rPr lang="zh-TW" altLang="en-US" sz="2000" dirty="0" smtClean="0">
                <a:ea typeface="文鼎中隸" pitchFamily="49" charset="-120"/>
              </a:rPr>
              <a:t>房屋、土地為信託財產，受託人於信託關係存續中，交易該信託財產，以下列日期認定。信託關係存續中或信託關係消滅，受託人依信託本旨交付信託財產與受益人後，受益人交易該房屋、土地者，亦同：</a:t>
            </a:r>
            <a:endParaRPr lang="en-US" altLang="zh-TW" sz="2000" dirty="0" smtClean="0">
              <a:ea typeface="文鼎中隸" pitchFamily="49" charset="-120"/>
            </a:endParaRPr>
          </a:p>
          <a:p>
            <a:pPr marL="624078" indent="-514350">
              <a:buFont typeface="Wingdings" pitchFamily="2" charset="2"/>
              <a:buAutoNum type="circleNumWdWhitePlain"/>
            </a:pPr>
            <a:r>
              <a:rPr lang="zh-TW" altLang="en-US" sz="2000" dirty="0" smtClean="0">
                <a:ea typeface="文鼎中隸" pitchFamily="49" charset="-120"/>
              </a:rPr>
              <a:t>受益人如為委託人，</a:t>
            </a:r>
            <a:r>
              <a:rPr lang="zh-TW" altLang="en-US" sz="2000" u="sng" dirty="0" smtClean="0">
                <a:solidFill>
                  <a:srgbClr val="FF0000"/>
                </a:solidFill>
                <a:ea typeface="文鼎中隸" pitchFamily="49" charset="-120"/>
              </a:rPr>
              <a:t>為受託人取得該房屋、土地之日</a:t>
            </a:r>
            <a:r>
              <a:rPr lang="zh-TW" altLang="en-US" sz="2000" u="sng" dirty="0" smtClean="0">
                <a:ea typeface="文鼎中隸" pitchFamily="49" charset="-120"/>
              </a:rPr>
              <a:t>。</a:t>
            </a:r>
            <a:endParaRPr lang="en-US" altLang="zh-TW" sz="2000" u="sng" dirty="0" smtClean="0">
              <a:ea typeface="文鼎中隸" pitchFamily="49" charset="-120"/>
            </a:endParaRPr>
          </a:p>
          <a:p>
            <a:pPr marL="624078" indent="-514350">
              <a:buFont typeface="Wingdings" pitchFamily="2" charset="2"/>
              <a:buAutoNum type="circleNumWdWhitePlain"/>
            </a:pPr>
            <a:r>
              <a:rPr lang="zh-TW" altLang="en-US" sz="2000" dirty="0" smtClean="0">
                <a:ea typeface="文鼎中隸" pitchFamily="49" charset="-120"/>
              </a:rPr>
              <a:t>受益人如為非委託人，或受益人不特定或尚未存在，</a:t>
            </a:r>
            <a:r>
              <a:rPr lang="zh-TW" altLang="en-US" sz="2000" u="sng" dirty="0" smtClean="0">
                <a:solidFill>
                  <a:srgbClr val="FF0000"/>
                </a:solidFill>
                <a:ea typeface="文鼎中隸" pitchFamily="49" charset="-120"/>
              </a:rPr>
              <a:t>為訂定信託契約之日</a:t>
            </a:r>
            <a:r>
              <a:rPr lang="zh-TW" altLang="en-US" sz="2000" u="sng" dirty="0" smtClean="0">
                <a:ea typeface="文鼎中隸" pitchFamily="49" charset="-120"/>
              </a:rPr>
              <a:t>；</a:t>
            </a:r>
            <a:r>
              <a:rPr lang="zh-TW" altLang="en-US" sz="2000" dirty="0" smtClean="0">
                <a:ea typeface="文鼎中隸" pitchFamily="49" charset="-120"/>
              </a:rPr>
              <a:t>信託關係存續中，追加房屋、土地為信託財產者，該追加之房屋、土地，為追加之日。</a:t>
            </a:r>
            <a:endParaRPr lang="en-US" altLang="zh-TW" sz="2000" dirty="0" smtClean="0">
              <a:ea typeface="文鼎中隸" pitchFamily="49" charset="-120"/>
            </a:endParaRPr>
          </a:p>
          <a:p>
            <a:pPr marL="624078" indent="-514350">
              <a:buFont typeface="Wingdings" pitchFamily="2" charset="2"/>
              <a:buAutoNum type="circleNumWdWhitePlain"/>
            </a:pPr>
            <a:r>
              <a:rPr lang="zh-TW" altLang="en-US" sz="2000" dirty="0" smtClean="0">
                <a:ea typeface="文鼎中隸" pitchFamily="49" charset="-120"/>
              </a:rPr>
              <a:t>信託關係存續中，如有變更受益人之情事，</a:t>
            </a:r>
            <a:r>
              <a:rPr lang="zh-TW" altLang="en-US" sz="2000" u="sng" dirty="0" smtClean="0">
                <a:solidFill>
                  <a:srgbClr val="FF0000"/>
                </a:solidFill>
                <a:ea typeface="文鼎中隸" pitchFamily="49" charset="-120"/>
              </a:rPr>
              <a:t>為變更受益人之日</a:t>
            </a:r>
            <a:r>
              <a:rPr lang="zh-TW" altLang="en-US" sz="2000" dirty="0" smtClean="0">
                <a:ea typeface="文鼎中隸" pitchFamily="49" charset="-120"/>
              </a:rPr>
              <a:t>；受益人由不特定或尚未存在而為確定，</a:t>
            </a:r>
            <a:r>
              <a:rPr lang="zh-TW" altLang="en-US" sz="2000" u="sng" dirty="0" smtClean="0">
                <a:solidFill>
                  <a:srgbClr val="FF0000"/>
                </a:solidFill>
                <a:ea typeface="文鼎中隸" pitchFamily="49" charset="-120"/>
              </a:rPr>
              <a:t>為確定受益人之日</a:t>
            </a:r>
            <a:r>
              <a:rPr lang="zh-TW" altLang="en-US" sz="2000" dirty="0" smtClean="0">
                <a:ea typeface="文鼎中隸" pitchFamily="49" charset="-120"/>
              </a:rPr>
              <a:t>。</a:t>
            </a:r>
            <a:endParaRPr lang="zh-TW" altLang="en-US" sz="2000"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房屋、土地取得日之認定－作業要點＃</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48</a:t>
            </a:fld>
            <a:endParaRPr lang="zh-TW" altLang="en-US"/>
          </a:p>
        </p:txBody>
      </p:sp>
    </p:spTree>
    <p:extLst>
      <p:ext uri="{BB962C8B-B14F-4D97-AF65-F5344CB8AC3E}">
        <p14:creationId xmlns:p14="http://schemas.microsoft.com/office/powerpoint/2010/main" val="2914301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624078" indent="-514350">
              <a:lnSpc>
                <a:spcPct val="150000"/>
              </a:lnSpc>
              <a:buFont typeface="+mj-lt"/>
              <a:buAutoNum type="arabicPeriod" startAt="9"/>
            </a:pPr>
            <a:r>
              <a:rPr lang="zh-TW" altLang="en-US" sz="2000" dirty="0" smtClean="0">
                <a:ea typeface="文鼎中隸" pitchFamily="49" charset="-120"/>
              </a:rPr>
              <a:t>信託關係存續中，受託人管理信託財產所取得之房屋、土地，嗣受託人交易該信託財產，為受託人取得該房屋、土地之日；該房屋、土地持有期間內，如有變更受益人之情事，為變更受益人之日；如有受益人由不特定或尚未存在而為確定，為確定受益人之日。信託關係存續中信託關係消滅，受託人依信託本旨交付該房屋、土地受益人後，受益人交易該房屋、土地者，亦同。</a:t>
            </a:r>
            <a:endParaRPr lang="en-US" altLang="zh-TW" sz="2000" dirty="0" smtClean="0">
              <a:ea typeface="文鼎中隸" pitchFamily="49" charset="-120"/>
            </a:endParaRPr>
          </a:p>
          <a:p>
            <a:pPr marL="624078" indent="-514350">
              <a:lnSpc>
                <a:spcPct val="150000"/>
              </a:lnSpc>
              <a:buFont typeface="+mj-lt"/>
              <a:buAutoNum type="arabicPeriod" startAt="9"/>
            </a:pPr>
            <a:r>
              <a:rPr lang="zh-TW" altLang="en-US" sz="2000" dirty="0">
                <a:ea typeface="文鼎中隸" pitchFamily="49" charset="-120"/>
              </a:rPr>
              <a:t>以</a:t>
            </a:r>
            <a:r>
              <a:rPr lang="zh-TW" altLang="en-US" sz="2000" dirty="0" smtClean="0">
                <a:ea typeface="文鼎中隸" pitchFamily="49" charset="-120"/>
              </a:rPr>
              <a:t>房屋、土地為信託財產，嗣因信託行為不成立、無效、解除或撤銷而塗銷信託登記，該房屋、土地所有權</a:t>
            </a:r>
            <a:r>
              <a:rPr lang="zh-TW" altLang="en-US" sz="2000" u="sng" dirty="0" smtClean="0">
                <a:solidFill>
                  <a:srgbClr val="FF0000"/>
                </a:solidFill>
                <a:ea typeface="文鼎中隸" pitchFamily="49" charset="-120"/>
              </a:rPr>
              <a:t>回復登記於委託人名下，為委託人原取得房屋、土地之日。</a:t>
            </a:r>
            <a:endParaRPr lang="zh-TW" altLang="en-US" sz="2000" u="sng" dirty="0">
              <a:solidFill>
                <a:srgbClr val="FF0000"/>
              </a:solidFill>
              <a:ea typeface="文鼎中隸" pitchFamily="49" charset="-120"/>
            </a:endParaRPr>
          </a:p>
        </p:txBody>
      </p:sp>
      <p:sp>
        <p:nvSpPr>
          <p:cNvPr id="4" name="標題 2"/>
          <p:cNvSpPr>
            <a:spLocks noGrp="1"/>
          </p:cNvSpPr>
          <p:nvPr>
            <p:ph type="title"/>
          </p:nvPr>
        </p:nvSpPr>
        <p:spPr>
          <a:xfrm>
            <a:off x="457200" y="274638"/>
            <a:ext cx="8229600" cy="1143000"/>
          </a:xfrm>
        </p:spPr>
        <p:txBody>
          <a:bodyPr>
            <a:normAutofit/>
          </a:bodyPr>
          <a:lstStyle/>
          <a:p>
            <a:pPr algn="ctr"/>
            <a:r>
              <a:rPr lang="zh-TW" altLang="en-US" sz="3000" dirty="0" smtClean="0"/>
              <a:t>房屋、土地取得日之認定－作業要點＃</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49</a:t>
            </a:fld>
            <a:endParaRPr lang="zh-TW" altLang="en-US"/>
          </a:p>
        </p:txBody>
      </p:sp>
    </p:spTree>
    <p:extLst>
      <p:ext uri="{BB962C8B-B14F-4D97-AF65-F5344CB8AC3E}">
        <p14:creationId xmlns:p14="http://schemas.microsoft.com/office/powerpoint/2010/main" val="2178503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467544" y="692696"/>
            <a:ext cx="7772400" cy="1829761"/>
          </a:xfrm>
        </p:spPr>
        <p:txBody>
          <a:bodyPr/>
          <a:lstStyle/>
          <a:p>
            <a:pPr algn="ctr"/>
            <a:r>
              <a:rPr lang="zh-TW" altLang="en-US" dirty="0">
                <a:ea typeface="文鼎中隸" pitchFamily="49" charset="-120"/>
              </a:rPr>
              <a:t>一</a:t>
            </a:r>
            <a:r>
              <a:rPr lang="zh-TW" altLang="en-US" dirty="0" smtClean="0">
                <a:ea typeface="文鼎中隸" pitchFamily="49" charset="-120"/>
              </a:rPr>
              <a:t>、房地產市場</a:t>
            </a:r>
            <a:endParaRPr lang="zh-TW" altLang="en-US" dirty="0">
              <a:ea typeface="文鼎中隸" pitchFamily="49"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492896"/>
            <a:ext cx="3344888" cy="2592288"/>
          </a:xfrm>
          <a:prstGeom prst="rect">
            <a:avLst/>
          </a:prstGeom>
          <a:ln>
            <a:noFill/>
          </a:ln>
          <a:effectLst>
            <a:softEdge rad="112500"/>
          </a:effec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5</a:t>
            </a:fld>
            <a:endParaRPr lang="zh-TW" altLang="en-US"/>
          </a:p>
        </p:txBody>
      </p:sp>
    </p:spTree>
    <p:extLst>
      <p:ext uri="{BB962C8B-B14F-4D97-AF65-F5344CB8AC3E}">
        <p14:creationId xmlns:p14="http://schemas.microsoft.com/office/powerpoint/2010/main" val="40132607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556792"/>
            <a:ext cx="8229600" cy="4525963"/>
          </a:xfrm>
        </p:spPr>
        <p:txBody>
          <a:bodyPr>
            <a:normAutofit/>
          </a:bodyPr>
          <a:lstStyle/>
          <a:p>
            <a:pPr>
              <a:lnSpc>
                <a:spcPct val="200000"/>
              </a:lnSpc>
              <a:buFont typeface="Wingdings" pitchFamily="2" charset="2"/>
              <a:buChar char="u"/>
            </a:pPr>
            <a:r>
              <a:rPr lang="zh-TW" altLang="en-US" sz="2000" dirty="0" smtClean="0">
                <a:ea typeface="文鼎中隸" pitchFamily="49" charset="-120"/>
              </a:rPr>
              <a:t>繼承或受遺贈取得者，得將被繼承人或遺贈人持有期間合併計算，但若要適用自用住宅優惠課稅則得併計之期間</a:t>
            </a:r>
            <a:r>
              <a:rPr lang="zh-TW" altLang="en-US" sz="2000" u="sng" dirty="0" smtClean="0">
                <a:solidFill>
                  <a:srgbClr val="FF0000"/>
                </a:solidFill>
                <a:ea typeface="文鼎中隸" pitchFamily="49" charset="-120"/>
              </a:rPr>
              <a:t>應以被繼承人、遺贈人或其配偶、未成年子女已於該房屋辦竣戶籍登記並居住，且無出租、供營業或執行業務使用為限</a:t>
            </a:r>
            <a:r>
              <a:rPr lang="zh-TW" altLang="en-US" sz="2000" dirty="0" smtClean="0">
                <a:ea typeface="文鼎中隸" pitchFamily="49" charset="-120"/>
              </a:rPr>
              <a:t>。</a:t>
            </a:r>
            <a:endParaRPr lang="en-US" altLang="zh-TW" sz="2000" dirty="0" smtClean="0">
              <a:ea typeface="文鼎中隸" pitchFamily="49" charset="-120"/>
            </a:endParaRPr>
          </a:p>
          <a:p>
            <a:pPr>
              <a:lnSpc>
                <a:spcPct val="200000"/>
              </a:lnSpc>
              <a:buFont typeface="Wingdings" pitchFamily="2" charset="2"/>
              <a:buChar char="u"/>
            </a:pPr>
            <a:r>
              <a:rPr lang="zh-TW" altLang="en-US" sz="2000" dirty="0" smtClean="0">
                <a:ea typeface="文鼎中隸" pitchFamily="49" charset="-120"/>
              </a:rPr>
              <a:t>甲</a:t>
            </a:r>
            <a:r>
              <a:rPr lang="en-US" altLang="zh-TW" sz="2000" dirty="0" smtClean="0">
                <a:ea typeface="文鼎中隸" pitchFamily="49" charset="-120"/>
              </a:rPr>
              <a:t>105.1.31</a:t>
            </a:r>
            <a:r>
              <a:rPr lang="zh-TW" altLang="en-US" sz="2000" dirty="0" smtClean="0">
                <a:ea typeface="文鼎中隸" pitchFamily="49" charset="-120"/>
              </a:rPr>
              <a:t>購買一戶總價</a:t>
            </a:r>
            <a:r>
              <a:rPr lang="en-US" altLang="zh-TW" sz="2000" dirty="0" smtClean="0">
                <a:ea typeface="文鼎中隸" pitchFamily="49" charset="-120"/>
              </a:rPr>
              <a:t>3600</a:t>
            </a:r>
            <a:r>
              <a:rPr lang="zh-TW" altLang="en-US" sz="2000" dirty="0" smtClean="0">
                <a:ea typeface="文鼎中隸" pitchFamily="49" charset="-120"/>
              </a:rPr>
              <a:t>萬成屋，假設甲於</a:t>
            </a:r>
            <a:r>
              <a:rPr lang="en-US" altLang="zh-TW" sz="2000" dirty="0" smtClean="0">
                <a:ea typeface="文鼎中隸" pitchFamily="49" charset="-120"/>
              </a:rPr>
              <a:t>109.1</a:t>
            </a:r>
            <a:r>
              <a:rPr lang="zh-TW" altLang="en-US" sz="2000" dirty="0" smtClean="0">
                <a:ea typeface="文鼎中隸" pitchFamily="49" charset="-120"/>
              </a:rPr>
              <a:t>去世，其子繼承，其子在</a:t>
            </a:r>
            <a:r>
              <a:rPr lang="en-US" altLang="zh-TW" sz="2000" dirty="0" smtClean="0">
                <a:ea typeface="文鼎中隸" pitchFamily="49" charset="-120"/>
              </a:rPr>
              <a:t>110.1</a:t>
            </a:r>
            <a:r>
              <a:rPr lang="zh-TW" altLang="en-US" sz="2000" dirty="0" smtClean="0">
                <a:ea typeface="文鼎中隸" pitchFamily="49" charset="-120"/>
              </a:rPr>
              <a:t>將之出售，則持有期間</a:t>
            </a:r>
            <a:r>
              <a:rPr lang="en-US" altLang="zh-TW" sz="2000" dirty="0" smtClean="0">
                <a:ea typeface="文鼎中隸" pitchFamily="49" charset="-120"/>
              </a:rPr>
              <a:t>=4+1=5</a:t>
            </a:r>
            <a:r>
              <a:rPr lang="zh-TW" altLang="en-US" sz="2000" dirty="0" smtClean="0">
                <a:ea typeface="文鼎中隸" pitchFamily="49" charset="-120"/>
              </a:rPr>
              <a:t>年，適用稅率為</a:t>
            </a:r>
            <a:r>
              <a:rPr lang="en-US" altLang="zh-TW" sz="2000" dirty="0" smtClean="0">
                <a:ea typeface="文鼎中隸" pitchFamily="49" charset="-120"/>
              </a:rPr>
              <a:t>20</a:t>
            </a:r>
            <a:r>
              <a:rPr lang="zh-TW" altLang="en-US" sz="2000" dirty="0" smtClean="0">
                <a:ea typeface="文鼎中隸" pitchFamily="49" charset="-120"/>
              </a:rPr>
              <a:t>％。</a:t>
            </a:r>
            <a:endParaRPr lang="en-US" altLang="zh-TW" sz="2000" dirty="0" smtClean="0">
              <a:ea typeface="文鼎中隸" pitchFamily="49" charset="-120"/>
            </a:endParaRPr>
          </a:p>
        </p:txBody>
      </p:sp>
      <p:sp>
        <p:nvSpPr>
          <p:cNvPr id="4" name="標題 2"/>
          <p:cNvSpPr>
            <a:spLocks noGrp="1"/>
          </p:cNvSpPr>
          <p:nvPr>
            <p:ph type="title"/>
          </p:nvPr>
        </p:nvSpPr>
        <p:spPr>
          <a:xfrm>
            <a:off x="467544" y="404664"/>
            <a:ext cx="8229600" cy="1143000"/>
          </a:xfrm>
        </p:spPr>
        <p:txBody>
          <a:bodyPr>
            <a:normAutofit/>
          </a:bodyPr>
          <a:lstStyle/>
          <a:p>
            <a:pPr algn="ctr"/>
            <a:r>
              <a:rPr lang="zh-TW" altLang="en-US" sz="3000" dirty="0" smtClean="0"/>
              <a:t>繼承或受遺贈取得－作業要點＃</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50</a:t>
            </a:fld>
            <a:endParaRPr lang="zh-TW" altLang="en-US"/>
          </a:p>
        </p:txBody>
      </p:sp>
    </p:spTree>
    <p:extLst>
      <p:ext uri="{BB962C8B-B14F-4D97-AF65-F5344CB8AC3E}">
        <p14:creationId xmlns:p14="http://schemas.microsoft.com/office/powerpoint/2010/main" val="32058164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150000"/>
              </a:lnSpc>
              <a:buFont typeface="Wingdings" pitchFamily="2" charset="2"/>
              <a:buChar char="u"/>
            </a:pPr>
            <a:r>
              <a:rPr lang="zh-TW" altLang="en-US" sz="2000" dirty="0">
                <a:ea typeface="文鼎中隸" pitchFamily="49" charset="-120"/>
              </a:rPr>
              <a:t>父</a:t>
            </a:r>
            <a:r>
              <a:rPr lang="zh-TW" altLang="en-US" sz="2000" dirty="0" smtClean="0">
                <a:ea typeface="文鼎中隸" pitchFamily="49" charset="-120"/>
              </a:rPr>
              <a:t>在</a:t>
            </a:r>
            <a:r>
              <a:rPr lang="en-US" altLang="zh-TW" sz="2000" dirty="0" smtClean="0">
                <a:ea typeface="文鼎中隸" pitchFamily="49" charset="-120"/>
              </a:rPr>
              <a:t>104</a:t>
            </a:r>
            <a:r>
              <a:rPr lang="zh-TW" altLang="en-US" sz="2000" dirty="0" smtClean="0">
                <a:ea typeface="文鼎中隸" pitchFamily="49" charset="-120"/>
              </a:rPr>
              <a:t>年</a:t>
            </a:r>
            <a:r>
              <a:rPr lang="en-US" altLang="zh-TW" sz="2000" dirty="0" smtClean="0">
                <a:ea typeface="文鼎中隸" pitchFamily="49" charset="-120"/>
              </a:rPr>
              <a:t>10</a:t>
            </a:r>
            <a:r>
              <a:rPr lang="zh-TW" altLang="en-US" sz="2000" dirty="0" smtClean="0">
                <a:ea typeface="文鼎中隸" pitchFamily="49" charset="-120"/>
              </a:rPr>
              <a:t>月去世，在</a:t>
            </a:r>
            <a:r>
              <a:rPr lang="en-US" altLang="zh-TW" sz="2000" dirty="0" smtClean="0">
                <a:ea typeface="文鼎中隸" pitchFamily="49" charset="-120"/>
              </a:rPr>
              <a:t>104</a:t>
            </a:r>
            <a:r>
              <a:rPr lang="zh-TW" altLang="en-US" sz="2000" dirty="0" smtClean="0">
                <a:ea typeface="文鼎中隸" pitchFamily="49" charset="-120"/>
              </a:rPr>
              <a:t>年底或</a:t>
            </a:r>
            <a:r>
              <a:rPr lang="en-US" altLang="zh-TW" sz="2000" dirty="0" smtClean="0">
                <a:ea typeface="文鼎中隸" pitchFamily="49" charset="-120"/>
              </a:rPr>
              <a:t>105</a:t>
            </a:r>
            <a:r>
              <a:rPr lang="zh-TW" altLang="en-US" sz="2000" dirty="0" smtClean="0">
                <a:ea typeface="文鼎中隸" pitchFamily="49" charset="-120"/>
              </a:rPr>
              <a:t>年才申報遺產稅</a:t>
            </a:r>
            <a:r>
              <a:rPr lang="zh-TW" altLang="en-US" sz="2000" dirty="0">
                <a:ea typeface="文鼎中隸" pitchFamily="49" charset="-120"/>
              </a:rPr>
              <a:t>，</a:t>
            </a:r>
            <a:r>
              <a:rPr lang="zh-TW" altLang="en-US" sz="2000" dirty="0" smtClean="0">
                <a:ea typeface="文鼎中隸" pitchFamily="49" charset="-120"/>
              </a:rPr>
              <a:t>來不及在</a:t>
            </a:r>
            <a:r>
              <a:rPr lang="en-US" altLang="zh-TW" sz="2000" dirty="0" smtClean="0">
                <a:ea typeface="文鼎中隸" pitchFamily="49" charset="-120"/>
              </a:rPr>
              <a:t>104.12.31</a:t>
            </a:r>
            <a:r>
              <a:rPr lang="zh-TW" altLang="en-US" sz="2000" dirty="0" smtClean="0">
                <a:ea typeface="文鼎中隸" pitchFamily="49" charset="-120"/>
              </a:rPr>
              <a:t>前過戶，則未來土地出售或合建土地部分應適用舊制。</a:t>
            </a:r>
            <a:endParaRPr lang="en-US" altLang="zh-TW" sz="2000" dirty="0" smtClean="0">
              <a:ea typeface="文鼎中隸" pitchFamily="49" charset="-120"/>
            </a:endParaRPr>
          </a:p>
          <a:p>
            <a:pPr>
              <a:lnSpc>
                <a:spcPct val="150000"/>
              </a:lnSpc>
              <a:buFont typeface="Wingdings" pitchFamily="2" charset="2"/>
              <a:buChar char="u"/>
            </a:pPr>
            <a:r>
              <a:rPr lang="zh-TW" altLang="en-US" sz="2000" dirty="0">
                <a:ea typeface="文鼎中隸" pitchFamily="49" charset="-120"/>
              </a:rPr>
              <a:t>父</a:t>
            </a:r>
            <a:r>
              <a:rPr lang="zh-TW" altLang="en-US" sz="2000" dirty="0" smtClean="0">
                <a:ea typeface="文鼎中隸" pitchFamily="49" charset="-120"/>
              </a:rPr>
              <a:t>在</a:t>
            </a:r>
            <a:r>
              <a:rPr lang="en-US" altLang="zh-TW" sz="2000" dirty="0" smtClean="0">
                <a:ea typeface="文鼎中隸" pitchFamily="49" charset="-120"/>
              </a:rPr>
              <a:t>104</a:t>
            </a:r>
            <a:r>
              <a:rPr lang="zh-TW" altLang="en-US" sz="2000" dirty="0" smtClean="0">
                <a:ea typeface="文鼎中隸" pitchFamily="49" charset="-120"/>
              </a:rPr>
              <a:t>年</a:t>
            </a:r>
            <a:r>
              <a:rPr lang="en-US" altLang="zh-TW" sz="2000" dirty="0" smtClean="0">
                <a:ea typeface="文鼎中隸" pitchFamily="49" charset="-120"/>
              </a:rPr>
              <a:t>10</a:t>
            </a:r>
            <a:r>
              <a:rPr lang="zh-TW" altLang="en-US" sz="2000" dirty="0" smtClean="0">
                <a:ea typeface="文鼎中隸" pitchFamily="49" charset="-120"/>
              </a:rPr>
              <a:t>月去世，在</a:t>
            </a:r>
            <a:r>
              <a:rPr lang="en-US" altLang="zh-TW" sz="2000" dirty="0" smtClean="0">
                <a:ea typeface="文鼎中隸" pitchFamily="49" charset="-120"/>
              </a:rPr>
              <a:t>104</a:t>
            </a:r>
            <a:r>
              <a:rPr lang="zh-TW" altLang="en-US" sz="2000" dirty="0" smtClean="0">
                <a:ea typeface="文鼎中隸" pitchFamily="49" charset="-120"/>
              </a:rPr>
              <a:t>年底申報遺產稅並在</a:t>
            </a:r>
            <a:r>
              <a:rPr lang="en-US" altLang="zh-TW" sz="2000" dirty="0" smtClean="0">
                <a:ea typeface="文鼎中隸" pitchFamily="49" charset="-120"/>
              </a:rPr>
              <a:t>104.12.31</a:t>
            </a:r>
            <a:r>
              <a:rPr lang="zh-TW" altLang="en-US" sz="2000" dirty="0" smtClean="0">
                <a:ea typeface="文鼎中隸" pitchFamily="49" charset="-120"/>
              </a:rPr>
              <a:t>前過戶</a:t>
            </a:r>
            <a:r>
              <a:rPr lang="zh-TW" altLang="en-US" sz="2000" dirty="0">
                <a:ea typeface="文鼎中隸" pitchFamily="49" charset="-120"/>
              </a:rPr>
              <a:t>給</a:t>
            </a:r>
            <a:r>
              <a:rPr lang="zh-TW" altLang="en-US" sz="2000" dirty="0" smtClean="0">
                <a:ea typeface="文鼎中隸" pitchFamily="49" charset="-120"/>
              </a:rPr>
              <a:t>子女，則未來土地持有超過兩年在出售或合建，土地部分可適用舊制（</a:t>
            </a:r>
            <a:r>
              <a:rPr lang="zh-TW" altLang="en-US" sz="2000" dirty="0" smtClean="0">
                <a:solidFill>
                  <a:srgbClr val="FF0000"/>
                </a:solidFill>
                <a:ea typeface="文鼎中隸" pitchFamily="49" charset="-120"/>
              </a:rPr>
              <a:t>兩年內出售或合建完工出售交屋則適用新制</a:t>
            </a:r>
            <a:r>
              <a:rPr lang="zh-TW" altLang="en-US" sz="2000" dirty="0" smtClean="0">
                <a:ea typeface="文鼎中隸" pitchFamily="49" charset="-120"/>
              </a:rPr>
              <a:t>）。</a:t>
            </a:r>
            <a:endParaRPr lang="en-US" altLang="zh-TW" sz="2000" dirty="0" smtClean="0">
              <a:ea typeface="文鼎中隸" pitchFamily="49" charset="-120"/>
            </a:endParaRPr>
          </a:p>
          <a:p>
            <a:pPr>
              <a:lnSpc>
                <a:spcPct val="150000"/>
              </a:lnSpc>
              <a:buFont typeface="Wingdings" pitchFamily="2" charset="2"/>
              <a:buChar char="u"/>
            </a:pPr>
            <a:r>
              <a:rPr lang="zh-TW" altLang="en-US" sz="2000" dirty="0">
                <a:ea typeface="文鼎中隸" pitchFamily="49" charset="-120"/>
              </a:rPr>
              <a:t>父</a:t>
            </a:r>
            <a:r>
              <a:rPr lang="zh-TW" altLang="en-US" sz="2000" dirty="0" smtClean="0">
                <a:ea typeface="文鼎中隸" pitchFamily="49" charset="-120"/>
              </a:rPr>
              <a:t>在</a:t>
            </a:r>
            <a:r>
              <a:rPr lang="en-US" altLang="zh-TW" sz="2000" dirty="0" smtClean="0">
                <a:ea typeface="文鼎中隸" pitchFamily="49" charset="-120"/>
              </a:rPr>
              <a:t>104</a:t>
            </a:r>
            <a:r>
              <a:rPr lang="zh-TW" altLang="en-US" sz="2000" dirty="0" smtClean="0">
                <a:ea typeface="文鼎中隸" pitchFamily="49" charset="-120"/>
              </a:rPr>
              <a:t>年</a:t>
            </a:r>
            <a:r>
              <a:rPr lang="en-US" altLang="zh-TW" sz="2000" dirty="0" smtClean="0">
                <a:ea typeface="文鼎中隸" pitchFamily="49" charset="-120"/>
              </a:rPr>
              <a:t>10</a:t>
            </a:r>
            <a:r>
              <a:rPr lang="zh-TW" altLang="en-US" sz="2000" dirty="0" smtClean="0">
                <a:ea typeface="文鼎中隸" pitchFamily="49" charset="-120"/>
              </a:rPr>
              <a:t>月去世，在</a:t>
            </a:r>
            <a:r>
              <a:rPr lang="en-US" altLang="zh-TW" sz="2000" dirty="0" smtClean="0">
                <a:ea typeface="文鼎中隸" pitchFamily="49" charset="-120"/>
              </a:rPr>
              <a:t>104</a:t>
            </a:r>
            <a:r>
              <a:rPr lang="zh-TW" altLang="en-US" sz="2000" dirty="0" smtClean="0">
                <a:ea typeface="文鼎中隸" pitchFamily="49" charset="-120"/>
              </a:rPr>
              <a:t>年底申報遺產稅並在</a:t>
            </a:r>
            <a:r>
              <a:rPr lang="en-US" altLang="zh-TW" sz="2000" dirty="0" smtClean="0">
                <a:ea typeface="文鼎中隸" pitchFamily="49" charset="-120"/>
              </a:rPr>
              <a:t>104.12.31</a:t>
            </a:r>
            <a:r>
              <a:rPr lang="zh-TW" altLang="en-US" sz="2000" dirty="0" smtClean="0">
                <a:ea typeface="文鼎中隸" pitchFamily="49" charset="-120"/>
              </a:rPr>
              <a:t>前過戶給子女，土地出售給公司或以股本作價公司，則公司未來土地持有超過兩年再出售或合建，土地部分可適用舊制（</a:t>
            </a:r>
            <a:r>
              <a:rPr lang="zh-TW" altLang="en-US" sz="2000" dirty="0" smtClean="0">
                <a:solidFill>
                  <a:srgbClr val="FF0000"/>
                </a:solidFill>
                <a:ea typeface="文鼎中隸" pitchFamily="49" charset="-120"/>
              </a:rPr>
              <a:t>兩年內出售或合建完工出售交屋則適用舊制</a:t>
            </a:r>
            <a:r>
              <a:rPr lang="zh-TW" altLang="en-US" sz="2000" dirty="0" smtClean="0">
                <a:ea typeface="文鼎中隸" pitchFamily="49" charset="-120"/>
              </a:rPr>
              <a:t>）。</a:t>
            </a:r>
            <a:endParaRPr lang="en-US" altLang="zh-TW" sz="2000" dirty="0" smtClean="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a:t>繼承案件</a:t>
            </a:r>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51</a:t>
            </a:fld>
            <a:endParaRPr lang="zh-TW" altLang="en-US"/>
          </a:p>
        </p:txBody>
      </p:sp>
    </p:spTree>
    <p:extLst>
      <p:ext uri="{BB962C8B-B14F-4D97-AF65-F5344CB8AC3E}">
        <p14:creationId xmlns:p14="http://schemas.microsoft.com/office/powerpoint/2010/main" val="1792751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772816"/>
            <a:ext cx="8229600" cy="4525963"/>
          </a:xfrm>
        </p:spPr>
        <p:txBody>
          <a:bodyPr>
            <a:normAutofit/>
          </a:bodyPr>
          <a:lstStyle/>
          <a:p>
            <a:pPr>
              <a:lnSpc>
                <a:spcPct val="300000"/>
              </a:lnSpc>
              <a:buFont typeface="Wingdings" pitchFamily="2" charset="2"/>
              <a:buChar char="u"/>
            </a:pPr>
            <a:r>
              <a:rPr lang="zh-TW" altLang="en-US" sz="2000" dirty="0" smtClean="0">
                <a:ea typeface="文鼎中隸" pitchFamily="49" charset="-120"/>
              </a:rPr>
              <a:t>個人取自配偶與之房屋、土地，得將配偶持有期間合併計算。但依本法第四條之五第一項第一款規定（</a:t>
            </a:r>
            <a:r>
              <a:rPr lang="zh-TW" altLang="en-US" sz="2000" dirty="0" smtClean="0">
                <a:solidFill>
                  <a:srgbClr val="FF0000"/>
                </a:solidFill>
                <a:ea typeface="文鼎中隸" pitchFamily="49" charset="-120"/>
              </a:rPr>
              <a:t>適用自用住宅優惠課稅</a:t>
            </a:r>
            <a:r>
              <a:rPr lang="zh-TW" altLang="en-US" sz="2000" dirty="0" smtClean="0">
                <a:ea typeface="文鼎中隸" pitchFamily="49" charset="-120"/>
              </a:rPr>
              <a:t>）計算持有期間，得併計之期間，</a:t>
            </a:r>
            <a:r>
              <a:rPr lang="zh-TW" altLang="en-US" sz="2000" u="sng" dirty="0" smtClean="0">
                <a:solidFill>
                  <a:srgbClr val="FF0000"/>
                </a:solidFill>
                <a:ea typeface="文鼎中隸" pitchFamily="49" charset="-120"/>
              </a:rPr>
              <a:t>應以個人或其配偶、未成年子女已於該房屋完竣戶籍登記並居住，且無出租、供營業或執行業務使用為限</a:t>
            </a:r>
            <a:r>
              <a:rPr lang="zh-TW" altLang="en-US" sz="2000" dirty="0" smtClean="0">
                <a:ea typeface="文鼎中隸" pitchFamily="49" charset="-120"/>
              </a:rPr>
              <a:t>。</a:t>
            </a:r>
            <a:endParaRPr lang="zh-TW" altLang="en-US" sz="2000" dirty="0">
              <a:ea typeface="文鼎中隸" pitchFamily="49" charset="-120"/>
            </a:endParaRPr>
          </a:p>
        </p:txBody>
      </p:sp>
      <p:sp>
        <p:nvSpPr>
          <p:cNvPr id="3" name="標題 2"/>
          <p:cNvSpPr>
            <a:spLocks noGrp="1"/>
          </p:cNvSpPr>
          <p:nvPr>
            <p:ph type="title"/>
          </p:nvPr>
        </p:nvSpPr>
        <p:spPr>
          <a:xfrm>
            <a:off x="467544" y="404664"/>
            <a:ext cx="8229600" cy="1143000"/>
          </a:xfrm>
        </p:spPr>
        <p:txBody>
          <a:bodyPr>
            <a:normAutofit/>
          </a:bodyPr>
          <a:lstStyle/>
          <a:p>
            <a:pPr algn="ctr"/>
            <a:r>
              <a:rPr lang="zh-TW" altLang="en-US" sz="3000" dirty="0" smtClean="0"/>
              <a:t>配偶間贈與房地－作業要點＃</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52</a:t>
            </a:fld>
            <a:endParaRPr lang="zh-TW" altLang="en-US"/>
          </a:p>
        </p:txBody>
      </p:sp>
    </p:spTree>
    <p:extLst>
      <p:ext uri="{BB962C8B-B14F-4D97-AF65-F5344CB8AC3E}">
        <p14:creationId xmlns:p14="http://schemas.microsoft.com/office/powerpoint/2010/main" val="3233520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576" y="1052736"/>
            <a:ext cx="8229600" cy="4525963"/>
          </a:xfrm>
        </p:spPr>
        <p:txBody>
          <a:bodyPr>
            <a:noAutofit/>
          </a:bodyPr>
          <a:lstStyle/>
          <a:p>
            <a:pPr>
              <a:lnSpc>
                <a:spcPct val="150000"/>
              </a:lnSpc>
              <a:buFont typeface="Wingdings" pitchFamily="2" charset="2"/>
              <a:buChar char="l"/>
            </a:pPr>
            <a:r>
              <a:rPr lang="zh-TW" altLang="en-US" sz="1900" dirty="0" smtClean="0">
                <a:ea typeface="文鼎中隸" pitchFamily="49" charset="-120"/>
              </a:rPr>
              <a:t>個人</a:t>
            </a:r>
            <a:r>
              <a:rPr lang="zh-TW" altLang="en-US" sz="1900" u="sng" dirty="0" smtClean="0">
                <a:solidFill>
                  <a:srgbClr val="FF0000"/>
                </a:solidFill>
                <a:ea typeface="文鼎中隸" pitchFamily="49" charset="-120"/>
              </a:rPr>
              <a:t>營利</a:t>
            </a:r>
            <a:r>
              <a:rPr lang="zh-TW" altLang="en-US" sz="1900" dirty="0" smtClean="0">
                <a:ea typeface="文鼎中隸" pitchFamily="49" charset="-120"/>
              </a:rPr>
              <a:t>性、連續性以營利為目的，從事購買房屋或標購法拍屋在予銷售之營業活動。</a:t>
            </a:r>
            <a:endParaRPr lang="en-US" altLang="zh-TW" sz="1900" dirty="0" smtClean="0">
              <a:ea typeface="文鼎中隸" pitchFamily="49" charset="-120"/>
            </a:endParaRPr>
          </a:p>
          <a:p>
            <a:pPr>
              <a:lnSpc>
                <a:spcPct val="150000"/>
              </a:lnSpc>
              <a:buFont typeface="Wingdings" pitchFamily="2" charset="2"/>
              <a:buChar char="l"/>
            </a:pPr>
            <a:r>
              <a:rPr lang="zh-TW" altLang="en-US" sz="1900" dirty="0" smtClean="0">
                <a:ea typeface="文鼎中隸" pitchFamily="49" charset="-120"/>
              </a:rPr>
              <a:t>參照財政部</a:t>
            </a:r>
            <a:r>
              <a:rPr lang="en-US" altLang="zh-TW" sz="1900" dirty="0" smtClean="0">
                <a:ea typeface="文鼎中隸" pitchFamily="49" charset="-120"/>
              </a:rPr>
              <a:t>951229</a:t>
            </a:r>
            <a:r>
              <a:rPr lang="zh-TW" altLang="en-US" sz="1900" dirty="0" smtClean="0">
                <a:ea typeface="文鼎中隸" pitchFamily="49" charset="-120"/>
              </a:rPr>
              <a:t>台財稅字第</a:t>
            </a:r>
            <a:r>
              <a:rPr lang="en-US" altLang="zh-TW" sz="1900" dirty="0" smtClean="0">
                <a:ea typeface="文鼎中隸" pitchFamily="49" charset="-120"/>
              </a:rPr>
              <a:t>09504564000</a:t>
            </a:r>
            <a:r>
              <a:rPr lang="zh-TW" altLang="en-US" sz="1900" dirty="0" smtClean="0">
                <a:ea typeface="文鼎中隸" pitchFamily="49" charset="-120"/>
              </a:rPr>
              <a:t>號令應辦理營業登記</a:t>
            </a:r>
            <a:endParaRPr lang="en-US" altLang="zh-TW" sz="1900" dirty="0" smtClean="0">
              <a:ea typeface="文鼎中隸" pitchFamily="49" charset="-120"/>
            </a:endParaRPr>
          </a:p>
          <a:p>
            <a:pPr>
              <a:lnSpc>
                <a:spcPct val="150000"/>
              </a:lnSpc>
              <a:buFont typeface="Wingdings" pitchFamily="2" charset="2"/>
              <a:buChar char="l"/>
            </a:pPr>
            <a:r>
              <a:rPr lang="zh-TW" altLang="en-US" sz="1900" dirty="0">
                <a:ea typeface="文鼎中隸" pitchFamily="49" charset="-120"/>
              </a:rPr>
              <a:t>但</a:t>
            </a:r>
            <a:r>
              <a:rPr lang="zh-TW" altLang="en-US" sz="1900" dirty="0" smtClean="0">
                <a:ea typeface="文鼎中隸" pitchFamily="49" charset="-120"/>
              </a:rPr>
              <a:t>其僅從事土地買賣者，得免辦營業登記，惟均屬所得稅法</a:t>
            </a:r>
            <a:r>
              <a:rPr lang="en-US" altLang="zh-TW" sz="1900" dirty="0" smtClean="0">
                <a:latin typeface="新細明體"/>
                <a:ea typeface="文鼎中隸" pitchFamily="49" charset="-120"/>
              </a:rPr>
              <a:t>§11</a:t>
            </a:r>
            <a:r>
              <a:rPr lang="zh-TW" altLang="en-US" sz="1900" dirty="0" smtClean="0">
                <a:latin typeface="新細明體"/>
                <a:ea typeface="文鼎中隸" pitchFamily="49" charset="-120"/>
              </a:rPr>
              <a:t>第</a:t>
            </a:r>
            <a:r>
              <a:rPr lang="en-US" altLang="zh-TW" sz="1900" dirty="0" smtClean="0">
                <a:latin typeface="新細明體"/>
                <a:ea typeface="文鼎中隸" pitchFamily="49" charset="-120"/>
              </a:rPr>
              <a:t>2</a:t>
            </a:r>
            <a:r>
              <a:rPr lang="zh-TW" altLang="en-US" sz="1900" dirty="0">
                <a:latin typeface="新細明體"/>
                <a:ea typeface="文鼎中隸" pitchFamily="49" charset="-120"/>
              </a:rPr>
              <a:t>項</a:t>
            </a:r>
            <a:r>
              <a:rPr lang="zh-TW" altLang="en-US" sz="1900" dirty="0" smtClean="0">
                <a:latin typeface="新細明體"/>
                <a:ea typeface="文鼎中隸" pitchFamily="49" charset="-120"/>
              </a:rPr>
              <a:t>規定之營利事業。</a:t>
            </a:r>
            <a:endParaRPr lang="en-US" altLang="zh-TW" sz="1900" dirty="0" smtClean="0">
              <a:latin typeface="新細明體"/>
              <a:ea typeface="文鼎中隸" pitchFamily="49" charset="-120"/>
            </a:endParaRPr>
          </a:p>
          <a:p>
            <a:pPr>
              <a:lnSpc>
                <a:spcPct val="150000"/>
              </a:lnSpc>
              <a:buFont typeface="Wingdings" pitchFamily="2" charset="2"/>
              <a:buChar char="l"/>
            </a:pPr>
            <a:r>
              <a:rPr lang="zh-TW" altLang="en-US" sz="1900" dirty="0" smtClean="0">
                <a:latin typeface="新細明體"/>
                <a:ea typeface="文鼎中隸" pitchFamily="49" charset="-120"/>
              </a:rPr>
              <a:t>獨資或合夥組織之營利事業或符合前開規定之營利事業，經營不動產買賣，</a:t>
            </a:r>
            <a:r>
              <a:rPr lang="zh-TW" altLang="en-US" sz="1900" u="sng" dirty="0" smtClean="0">
                <a:solidFill>
                  <a:srgbClr val="FF0000"/>
                </a:solidFill>
                <a:latin typeface="新細明體"/>
                <a:ea typeface="文鼎中隸" pitchFamily="49" charset="-120"/>
              </a:rPr>
              <a:t>其出售土地之所得</a:t>
            </a:r>
            <a:r>
              <a:rPr lang="zh-TW" altLang="en-US" sz="1900" dirty="0" smtClean="0">
                <a:latin typeface="新細明體"/>
                <a:ea typeface="文鼎中隸" pitchFamily="49" charset="-120"/>
              </a:rPr>
              <a:t>，依所得稅法第</a:t>
            </a:r>
            <a:r>
              <a:rPr lang="en-US" altLang="zh-TW" sz="1900" dirty="0" smtClean="0">
                <a:latin typeface="新細明體"/>
                <a:ea typeface="文鼎中隸" pitchFamily="49" charset="-120"/>
              </a:rPr>
              <a:t>4</a:t>
            </a:r>
            <a:r>
              <a:rPr lang="zh-TW" altLang="en-US" sz="1900" dirty="0" smtClean="0">
                <a:latin typeface="新細明體"/>
                <a:ea typeface="文鼎中隸" pitchFamily="49" charset="-120"/>
              </a:rPr>
              <a:t>條第</a:t>
            </a:r>
            <a:r>
              <a:rPr lang="en-US" altLang="zh-TW" sz="1900" dirty="0" smtClean="0">
                <a:latin typeface="新細明體"/>
                <a:ea typeface="文鼎中隸" pitchFamily="49" charset="-120"/>
              </a:rPr>
              <a:t>1</a:t>
            </a:r>
            <a:r>
              <a:rPr lang="zh-TW" altLang="en-US" sz="1900" dirty="0" smtClean="0">
                <a:latin typeface="新細明體"/>
                <a:ea typeface="文鼎中隸" pitchFamily="49" charset="-120"/>
              </a:rPr>
              <a:t>項第</a:t>
            </a:r>
            <a:r>
              <a:rPr lang="en-US" altLang="zh-TW" sz="1900" dirty="0" smtClean="0">
                <a:latin typeface="新細明體"/>
                <a:ea typeface="文鼎中隸" pitchFamily="49" charset="-120"/>
              </a:rPr>
              <a:t>16</a:t>
            </a:r>
            <a:r>
              <a:rPr lang="zh-TW" altLang="en-US" sz="1900" dirty="0" smtClean="0">
                <a:latin typeface="新細明體"/>
                <a:ea typeface="文鼎中隸" pitchFamily="49" charset="-120"/>
              </a:rPr>
              <a:t>款規定，免納營利事業所得稅，</a:t>
            </a:r>
            <a:r>
              <a:rPr lang="zh-TW" altLang="en-US" sz="1900" u="sng" dirty="0" smtClean="0">
                <a:solidFill>
                  <a:srgbClr val="FF0000"/>
                </a:solidFill>
                <a:latin typeface="新細明體"/>
                <a:ea typeface="文鼎中隸" pitchFamily="49" charset="-120"/>
              </a:rPr>
              <a:t>惟該盈餘屬同法</a:t>
            </a:r>
            <a:r>
              <a:rPr lang="en-US" altLang="zh-TW" sz="1900" u="sng" dirty="0" smtClean="0">
                <a:solidFill>
                  <a:srgbClr val="FF0000"/>
                </a:solidFill>
                <a:latin typeface="新細明體"/>
                <a:ea typeface="文鼎中隸" pitchFamily="49" charset="-120"/>
              </a:rPr>
              <a:t>§14</a:t>
            </a:r>
            <a:r>
              <a:rPr lang="zh-TW" altLang="en-US" sz="1900" u="sng" dirty="0" smtClean="0">
                <a:solidFill>
                  <a:srgbClr val="FF0000"/>
                </a:solidFill>
                <a:latin typeface="新細明體"/>
                <a:ea typeface="文鼎中隸" pitchFamily="49" charset="-120"/>
              </a:rPr>
              <a:t>第</a:t>
            </a:r>
            <a:r>
              <a:rPr lang="en-US" altLang="zh-TW" sz="1900" u="sng" dirty="0" smtClean="0">
                <a:solidFill>
                  <a:srgbClr val="FF0000"/>
                </a:solidFill>
                <a:latin typeface="新細明體"/>
                <a:ea typeface="文鼎中隸" pitchFamily="49" charset="-120"/>
              </a:rPr>
              <a:t>1</a:t>
            </a:r>
            <a:r>
              <a:rPr lang="zh-TW" altLang="en-US" sz="1900" u="sng" dirty="0" smtClean="0">
                <a:solidFill>
                  <a:srgbClr val="FF0000"/>
                </a:solidFill>
                <a:latin typeface="新細明體"/>
                <a:ea typeface="文鼎中隸" pitchFamily="49" charset="-120"/>
              </a:rPr>
              <a:t>項第</a:t>
            </a:r>
            <a:r>
              <a:rPr lang="en-US" altLang="zh-TW" sz="1900" u="sng" dirty="0" smtClean="0">
                <a:solidFill>
                  <a:srgbClr val="FF0000"/>
                </a:solidFill>
                <a:latin typeface="新細明體"/>
                <a:ea typeface="文鼎中隸" pitchFamily="49" charset="-120"/>
              </a:rPr>
              <a:t>1</a:t>
            </a:r>
            <a:r>
              <a:rPr lang="zh-TW" altLang="en-US" sz="1900" u="sng" dirty="0" smtClean="0">
                <a:solidFill>
                  <a:srgbClr val="FF0000"/>
                </a:solidFill>
                <a:latin typeface="新細明體"/>
                <a:ea typeface="文鼎中隸" pitchFamily="49" charset="-120"/>
              </a:rPr>
              <a:t>類規定之營利所得，應併計當年度綜合所得總額申報繳納綜合所得稅</a:t>
            </a:r>
            <a:r>
              <a:rPr lang="zh-TW" altLang="en-US" sz="1900" dirty="0" smtClean="0">
                <a:latin typeface="新細明體"/>
                <a:ea typeface="文鼎中隸" pitchFamily="49" charset="-120"/>
              </a:rPr>
              <a:t>。</a:t>
            </a:r>
            <a:endParaRPr lang="en-US" altLang="zh-TW" sz="1900" dirty="0" smtClean="0">
              <a:latin typeface="新細明體"/>
              <a:ea typeface="文鼎中隸" pitchFamily="49" charset="-120"/>
            </a:endParaRPr>
          </a:p>
          <a:p>
            <a:pPr>
              <a:lnSpc>
                <a:spcPct val="150000"/>
              </a:lnSpc>
              <a:buFont typeface="Wingdings" pitchFamily="2" charset="2"/>
              <a:buChar char="l"/>
            </a:pPr>
            <a:r>
              <a:rPr lang="zh-TW" altLang="en-US" sz="1900" dirty="0" smtClean="0">
                <a:latin typeface="新細明體"/>
                <a:ea typeface="文鼎中隸" pitchFamily="49" charset="-120"/>
              </a:rPr>
              <a:t>參台財稅字第</a:t>
            </a:r>
            <a:r>
              <a:rPr lang="en-US" altLang="zh-TW" sz="1900" dirty="0" smtClean="0">
                <a:latin typeface="新細明體"/>
                <a:ea typeface="文鼎中隸" pitchFamily="49" charset="-120"/>
              </a:rPr>
              <a:t>10200587900</a:t>
            </a:r>
            <a:r>
              <a:rPr lang="zh-TW" altLang="en-US" sz="1900" dirty="0" smtClean="0">
                <a:latin typeface="新細明體"/>
                <a:ea typeface="文鼎中隸" pitchFamily="49" charset="-120"/>
              </a:rPr>
              <a:t>號函</a:t>
            </a:r>
            <a:endParaRPr lang="en-US" altLang="zh-TW" sz="1900" dirty="0" smtClean="0">
              <a:latin typeface="新細明體"/>
              <a:ea typeface="文鼎中隸" pitchFamily="49" charset="-120"/>
            </a:endParaRPr>
          </a:p>
          <a:p>
            <a:pPr>
              <a:lnSpc>
                <a:spcPct val="150000"/>
              </a:lnSpc>
              <a:buFont typeface="Wingdings" pitchFamily="2" charset="2"/>
              <a:buChar char="l"/>
            </a:pPr>
            <a:r>
              <a:rPr lang="zh-TW" altLang="en-US" sz="1900" dirty="0">
                <a:latin typeface="新細明體"/>
                <a:ea typeface="文鼎中隸" pitchFamily="49" charset="-120"/>
              </a:rPr>
              <a:t>此</a:t>
            </a:r>
            <a:r>
              <a:rPr lang="zh-TW" altLang="en-US" sz="1900" dirty="0" smtClean="0">
                <a:latin typeface="新細明體"/>
                <a:ea typeface="文鼎中隸" pitchFamily="49" charset="-120"/>
              </a:rPr>
              <a:t>解釋令在新制仍可使用，土地利益仍屬個人營利所得。</a:t>
            </a:r>
            <a:endParaRPr lang="zh-TW" altLang="en-US" sz="1900" dirty="0">
              <a:ea typeface="文鼎中隸" pitchFamily="49" charset="-120"/>
            </a:endParaRPr>
          </a:p>
        </p:txBody>
      </p:sp>
      <p:sp>
        <p:nvSpPr>
          <p:cNvPr id="3" name="標題 2"/>
          <p:cNvSpPr>
            <a:spLocks noGrp="1"/>
          </p:cNvSpPr>
          <p:nvPr>
            <p:ph type="title"/>
          </p:nvPr>
        </p:nvSpPr>
        <p:spPr>
          <a:xfrm>
            <a:off x="251520" y="116632"/>
            <a:ext cx="8784976" cy="1143000"/>
          </a:xfrm>
        </p:spPr>
        <p:txBody>
          <a:bodyPr>
            <a:normAutofit/>
          </a:bodyPr>
          <a:lstStyle/>
          <a:p>
            <a:pPr algn="ctr"/>
            <a:r>
              <a:rPr lang="zh-TW" altLang="en-US" sz="3000" dirty="0" smtClean="0"/>
              <a:t>個人以營利為目的－購房</a:t>
            </a:r>
            <a:r>
              <a:rPr lang="en-US" altLang="zh-TW" sz="3000" dirty="0" smtClean="0"/>
              <a:t>(</a:t>
            </a:r>
            <a:r>
              <a:rPr lang="zh-TW" altLang="en-US" sz="3000" dirty="0"/>
              <a:t>地</a:t>
            </a:r>
            <a:r>
              <a:rPr lang="en-US" altLang="zh-TW" sz="3000" dirty="0" smtClean="0"/>
              <a:t>)</a:t>
            </a:r>
            <a:r>
              <a:rPr lang="zh-TW" altLang="en-US" sz="3000" dirty="0" smtClean="0"/>
              <a:t>出售－舊制</a:t>
            </a:r>
            <a:endParaRPr lang="zh-TW" altLang="en-US" sz="3000" dirty="0"/>
          </a:p>
        </p:txBody>
      </p:sp>
      <p:sp>
        <p:nvSpPr>
          <p:cNvPr id="4" name="六角星形 3"/>
          <p:cNvSpPr/>
          <p:nvPr/>
        </p:nvSpPr>
        <p:spPr>
          <a:xfrm>
            <a:off x="430321" y="417981"/>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53</a:t>
            </a:fld>
            <a:endParaRPr lang="zh-TW" altLang="en-US"/>
          </a:p>
        </p:txBody>
      </p:sp>
    </p:spTree>
    <p:extLst>
      <p:ext uri="{BB962C8B-B14F-4D97-AF65-F5344CB8AC3E}">
        <p14:creationId xmlns:p14="http://schemas.microsoft.com/office/powerpoint/2010/main" val="1959206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200000"/>
              </a:lnSpc>
            </a:pPr>
            <a:r>
              <a:rPr lang="zh-TW" altLang="en-US" sz="2000" dirty="0" smtClean="0">
                <a:ea typeface="文鼎中隸" pitchFamily="49" charset="-120"/>
              </a:rPr>
              <a:t>個人營利性、連續性以營利為目的，從事購買房屋或標購法拍屋再予銷售之營業活動需設籍課稅。</a:t>
            </a:r>
            <a:endParaRPr lang="en-US" altLang="zh-TW" sz="2000" dirty="0" smtClean="0">
              <a:ea typeface="文鼎中隸" pitchFamily="49" charset="-120"/>
            </a:endParaRPr>
          </a:p>
          <a:p>
            <a:pPr>
              <a:lnSpc>
                <a:spcPct val="200000"/>
              </a:lnSpc>
            </a:pPr>
            <a:r>
              <a:rPr lang="zh-TW" altLang="en-US" sz="2000" dirty="0" smtClean="0">
                <a:ea typeface="文鼎中隸" pitchFamily="49" charset="-120"/>
              </a:rPr>
              <a:t>獨資或合夥組織之營利事業或符合規定之營利事業，經營不動產買賣，</a:t>
            </a:r>
            <a:r>
              <a:rPr lang="zh-TW" altLang="en-US" sz="2000" u="sng" dirty="0" smtClean="0">
                <a:solidFill>
                  <a:srgbClr val="FF0000"/>
                </a:solidFill>
                <a:ea typeface="文鼎中隸" pitchFamily="49" charset="-120"/>
              </a:rPr>
              <a:t>其出售房地之所得</a:t>
            </a:r>
            <a:r>
              <a:rPr lang="zh-TW" altLang="en-US" sz="2000" dirty="0" smtClean="0">
                <a:ea typeface="文鼎中隸" pitchFamily="49" charset="-120"/>
              </a:rPr>
              <a:t>，應按核定之營利事業所得額減除全年應納稅額（課稅所得*</a:t>
            </a:r>
            <a:r>
              <a:rPr lang="en-US" altLang="zh-TW" sz="2000" dirty="0" smtClean="0">
                <a:ea typeface="文鼎中隸" pitchFamily="49" charset="-120"/>
              </a:rPr>
              <a:t>0.17-</a:t>
            </a:r>
            <a:r>
              <a:rPr lang="zh-TW" altLang="en-US" sz="2000" dirty="0" smtClean="0">
                <a:ea typeface="文鼎中隸" pitchFamily="49" charset="-120"/>
              </a:rPr>
              <a:t>尚未抵繳之扣繳稅額）半數後之餘額計算之，併入</a:t>
            </a:r>
            <a:r>
              <a:rPr lang="zh-TW" altLang="en-US" sz="2000" u="sng" dirty="0" smtClean="0">
                <a:solidFill>
                  <a:srgbClr val="FF0000"/>
                </a:solidFill>
                <a:ea typeface="文鼎中隸" pitchFamily="49" charset="-120"/>
              </a:rPr>
              <a:t>同法</a:t>
            </a:r>
            <a:r>
              <a:rPr lang="en-US" altLang="zh-TW" sz="2000" u="sng" dirty="0" smtClean="0">
                <a:solidFill>
                  <a:srgbClr val="FF0000"/>
                </a:solidFill>
                <a:latin typeface="新細明體"/>
                <a:ea typeface="文鼎中隸" pitchFamily="49" charset="-120"/>
              </a:rPr>
              <a:t>§14</a:t>
            </a:r>
            <a:r>
              <a:rPr lang="zh-TW" altLang="en-US" sz="2000" u="sng" dirty="0" smtClean="0">
                <a:solidFill>
                  <a:srgbClr val="FF0000"/>
                </a:solidFill>
                <a:latin typeface="新細明體"/>
                <a:ea typeface="文鼎中隸" pitchFamily="49" charset="-120"/>
              </a:rPr>
              <a:t>第</a:t>
            </a:r>
            <a:r>
              <a:rPr lang="en-US" altLang="zh-TW" sz="2000" u="sng" dirty="0" smtClean="0">
                <a:solidFill>
                  <a:srgbClr val="FF0000"/>
                </a:solidFill>
                <a:latin typeface="新細明體"/>
                <a:ea typeface="文鼎中隸" pitchFamily="49" charset="-120"/>
              </a:rPr>
              <a:t>1</a:t>
            </a:r>
            <a:r>
              <a:rPr lang="zh-TW" altLang="en-US" sz="2000" u="sng" dirty="0" smtClean="0">
                <a:solidFill>
                  <a:srgbClr val="FF0000"/>
                </a:solidFill>
                <a:latin typeface="新細明體"/>
                <a:ea typeface="文鼎中隸" pitchFamily="49" charset="-120"/>
              </a:rPr>
              <a:t>項第</a:t>
            </a:r>
            <a:r>
              <a:rPr lang="en-US" altLang="zh-TW" sz="2000" u="sng" dirty="0" smtClean="0">
                <a:solidFill>
                  <a:srgbClr val="FF0000"/>
                </a:solidFill>
                <a:latin typeface="新細明體"/>
                <a:ea typeface="文鼎中隸" pitchFamily="49" charset="-120"/>
              </a:rPr>
              <a:t>1</a:t>
            </a:r>
            <a:r>
              <a:rPr lang="zh-TW" altLang="en-US" sz="2000" u="sng" dirty="0" smtClean="0">
                <a:solidFill>
                  <a:srgbClr val="FF0000"/>
                </a:solidFill>
                <a:latin typeface="新細明體"/>
                <a:ea typeface="文鼎中隸" pitchFamily="49" charset="-120"/>
              </a:rPr>
              <a:t>類規定之營利所得，應併計當年度綜合所得總額申報繳納綜合所得稅</a:t>
            </a:r>
            <a:r>
              <a:rPr lang="zh-TW" altLang="en-US" sz="2000" dirty="0" smtClean="0">
                <a:latin typeface="新細明體"/>
                <a:ea typeface="文鼎中隸" pitchFamily="49" charset="-120"/>
              </a:rPr>
              <a:t>。</a:t>
            </a:r>
            <a:endParaRPr lang="zh-TW" altLang="en-US" sz="2000" dirty="0">
              <a:ea typeface="文鼎中隸" pitchFamily="49" charset="-120"/>
            </a:endParaRPr>
          </a:p>
        </p:txBody>
      </p:sp>
      <p:sp>
        <p:nvSpPr>
          <p:cNvPr id="3" name="標題 2"/>
          <p:cNvSpPr>
            <a:spLocks noGrp="1"/>
          </p:cNvSpPr>
          <p:nvPr>
            <p:ph type="title"/>
          </p:nvPr>
        </p:nvSpPr>
        <p:spPr>
          <a:xfrm>
            <a:off x="-108520" y="260648"/>
            <a:ext cx="9252520" cy="1143000"/>
          </a:xfrm>
        </p:spPr>
        <p:txBody>
          <a:bodyPr>
            <a:normAutofit/>
          </a:bodyPr>
          <a:lstStyle/>
          <a:p>
            <a:pPr algn="ctr"/>
            <a:r>
              <a:rPr lang="zh-TW" altLang="en-US" sz="3000" dirty="0" smtClean="0"/>
              <a:t>個人以營利為目的</a:t>
            </a:r>
            <a:r>
              <a:rPr lang="en-US" altLang="zh-TW" sz="3000" dirty="0" smtClean="0"/>
              <a:t>-</a:t>
            </a:r>
            <a:r>
              <a:rPr lang="zh-TW" altLang="en-US" sz="3000" dirty="0" smtClean="0"/>
              <a:t>購房</a:t>
            </a:r>
            <a:r>
              <a:rPr lang="en-US" altLang="zh-TW" sz="3000" dirty="0" smtClean="0"/>
              <a:t>(</a:t>
            </a:r>
            <a:r>
              <a:rPr lang="zh-TW" altLang="en-US" sz="3000" dirty="0"/>
              <a:t>地</a:t>
            </a:r>
            <a:r>
              <a:rPr lang="en-US" altLang="zh-TW" sz="3000" dirty="0" smtClean="0"/>
              <a:t>)</a:t>
            </a:r>
            <a:r>
              <a:rPr lang="zh-TW" altLang="en-US" sz="3000" dirty="0" smtClean="0"/>
              <a:t>出售</a:t>
            </a:r>
            <a:r>
              <a:rPr lang="en-US" altLang="zh-TW" sz="3000" dirty="0" smtClean="0"/>
              <a:t>-</a:t>
            </a:r>
            <a:r>
              <a:rPr lang="zh-TW" altLang="en-US" sz="3000" dirty="0" smtClean="0"/>
              <a:t>可能新制</a:t>
            </a:r>
            <a:endParaRPr lang="zh-TW" altLang="en-US" sz="3000" dirty="0"/>
          </a:p>
        </p:txBody>
      </p:sp>
      <p:sp>
        <p:nvSpPr>
          <p:cNvPr id="4" name="六角星形 3"/>
          <p:cNvSpPr/>
          <p:nvPr/>
        </p:nvSpPr>
        <p:spPr>
          <a:xfrm>
            <a:off x="317779" y="476672"/>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54</a:t>
            </a:fld>
            <a:endParaRPr lang="zh-TW" altLang="en-US"/>
          </a:p>
        </p:txBody>
      </p:sp>
    </p:spTree>
    <p:extLst>
      <p:ext uri="{BB962C8B-B14F-4D97-AF65-F5344CB8AC3E}">
        <p14:creationId xmlns:p14="http://schemas.microsoft.com/office/powerpoint/2010/main" val="19876696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929374277"/>
              </p:ext>
            </p:extLst>
          </p:nvPr>
        </p:nvGraphicFramePr>
        <p:xfrm>
          <a:off x="467544" y="1268760"/>
          <a:ext cx="8229600" cy="5486400"/>
        </p:xfrm>
        <a:graphic>
          <a:graphicData uri="http://schemas.openxmlformats.org/drawingml/2006/table">
            <a:tbl>
              <a:tblPr firstRow="1" bandRow="1">
                <a:tableStyleId>{5C22544A-7EE6-4342-B048-85BDC9FD1C3A}</a:tableStyleId>
              </a:tblPr>
              <a:tblGrid>
                <a:gridCol w="2592288"/>
                <a:gridCol w="5637312"/>
              </a:tblGrid>
              <a:tr h="504055">
                <a:tc>
                  <a:txBody>
                    <a:bodyPr/>
                    <a:lstStyle/>
                    <a:p>
                      <a:pPr>
                        <a:lnSpc>
                          <a:spcPct val="150000"/>
                        </a:lnSpc>
                      </a:pPr>
                      <a:r>
                        <a:rPr lang="zh-TW" altLang="en-US" sz="2000" dirty="0" smtClean="0">
                          <a:ea typeface="文鼎中隸" pitchFamily="49" charset="-120"/>
                        </a:rPr>
                        <a:t>     房地取得時點</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en-US" sz="2000" dirty="0" smtClean="0">
                          <a:ea typeface="文鼎中隸" pitchFamily="49" charset="-120"/>
                        </a:rPr>
                        <a:t>                   房地出售時點及適用制度</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nSpc>
                          <a:spcPct val="150000"/>
                        </a:lnSpc>
                      </a:pPr>
                      <a:r>
                        <a:rPr lang="en-US" altLang="zh-TW" sz="2000" dirty="0" smtClean="0">
                          <a:ea typeface="文鼎中隸" pitchFamily="49" charset="-120"/>
                        </a:rPr>
                        <a:t>102.12.31</a:t>
                      </a:r>
                      <a:r>
                        <a:rPr lang="zh-TW" altLang="en-US" sz="2000" dirty="0" smtClean="0">
                          <a:ea typeface="文鼎中隸" pitchFamily="49" charset="-120"/>
                        </a:rPr>
                        <a:t>前</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en-US" sz="2000" dirty="0" smtClean="0">
                          <a:ea typeface="文鼎中隸" pitchFamily="49" charset="-120"/>
                        </a:rPr>
                        <a:t>任何時點舊制，辦理營業登記，房屋課營業稅，房屋出售利益先課營利事業所得稅後，房地出售利益減除所得稅後屬個人營利所得</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a:lnSpc>
                          <a:spcPct val="150000"/>
                        </a:lnSpc>
                      </a:pPr>
                      <a:endParaRPr lang="en-US" altLang="zh-TW" sz="2000" dirty="0" smtClean="0">
                        <a:ea typeface="文鼎中隸" pitchFamily="49" charset="-120"/>
                      </a:endParaRPr>
                    </a:p>
                    <a:p>
                      <a:pPr>
                        <a:lnSpc>
                          <a:spcPct val="150000"/>
                        </a:lnSpc>
                      </a:pPr>
                      <a:r>
                        <a:rPr lang="en-US" altLang="zh-TW" sz="2000" dirty="0" smtClean="0">
                          <a:ea typeface="文鼎中隸" pitchFamily="49" charset="-120"/>
                        </a:rPr>
                        <a:t>103.1.2-104.12.31</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en-US" sz="2000" dirty="0" smtClean="0">
                          <a:ea typeface="文鼎中隸" pitchFamily="49" charset="-120"/>
                        </a:rPr>
                        <a:t>兩年內出售，新制，房地出售利益減除所得稅後屬個人營利所得</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pPr>
                        <a:lnSpc>
                          <a:spcPct val="150000"/>
                        </a:lnSpc>
                      </a:pPr>
                      <a:endParaRPr lang="en-US" altLang="zh-TW" sz="2000" dirty="0" smtClean="0">
                        <a:ea typeface="文鼎中隸" pitchFamily="49" charset="-120"/>
                      </a:endParaRPr>
                    </a:p>
                    <a:p>
                      <a:pPr>
                        <a:lnSpc>
                          <a:spcPct val="150000"/>
                        </a:lnSpc>
                      </a:pPr>
                      <a:r>
                        <a:rPr lang="en-US" altLang="zh-TW" sz="2000" dirty="0" smtClean="0">
                          <a:ea typeface="文鼎中隸" pitchFamily="49" charset="-120"/>
                        </a:rPr>
                        <a:t>103.1.2-104.12.31</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en-US" sz="2000" dirty="0" smtClean="0">
                          <a:ea typeface="文鼎中隸" pitchFamily="49" charset="-120"/>
                        </a:rPr>
                        <a:t>兩年後出售，舊制，辦理營業登記，房屋課營業稅，房屋出售利益先課營利事業所得稅，房地出售利益減除所得稅後屬個人營利所得</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nSpc>
                          <a:spcPct val="150000"/>
                        </a:lnSpc>
                      </a:pPr>
                      <a:endParaRPr lang="en-US" altLang="zh-TW" sz="2000" dirty="0" smtClean="0">
                        <a:ea typeface="文鼎中隸" pitchFamily="49" charset="-120"/>
                      </a:endParaRPr>
                    </a:p>
                    <a:p>
                      <a:pPr>
                        <a:lnSpc>
                          <a:spcPct val="150000"/>
                        </a:lnSpc>
                      </a:pPr>
                      <a:r>
                        <a:rPr lang="en-US" altLang="zh-TW" sz="2000" dirty="0" smtClean="0">
                          <a:ea typeface="文鼎中隸" pitchFamily="49" charset="-120"/>
                        </a:rPr>
                        <a:t>105.1.1</a:t>
                      </a:r>
                      <a:r>
                        <a:rPr lang="zh-TW" altLang="en-US" sz="2000" dirty="0" smtClean="0">
                          <a:ea typeface="文鼎中隸" pitchFamily="49" charset="-120"/>
                        </a:rPr>
                        <a:t>以後</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zh-TW" altLang="en-US" sz="2000" dirty="0" smtClean="0">
                          <a:ea typeface="文鼎中隸" pitchFamily="49" charset="-120"/>
                        </a:rPr>
                        <a:t>新制，房地出售利益減除所得稅後屬個人營利所得</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標題 2"/>
          <p:cNvSpPr>
            <a:spLocks noGrp="1"/>
          </p:cNvSpPr>
          <p:nvPr>
            <p:ph type="title"/>
          </p:nvPr>
        </p:nvSpPr>
        <p:spPr/>
        <p:txBody>
          <a:bodyPr>
            <a:normAutofit/>
          </a:bodyPr>
          <a:lstStyle/>
          <a:p>
            <a:pPr algn="ctr"/>
            <a:r>
              <a:rPr lang="zh-TW" altLang="en-US" sz="3000" dirty="0"/>
              <a:t>個人以營利為</a:t>
            </a:r>
            <a:r>
              <a:rPr lang="zh-TW" altLang="en-US" sz="3000" dirty="0" smtClean="0"/>
              <a:t>目的</a:t>
            </a:r>
            <a:r>
              <a:rPr lang="en-US" altLang="zh-TW" sz="3000" dirty="0" smtClean="0"/>
              <a:t>-</a:t>
            </a:r>
            <a:r>
              <a:rPr lang="zh-TW" altLang="en-US" sz="3000" dirty="0" smtClean="0"/>
              <a:t>購房</a:t>
            </a:r>
            <a:r>
              <a:rPr lang="en-US" altLang="zh-TW" sz="3000" dirty="0" smtClean="0"/>
              <a:t>&lt;</a:t>
            </a:r>
            <a:r>
              <a:rPr lang="zh-TW" altLang="en-US" sz="3000" dirty="0" smtClean="0"/>
              <a:t>地</a:t>
            </a:r>
            <a:r>
              <a:rPr lang="en-US" altLang="zh-TW" sz="3000" dirty="0" smtClean="0"/>
              <a:t>&gt;</a:t>
            </a:r>
            <a:r>
              <a:rPr lang="zh-TW" altLang="en-US" sz="3000" dirty="0" smtClean="0"/>
              <a:t>出售</a:t>
            </a:r>
            <a:r>
              <a:rPr lang="en-US" altLang="zh-TW" sz="3000" dirty="0" smtClean="0"/>
              <a:t>-105</a:t>
            </a:r>
            <a:r>
              <a:rPr lang="zh-TW" altLang="en-US" sz="3000" dirty="0" smtClean="0"/>
              <a:t>以後</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55</a:t>
            </a:fld>
            <a:endParaRPr lang="zh-TW" altLang="en-US"/>
          </a:p>
        </p:txBody>
      </p:sp>
    </p:spTree>
    <p:extLst>
      <p:ext uri="{BB962C8B-B14F-4D97-AF65-F5344CB8AC3E}">
        <p14:creationId xmlns:p14="http://schemas.microsoft.com/office/powerpoint/2010/main" val="19042747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83568" y="1556792"/>
            <a:ext cx="8229600" cy="4525963"/>
          </a:xfrm>
        </p:spPr>
        <p:txBody>
          <a:bodyPr>
            <a:normAutofit/>
          </a:bodyPr>
          <a:lstStyle/>
          <a:p>
            <a:pPr>
              <a:lnSpc>
                <a:spcPct val="110000"/>
              </a:lnSpc>
            </a:pPr>
            <a:r>
              <a:rPr lang="zh-TW" altLang="en-US" sz="1600" dirty="0" smtClean="0">
                <a:ea typeface="文鼎中隸" pitchFamily="49" charset="-120"/>
              </a:rPr>
              <a:t>土地取得成本</a:t>
            </a:r>
            <a:r>
              <a:rPr lang="en-US" altLang="zh-TW" sz="1600" dirty="0" smtClean="0">
                <a:ea typeface="文鼎中隸" pitchFamily="49" charset="-120"/>
              </a:rPr>
              <a:t>8,700</a:t>
            </a:r>
            <a:r>
              <a:rPr lang="zh-TW" altLang="en-US" sz="1600" dirty="0" smtClean="0">
                <a:ea typeface="文鼎中隸" pitchFamily="49" charset="-120"/>
              </a:rPr>
              <a:t>萬，房屋成本</a:t>
            </a:r>
            <a:r>
              <a:rPr lang="en-US" altLang="zh-TW" sz="1600" dirty="0" smtClean="0">
                <a:ea typeface="文鼎中隸" pitchFamily="49" charset="-120"/>
              </a:rPr>
              <a:t>6,800</a:t>
            </a:r>
            <a:r>
              <a:rPr lang="zh-TW" altLang="en-US" sz="1600" dirty="0" smtClean="0">
                <a:ea typeface="文鼎中隸" pitchFamily="49" charset="-120"/>
              </a:rPr>
              <a:t>萬</a:t>
            </a:r>
            <a:endParaRPr lang="en-US" altLang="zh-TW" sz="1600" dirty="0">
              <a:ea typeface="文鼎中隸" pitchFamily="49" charset="-120"/>
            </a:endParaRPr>
          </a:p>
          <a:p>
            <a:pPr>
              <a:lnSpc>
                <a:spcPct val="110000"/>
              </a:lnSpc>
            </a:pPr>
            <a:r>
              <a:rPr lang="zh-TW" altLang="en-US" sz="1600" dirty="0" smtClean="0">
                <a:ea typeface="文鼎中隸" pitchFamily="49" charset="-120"/>
              </a:rPr>
              <a:t>代書費、傭金等</a:t>
            </a:r>
            <a:r>
              <a:rPr lang="en-US" altLang="zh-TW" sz="1600" dirty="0" smtClean="0">
                <a:ea typeface="文鼎中隸" pitchFamily="49" charset="-120"/>
              </a:rPr>
              <a:t>500</a:t>
            </a:r>
            <a:r>
              <a:rPr lang="zh-TW" altLang="en-US" sz="1600" dirty="0" smtClean="0">
                <a:ea typeface="文鼎中隸" pitchFamily="49" charset="-120"/>
              </a:rPr>
              <a:t>萬，房屋裝潢費等</a:t>
            </a:r>
            <a:r>
              <a:rPr lang="en-US" altLang="zh-TW" sz="1600" dirty="0" smtClean="0">
                <a:ea typeface="文鼎中隸" pitchFamily="49" charset="-120"/>
              </a:rPr>
              <a:t>300</a:t>
            </a:r>
            <a:r>
              <a:rPr lang="zh-TW" altLang="en-US" sz="1600" dirty="0" smtClean="0">
                <a:ea typeface="文鼎中隸" pitchFamily="49" charset="-120"/>
              </a:rPr>
              <a:t>萬，土地公告現值增值總額</a:t>
            </a:r>
            <a:r>
              <a:rPr lang="en-US" altLang="zh-TW" sz="1600" dirty="0" smtClean="0">
                <a:ea typeface="文鼎中隸" pitchFamily="49" charset="-120"/>
              </a:rPr>
              <a:t>1,000</a:t>
            </a:r>
            <a:r>
              <a:rPr lang="zh-TW" altLang="en-US" sz="1600" dirty="0" smtClean="0">
                <a:ea typeface="文鼎中隸" pitchFamily="49" charset="-120"/>
              </a:rPr>
              <a:t>萬，繳納土地增值稅</a:t>
            </a:r>
            <a:r>
              <a:rPr lang="en-US" altLang="zh-TW" sz="1600" dirty="0" smtClean="0">
                <a:ea typeface="文鼎中隸" pitchFamily="49" charset="-120"/>
              </a:rPr>
              <a:t>300</a:t>
            </a:r>
            <a:r>
              <a:rPr lang="zh-TW" altLang="en-US" sz="1600" dirty="0" smtClean="0">
                <a:ea typeface="文鼎中隸" pitchFamily="49" charset="-120"/>
              </a:rPr>
              <a:t>萬</a:t>
            </a:r>
            <a:endParaRPr lang="en-US" altLang="zh-TW" sz="1600" dirty="0" smtClean="0">
              <a:ea typeface="文鼎中隸" pitchFamily="49" charset="-120"/>
            </a:endParaRPr>
          </a:p>
          <a:p>
            <a:pPr>
              <a:lnSpc>
                <a:spcPct val="110000"/>
              </a:lnSpc>
            </a:pPr>
            <a:r>
              <a:rPr lang="zh-TW" altLang="en-US" sz="1600" dirty="0">
                <a:ea typeface="文鼎中隸" pitchFamily="49" charset="-120"/>
              </a:rPr>
              <a:t>房地</a:t>
            </a:r>
            <a:r>
              <a:rPr lang="zh-TW" altLang="en-US" sz="1600" dirty="0" smtClean="0">
                <a:ea typeface="文鼎中隸" pitchFamily="49" charset="-120"/>
              </a:rPr>
              <a:t>比例</a:t>
            </a:r>
            <a:r>
              <a:rPr lang="en-US" altLang="zh-TW" sz="1600" dirty="0" smtClean="0">
                <a:ea typeface="文鼎中隸" pitchFamily="49" charset="-120"/>
              </a:rPr>
              <a:t>43:57</a:t>
            </a:r>
          </a:p>
          <a:p>
            <a:pPr>
              <a:lnSpc>
                <a:spcPct val="110000"/>
              </a:lnSpc>
            </a:pPr>
            <a:r>
              <a:rPr lang="zh-TW" altLang="en-US" sz="1600" dirty="0" smtClean="0">
                <a:ea typeface="文鼎中隸" pitchFamily="49" charset="-120"/>
              </a:rPr>
              <a:t>綜合所得稅率為</a:t>
            </a:r>
            <a:r>
              <a:rPr lang="en-US" altLang="zh-TW" sz="1600" dirty="0" smtClean="0">
                <a:ea typeface="文鼎中隸" pitchFamily="49" charset="-120"/>
              </a:rPr>
              <a:t>:45%</a:t>
            </a:r>
            <a:endParaRPr lang="zh-TW" altLang="en-US" sz="1600" dirty="0">
              <a:ea typeface="文鼎中隸" pitchFamily="49" charset="-120"/>
            </a:endParaRPr>
          </a:p>
        </p:txBody>
      </p:sp>
      <p:sp>
        <p:nvSpPr>
          <p:cNvPr id="3" name="標題 2"/>
          <p:cNvSpPr>
            <a:spLocks noGrp="1"/>
          </p:cNvSpPr>
          <p:nvPr>
            <p:ph type="title"/>
          </p:nvPr>
        </p:nvSpPr>
        <p:spPr>
          <a:xfrm>
            <a:off x="467544" y="332655"/>
            <a:ext cx="8229600" cy="1143000"/>
          </a:xfrm>
        </p:spPr>
        <p:txBody>
          <a:bodyPr>
            <a:normAutofit/>
          </a:bodyPr>
          <a:lstStyle/>
          <a:p>
            <a:pPr algn="ctr"/>
            <a:r>
              <a:rPr lang="zh-TW" altLang="en-US" sz="3000" dirty="0" smtClean="0"/>
              <a:t>          個人以營利為目的</a:t>
            </a:r>
            <a:r>
              <a:rPr lang="en-US" altLang="zh-TW" sz="3000" dirty="0" smtClean="0"/>
              <a:t>-</a:t>
            </a:r>
            <a:r>
              <a:rPr lang="zh-TW" altLang="en-US" sz="3000" dirty="0" smtClean="0"/>
              <a:t>購房</a:t>
            </a:r>
            <a:r>
              <a:rPr lang="en-US" altLang="zh-TW" sz="3000" dirty="0" smtClean="0"/>
              <a:t>&lt;</a:t>
            </a:r>
            <a:r>
              <a:rPr lang="zh-TW" altLang="en-US" sz="3000" dirty="0" smtClean="0"/>
              <a:t>地</a:t>
            </a:r>
            <a:r>
              <a:rPr lang="en-US" altLang="zh-TW" sz="3000" dirty="0" smtClean="0"/>
              <a:t>&gt;  </a:t>
            </a:r>
            <a:r>
              <a:rPr lang="zh-TW" altLang="en-US" sz="3000" dirty="0" smtClean="0"/>
              <a:t>   </a:t>
            </a:r>
            <a:r>
              <a:rPr lang="en-US" altLang="zh-TW" sz="3000" dirty="0" smtClean="0"/>
              <a:t/>
            </a:r>
            <a:br>
              <a:rPr lang="en-US" altLang="zh-TW" sz="3000" dirty="0" smtClean="0"/>
            </a:br>
            <a:r>
              <a:rPr lang="zh-TW" altLang="en-US" sz="3000" dirty="0"/>
              <a:t> </a:t>
            </a:r>
            <a:r>
              <a:rPr lang="zh-TW" altLang="en-US" sz="3000" dirty="0" smtClean="0"/>
              <a:t>         出售新舊制比較</a:t>
            </a:r>
            <a:endParaRPr lang="zh-TW" altLang="en-US" sz="3000" dirty="0"/>
          </a:p>
        </p:txBody>
      </p:sp>
      <p:sp>
        <p:nvSpPr>
          <p:cNvPr id="4" name="雲朵形 3"/>
          <p:cNvSpPr/>
          <p:nvPr/>
        </p:nvSpPr>
        <p:spPr>
          <a:xfrm rot="21246940">
            <a:off x="80900" y="426548"/>
            <a:ext cx="1891650" cy="1166783"/>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4000" dirty="0" smtClean="0">
                <a:ea typeface="文鼎中粗隸" pitchFamily="49" charset="-120"/>
              </a:rPr>
              <a:t>釋例</a:t>
            </a:r>
            <a:endParaRPr lang="zh-TW" altLang="en-US" sz="4000" dirty="0">
              <a:ea typeface="文鼎中粗隸" pitchFamily="49"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140968"/>
            <a:ext cx="657854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p:txBody>
          <a:bodyPr/>
          <a:lstStyle/>
          <a:p>
            <a:fld id="{9D10C579-0557-4C56-B8AD-6FAD010EF341}" type="slidenum">
              <a:rPr lang="zh-TW" altLang="en-US" smtClean="0"/>
              <a:pPr/>
              <a:t>56</a:t>
            </a:fld>
            <a:endParaRPr lang="zh-TW" altLang="en-US"/>
          </a:p>
        </p:txBody>
      </p:sp>
    </p:spTree>
    <p:extLst>
      <p:ext uri="{BB962C8B-B14F-4D97-AF65-F5344CB8AC3E}">
        <p14:creationId xmlns:p14="http://schemas.microsoft.com/office/powerpoint/2010/main" val="28932329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268760"/>
            <a:ext cx="8229600" cy="4525963"/>
          </a:xfrm>
        </p:spPr>
        <p:txBody>
          <a:bodyPr>
            <a:normAutofit/>
          </a:bodyPr>
          <a:lstStyle/>
          <a:p>
            <a:r>
              <a:rPr lang="zh-TW" altLang="en-US" sz="1600" dirty="0" smtClean="0">
                <a:ea typeface="文鼎中隸" pitchFamily="49" charset="-120"/>
              </a:rPr>
              <a:t>未來若在</a:t>
            </a:r>
            <a:r>
              <a:rPr lang="en-US" altLang="zh-TW" sz="1600" dirty="0" smtClean="0">
                <a:ea typeface="文鼎中隸" pitchFamily="49" charset="-120"/>
              </a:rPr>
              <a:t>105</a:t>
            </a:r>
            <a:r>
              <a:rPr lang="zh-TW" altLang="en-US" sz="1600" dirty="0" smtClean="0">
                <a:ea typeface="文鼎中隸" pitchFamily="49" charset="-120"/>
              </a:rPr>
              <a:t>年以後出售土地收益適用舊制</a:t>
            </a:r>
            <a:endParaRPr lang="en-US" altLang="zh-TW" sz="1600" dirty="0">
              <a:ea typeface="文鼎中隸" pitchFamily="49" charset="-120"/>
            </a:endParaRPr>
          </a:p>
          <a:p>
            <a:r>
              <a:rPr lang="zh-TW" altLang="en-US" sz="1600" dirty="0" smtClean="0">
                <a:ea typeface="文鼎中隸" pitchFamily="49" charset="-120"/>
              </a:rPr>
              <a:t>未來若在</a:t>
            </a:r>
            <a:r>
              <a:rPr lang="en-US" altLang="zh-TW" sz="1600" dirty="0" smtClean="0">
                <a:ea typeface="文鼎中隸" pitchFamily="49" charset="-120"/>
              </a:rPr>
              <a:t>105</a:t>
            </a:r>
            <a:r>
              <a:rPr lang="zh-TW" altLang="en-US" sz="1600" dirty="0" smtClean="0">
                <a:ea typeface="文鼎中隸" pitchFamily="49" charset="-120"/>
              </a:rPr>
              <a:t>以後合建分售土地收益應適用舊制</a:t>
            </a:r>
            <a:endParaRPr lang="en-US" altLang="zh-TW" sz="1600" dirty="0">
              <a:ea typeface="文鼎中隸" pitchFamily="49" charset="-120"/>
            </a:endParaRPr>
          </a:p>
          <a:p>
            <a:r>
              <a:rPr lang="zh-TW" altLang="en-US" sz="1600" dirty="0" smtClean="0">
                <a:ea typeface="文鼎中隸" pitchFamily="49" charset="-120"/>
              </a:rPr>
              <a:t>未來若再</a:t>
            </a:r>
            <a:r>
              <a:rPr lang="en-US" altLang="zh-TW" sz="1600" dirty="0" smtClean="0">
                <a:ea typeface="文鼎中隸" pitchFamily="49" charset="-120"/>
              </a:rPr>
              <a:t>105</a:t>
            </a:r>
            <a:r>
              <a:rPr lang="zh-TW" altLang="en-US" sz="1600" dirty="0" smtClean="0">
                <a:ea typeface="文鼎中隸" pitchFamily="49" charset="-120"/>
              </a:rPr>
              <a:t>年以後合建分屋土地收益應適用舊制免稅，但分得房屋出售應適用新制，在計算房屋持有期間應可自土地取得之日起計算至房屋過戶登記日止期間適用應有之稅率，如</a:t>
            </a:r>
            <a:r>
              <a:rPr lang="en-US" altLang="zh-TW" sz="1600" dirty="0" smtClean="0">
                <a:ea typeface="文鼎中隸" pitchFamily="49" charset="-120"/>
              </a:rPr>
              <a:t>101.1</a:t>
            </a:r>
            <a:r>
              <a:rPr lang="zh-TW" altLang="en-US" sz="1600" dirty="0" smtClean="0">
                <a:ea typeface="文鼎中隸" pitchFamily="49" charset="-120"/>
              </a:rPr>
              <a:t>取得土地，</a:t>
            </a:r>
            <a:r>
              <a:rPr lang="en-US" altLang="zh-TW" sz="1600" dirty="0" smtClean="0">
                <a:ea typeface="文鼎中隸" pitchFamily="49" charset="-120"/>
              </a:rPr>
              <a:t>108.1</a:t>
            </a:r>
            <a:r>
              <a:rPr lang="zh-TW" altLang="en-US" sz="1600" dirty="0">
                <a:ea typeface="文鼎中隸" pitchFamily="49" charset="-120"/>
              </a:rPr>
              <a:t>合建</a:t>
            </a:r>
            <a:r>
              <a:rPr lang="zh-TW" altLang="en-US" sz="1600" dirty="0" smtClean="0">
                <a:ea typeface="文鼎中隸" pitchFamily="49" charset="-120"/>
              </a:rPr>
              <a:t>分屋完成過戶交屋，則房屋視為持有七年，適用稅率為</a:t>
            </a:r>
            <a:r>
              <a:rPr lang="en-US" altLang="zh-TW" sz="1600" dirty="0" smtClean="0">
                <a:ea typeface="文鼎中隸" pitchFamily="49" charset="-120"/>
              </a:rPr>
              <a:t>20%</a:t>
            </a:r>
            <a:r>
              <a:rPr lang="en-US" altLang="zh-TW" sz="1600" dirty="0" smtClean="0">
                <a:solidFill>
                  <a:srgbClr val="FF0000"/>
                </a:solidFill>
                <a:ea typeface="文鼎中隸" pitchFamily="49" charset="-120"/>
              </a:rPr>
              <a:t>&lt;</a:t>
            </a:r>
            <a:r>
              <a:rPr lang="zh-TW" altLang="en-US" sz="1600" dirty="0" smtClean="0">
                <a:solidFill>
                  <a:srgbClr val="FF0000"/>
                </a:solidFill>
                <a:ea typeface="文鼎中隸" pitchFamily="49" charset="-120"/>
              </a:rPr>
              <a:t>可能比舊制有利</a:t>
            </a:r>
            <a:r>
              <a:rPr lang="en-US" altLang="zh-TW" sz="1600" dirty="0" smtClean="0">
                <a:solidFill>
                  <a:srgbClr val="FF0000"/>
                </a:solidFill>
                <a:ea typeface="文鼎中隸" pitchFamily="49" charset="-120"/>
              </a:rPr>
              <a:t>&gt;</a:t>
            </a:r>
            <a:endParaRPr lang="zh-TW" altLang="en-US" sz="1600" dirty="0">
              <a:solidFill>
                <a:srgbClr val="FF0000"/>
              </a:solidFill>
              <a:ea typeface="文鼎中隸" pitchFamily="49" charset="-120"/>
            </a:endParaRPr>
          </a:p>
        </p:txBody>
      </p:sp>
      <p:sp>
        <p:nvSpPr>
          <p:cNvPr id="3" name="標題 2"/>
          <p:cNvSpPr>
            <a:spLocks noGrp="1"/>
          </p:cNvSpPr>
          <p:nvPr>
            <p:ph type="title"/>
          </p:nvPr>
        </p:nvSpPr>
        <p:spPr>
          <a:xfrm>
            <a:off x="179512" y="236780"/>
            <a:ext cx="8229600" cy="1143000"/>
          </a:xfrm>
        </p:spPr>
        <p:txBody>
          <a:bodyPr>
            <a:normAutofit/>
          </a:bodyPr>
          <a:lstStyle/>
          <a:p>
            <a:pPr algn="ctr"/>
            <a:r>
              <a:rPr lang="zh-TW" altLang="en-US" sz="3000" dirty="0" smtClean="0"/>
              <a:t>          </a:t>
            </a:r>
            <a:r>
              <a:rPr lang="en-US" altLang="zh-TW" sz="3000" dirty="0" smtClean="0"/>
              <a:t>102.12.31</a:t>
            </a:r>
            <a:r>
              <a:rPr lang="zh-TW" altLang="en-US" sz="3000" dirty="0" smtClean="0"/>
              <a:t>以前取得土地是否                    </a:t>
            </a:r>
            <a:r>
              <a:rPr lang="en-US" altLang="zh-TW" sz="3000" dirty="0" smtClean="0"/>
              <a:t/>
            </a:r>
            <a:br>
              <a:rPr lang="en-US" altLang="zh-TW" sz="3000" dirty="0" smtClean="0"/>
            </a:br>
            <a:r>
              <a:rPr lang="zh-TW" altLang="en-US" sz="3000" dirty="0"/>
              <a:t> </a:t>
            </a:r>
            <a:r>
              <a:rPr lang="zh-TW" altLang="en-US" sz="3000" dirty="0" smtClean="0"/>
              <a:t>         需移轉</a:t>
            </a:r>
            <a:r>
              <a:rPr lang="en-US" altLang="zh-TW" sz="3000" dirty="0" smtClean="0"/>
              <a:t>?</a:t>
            </a:r>
            <a:endParaRPr lang="zh-TW" altLang="en-US" sz="3000" dirty="0"/>
          </a:p>
        </p:txBody>
      </p:sp>
      <p:sp>
        <p:nvSpPr>
          <p:cNvPr id="6" name="六角星形 5"/>
          <p:cNvSpPr/>
          <p:nvPr/>
        </p:nvSpPr>
        <p:spPr>
          <a:xfrm>
            <a:off x="179512" y="236780"/>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78928"/>
            <a:ext cx="7056784" cy="397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57</a:t>
            </a:fld>
            <a:endParaRPr lang="zh-TW" altLang="en-US"/>
          </a:p>
        </p:txBody>
      </p:sp>
    </p:spTree>
    <p:extLst>
      <p:ext uri="{BB962C8B-B14F-4D97-AF65-F5344CB8AC3E}">
        <p14:creationId xmlns:p14="http://schemas.microsoft.com/office/powerpoint/2010/main" val="1385355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250000"/>
              </a:lnSpc>
            </a:pPr>
            <a:r>
              <a:rPr lang="zh-TW" altLang="en-US" sz="2000" dirty="0" smtClean="0">
                <a:ea typeface="文鼎中隸" pitchFamily="49" charset="-120"/>
              </a:rPr>
              <a:t>台北市一合建分售案，於</a:t>
            </a:r>
            <a:r>
              <a:rPr lang="en-US" altLang="zh-TW" sz="2000" dirty="0" smtClean="0">
                <a:ea typeface="文鼎中隸" pitchFamily="49" charset="-120"/>
              </a:rPr>
              <a:t>96</a:t>
            </a:r>
            <a:r>
              <a:rPr lang="zh-TW" altLang="en-US" sz="2000" dirty="0" smtClean="0">
                <a:ea typeface="文鼎中隸" pitchFamily="49" charset="-120"/>
              </a:rPr>
              <a:t>年完工交屋，土地款合計約</a:t>
            </a:r>
            <a:r>
              <a:rPr lang="en-US" altLang="zh-TW" sz="2000" dirty="0" smtClean="0">
                <a:ea typeface="文鼎中隸" pitchFamily="49" charset="-120"/>
              </a:rPr>
              <a:t>10</a:t>
            </a:r>
            <a:r>
              <a:rPr lang="zh-TW" altLang="en-US" sz="2000" dirty="0" smtClean="0">
                <a:ea typeface="文鼎中隸" pitchFamily="49" charset="-120"/>
              </a:rPr>
              <a:t>億元，由於該地主每兩三年會有一合建案，台北市國稅局於</a:t>
            </a:r>
            <a:r>
              <a:rPr lang="en-US" altLang="zh-TW" sz="2000" dirty="0" smtClean="0">
                <a:ea typeface="文鼎中隸" pitchFamily="49" charset="-120"/>
              </a:rPr>
              <a:t>100</a:t>
            </a:r>
            <a:r>
              <a:rPr lang="zh-TW" altLang="en-US" sz="2000" dirty="0" smtClean="0">
                <a:ea typeface="文鼎中隸" pitchFamily="49" charset="-120"/>
              </a:rPr>
              <a:t>年查核認為該地主為經常營利之地主，因此土地利益須認定為營利所得</a:t>
            </a:r>
            <a:r>
              <a:rPr lang="en-US" altLang="zh-TW" sz="2000" dirty="0" smtClean="0">
                <a:ea typeface="文鼎中隸" pitchFamily="49" charset="-120"/>
              </a:rPr>
              <a:t>&lt;</a:t>
            </a:r>
            <a:r>
              <a:rPr lang="zh-TW" altLang="en-US" sz="2000" dirty="0">
                <a:ea typeface="文鼎中隸" pitchFamily="49" charset="-120"/>
              </a:rPr>
              <a:t>按</a:t>
            </a:r>
            <a:r>
              <a:rPr lang="zh-TW" altLang="en-US" sz="2000" dirty="0" smtClean="0">
                <a:ea typeface="文鼎中隸" pitchFamily="49" charset="-120"/>
              </a:rPr>
              <a:t>土地收入*</a:t>
            </a:r>
            <a:r>
              <a:rPr lang="en-US" altLang="zh-TW" sz="2000" dirty="0" smtClean="0">
                <a:ea typeface="文鼎中隸" pitchFamily="49" charset="-120"/>
              </a:rPr>
              <a:t>10%&gt;</a:t>
            </a:r>
            <a:r>
              <a:rPr lang="zh-TW" altLang="en-US" sz="2000" dirty="0" smtClean="0">
                <a:ea typeface="文鼎中隸" pitchFamily="49" charset="-120"/>
              </a:rPr>
              <a:t>，併入綜合所得稅，結果補徵</a:t>
            </a:r>
            <a:r>
              <a:rPr lang="en-US" altLang="zh-TW" sz="2000" dirty="0" smtClean="0">
                <a:ea typeface="文鼎中隸" pitchFamily="49" charset="-120"/>
              </a:rPr>
              <a:t>10</a:t>
            </a:r>
            <a:r>
              <a:rPr lang="zh-TW" altLang="en-US" sz="2000" dirty="0" smtClean="0">
                <a:ea typeface="文鼎中隸" pitchFamily="49" charset="-120"/>
              </a:rPr>
              <a:t>億元*</a:t>
            </a:r>
            <a:r>
              <a:rPr lang="en-US" altLang="zh-TW" sz="2000" dirty="0" smtClean="0">
                <a:ea typeface="文鼎中隸" pitchFamily="49" charset="-120"/>
              </a:rPr>
              <a:t>10%</a:t>
            </a:r>
            <a:r>
              <a:rPr lang="zh-TW" altLang="en-US" sz="2000" dirty="0" smtClean="0">
                <a:ea typeface="文鼎中隸" pitchFamily="49" charset="-120"/>
              </a:rPr>
              <a:t>*</a:t>
            </a:r>
            <a:r>
              <a:rPr lang="en-US" altLang="zh-TW" sz="2000" dirty="0" smtClean="0">
                <a:ea typeface="文鼎中隸" pitchFamily="49" charset="-120"/>
              </a:rPr>
              <a:t>40%=4000</a:t>
            </a:r>
            <a:r>
              <a:rPr lang="zh-TW" altLang="en-US" sz="2000" dirty="0" smtClean="0">
                <a:ea typeface="文鼎中隸" pitchFamily="49" charset="-120"/>
              </a:rPr>
              <a:t>萬元，免罰</a:t>
            </a:r>
            <a:r>
              <a:rPr lang="en-US" altLang="zh-TW" sz="2000" dirty="0" smtClean="0">
                <a:ea typeface="文鼎中隸" pitchFamily="49" charset="-120"/>
              </a:rPr>
              <a:t>(</a:t>
            </a:r>
            <a:r>
              <a:rPr lang="zh-TW" altLang="en-US" sz="2000" dirty="0" smtClean="0">
                <a:ea typeface="文鼎中隸" pitchFamily="49" charset="-120"/>
              </a:rPr>
              <a:t>願意配合者免罰</a:t>
            </a:r>
            <a:r>
              <a:rPr lang="en-US" altLang="zh-TW" sz="2000" dirty="0" smtClean="0">
                <a:ea typeface="文鼎中隸" pitchFamily="49" charset="-120"/>
              </a:rPr>
              <a:t>)</a:t>
            </a:r>
            <a:endParaRPr lang="zh-TW" altLang="en-US" sz="2000" dirty="0">
              <a:ea typeface="文鼎中隸" pitchFamily="49" charset="-120"/>
            </a:endParaRPr>
          </a:p>
        </p:txBody>
      </p:sp>
      <p:sp>
        <p:nvSpPr>
          <p:cNvPr id="5" name="標題 4"/>
          <p:cNvSpPr>
            <a:spLocks noGrp="1"/>
          </p:cNvSpPr>
          <p:nvPr>
            <p:ph type="title"/>
          </p:nvPr>
        </p:nvSpPr>
        <p:spPr>
          <a:xfrm>
            <a:off x="467544" y="332655"/>
            <a:ext cx="8229600" cy="1143000"/>
          </a:xfrm>
        </p:spPr>
        <p:txBody>
          <a:bodyPr>
            <a:normAutofit/>
          </a:bodyPr>
          <a:lstStyle/>
          <a:p>
            <a:pPr algn="ctr"/>
            <a:r>
              <a:rPr lang="zh-TW" altLang="en-US" sz="3000" dirty="0" smtClean="0"/>
              <a:t>         合建地主補徵個人營利所得</a:t>
            </a:r>
            <a:r>
              <a:rPr lang="en-US" altLang="zh-TW" sz="3000" dirty="0" smtClean="0"/>
              <a:t>-</a:t>
            </a:r>
            <a:r>
              <a:rPr lang="zh-TW" altLang="en-US" sz="3000" dirty="0" smtClean="0"/>
              <a:t>   </a:t>
            </a:r>
            <a:r>
              <a:rPr lang="en-US" altLang="zh-TW" sz="3000" dirty="0" smtClean="0"/>
              <a:t/>
            </a:r>
            <a:br>
              <a:rPr lang="en-US" altLang="zh-TW" sz="3000" dirty="0" smtClean="0"/>
            </a:br>
            <a:r>
              <a:rPr lang="zh-TW" altLang="en-US" sz="3000" dirty="0"/>
              <a:t> </a:t>
            </a:r>
            <a:r>
              <a:rPr lang="zh-TW" altLang="en-US" sz="3000" dirty="0" smtClean="0"/>
              <a:t>         </a:t>
            </a:r>
            <a:r>
              <a:rPr lang="en-US" altLang="zh-TW" sz="3000" dirty="0" smtClean="0"/>
              <a:t>105</a:t>
            </a:r>
            <a:r>
              <a:rPr lang="zh-TW" altLang="en-US" sz="3000" dirty="0" smtClean="0"/>
              <a:t>前舊案</a:t>
            </a:r>
            <a:endParaRPr lang="zh-TW" altLang="en-US" sz="3000" dirty="0"/>
          </a:p>
        </p:txBody>
      </p:sp>
      <p:sp>
        <p:nvSpPr>
          <p:cNvPr id="6" name="雲朵形 5"/>
          <p:cNvSpPr/>
          <p:nvPr/>
        </p:nvSpPr>
        <p:spPr>
          <a:xfrm rot="21246940">
            <a:off x="80900" y="426548"/>
            <a:ext cx="1891650" cy="1166783"/>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4000" dirty="0" smtClean="0">
                <a:ea typeface="文鼎中粗隸" pitchFamily="49" charset="-120"/>
              </a:rPr>
              <a:t>釋例</a:t>
            </a:r>
            <a:endParaRPr lang="zh-TW" altLang="en-US" sz="4000" dirty="0">
              <a:ea typeface="文鼎中粗隸" pitchFamily="49" charset="-120"/>
            </a:endParaRPr>
          </a:p>
        </p:txBody>
      </p:sp>
      <p:sp>
        <p:nvSpPr>
          <p:cNvPr id="4" name="投影片編號版面配置區 3"/>
          <p:cNvSpPr>
            <a:spLocks noGrp="1"/>
          </p:cNvSpPr>
          <p:nvPr>
            <p:ph type="sldNum" sz="quarter" idx="12"/>
          </p:nvPr>
        </p:nvSpPr>
        <p:spPr/>
        <p:txBody>
          <a:bodyPr/>
          <a:lstStyle/>
          <a:p>
            <a:fld id="{9D10C579-0557-4C56-B8AD-6FAD010EF341}" type="slidenum">
              <a:rPr lang="zh-TW" altLang="en-US" smtClean="0"/>
              <a:pPr/>
              <a:t>58</a:t>
            </a:fld>
            <a:endParaRPr lang="zh-TW" altLang="en-US"/>
          </a:p>
        </p:txBody>
      </p:sp>
    </p:spTree>
    <p:extLst>
      <p:ext uri="{BB962C8B-B14F-4D97-AF65-F5344CB8AC3E}">
        <p14:creationId xmlns:p14="http://schemas.microsoft.com/office/powerpoint/2010/main" val="1959237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150000"/>
              </a:lnSpc>
            </a:pPr>
            <a:r>
              <a:rPr lang="zh-TW" altLang="en-US" sz="2000" dirty="0" smtClean="0">
                <a:ea typeface="文鼎中隸" pitchFamily="49" charset="-120"/>
              </a:rPr>
              <a:t>新北市五股一經常營利大地主相同命運</a:t>
            </a:r>
            <a:endParaRPr lang="en-US" altLang="zh-TW" sz="2000" dirty="0" smtClean="0">
              <a:ea typeface="文鼎中隸" pitchFamily="49" charset="-120"/>
            </a:endParaRPr>
          </a:p>
          <a:p>
            <a:pPr>
              <a:lnSpc>
                <a:spcPct val="150000"/>
              </a:lnSpc>
            </a:pPr>
            <a:endParaRPr lang="en-US" altLang="zh-TW" sz="2000" dirty="0">
              <a:ea typeface="文鼎中隸" pitchFamily="49" charset="-120"/>
            </a:endParaRPr>
          </a:p>
          <a:p>
            <a:pPr>
              <a:lnSpc>
                <a:spcPct val="150000"/>
              </a:lnSpc>
            </a:pPr>
            <a:r>
              <a:rPr lang="zh-TW" altLang="en-US" sz="2000" dirty="0" smtClean="0">
                <a:ea typeface="文鼎中隸" pitchFamily="49" charset="-120"/>
              </a:rPr>
              <a:t>按土地收入*</a:t>
            </a:r>
            <a:r>
              <a:rPr lang="en-US" altLang="zh-TW" sz="2000" dirty="0" smtClean="0">
                <a:ea typeface="文鼎中隸" pitchFamily="49" charset="-120"/>
              </a:rPr>
              <a:t>17%</a:t>
            </a:r>
            <a:r>
              <a:rPr lang="zh-TW" altLang="en-US" sz="2000" dirty="0" smtClean="0">
                <a:ea typeface="文鼎中隸" pitchFamily="49" charset="-120"/>
              </a:rPr>
              <a:t>，併入綜合所得課稅</a:t>
            </a:r>
            <a:endParaRPr lang="en-US" altLang="zh-TW" sz="2000" dirty="0" smtClean="0">
              <a:ea typeface="文鼎中隸" pitchFamily="49" charset="-120"/>
            </a:endParaRPr>
          </a:p>
          <a:p>
            <a:pPr>
              <a:lnSpc>
                <a:spcPct val="150000"/>
              </a:lnSpc>
            </a:pPr>
            <a:endParaRPr lang="en-US" altLang="zh-TW" sz="2000" dirty="0">
              <a:ea typeface="文鼎中隸" pitchFamily="49" charset="-120"/>
            </a:endParaRPr>
          </a:p>
          <a:p>
            <a:pPr>
              <a:lnSpc>
                <a:spcPct val="150000"/>
              </a:lnSpc>
            </a:pPr>
            <a:r>
              <a:rPr lang="zh-TW" altLang="en-US" sz="2000" dirty="0" smtClean="0">
                <a:ea typeface="文鼎中隸" pitchFamily="49" charset="-120"/>
              </a:rPr>
              <a:t>土地款合計約</a:t>
            </a:r>
            <a:r>
              <a:rPr lang="en-US" altLang="zh-TW" sz="2000" dirty="0" smtClean="0">
                <a:ea typeface="文鼎中隸" pitchFamily="49" charset="-120"/>
              </a:rPr>
              <a:t>10</a:t>
            </a:r>
            <a:r>
              <a:rPr lang="zh-TW" altLang="en-US" sz="2000" dirty="0" smtClean="0">
                <a:ea typeface="文鼎中隸" pitchFamily="49" charset="-120"/>
              </a:rPr>
              <a:t>億元，由於該地主每兩三年會有一合建案，北區國稅局於</a:t>
            </a:r>
            <a:r>
              <a:rPr lang="en-US" altLang="zh-TW" sz="2000" dirty="0" smtClean="0">
                <a:ea typeface="文鼎中隸" pitchFamily="49" charset="-120"/>
              </a:rPr>
              <a:t>100</a:t>
            </a:r>
            <a:r>
              <a:rPr lang="zh-TW" altLang="en-US" sz="2000" dirty="0" smtClean="0">
                <a:ea typeface="文鼎中隸" pitchFamily="49" charset="-120"/>
              </a:rPr>
              <a:t>年查核認為該地主為經常營利之地主，因此土地利益須認定為營利所得</a:t>
            </a:r>
            <a:r>
              <a:rPr lang="en-US" altLang="zh-TW" sz="2000" dirty="0" smtClean="0">
                <a:ea typeface="文鼎中隸" pitchFamily="49" charset="-120"/>
              </a:rPr>
              <a:t>&lt;</a:t>
            </a:r>
            <a:r>
              <a:rPr lang="zh-TW" altLang="en-US" sz="2000" dirty="0" smtClean="0">
                <a:ea typeface="文鼎中隸" pitchFamily="49" charset="-120"/>
              </a:rPr>
              <a:t>按土地收入*</a:t>
            </a:r>
            <a:r>
              <a:rPr lang="en-US" altLang="zh-TW" sz="2000" dirty="0" smtClean="0">
                <a:ea typeface="文鼎中隸" pitchFamily="49" charset="-120"/>
              </a:rPr>
              <a:t>17%&gt;</a:t>
            </a:r>
            <a:r>
              <a:rPr lang="zh-TW" altLang="en-US" sz="2000" dirty="0" smtClean="0">
                <a:ea typeface="文鼎中隸" pitchFamily="49" charset="-120"/>
              </a:rPr>
              <a:t>，併入綜合所得課稅，結果補徵</a:t>
            </a:r>
            <a:r>
              <a:rPr lang="en-US" altLang="zh-TW" sz="2000" dirty="0" smtClean="0">
                <a:ea typeface="文鼎中隸" pitchFamily="49" charset="-120"/>
              </a:rPr>
              <a:t>10</a:t>
            </a:r>
            <a:r>
              <a:rPr lang="zh-TW" altLang="en-US" sz="2000" dirty="0" smtClean="0">
                <a:ea typeface="文鼎中隸" pitchFamily="49" charset="-120"/>
              </a:rPr>
              <a:t>億元*</a:t>
            </a:r>
            <a:r>
              <a:rPr lang="en-US" altLang="zh-TW" sz="2000" dirty="0" smtClean="0">
                <a:ea typeface="文鼎中隸" pitchFamily="49" charset="-120"/>
              </a:rPr>
              <a:t>17%</a:t>
            </a:r>
            <a:r>
              <a:rPr lang="zh-TW" altLang="en-US" sz="2000" dirty="0" smtClean="0">
                <a:ea typeface="文鼎中隸" pitchFamily="49" charset="-120"/>
              </a:rPr>
              <a:t>*</a:t>
            </a:r>
            <a:r>
              <a:rPr lang="en-US" altLang="zh-TW" sz="2000" dirty="0" smtClean="0">
                <a:ea typeface="文鼎中隸" pitchFamily="49" charset="-120"/>
              </a:rPr>
              <a:t>40%=6800</a:t>
            </a:r>
            <a:r>
              <a:rPr lang="zh-TW" altLang="en-US" sz="2000" dirty="0" smtClean="0">
                <a:ea typeface="文鼎中隸" pitchFamily="49" charset="-120"/>
              </a:rPr>
              <a:t>萬元，另有二倍以下之罰鍰</a:t>
            </a:r>
            <a:endParaRPr lang="zh-TW" altLang="en-US" sz="2000" dirty="0">
              <a:ea typeface="文鼎中隸" pitchFamily="49" charset="-120"/>
            </a:endParaRPr>
          </a:p>
        </p:txBody>
      </p:sp>
      <p:sp>
        <p:nvSpPr>
          <p:cNvPr id="3" name="標題 2"/>
          <p:cNvSpPr>
            <a:spLocks noGrp="1"/>
          </p:cNvSpPr>
          <p:nvPr>
            <p:ph type="title"/>
          </p:nvPr>
        </p:nvSpPr>
        <p:spPr>
          <a:xfrm>
            <a:off x="323528" y="332655"/>
            <a:ext cx="8229600" cy="1143000"/>
          </a:xfrm>
        </p:spPr>
        <p:txBody>
          <a:bodyPr>
            <a:normAutofit/>
          </a:bodyPr>
          <a:lstStyle/>
          <a:p>
            <a:pPr algn="ctr"/>
            <a:r>
              <a:rPr lang="zh-TW" altLang="en-US" sz="3000" dirty="0" smtClean="0"/>
              <a:t>          合建土地補徵個人營利所得</a:t>
            </a:r>
            <a:r>
              <a:rPr lang="en-US" altLang="zh-TW" sz="3000" dirty="0" smtClean="0"/>
              <a:t>-</a:t>
            </a:r>
            <a:r>
              <a:rPr lang="zh-TW" altLang="en-US" sz="3000" dirty="0" smtClean="0"/>
              <a:t>   </a:t>
            </a:r>
            <a:r>
              <a:rPr lang="en-US" altLang="zh-TW" sz="3000" dirty="0" smtClean="0"/>
              <a:t/>
            </a:r>
            <a:br>
              <a:rPr lang="en-US" altLang="zh-TW" sz="3000" dirty="0" smtClean="0"/>
            </a:br>
            <a:r>
              <a:rPr lang="zh-TW" altLang="en-US" sz="3000" dirty="0"/>
              <a:t> </a:t>
            </a:r>
            <a:r>
              <a:rPr lang="zh-TW" altLang="en-US" sz="3000" dirty="0" smtClean="0"/>
              <a:t>         </a:t>
            </a:r>
            <a:r>
              <a:rPr lang="en-US" altLang="zh-TW" sz="3000" dirty="0" smtClean="0"/>
              <a:t>105</a:t>
            </a:r>
            <a:r>
              <a:rPr lang="zh-TW" altLang="en-US" sz="3000" dirty="0" smtClean="0"/>
              <a:t>前舊案</a:t>
            </a:r>
            <a:endParaRPr lang="zh-TW" altLang="en-US" sz="3000" dirty="0"/>
          </a:p>
        </p:txBody>
      </p:sp>
      <p:sp>
        <p:nvSpPr>
          <p:cNvPr id="4" name="雲朵形 3"/>
          <p:cNvSpPr/>
          <p:nvPr/>
        </p:nvSpPr>
        <p:spPr>
          <a:xfrm rot="21246940">
            <a:off x="80900" y="426548"/>
            <a:ext cx="1891650" cy="1166783"/>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4000" dirty="0" smtClean="0">
                <a:ea typeface="文鼎中粗隸" pitchFamily="49" charset="-120"/>
              </a:rPr>
              <a:t>釋例</a:t>
            </a:r>
            <a:endParaRPr lang="zh-TW" altLang="en-US" sz="4000" dirty="0">
              <a:ea typeface="文鼎中粗隸" pitchFamily="49" charset="-120"/>
            </a:endParaRPr>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59</a:t>
            </a:fld>
            <a:endParaRPr lang="zh-TW" altLang="en-US"/>
          </a:p>
        </p:txBody>
      </p:sp>
    </p:spTree>
    <p:extLst>
      <p:ext uri="{BB962C8B-B14F-4D97-AF65-F5344CB8AC3E}">
        <p14:creationId xmlns:p14="http://schemas.microsoft.com/office/powerpoint/2010/main" val="2791771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en-US" sz="3000" dirty="0" smtClean="0"/>
              <a:t>房地市場</a:t>
            </a:r>
            <a:endParaRPr lang="zh-TW" altLang="en-US" sz="3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365" y="1628800"/>
            <a:ext cx="80010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9D10C579-0557-4C56-B8AD-6FAD010EF341}" type="slidenum">
              <a:rPr lang="zh-TW" altLang="en-US" smtClean="0"/>
              <a:pPr/>
              <a:t>6</a:t>
            </a:fld>
            <a:endParaRPr lang="zh-TW" altLang="en-US"/>
          </a:p>
        </p:txBody>
      </p:sp>
    </p:spTree>
    <p:extLst>
      <p:ext uri="{BB962C8B-B14F-4D97-AF65-F5344CB8AC3E}">
        <p14:creationId xmlns:p14="http://schemas.microsoft.com/office/powerpoint/2010/main" val="3839290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150000"/>
              </a:lnSpc>
            </a:pPr>
            <a:r>
              <a:rPr lang="zh-TW" altLang="en-US" sz="2000" dirty="0" smtClean="0">
                <a:ea typeface="文鼎中隸" pitchFamily="49" charset="-120"/>
              </a:rPr>
              <a:t>同時符合下列各款規定</a:t>
            </a:r>
            <a:r>
              <a:rPr lang="en-US" altLang="zh-TW" sz="2000" dirty="0" smtClean="0">
                <a:ea typeface="文鼎中隸" pitchFamily="49" charset="-120"/>
              </a:rPr>
              <a:t>:</a:t>
            </a:r>
          </a:p>
          <a:p>
            <a:pPr marL="109728" indent="0">
              <a:lnSpc>
                <a:spcPct val="150000"/>
              </a:lnSpc>
              <a:buNone/>
            </a:pPr>
            <a:r>
              <a:rPr lang="zh-TW" altLang="en-US" sz="2000" dirty="0" smtClean="0">
                <a:ea typeface="文鼎中隸" pitchFamily="49" charset="-120"/>
              </a:rPr>
              <a:t>   </a:t>
            </a:r>
            <a:r>
              <a:rPr lang="en-US" altLang="zh-TW" sz="2000" dirty="0" smtClean="0">
                <a:ea typeface="文鼎中隸" pitchFamily="49" charset="-120"/>
              </a:rPr>
              <a:t>1.</a:t>
            </a:r>
            <a:r>
              <a:rPr lang="zh-TW" altLang="en-US" sz="2000" dirty="0" smtClean="0">
                <a:ea typeface="文鼎中隸" pitchFamily="49" charset="-120"/>
              </a:rPr>
              <a:t>個人與屬</a:t>
            </a:r>
            <a:r>
              <a:rPr lang="zh-TW" altLang="en-US" sz="2000" dirty="0" smtClean="0">
                <a:latin typeface="新細明體"/>
                <a:ea typeface="文鼎中隸" pitchFamily="49" charset="-120"/>
              </a:rPr>
              <a:t>「</a:t>
            </a:r>
            <a:r>
              <a:rPr lang="zh-TW" altLang="en-US" sz="2000" dirty="0" smtClean="0">
                <a:latin typeface="微軟正黑體" panose="020B0604030504040204" pitchFamily="34" charset="-120"/>
                <a:ea typeface="文鼎中隸" pitchFamily="49" charset="-120"/>
              </a:rPr>
              <a:t>中華民國稅務行業標準分類</a:t>
            </a:r>
            <a:r>
              <a:rPr lang="zh-TW" altLang="en-US" sz="2000" dirty="0" smtClean="0">
                <a:latin typeface="微軟正黑體"/>
                <a:ea typeface="文鼎中隸" pitchFamily="49" charset="-120"/>
              </a:rPr>
              <a:t>」營造業 </a:t>
            </a:r>
            <a:endParaRPr lang="en-US" altLang="zh-TW" sz="2000" dirty="0" smtClean="0">
              <a:latin typeface="微軟正黑體"/>
              <a:ea typeface="文鼎中隸" pitchFamily="49" charset="-120"/>
            </a:endParaRPr>
          </a:p>
          <a:p>
            <a:pPr marL="109728" indent="0">
              <a:lnSpc>
                <a:spcPct val="150000"/>
              </a:lnSpc>
              <a:buNone/>
            </a:pPr>
            <a:r>
              <a:rPr lang="zh-TW" altLang="en-US" sz="2000" dirty="0">
                <a:latin typeface="微軟正黑體"/>
                <a:ea typeface="文鼎中隸" pitchFamily="49" charset="-120"/>
              </a:rPr>
              <a:t> </a:t>
            </a:r>
            <a:r>
              <a:rPr lang="zh-TW" altLang="en-US" sz="2000" dirty="0" smtClean="0">
                <a:latin typeface="微軟正黑體"/>
                <a:ea typeface="文鼎中隸" pitchFamily="49" charset="-120"/>
              </a:rPr>
              <a:t>       或不動產業之營利事業間，或個人與分建之營利  </a:t>
            </a:r>
            <a:endParaRPr lang="en-US" altLang="zh-TW" sz="2000" dirty="0" smtClean="0">
              <a:latin typeface="微軟正黑體"/>
              <a:ea typeface="文鼎中隸" pitchFamily="49" charset="-120"/>
            </a:endParaRPr>
          </a:p>
          <a:p>
            <a:pPr marL="109728" indent="0">
              <a:lnSpc>
                <a:spcPct val="150000"/>
              </a:lnSpc>
              <a:buNone/>
            </a:pPr>
            <a:r>
              <a:rPr lang="zh-TW" altLang="en-US" sz="2000" dirty="0">
                <a:latin typeface="微軟正黑體"/>
                <a:ea typeface="文鼎中隸" pitchFamily="49" charset="-120"/>
              </a:rPr>
              <a:t> </a:t>
            </a:r>
            <a:r>
              <a:rPr lang="zh-TW" altLang="en-US" sz="2000" dirty="0" smtClean="0">
                <a:latin typeface="微軟正黑體"/>
                <a:ea typeface="文鼎中隸" pitchFamily="49" charset="-120"/>
              </a:rPr>
              <a:t>       事業間，係</a:t>
            </a:r>
            <a:r>
              <a:rPr lang="zh-TW" altLang="en-US" sz="2000" dirty="0" smtClean="0">
                <a:latin typeface="微軟正黑體" panose="020B0604030504040204" pitchFamily="34" charset="-120"/>
                <a:ea typeface="文鼎中隸" pitchFamily="49" charset="-120"/>
              </a:rPr>
              <a:t>「營利事業所得稅不合常規移轉訂價 </a:t>
            </a:r>
            <a:endParaRPr lang="en-US" altLang="zh-TW" sz="2000" dirty="0" smtClean="0">
              <a:latin typeface="微軟正黑體" panose="020B0604030504040204" pitchFamily="34" charset="-120"/>
              <a:ea typeface="文鼎中隸" pitchFamily="49" charset="-120"/>
            </a:endParaRPr>
          </a:p>
          <a:p>
            <a:pPr marL="109728" indent="0">
              <a:lnSpc>
                <a:spcPct val="150000"/>
              </a:lnSpc>
              <a:buNone/>
            </a:pPr>
            <a:r>
              <a:rPr lang="zh-TW" altLang="en-US" sz="2000" dirty="0">
                <a:latin typeface="微軟正黑體" panose="020B0604030504040204" pitchFamily="34" charset="-120"/>
                <a:ea typeface="文鼎中隸" pitchFamily="49" charset="-120"/>
              </a:rPr>
              <a:t> </a:t>
            </a:r>
            <a:r>
              <a:rPr lang="zh-TW" altLang="en-US" sz="2000" dirty="0" smtClean="0">
                <a:latin typeface="微軟正黑體" panose="020B0604030504040204" pitchFamily="34" charset="-120"/>
                <a:ea typeface="文鼎中隸" pitchFamily="49" charset="-120"/>
              </a:rPr>
              <a:t>       查核準則</a:t>
            </a:r>
            <a:r>
              <a:rPr lang="zh-TW" altLang="en-US" sz="2000" dirty="0" smtClean="0">
                <a:latin typeface="微軟正黑體"/>
                <a:ea typeface="文鼎中隸" pitchFamily="49" charset="-120"/>
              </a:rPr>
              <a:t>」</a:t>
            </a:r>
            <a:r>
              <a:rPr lang="zh-TW" altLang="en-US" sz="2000" dirty="0" smtClean="0">
                <a:ea typeface="文鼎中隸" pitchFamily="49" charset="-120"/>
              </a:rPr>
              <a:t>第四條第一項第二款所稱關係人。</a:t>
            </a:r>
            <a:endParaRPr lang="en-US" altLang="zh-TW" sz="2000" dirty="0" smtClean="0">
              <a:ea typeface="文鼎中隸" pitchFamily="49" charset="-120"/>
            </a:endParaRPr>
          </a:p>
          <a:p>
            <a:pPr marL="109728" indent="0">
              <a:lnSpc>
                <a:spcPct val="150000"/>
              </a:lnSpc>
              <a:buNone/>
            </a:pPr>
            <a:r>
              <a:rPr lang="zh-TW" altLang="en-US" sz="2000" dirty="0">
                <a:ea typeface="文鼎中隸" pitchFamily="49" charset="-120"/>
              </a:rPr>
              <a:t> </a:t>
            </a:r>
            <a:r>
              <a:rPr lang="zh-TW" altLang="en-US" sz="2000" dirty="0" smtClean="0">
                <a:ea typeface="文鼎中隸" pitchFamily="49" charset="-120"/>
              </a:rPr>
              <a:t>  </a:t>
            </a:r>
            <a:r>
              <a:rPr lang="en-US" altLang="zh-TW" sz="2000" dirty="0" smtClean="0">
                <a:ea typeface="文鼎中隸" pitchFamily="49" charset="-120"/>
              </a:rPr>
              <a:t>2.</a:t>
            </a:r>
            <a:r>
              <a:rPr lang="zh-TW" altLang="en-US" sz="2000" dirty="0" smtClean="0">
                <a:ea typeface="文鼎中隸" pitchFamily="49" charset="-120"/>
              </a:rPr>
              <a:t>個人</a:t>
            </a:r>
            <a:r>
              <a:rPr lang="zh-TW" altLang="en-US" sz="2000" b="1" dirty="0" smtClean="0">
                <a:solidFill>
                  <a:srgbClr val="FF0000"/>
                </a:solidFill>
                <a:ea typeface="文鼎中隸" pitchFamily="49" charset="-120"/>
              </a:rPr>
              <a:t>五年內</a:t>
            </a:r>
            <a:r>
              <a:rPr lang="zh-TW" altLang="en-US" sz="2000" dirty="0" smtClean="0">
                <a:ea typeface="文鼎中隸" pitchFamily="49" charset="-120"/>
              </a:rPr>
              <a:t>參與之興建房屋案件達</a:t>
            </a:r>
            <a:r>
              <a:rPr lang="zh-TW" altLang="en-US" sz="2000" b="1" dirty="0" smtClean="0">
                <a:solidFill>
                  <a:srgbClr val="FF0000"/>
                </a:solidFill>
                <a:ea typeface="文鼎中隸" pitchFamily="49" charset="-120"/>
              </a:rPr>
              <a:t>二案以上</a:t>
            </a:r>
            <a:r>
              <a:rPr lang="zh-TW" altLang="en-US" sz="2000" dirty="0" smtClean="0">
                <a:ea typeface="文鼎中隸" pitchFamily="49" charset="-120"/>
              </a:rPr>
              <a:t>。</a:t>
            </a:r>
            <a:endParaRPr lang="en-US" altLang="zh-TW" sz="2000" dirty="0" smtClean="0">
              <a:ea typeface="文鼎中隸" pitchFamily="49" charset="-120"/>
            </a:endParaRPr>
          </a:p>
          <a:p>
            <a:pPr marL="109728" indent="0">
              <a:lnSpc>
                <a:spcPct val="150000"/>
              </a:lnSpc>
              <a:buNone/>
            </a:pPr>
            <a:r>
              <a:rPr lang="zh-TW" altLang="en-US" sz="2000" dirty="0" smtClean="0">
                <a:ea typeface="文鼎中隸" pitchFamily="49" charset="-120"/>
              </a:rPr>
              <a:t>   </a:t>
            </a:r>
            <a:r>
              <a:rPr lang="en-US" altLang="zh-TW" sz="2000" dirty="0" smtClean="0">
                <a:ea typeface="文鼎中隸" pitchFamily="49" charset="-120"/>
              </a:rPr>
              <a:t>3.</a:t>
            </a:r>
            <a:r>
              <a:rPr lang="zh-TW" altLang="en-US" sz="2000" dirty="0" smtClean="0">
                <a:ea typeface="文鼎中隸" pitchFamily="49" charset="-120"/>
              </a:rPr>
              <a:t>個人以</a:t>
            </a:r>
            <a:r>
              <a:rPr lang="zh-TW" altLang="en-US" sz="2000" b="1" dirty="0" smtClean="0">
                <a:solidFill>
                  <a:srgbClr val="FF0000"/>
                </a:solidFill>
                <a:ea typeface="文鼎中隸" pitchFamily="49" charset="-120"/>
              </a:rPr>
              <a:t>持有期間在二年內之土地</a:t>
            </a:r>
            <a:r>
              <a:rPr lang="zh-TW" altLang="en-US" sz="2000" dirty="0" smtClean="0">
                <a:ea typeface="文鼎中隸" pitchFamily="49" charset="-120"/>
              </a:rPr>
              <a:t>，與營利事業合  </a:t>
            </a:r>
            <a:endParaRPr lang="en-US" altLang="zh-TW" sz="2000" dirty="0" smtClean="0">
              <a:ea typeface="文鼎中隸" pitchFamily="49" charset="-120"/>
            </a:endParaRPr>
          </a:p>
          <a:p>
            <a:pPr marL="109728" indent="0">
              <a:lnSpc>
                <a:spcPct val="150000"/>
              </a:lnSpc>
              <a:buNone/>
            </a:pPr>
            <a:r>
              <a:rPr lang="zh-TW" altLang="en-US" sz="2000" dirty="0">
                <a:ea typeface="文鼎中隸" pitchFamily="49" charset="-120"/>
              </a:rPr>
              <a:t> </a:t>
            </a:r>
            <a:r>
              <a:rPr lang="zh-TW" altLang="en-US" sz="2000" dirty="0" smtClean="0">
                <a:ea typeface="文鼎中隸" pitchFamily="49" charset="-120"/>
              </a:rPr>
              <a:t>     建。但以</a:t>
            </a:r>
            <a:r>
              <a:rPr lang="zh-TW" altLang="en-US" sz="2000" b="1" dirty="0" smtClean="0">
                <a:solidFill>
                  <a:srgbClr val="FF0000"/>
                </a:solidFill>
                <a:ea typeface="文鼎中隸" pitchFamily="49" charset="-120"/>
              </a:rPr>
              <a:t>繼承取得</a:t>
            </a:r>
            <a:r>
              <a:rPr lang="zh-TW" altLang="en-US" sz="2000" dirty="0" smtClean="0">
                <a:ea typeface="文鼎中隸" pitchFamily="49" charset="-120"/>
              </a:rPr>
              <a:t>者，不在此限。</a:t>
            </a:r>
            <a:endParaRPr lang="zh-TW" altLang="en-US" sz="2000"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  </a:t>
            </a:r>
            <a:r>
              <a:rPr lang="zh-TW" altLang="en-US" sz="3000" u="sng" dirty="0" smtClean="0"/>
              <a:t>個人合建分售或合建分成</a:t>
            </a:r>
            <a:r>
              <a:rPr lang="en-US" altLang="zh-TW" sz="3000" dirty="0" smtClean="0"/>
              <a:t>-</a:t>
            </a:r>
            <a:r>
              <a:rPr lang="zh-TW" altLang="en-US" sz="3000" dirty="0" smtClean="0"/>
              <a:t>營利事業  </a:t>
            </a:r>
            <a:r>
              <a:rPr lang="en-US" altLang="zh-TW" sz="3000" dirty="0" smtClean="0"/>
              <a:t/>
            </a:r>
            <a:br>
              <a:rPr lang="en-US" altLang="zh-TW" sz="3000" dirty="0" smtClean="0"/>
            </a:br>
            <a:r>
              <a:rPr lang="zh-TW" altLang="en-US" sz="3000" dirty="0"/>
              <a:t> </a:t>
            </a:r>
            <a:r>
              <a:rPr lang="zh-TW" altLang="en-US" sz="3000" dirty="0" smtClean="0"/>
              <a:t> 條件</a:t>
            </a:r>
            <a:r>
              <a:rPr lang="en-US" altLang="zh-TW" sz="3000" dirty="0" smtClean="0"/>
              <a:t>#</a:t>
            </a:r>
            <a:endParaRPr lang="zh-TW" altLang="en-US" sz="3000" dirty="0"/>
          </a:p>
        </p:txBody>
      </p:sp>
      <p:sp>
        <p:nvSpPr>
          <p:cNvPr id="4" name="六角星形 3"/>
          <p:cNvSpPr/>
          <p:nvPr/>
        </p:nvSpPr>
        <p:spPr>
          <a:xfrm>
            <a:off x="360325" y="511446"/>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60</a:t>
            </a:fld>
            <a:endParaRPr lang="zh-TW" altLang="en-US"/>
          </a:p>
        </p:txBody>
      </p:sp>
    </p:spTree>
    <p:extLst>
      <p:ext uri="{BB962C8B-B14F-4D97-AF65-F5344CB8AC3E}">
        <p14:creationId xmlns:p14="http://schemas.microsoft.com/office/powerpoint/2010/main" val="20655025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Autofit/>
          </a:bodyPr>
          <a:lstStyle/>
          <a:p>
            <a:r>
              <a:rPr lang="zh-TW" altLang="en-US" sz="2000" dirty="0" smtClean="0">
                <a:ea typeface="文鼎中隸" pitchFamily="49" charset="-120"/>
              </a:rPr>
              <a:t>指前款關係企業或有下列情形之人</a:t>
            </a:r>
            <a:r>
              <a:rPr lang="en-US" altLang="zh-TW" sz="2000" dirty="0" smtClean="0">
                <a:ea typeface="文鼎中隸" pitchFamily="49" charset="-120"/>
              </a:rPr>
              <a:t>:</a:t>
            </a:r>
          </a:p>
          <a:p>
            <a:pPr marL="109728" indent="0">
              <a:buNone/>
            </a:pPr>
            <a:r>
              <a:rPr lang="zh-TW" altLang="en-US" sz="2000" dirty="0" smtClean="0">
                <a:ea typeface="文鼎中隸" pitchFamily="49" charset="-120"/>
              </a:rPr>
              <a:t>   </a:t>
            </a:r>
            <a:r>
              <a:rPr lang="en-US" altLang="zh-TW" sz="2000" dirty="0" smtClean="0">
                <a:ea typeface="文鼎中隸" pitchFamily="49" charset="-120"/>
              </a:rPr>
              <a:t>(</a:t>
            </a:r>
            <a:r>
              <a:rPr lang="zh-TW" altLang="en-US" sz="2000" dirty="0" smtClean="0">
                <a:ea typeface="文鼎中隸" pitchFamily="49" charset="-120"/>
              </a:rPr>
              <a:t>一</a:t>
            </a:r>
            <a:r>
              <a:rPr lang="en-US" altLang="zh-TW" sz="2000" dirty="0" smtClean="0">
                <a:ea typeface="文鼎中隸" pitchFamily="49" charset="-120"/>
              </a:rPr>
              <a:t>)</a:t>
            </a:r>
            <a:r>
              <a:rPr lang="zh-TW" altLang="en-US" sz="2000" dirty="0" smtClean="0">
                <a:ea typeface="文鼎中隸" pitchFamily="49" charset="-120"/>
              </a:rPr>
              <a:t>營利事業與其捐贈之金額達實收基金總額三分</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之一以上之財團法人。</a:t>
            </a:r>
            <a:endParaRPr lang="en-US" altLang="zh-TW" sz="2000" dirty="0" smtClean="0">
              <a:ea typeface="文鼎中隸" pitchFamily="49" charset="-120"/>
            </a:endParaRPr>
          </a:p>
          <a:p>
            <a:pPr marL="109728" indent="0">
              <a:buNone/>
            </a:pPr>
            <a:r>
              <a:rPr lang="zh-TW" altLang="en-US" sz="2000" dirty="0" smtClean="0">
                <a:ea typeface="文鼎中隸" pitchFamily="49" charset="-120"/>
              </a:rPr>
              <a:t>   </a:t>
            </a:r>
            <a:r>
              <a:rPr lang="en-US" altLang="zh-TW" sz="2000" dirty="0" smtClean="0">
                <a:ea typeface="文鼎中隸" pitchFamily="49" charset="-120"/>
              </a:rPr>
              <a:t>(</a:t>
            </a:r>
            <a:r>
              <a:rPr lang="zh-TW" altLang="en-US" sz="2000" dirty="0" smtClean="0">
                <a:ea typeface="文鼎中隸" pitchFamily="49" charset="-120"/>
              </a:rPr>
              <a:t>二</a:t>
            </a:r>
            <a:r>
              <a:rPr lang="en-US" altLang="zh-TW" sz="2000" dirty="0" smtClean="0">
                <a:ea typeface="文鼎中隸" pitchFamily="49" charset="-120"/>
              </a:rPr>
              <a:t>)</a:t>
            </a:r>
            <a:r>
              <a:rPr lang="zh-TW" altLang="en-US" sz="2000" dirty="0" smtClean="0">
                <a:ea typeface="文鼎中隸" pitchFamily="49" charset="-120"/>
              </a:rPr>
              <a:t>營利事業與其董事、監察人、總經理或與其相 </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當或更高層級職位之人、副總經理、協理及直  </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屬總經理之部門主管。</a:t>
            </a:r>
            <a:endParaRPr lang="en-US" altLang="zh-TW" sz="2000" dirty="0" smtClean="0">
              <a:ea typeface="文鼎中隸" pitchFamily="49" charset="-120"/>
            </a:endParaRPr>
          </a:p>
          <a:p>
            <a:pPr marL="109728" indent="0">
              <a:buNone/>
            </a:pPr>
            <a:r>
              <a:rPr lang="zh-TW" altLang="en-US" sz="2000" dirty="0" smtClean="0">
                <a:ea typeface="文鼎中隸" pitchFamily="49" charset="-120"/>
              </a:rPr>
              <a:t>   </a:t>
            </a:r>
            <a:r>
              <a:rPr lang="en-US" altLang="zh-TW" sz="2000" dirty="0" smtClean="0">
                <a:ea typeface="文鼎中隸" pitchFamily="49" charset="-120"/>
              </a:rPr>
              <a:t>(</a:t>
            </a:r>
            <a:r>
              <a:rPr lang="zh-TW" altLang="en-US" sz="2000" dirty="0" smtClean="0">
                <a:ea typeface="文鼎中隸" pitchFamily="49" charset="-120"/>
              </a:rPr>
              <a:t>三</a:t>
            </a:r>
            <a:r>
              <a:rPr lang="en-US" altLang="zh-TW" sz="2000" dirty="0" smtClean="0">
                <a:ea typeface="文鼎中隸" pitchFamily="49" charset="-120"/>
              </a:rPr>
              <a:t>)</a:t>
            </a:r>
            <a:r>
              <a:rPr lang="zh-TW" altLang="en-US" sz="2000" dirty="0" smtClean="0">
                <a:ea typeface="文鼎中隸" pitchFamily="49" charset="-120"/>
              </a:rPr>
              <a:t>營利事業與其董事、監察人、總經理或與其相  </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當或更高層級</a:t>
            </a:r>
            <a:r>
              <a:rPr lang="zh-TW" altLang="en-US" sz="2000" dirty="0">
                <a:ea typeface="文鼎中隸" pitchFamily="49" charset="-120"/>
              </a:rPr>
              <a:t>職位之</a:t>
            </a:r>
            <a:r>
              <a:rPr lang="zh-TW" altLang="en-US" sz="2000" dirty="0" smtClean="0">
                <a:ea typeface="文鼎中隸" pitchFamily="49" charset="-120"/>
              </a:rPr>
              <a:t>人之配偶。</a:t>
            </a:r>
            <a:endParaRPr lang="en-US" altLang="zh-TW" sz="2000" dirty="0" smtClean="0">
              <a:ea typeface="文鼎中隸" pitchFamily="49" charset="-120"/>
            </a:endParaRPr>
          </a:p>
          <a:p>
            <a:pPr marL="109728" indent="0">
              <a:buNone/>
            </a:pPr>
            <a:r>
              <a:rPr lang="zh-TW" altLang="en-US" sz="2000" dirty="0" smtClean="0">
                <a:ea typeface="文鼎中隸" pitchFamily="49" charset="-120"/>
              </a:rPr>
              <a:t>   </a:t>
            </a:r>
            <a:r>
              <a:rPr lang="en-US" altLang="zh-TW" sz="2000" dirty="0" smtClean="0">
                <a:ea typeface="文鼎中隸" pitchFamily="49" charset="-120"/>
              </a:rPr>
              <a:t>(</a:t>
            </a:r>
            <a:r>
              <a:rPr lang="zh-TW" altLang="en-US" sz="2000" dirty="0" smtClean="0">
                <a:ea typeface="文鼎中隸" pitchFamily="49" charset="-120"/>
              </a:rPr>
              <a:t>四</a:t>
            </a:r>
            <a:r>
              <a:rPr lang="en-US" altLang="zh-TW" sz="2000" dirty="0" smtClean="0">
                <a:ea typeface="文鼎中隸" pitchFamily="49" charset="-120"/>
              </a:rPr>
              <a:t>)</a:t>
            </a:r>
            <a:r>
              <a:rPr lang="zh-TW" altLang="en-US" sz="2000" dirty="0" smtClean="0">
                <a:ea typeface="文鼎中隸" pitchFamily="49" charset="-120"/>
              </a:rPr>
              <a:t>營利事業與其董事長、總經理或與其相當或更 </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高層級職位之人之二親等以內親屬。</a:t>
            </a:r>
            <a:endParaRPr lang="en-US" altLang="zh-TW" sz="2000" dirty="0" smtClean="0">
              <a:ea typeface="文鼎中隸" pitchFamily="49" charset="-120"/>
            </a:endParaRPr>
          </a:p>
          <a:p>
            <a:pPr marL="109728" indent="0">
              <a:buNone/>
            </a:pPr>
            <a:r>
              <a:rPr lang="zh-TW" altLang="en-US" sz="2000" dirty="0" smtClean="0">
                <a:ea typeface="文鼎中隸" pitchFamily="49" charset="-120"/>
              </a:rPr>
              <a:t>   </a:t>
            </a:r>
            <a:r>
              <a:rPr lang="en-US" altLang="zh-TW" sz="2000" dirty="0" smtClean="0">
                <a:ea typeface="文鼎中隸" pitchFamily="49" charset="-120"/>
              </a:rPr>
              <a:t>(</a:t>
            </a:r>
            <a:r>
              <a:rPr lang="zh-TW" altLang="en-US" sz="2000" dirty="0">
                <a:ea typeface="文鼎中隸" pitchFamily="49" charset="-120"/>
              </a:rPr>
              <a:t>五</a:t>
            </a:r>
            <a:r>
              <a:rPr lang="en-US" altLang="zh-TW" sz="2000" dirty="0" smtClean="0">
                <a:ea typeface="文鼎中隸" pitchFamily="49" charset="-120"/>
              </a:rPr>
              <a:t>)</a:t>
            </a:r>
            <a:r>
              <a:rPr lang="zh-TW" altLang="en-US" sz="2000" dirty="0" smtClean="0">
                <a:ea typeface="文鼎中隸" pitchFamily="49" charset="-120"/>
              </a:rPr>
              <a:t>營利事業與其他足資證明對該營利事業具有控制能力或 </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在人事、財務、業務經營或管理政策上具有重大影響力 </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之人。</a:t>
            </a:r>
            <a:endParaRPr lang="en-US" altLang="zh-TW" sz="2000" dirty="0" smtClean="0">
              <a:ea typeface="文鼎中隸" pitchFamily="49" charset="-120"/>
            </a:endParaRPr>
          </a:p>
          <a:p>
            <a:pPr marL="109728" indent="0">
              <a:buNone/>
            </a:pPr>
            <a:endParaRPr lang="zh-TW" altLang="en-US" sz="2000" dirty="0">
              <a:ea typeface="文鼎中隸" pitchFamily="49" charset="-120"/>
            </a:endParaRPr>
          </a:p>
        </p:txBody>
      </p:sp>
      <p:sp>
        <p:nvSpPr>
          <p:cNvPr id="3" name="標題 2"/>
          <p:cNvSpPr>
            <a:spLocks noGrp="1"/>
          </p:cNvSpPr>
          <p:nvPr>
            <p:ph type="title"/>
          </p:nvPr>
        </p:nvSpPr>
        <p:spPr>
          <a:xfrm>
            <a:off x="553440" y="332656"/>
            <a:ext cx="8229600" cy="1143000"/>
          </a:xfrm>
        </p:spPr>
        <p:txBody>
          <a:bodyPr>
            <a:normAutofit/>
          </a:bodyPr>
          <a:lstStyle/>
          <a:p>
            <a:pPr algn="ctr"/>
            <a:r>
              <a:rPr lang="zh-TW" altLang="en-US" sz="3000" dirty="0" smtClean="0"/>
              <a:t>關係人</a:t>
            </a:r>
            <a:r>
              <a:rPr lang="en-US" altLang="zh-TW" sz="3000" dirty="0" smtClean="0"/>
              <a:t>-</a:t>
            </a:r>
            <a:r>
              <a:rPr lang="zh-TW" altLang="en-US" sz="3000" dirty="0" smtClean="0"/>
              <a:t>營利事業所得稅不合常規移轉訂價查核準則</a:t>
            </a:r>
            <a:r>
              <a:rPr lang="en-US" altLang="zh-TW" sz="3000" dirty="0" smtClean="0"/>
              <a:t>#</a:t>
            </a:r>
            <a:endParaRPr lang="zh-TW" altLang="en-US" sz="3000" dirty="0"/>
          </a:p>
        </p:txBody>
      </p:sp>
      <p:sp>
        <p:nvSpPr>
          <p:cNvPr id="4" name="六角星形 3"/>
          <p:cNvSpPr/>
          <p:nvPr/>
        </p:nvSpPr>
        <p:spPr>
          <a:xfrm>
            <a:off x="110731" y="404664"/>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61</a:t>
            </a:fld>
            <a:endParaRPr lang="zh-TW" altLang="en-US"/>
          </a:p>
        </p:txBody>
      </p:sp>
    </p:spTree>
    <p:extLst>
      <p:ext uri="{BB962C8B-B14F-4D97-AF65-F5344CB8AC3E}">
        <p14:creationId xmlns:p14="http://schemas.microsoft.com/office/powerpoint/2010/main" val="1892386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ctrTitle"/>
          </p:nvPr>
        </p:nvSpPr>
        <p:spPr>
          <a:xfrm>
            <a:off x="539552" y="692696"/>
            <a:ext cx="7772400" cy="1829761"/>
          </a:xfrm>
        </p:spPr>
        <p:txBody>
          <a:bodyPr>
            <a:noAutofit/>
          </a:bodyPr>
          <a:lstStyle/>
          <a:p>
            <a:pPr algn="ctr"/>
            <a:r>
              <a:rPr lang="zh-TW" altLang="en-US" dirty="0" smtClean="0">
                <a:ea typeface="文鼎中隸" pitchFamily="49" charset="-120"/>
              </a:rPr>
              <a:t>六、合</a:t>
            </a:r>
            <a:r>
              <a:rPr lang="zh-TW" altLang="en-US" dirty="0">
                <a:ea typeface="文鼎中隸" pitchFamily="49" charset="-120"/>
              </a:rPr>
              <a:t>建分</a:t>
            </a:r>
            <a:r>
              <a:rPr lang="zh-TW" altLang="en-US" dirty="0" smtClean="0">
                <a:ea typeface="文鼎中隸" pitchFamily="49" charset="-120"/>
              </a:rPr>
              <a:t>售新</a:t>
            </a:r>
            <a:r>
              <a:rPr lang="zh-TW" altLang="en-US" dirty="0">
                <a:ea typeface="文鼎中隸" pitchFamily="49" charset="-120"/>
              </a:rPr>
              <a:t>舊制</a:t>
            </a:r>
            <a:r>
              <a:rPr lang="zh-TW" altLang="en-US" dirty="0" smtClean="0">
                <a:ea typeface="文鼎中隸" pitchFamily="49" charset="-120"/>
              </a:rPr>
              <a:t>差異</a:t>
            </a:r>
            <a:r>
              <a:rPr lang="en-US" altLang="zh-TW" dirty="0" smtClean="0">
                <a:ea typeface="文鼎中隸" pitchFamily="49" charset="-120"/>
              </a:rPr>
              <a:t/>
            </a:r>
            <a:br>
              <a:rPr lang="en-US" altLang="zh-TW" dirty="0" smtClean="0">
                <a:ea typeface="文鼎中隸" pitchFamily="49" charset="-120"/>
              </a:rPr>
            </a:br>
            <a:r>
              <a:rPr lang="zh-TW" altLang="en-US" dirty="0" smtClean="0">
                <a:ea typeface="文鼎中隸" pitchFamily="49" charset="-120"/>
              </a:rPr>
              <a:t>分析</a:t>
            </a:r>
            <a:r>
              <a:rPr lang="zh-TW" altLang="en-US" dirty="0">
                <a:ea typeface="文鼎中隸" pitchFamily="49" charset="-120"/>
              </a:rPr>
              <a:t>與建議</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492896"/>
            <a:ext cx="3616886" cy="2592288"/>
          </a:xfrm>
          <a:prstGeom prst="rect">
            <a:avLst/>
          </a:prstGeom>
          <a:ln>
            <a:noFill/>
          </a:ln>
          <a:effectLst>
            <a:softEdge rad="112500"/>
          </a:effectLst>
        </p:spPr>
      </p:pic>
      <p:sp>
        <p:nvSpPr>
          <p:cNvPr id="4" name="投影片編號版面配置區 3"/>
          <p:cNvSpPr>
            <a:spLocks noGrp="1"/>
          </p:cNvSpPr>
          <p:nvPr>
            <p:ph type="sldNum" sz="quarter" idx="12"/>
          </p:nvPr>
        </p:nvSpPr>
        <p:spPr/>
        <p:txBody>
          <a:bodyPr/>
          <a:lstStyle/>
          <a:p>
            <a:fld id="{9D10C579-0557-4C56-B8AD-6FAD010EF341}" type="slidenum">
              <a:rPr lang="zh-TW" altLang="en-US" smtClean="0"/>
              <a:pPr/>
              <a:t>62</a:t>
            </a:fld>
            <a:endParaRPr lang="zh-TW" altLang="en-US"/>
          </a:p>
        </p:txBody>
      </p:sp>
    </p:spTree>
    <p:extLst>
      <p:ext uri="{BB962C8B-B14F-4D97-AF65-F5344CB8AC3E}">
        <p14:creationId xmlns:p14="http://schemas.microsoft.com/office/powerpoint/2010/main" val="33543073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18351" y="1268760"/>
            <a:ext cx="8229600" cy="4525963"/>
          </a:xfrm>
        </p:spPr>
        <p:txBody>
          <a:bodyPr>
            <a:normAutofit/>
          </a:bodyPr>
          <a:lstStyle/>
          <a:p>
            <a:r>
              <a:rPr lang="zh-TW" altLang="en-US" sz="2000" dirty="0" smtClean="0">
                <a:ea typeface="文鼎中隸" pitchFamily="49" charset="-120"/>
              </a:rPr>
              <a:t>甲合建分售案土地收入為</a:t>
            </a:r>
            <a:r>
              <a:rPr lang="en-US" altLang="zh-TW" sz="2000" dirty="0" smtClean="0">
                <a:ea typeface="文鼎中隸" pitchFamily="49" charset="-120"/>
              </a:rPr>
              <a:t>10</a:t>
            </a:r>
            <a:r>
              <a:rPr lang="zh-TW" altLang="en-US" sz="2000" dirty="0" smtClean="0">
                <a:ea typeface="文鼎中隸" pitchFamily="49" charset="-120"/>
              </a:rPr>
              <a:t>億元，土地取得成本為</a:t>
            </a:r>
            <a:r>
              <a:rPr lang="en-US" altLang="zh-TW" sz="2000" dirty="0" smtClean="0">
                <a:ea typeface="文鼎中隸" pitchFamily="49" charset="-120"/>
              </a:rPr>
              <a:t>6</a:t>
            </a:r>
            <a:r>
              <a:rPr lang="zh-TW" altLang="en-US" sz="2000" dirty="0" smtClean="0">
                <a:ea typeface="文鼎中隸" pitchFamily="49" charset="-120"/>
              </a:rPr>
              <a:t>億元，持有期間為六年，土地公告現值增加總額為</a:t>
            </a:r>
            <a:r>
              <a:rPr lang="en-US" altLang="zh-TW" sz="2000" dirty="0" smtClean="0">
                <a:ea typeface="文鼎中隸" pitchFamily="49" charset="-120"/>
              </a:rPr>
              <a:t>6000</a:t>
            </a:r>
            <a:r>
              <a:rPr lang="zh-TW" altLang="en-US" sz="2000" dirty="0" smtClean="0">
                <a:ea typeface="文鼎中隸" pitchFamily="49" charset="-120"/>
              </a:rPr>
              <a:t>萬元，土地增值稅</a:t>
            </a:r>
            <a:r>
              <a:rPr lang="en-US" altLang="zh-TW" sz="2000" dirty="0" smtClean="0">
                <a:ea typeface="文鼎中隸" pitchFamily="49" charset="-120"/>
              </a:rPr>
              <a:t>2000</a:t>
            </a:r>
            <a:r>
              <a:rPr lang="zh-TW" altLang="en-US" sz="2000" dirty="0" smtClean="0">
                <a:ea typeface="文鼎中隸" pitchFamily="49" charset="-120"/>
              </a:rPr>
              <a:t>萬元</a:t>
            </a:r>
            <a:endParaRPr lang="zh-TW" altLang="en-US" sz="2000" dirty="0">
              <a:ea typeface="文鼎中隸" pitchFamily="49" charset="-120"/>
            </a:endParaRPr>
          </a:p>
        </p:txBody>
      </p:sp>
      <p:sp>
        <p:nvSpPr>
          <p:cNvPr id="3" name="標題 2"/>
          <p:cNvSpPr>
            <a:spLocks noGrp="1"/>
          </p:cNvSpPr>
          <p:nvPr>
            <p:ph type="title"/>
          </p:nvPr>
        </p:nvSpPr>
        <p:spPr>
          <a:xfrm>
            <a:off x="737714" y="424948"/>
            <a:ext cx="5040560" cy="895536"/>
          </a:xfrm>
        </p:spPr>
        <p:txBody>
          <a:bodyPr>
            <a:normAutofit/>
          </a:bodyPr>
          <a:lstStyle/>
          <a:p>
            <a:pPr algn="ctr"/>
            <a:r>
              <a:rPr lang="zh-TW" altLang="en-US" sz="3000" dirty="0" smtClean="0"/>
              <a:t>                     釋例</a:t>
            </a:r>
            <a:r>
              <a:rPr lang="en-US" altLang="zh-TW" sz="3000" dirty="0" smtClean="0"/>
              <a:t>#</a:t>
            </a:r>
            <a:endParaRPr lang="zh-TW" altLang="en-US" sz="3000" dirty="0"/>
          </a:p>
        </p:txBody>
      </p:sp>
      <p:sp>
        <p:nvSpPr>
          <p:cNvPr id="4" name="六角星形 3"/>
          <p:cNvSpPr/>
          <p:nvPr/>
        </p:nvSpPr>
        <p:spPr>
          <a:xfrm>
            <a:off x="518351" y="620688"/>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51" y="2276872"/>
            <a:ext cx="754714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p:txBody>
          <a:bodyPr/>
          <a:lstStyle/>
          <a:p>
            <a:fld id="{9D10C579-0557-4C56-B8AD-6FAD010EF341}" type="slidenum">
              <a:rPr lang="zh-TW" altLang="en-US" smtClean="0"/>
              <a:pPr/>
              <a:t>63</a:t>
            </a:fld>
            <a:endParaRPr lang="zh-TW" altLang="en-US"/>
          </a:p>
        </p:txBody>
      </p:sp>
    </p:spTree>
    <p:extLst>
      <p:ext uri="{BB962C8B-B14F-4D97-AF65-F5344CB8AC3E}">
        <p14:creationId xmlns:p14="http://schemas.microsoft.com/office/powerpoint/2010/main" val="18923860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300000"/>
              </a:lnSpc>
            </a:pPr>
            <a:r>
              <a:rPr lang="zh-TW" altLang="en-US" sz="2000" dirty="0" smtClean="0">
                <a:ea typeface="文鼎中隸" pitchFamily="49" charset="-120"/>
              </a:rPr>
              <a:t>如何定義持有期間</a:t>
            </a:r>
            <a:r>
              <a:rPr lang="en-US" altLang="zh-TW" sz="2000" dirty="0" smtClean="0">
                <a:ea typeface="文鼎中隸" pitchFamily="49" charset="-120"/>
              </a:rPr>
              <a:t>:</a:t>
            </a:r>
            <a:r>
              <a:rPr lang="zh-TW" altLang="en-US" sz="2000" dirty="0" smtClean="0">
                <a:ea typeface="文鼎中隸" pitchFamily="49" charset="-120"/>
              </a:rPr>
              <a:t>土地取得過戶至合建分售案興建完成土地過戶</a:t>
            </a:r>
            <a:r>
              <a:rPr lang="en-US" altLang="zh-TW" sz="2000" dirty="0" smtClean="0">
                <a:ea typeface="文鼎中隸" pitchFamily="49" charset="-120"/>
              </a:rPr>
              <a:t>?</a:t>
            </a:r>
          </a:p>
          <a:p>
            <a:pPr>
              <a:lnSpc>
                <a:spcPct val="300000"/>
              </a:lnSpc>
            </a:pPr>
            <a:r>
              <a:rPr lang="zh-TW" altLang="en-US" sz="2000" dirty="0" smtClean="0">
                <a:ea typeface="文鼎中隸" pitchFamily="49" charset="-120"/>
              </a:rPr>
              <a:t>明確定義符合營利性地主課稅方式</a:t>
            </a:r>
            <a:endParaRPr lang="en-US" altLang="zh-TW" sz="2000" dirty="0">
              <a:ea typeface="文鼎中隸" pitchFamily="49" charset="-120"/>
            </a:endParaRPr>
          </a:p>
          <a:p>
            <a:pPr>
              <a:lnSpc>
                <a:spcPct val="300000"/>
              </a:lnSpc>
            </a:pPr>
            <a:r>
              <a:rPr lang="zh-TW" altLang="en-US" sz="2000" dirty="0" smtClean="0">
                <a:ea typeface="文鼎中隸" pitchFamily="49" charset="-120"/>
              </a:rPr>
              <a:t>一般案件持有期間一定會超過兩年，適用</a:t>
            </a:r>
            <a:r>
              <a:rPr lang="en-US" altLang="zh-TW" sz="2000" dirty="0" smtClean="0">
                <a:ea typeface="文鼎中隸" pitchFamily="49" charset="-120"/>
              </a:rPr>
              <a:t>20%</a:t>
            </a:r>
          </a:p>
          <a:p>
            <a:pPr>
              <a:lnSpc>
                <a:spcPct val="300000"/>
              </a:lnSpc>
            </a:pPr>
            <a:r>
              <a:rPr lang="zh-TW" altLang="en-US" sz="2000" dirty="0">
                <a:ea typeface="文鼎中隸" pitchFamily="49" charset="-120"/>
              </a:rPr>
              <a:t>名正言順</a:t>
            </a:r>
            <a:endParaRPr lang="en-US" altLang="zh-TW" sz="2000" dirty="0" smtClean="0">
              <a:ea typeface="文鼎中隸" pitchFamily="49" charset="-120"/>
            </a:endParaRPr>
          </a:p>
        </p:txBody>
      </p:sp>
      <p:sp>
        <p:nvSpPr>
          <p:cNvPr id="3" name="標題 2"/>
          <p:cNvSpPr>
            <a:spLocks noGrp="1"/>
          </p:cNvSpPr>
          <p:nvPr>
            <p:ph type="title"/>
          </p:nvPr>
        </p:nvSpPr>
        <p:spPr>
          <a:xfrm>
            <a:off x="467544" y="332656"/>
            <a:ext cx="8229600" cy="1143000"/>
          </a:xfrm>
        </p:spPr>
        <p:txBody>
          <a:bodyPr>
            <a:normAutofit/>
          </a:bodyPr>
          <a:lstStyle/>
          <a:p>
            <a:pPr algn="ctr"/>
            <a:r>
              <a:rPr lang="zh-TW" altLang="en-US" sz="3000" dirty="0" smtClean="0"/>
              <a:t>未來合建分售可能性</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64</a:t>
            </a:fld>
            <a:endParaRPr lang="zh-TW" altLang="en-US"/>
          </a:p>
        </p:txBody>
      </p:sp>
    </p:spTree>
    <p:extLst>
      <p:ext uri="{BB962C8B-B14F-4D97-AF65-F5344CB8AC3E}">
        <p14:creationId xmlns:p14="http://schemas.microsoft.com/office/powerpoint/2010/main" val="18923860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en-US" sz="3000" dirty="0" smtClean="0"/>
              <a:t>合建分售地主</a:t>
            </a:r>
            <a:endParaRPr lang="zh-TW" altLang="en-US" sz="3000" dirty="0"/>
          </a:p>
        </p:txBody>
      </p:sp>
      <p:graphicFrame>
        <p:nvGraphicFramePr>
          <p:cNvPr id="4" name="表格 3"/>
          <p:cNvGraphicFramePr>
            <a:graphicFrameLocks noGrp="1"/>
          </p:cNvGraphicFramePr>
          <p:nvPr>
            <p:extLst>
              <p:ext uri="{D42A27DB-BD31-4B8C-83A1-F6EECF244321}">
                <p14:modId xmlns:p14="http://schemas.microsoft.com/office/powerpoint/2010/main" val="4052477138"/>
              </p:ext>
            </p:extLst>
          </p:nvPr>
        </p:nvGraphicFramePr>
        <p:xfrm>
          <a:off x="395536" y="1340768"/>
          <a:ext cx="8568951" cy="4608510"/>
        </p:xfrm>
        <a:graphic>
          <a:graphicData uri="http://schemas.openxmlformats.org/drawingml/2006/table">
            <a:tbl>
              <a:tblPr firstRow="1" bandRow="1">
                <a:tableStyleId>{5C22544A-7EE6-4342-B048-85BDC9FD1C3A}</a:tableStyleId>
              </a:tblPr>
              <a:tblGrid>
                <a:gridCol w="2856317"/>
                <a:gridCol w="2856317"/>
                <a:gridCol w="2856317"/>
              </a:tblGrid>
              <a:tr h="921702">
                <a:tc>
                  <a:txBody>
                    <a:bodyPr/>
                    <a:lstStyle/>
                    <a:p>
                      <a:pPr>
                        <a:lnSpc>
                          <a:spcPct val="200000"/>
                        </a:lnSpc>
                      </a:pPr>
                      <a:r>
                        <a:rPr lang="zh-TW" altLang="en-US" sz="2000" dirty="0" smtClean="0">
                          <a:ea typeface="文鼎中隸" pitchFamily="49" charset="-120"/>
                        </a:rPr>
                        <a:t>地主取得土地日期</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zh-TW" altLang="en-US" sz="2000" dirty="0" smtClean="0">
                          <a:ea typeface="文鼎中隸" pitchFamily="49" charset="-120"/>
                        </a:rPr>
                        <a:t>完工交屋日期</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zh-TW" altLang="en-US" sz="2000" dirty="0" smtClean="0">
                          <a:ea typeface="文鼎中隸" pitchFamily="49" charset="-120"/>
                        </a:rPr>
                        <a:t>稅制</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702">
                <a:tc>
                  <a:txBody>
                    <a:bodyPr/>
                    <a:lstStyle/>
                    <a:p>
                      <a:pPr>
                        <a:lnSpc>
                          <a:spcPct val="200000"/>
                        </a:lnSpc>
                      </a:pPr>
                      <a:r>
                        <a:rPr lang="en-US" altLang="zh-TW" sz="2000" dirty="0" smtClean="0">
                          <a:ea typeface="文鼎中隸" pitchFamily="49" charset="-120"/>
                        </a:rPr>
                        <a:t>102.12.31</a:t>
                      </a:r>
                      <a:r>
                        <a:rPr lang="zh-TW" altLang="en-US" sz="2000" dirty="0" smtClean="0">
                          <a:ea typeface="文鼎中隸" pitchFamily="49" charset="-120"/>
                        </a:rPr>
                        <a:t>前</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en-US" altLang="zh-TW" sz="2000" dirty="0" smtClean="0">
                          <a:ea typeface="文鼎中隸" pitchFamily="49" charset="-120"/>
                        </a:rPr>
                        <a:t>105</a:t>
                      </a:r>
                      <a:r>
                        <a:rPr lang="zh-TW" altLang="en-US" sz="2000" dirty="0" smtClean="0">
                          <a:ea typeface="文鼎中隸" pitchFamily="49" charset="-120"/>
                        </a:rPr>
                        <a:t>年</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zh-TW" altLang="en-US" sz="2000" dirty="0" smtClean="0">
                          <a:ea typeface="文鼎中隸" pitchFamily="49" charset="-120"/>
                        </a:rPr>
                        <a:t>舊制，營利性例外</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702">
                <a:tc>
                  <a:txBody>
                    <a:bodyPr/>
                    <a:lstStyle/>
                    <a:p>
                      <a:pPr>
                        <a:lnSpc>
                          <a:spcPct val="200000"/>
                        </a:lnSpc>
                      </a:pPr>
                      <a:r>
                        <a:rPr lang="en-US" altLang="zh-TW" sz="2000" dirty="0" smtClean="0">
                          <a:ea typeface="文鼎中隸" pitchFamily="49" charset="-120"/>
                        </a:rPr>
                        <a:t>103.1.1-104-12.31</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zh-TW" altLang="en-US" sz="2000" dirty="0" smtClean="0">
                          <a:ea typeface="文鼎中隸" pitchFamily="49" charset="-120"/>
                        </a:rPr>
                        <a:t>兩年內，</a:t>
                      </a:r>
                      <a:r>
                        <a:rPr lang="en-US" altLang="zh-TW" sz="2000" dirty="0" smtClean="0">
                          <a:ea typeface="文鼎中隸" pitchFamily="49" charset="-120"/>
                        </a:rPr>
                        <a:t>105</a:t>
                      </a:r>
                      <a:r>
                        <a:rPr lang="zh-TW" altLang="en-US" sz="2000" dirty="0" smtClean="0">
                          <a:ea typeface="文鼎中隸" pitchFamily="49" charset="-120"/>
                        </a:rPr>
                        <a:t>以後</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zh-TW" altLang="en-US" sz="2000" dirty="0" smtClean="0">
                          <a:ea typeface="文鼎中隸" pitchFamily="49" charset="-120"/>
                        </a:rPr>
                        <a:t>新制</a:t>
                      </a:r>
                      <a:r>
                        <a:rPr lang="en-US" altLang="zh-TW" sz="2000" dirty="0" smtClean="0">
                          <a:ea typeface="文鼎中隸" pitchFamily="49" charset="-120"/>
                        </a:rPr>
                        <a:t>20%</a:t>
                      </a:r>
                      <a:r>
                        <a:rPr lang="zh-TW" altLang="en-US" sz="2000" dirty="0" smtClean="0">
                          <a:ea typeface="文鼎中隸" pitchFamily="49" charset="-120"/>
                        </a:rPr>
                        <a:t>，營利性例外</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702">
                <a:tc>
                  <a:txBody>
                    <a:bodyPr/>
                    <a:lstStyle/>
                    <a:p>
                      <a:pPr>
                        <a:lnSpc>
                          <a:spcPct val="200000"/>
                        </a:lnSpc>
                      </a:pPr>
                      <a:r>
                        <a:rPr lang="en-US" altLang="zh-TW" sz="2000" dirty="0" smtClean="0">
                          <a:ea typeface="文鼎中隸" pitchFamily="49" charset="-120"/>
                        </a:rPr>
                        <a:t>103.1.1-104-12.31</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zh-TW" altLang="en-US" sz="2000" dirty="0" smtClean="0">
                          <a:ea typeface="文鼎中隸" pitchFamily="49" charset="-120"/>
                        </a:rPr>
                        <a:t>超過兩年，</a:t>
                      </a:r>
                      <a:r>
                        <a:rPr lang="en-US" altLang="zh-TW" sz="2000" dirty="0" smtClean="0">
                          <a:ea typeface="文鼎中隸" pitchFamily="49" charset="-120"/>
                        </a:rPr>
                        <a:t>105</a:t>
                      </a:r>
                      <a:r>
                        <a:rPr lang="zh-TW" altLang="en-US" sz="2000" dirty="0" smtClean="0">
                          <a:ea typeface="文鼎中隸" pitchFamily="49" charset="-120"/>
                        </a:rPr>
                        <a:t>年以後</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zh-TW" altLang="en-US" sz="2000" dirty="0" smtClean="0">
                          <a:ea typeface="文鼎中隸" pitchFamily="49" charset="-120"/>
                        </a:rPr>
                        <a:t>舊制，營利性例外</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1702">
                <a:tc>
                  <a:txBody>
                    <a:bodyPr/>
                    <a:lstStyle/>
                    <a:p>
                      <a:pPr>
                        <a:lnSpc>
                          <a:spcPct val="200000"/>
                        </a:lnSpc>
                      </a:pPr>
                      <a:r>
                        <a:rPr lang="en-US" altLang="zh-TW" sz="2000" dirty="0" smtClean="0">
                          <a:ea typeface="文鼎中隸" pitchFamily="49" charset="-120"/>
                        </a:rPr>
                        <a:t>105.1.1</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en-US" altLang="zh-TW" sz="2000" dirty="0" smtClean="0">
                          <a:ea typeface="文鼎中隸" pitchFamily="49" charset="-120"/>
                        </a:rPr>
                        <a:t>105</a:t>
                      </a:r>
                      <a:r>
                        <a:rPr lang="zh-TW" altLang="en-US" sz="2000" dirty="0" smtClean="0">
                          <a:ea typeface="文鼎中隸" pitchFamily="49" charset="-120"/>
                        </a:rPr>
                        <a:t>年以後</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zh-TW" altLang="en-US" sz="2000" dirty="0" smtClean="0">
                          <a:ea typeface="文鼎中隸" pitchFamily="49" charset="-120"/>
                        </a:rPr>
                        <a:t>新制，營利性例外</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六角星形 4"/>
          <p:cNvSpPr/>
          <p:nvPr/>
        </p:nvSpPr>
        <p:spPr>
          <a:xfrm>
            <a:off x="518351" y="620688"/>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65</a:t>
            </a:fld>
            <a:endParaRPr lang="zh-TW" altLang="en-US"/>
          </a:p>
        </p:txBody>
      </p:sp>
    </p:spTree>
    <p:extLst>
      <p:ext uri="{BB962C8B-B14F-4D97-AF65-F5344CB8AC3E}">
        <p14:creationId xmlns:p14="http://schemas.microsoft.com/office/powerpoint/2010/main" val="18923860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628800"/>
            <a:ext cx="8229600" cy="4525963"/>
          </a:xfrm>
        </p:spPr>
        <p:txBody>
          <a:bodyPr>
            <a:normAutofit/>
          </a:bodyPr>
          <a:lstStyle/>
          <a:p>
            <a:pPr marL="180000" indent="0">
              <a:lnSpc>
                <a:spcPct val="300000"/>
              </a:lnSpc>
              <a:buNone/>
            </a:pPr>
            <a:r>
              <a:rPr lang="zh-TW" altLang="en-US" dirty="0" smtClean="0">
                <a:ea typeface="文鼎中隸" pitchFamily="49" charset="-120"/>
              </a:rPr>
              <a:t>設有固定營業場所</a:t>
            </a:r>
            <a:r>
              <a:rPr lang="en-US" altLang="zh-TW" dirty="0" smtClean="0">
                <a:solidFill>
                  <a:srgbClr val="FF0000"/>
                </a:solidFill>
                <a:ea typeface="文鼎中隸" pitchFamily="49" charset="-120"/>
              </a:rPr>
              <a:t>(</a:t>
            </a:r>
            <a:r>
              <a:rPr lang="zh-TW" altLang="en-US" dirty="0" smtClean="0">
                <a:solidFill>
                  <a:srgbClr val="FF0000"/>
                </a:solidFill>
                <a:ea typeface="文鼎中隸" pitchFamily="49" charset="-120"/>
              </a:rPr>
              <a:t>包含設置網站或加入拍賣網站等</a:t>
            </a:r>
            <a:r>
              <a:rPr lang="en-US" altLang="zh-TW" dirty="0" smtClean="0">
                <a:solidFill>
                  <a:srgbClr val="FF0000"/>
                </a:solidFill>
                <a:ea typeface="文鼎中隸" pitchFamily="49" charset="-120"/>
              </a:rPr>
              <a:t>)</a:t>
            </a:r>
            <a:r>
              <a:rPr lang="zh-TW" altLang="en-US" dirty="0" smtClean="0">
                <a:ea typeface="文鼎中隸" pitchFamily="49" charset="-120"/>
              </a:rPr>
              <a:t>、具備營業牌號</a:t>
            </a:r>
            <a:r>
              <a:rPr lang="en-US" altLang="zh-TW" dirty="0" smtClean="0">
                <a:solidFill>
                  <a:srgbClr val="FF0000"/>
                </a:solidFill>
                <a:ea typeface="文鼎中隸" pitchFamily="49" charset="-120"/>
              </a:rPr>
              <a:t>(</a:t>
            </a:r>
            <a:r>
              <a:rPr lang="zh-TW" altLang="en-US" dirty="0" smtClean="0">
                <a:solidFill>
                  <a:srgbClr val="FF0000"/>
                </a:solidFill>
                <a:ea typeface="文鼎中隸" pitchFamily="49" charset="-120"/>
              </a:rPr>
              <a:t>不論是否已依法辦理登記</a:t>
            </a:r>
            <a:r>
              <a:rPr lang="en-US" altLang="zh-TW" dirty="0" smtClean="0">
                <a:solidFill>
                  <a:srgbClr val="FF0000"/>
                </a:solidFill>
                <a:ea typeface="文鼎中隸" pitchFamily="49" charset="-120"/>
              </a:rPr>
              <a:t>)</a:t>
            </a:r>
            <a:r>
              <a:rPr lang="zh-TW" altLang="en-US" dirty="0" smtClean="0">
                <a:ea typeface="文鼎中隸" pitchFamily="49" charset="-120"/>
              </a:rPr>
              <a:t>或雇用員工協助處理土地銷售</a:t>
            </a:r>
            <a:r>
              <a:rPr lang="zh-TW" altLang="en-US" dirty="0">
                <a:ea typeface="文鼎中隸" pitchFamily="49" charset="-120"/>
              </a:rPr>
              <a:t>。</a:t>
            </a:r>
          </a:p>
        </p:txBody>
      </p:sp>
      <p:sp>
        <p:nvSpPr>
          <p:cNvPr id="3" name="標題 2"/>
          <p:cNvSpPr>
            <a:spLocks noGrp="1"/>
          </p:cNvSpPr>
          <p:nvPr>
            <p:ph type="title"/>
          </p:nvPr>
        </p:nvSpPr>
        <p:spPr/>
        <p:txBody>
          <a:bodyPr>
            <a:normAutofit/>
          </a:bodyPr>
          <a:lstStyle/>
          <a:p>
            <a:pPr algn="ctr"/>
            <a:r>
              <a:rPr lang="zh-TW" altLang="en-US" sz="3000" dirty="0" smtClean="0"/>
              <a:t>個人以自有土地自地自建或</a:t>
            </a:r>
            <a:r>
              <a:rPr lang="en-US" altLang="zh-TW" sz="3000" dirty="0" smtClean="0"/>
              <a:t/>
            </a:r>
            <a:br>
              <a:rPr lang="en-US" altLang="zh-TW" sz="3000" dirty="0" smtClean="0"/>
            </a:br>
            <a:r>
              <a:rPr lang="zh-TW" altLang="en-US" sz="3000" dirty="0" smtClean="0"/>
              <a:t>與營利事業合建</a:t>
            </a:r>
            <a:r>
              <a:rPr lang="en-US" altLang="zh-TW" sz="3000" dirty="0" smtClean="0"/>
              <a:t>-</a:t>
            </a:r>
            <a:r>
              <a:rPr lang="zh-TW" altLang="en-US" sz="3000" dirty="0" smtClean="0"/>
              <a:t>營利性條件</a:t>
            </a:r>
            <a:r>
              <a:rPr lang="en-US" altLang="zh-TW" sz="3000" dirty="0" smtClean="0"/>
              <a:t>#</a:t>
            </a:r>
            <a:endParaRPr lang="zh-TW" altLang="en-US" sz="3000" dirty="0"/>
          </a:p>
        </p:txBody>
      </p:sp>
      <p:sp>
        <p:nvSpPr>
          <p:cNvPr id="4" name="六角星形 3"/>
          <p:cNvSpPr/>
          <p:nvPr/>
        </p:nvSpPr>
        <p:spPr>
          <a:xfrm>
            <a:off x="734375" y="579004"/>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66</a:t>
            </a:fld>
            <a:endParaRPr lang="zh-TW" altLang="en-US"/>
          </a:p>
        </p:txBody>
      </p:sp>
    </p:spTree>
    <p:extLst>
      <p:ext uri="{BB962C8B-B14F-4D97-AF65-F5344CB8AC3E}">
        <p14:creationId xmlns:p14="http://schemas.microsoft.com/office/powerpoint/2010/main" val="18923860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109728" indent="0">
              <a:lnSpc>
                <a:spcPct val="300000"/>
              </a:lnSpc>
              <a:buNone/>
            </a:pPr>
            <a:r>
              <a:rPr lang="zh-TW" altLang="en-US" dirty="0" smtClean="0">
                <a:ea typeface="文鼎中隸" pitchFamily="49" charset="-120"/>
              </a:rPr>
              <a:t>個人依營業稅法相關規定應辦理營業登記者</a:t>
            </a:r>
            <a:endParaRPr lang="zh-TW" altLang="en-US"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個人以自有土地自地自建或</a:t>
            </a:r>
            <a:r>
              <a:rPr lang="en-US" altLang="zh-TW" sz="3000" dirty="0" smtClean="0"/>
              <a:t/>
            </a:r>
            <a:br>
              <a:rPr lang="en-US" altLang="zh-TW" sz="3000" dirty="0" smtClean="0"/>
            </a:br>
            <a:r>
              <a:rPr lang="zh-TW" altLang="en-US" sz="3000" dirty="0" smtClean="0"/>
              <a:t>與營利事業合建－營利性條件＃</a:t>
            </a:r>
            <a:endParaRPr lang="zh-TW" altLang="en-US" sz="3000"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2905225"/>
            <a:ext cx="3378615" cy="3672408"/>
          </a:xfrm>
          <a:prstGeom prst="rect">
            <a:avLst/>
          </a:prstGeom>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67</a:t>
            </a:fld>
            <a:endParaRPr lang="zh-TW" altLang="en-US"/>
          </a:p>
        </p:txBody>
      </p:sp>
    </p:spTree>
    <p:extLst>
      <p:ext uri="{BB962C8B-B14F-4D97-AF65-F5344CB8AC3E}">
        <p14:creationId xmlns:p14="http://schemas.microsoft.com/office/powerpoint/2010/main" val="21984111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268760"/>
            <a:ext cx="8229600" cy="4525963"/>
          </a:xfrm>
        </p:spPr>
        <p:txBody>
          <a:bodyPr>
            <a:normAutofit/>
          </a:bodyPr>
          <a:lstStyle/>
          <a:p>
            <a:pPr>
              <a:buFont typeface="Wingdings" pitchFamily="2" charset="2"/>
              <a:buChar char="u"/>
            </a:pPr>
            <a:r>
              <a:rPr lang="zh-TW" altLang="en-US" sz="1600" b="1" dirty="0" smtClean="0">
                <a:solidFill>
                  <a:srgbClr val="FF0000"/>
                </a:solidFill>
                <a:ea typeface="文鼎中隸" pitchFamily="49" charset="-120"/>
              </a:rPr>
              <a:t>土地十年前取得</a:t>
            </a:r>
            <a:r>
              <a:rPr lang="zh-TW" altLang="en-US" sz="1600" dirty="0" smtClean="0">
                <a:ea typeface="文鼎中隸" pitchFamily="49" charset="-120"/>
              </a:rPr>
              <a:t>成本</a:t>
            </a:r>
            <a:r>
              <a:rPr lang="en-US" altLang="zh-TW" sz="1600" dirty="0" smtClean="0">
                <a:ea typeface="文鼎中隸" pitchFamily="49" charset="-120"/>
              </a:rPr>
              <a:t>6000</a:t>
            </a:r>
            <a:r>
              <a:rPr lang="zh-TW" altLang="en-US" sz="1600" dirty="0" smtClean="0">
                <a:ea typeface="文鼎中隸" pitchFamily="49" charset="-120"/>
              </a:rPr>
              <a:t>萬，</a:t>
            </a:r>
            <a:r>
              <a:rPr lang="en-US" altLang="zh-TW" sz="1600" dirty="0" smtClean="0">
                <a:ea typeface="文鼎中隸" pitchFamily="49" charset="-120"/>
              </a:rPr>
              <a:t>107</a:t>
            </a:r>
            <a:r>
              <a:rPr lang="zh-TW" altLang="en-US" sz="1600" dirty="0" smtClean="0">
                <a:ea typeface="文鼎中隸" pitchFamily="49" charset="-120"/>
              </a:rPr>
              <a:t>年委託營造廠興建房屋成本</a:t>
            </a:r>
            <a:r>
              <a:rPr lang="en-US" altLang="zh-TW" sz="1600" dirty="0" smtClean="0">
                <a:ea typeface="文鼎中隸" pitchFamily="49" charset="-120"/>
              </a:rPr>
              <a:t>8000</a:t>
            </a:r>
            <a:r>
              <a:rPr lang="zh-TW" altLang="en-US" sz="1600" dirty="0" smtClean="0">
                <a:ea typeface="文鼎中隸" pitchFamily="49" charset="-120"/>
              </a:rPr>
              <a:t>萬</a:t>
            </a:r>
            <a:endParaRPr lang="en-US" altLang="zh-TW" sz="1600" dirty="0" smtClean="0">
              <a:ea typeface="文鼎中隸" pitchFamily="49" charset="-120"/>
            </a:endParaRPr>
          </a:p>
          <a:p>
            <a:pPr>
              <a:buFont typeface="Wingdings" pitchFamily="2" charset="2"/>
              <a:buChar char="u"/>
            </a:pPr>
            <a:r>
              <a:rPr lang="zh-TW" altLang="en-US" sz="1600" dirty="0">
                <a:ea typeface="文鼎中隸" pitchFamily="49" charset="-120"/>
              </a:rPr>
              <a:t>房地</a:t>
            </a:r>
            <a:r>
              <a:rPr lang="zh-TW" altLang="en-US" sz="1600" dirty="0" smtClean="0">
                <a:ea typeface="文鼎中隸" pitchFamily="49" charset="-120"/>
              </a:rPr>
              <a:t>總價</a:t>
            </a:r>
            <a:r>
              <a:rPr lang="en-US" altLang="zh-TW" sz="1600" dirty="0" smtClean="0">
                <a:ea typeface="文鼎中隸" pitchFamily="49" charset="-120"/>
              </a:rPr>
              <a:t>4</a:t>
            </a:r>
            <a:r>
              <a:rPr lang="zh-TW" altLang="en-US" sz="1600" dirty="0">
                <a:ea typeface="文鼎中隸" pitchFamily="49" charset="-120"/>
              </a:rPr>
              <a:t>億</a:t>
            </a:r>
            <a:r>
              <a:rPr lang="zh-TW" altLang="en-US" sz="1600" dirty="0" smtClean="0">
                <a:ea typeface="文鼎中隸" pitchFamily="49" charset="-120"/>
              </a:rPr>
              <a:t>元</a:t>
            </a:r>
            <a:r>
              <a:rPr lang="en-US" altLang="zh-TW" sz="1600" b="1" dirty="0" smtClean="0">
                <a:solidFill>
                  <a:srgbClr val="FF0000"/>
                </a:solidFill>
                <a:ea typeface="文鼎中隸" pitchFamily="49" charset="-120"/>
              </a:rPr>
              <a:t>(</a:t>
            </a:r>
            <a:r>
              <a:rPr lang="zh-TW" altLang="en-US" sz="1600" b="1" dirty="0" smtClean="0">
                <a:solidFill>
                  <a:srgbClr val="FF0000"/>
                </a:solidFill>
                <a:ea typeface="文鼎中隸" pitchFamily="49" charset="-120"/>
              </a:rPr>
              <a:t>不含稅</a:t>
            </a:r>
            <a:r>
              <a:rPr lang="en-US" altLang="zh-TW" sz="1600" b="1" dirty="0" smtClean="0">
                <a:solidFill>
                  <a:srgbClr val="FF0000"/>
                </a:solidFill>
                <a:ea typeface="文鼎中隸" pitchFamily="49" charset="-120"/>
              </a:rPr>
              <a:t>)</a:t>
            </a:r>
            <a:r>
              <a:rPr lang="zh-TW" altLang="en-US" sz="1600" dirty="0" smtClean="0">
                <a:ea typeface="文鼎中隸" pitchFamily="49" charset="-120"/>
              </a:rPr>
              <a:t>，代書費、其他稅費、佣金等</a:t>
            </a:r>
            <a:r>
              <a:rPr lang="en-US" altLang="zh-TW" sz="1600" dirty="0" smtClean="0">
                <a:ea typeface="文鼎中隸" pitchFamily="49" charset="-120"/>
              </a:rPr>
              <a:t>2600</a:t>
            </a:r>
            <a:r>
              <a:rPr lang="zh-TW" altLang="en-US" sz="1600" dirty="0" smtClean="0">
                <a:ea typeface="文鼎中隸" pitchFamily="49" charset="-120"/>
              </a:rPr>
              <a:t>萬，土地公告現值增值總額為</a:t>
            </a:r>
            <a:r>
              <a:rPr lang="en-US" altLang="zh-TW" sz="1600" dirty="0" smtClean="0">
                <a:ea typeface="文鼎中隸" pitchFamily="49" charset="-120"/>
              </a:rPr>
              <a:t>2000</a:t>
            </a:r>
            <a:r>
              <a:rPr lang="zh-TW" altLang="en-US" sz="1600" dirty="0" smtClean="0">
                <a:ea typeface="文鼎中隸" pitchFamily="49" charset="-120"/>
              </a:rPr>
              <a:t>萬</a:t>
            </a:r>
            <a:endParaRPr lang="en-US" altLang="zh-TW" sz="1600" dirty="0" smtClean="0">
              <a:ea typeface="文鼎中隸" pitchFamily="49" charset="-120"/>
            </a:endParaRPr>
          </a:p>
          <a:p>
            <a:pPr>
              <a:buFont typeface="Wingdings" pitchFamily="2" charset="2"/>
              <a:buChar char="u"/>
            </a:pPr>
            <a:r>
              <a:rPr lang="zh-TW" altLang="en-US" sz="1600" dirty="0" smtClean="0">
                <a:ea typeface="文鼎中隸" pitchFamily="49" charset="-120"/>
              </a:rPr>
              <a:t>房地比例</a:t>
            </a:r>
            <a:r>
              <a:rPr lang="en-US" altLang="zh-TW" sz="1600" dirty="0" smtClean="0">
                <a:ea typeface="文鼎中隸" pitchFamily="49" charset="-120"/>
              </a:rPr>
              <a:t>40:60</a:t>
            </a:r>
          </a:p>
          <a:p>
            <a:pPr>
              <a:buFont typeface="Wingdings" pitchFamily="2" charset="2"/>
              <a:buChar char="u"/>
            </a:pPr>
            <a:r>
              <a:rPr lang="zh-TW" altLang="en-US" sz="1600" dirty="0" smtClean="0">
                <a:ea typeface="文鼎中隸" pitchFamily="49" charset="-120"/>
              </a:rPr>
              <a:t>綜合所得稅率為</a:t>
            </a:r>
            <a:r>
              <a:rPr lang="en-US" altLang="zh-TW" sz="1600" dirty="0" smtClean="0">
                <a:ea typeface="文鼎中隸" pitchFamily="49" charset="-120"/>
              </a:rPr>
              <a:t>45%</a:t>
            </a:r>
          </a:p>
        </p:txBody>
      </p:sp>
      <p:sp>
        <p:nvSpPr>
          <p:cNvPr id="3" name="標題 2"/>
          <p:cNvSpPr>
            <a:spLocks noGrp="1"/>
          </p:cNvSpPr>
          <p:nvPr>
            <p:ph type="title"/>
          </p:nvPr>
        </p:nvSpPr>
        <p:spPr>
          <a:xfrm>
            <a:off x="539552" y="188640"/>
            <a:ext cx="8229600" cy="1143000"/>
          </a:xfrm>
        </p:spPr>
        <p:txBody>
          <a:bodyPr>
            <a:normAutofit/>
          </a:bodyPr>
          <a:lstStyle/>
          <a:p>
            <a:pPr algn="ctr"/>
            <a:r>
              <a:rPr lang="zh-TW" altLang="en-US" sz="3000" dirty="0" smtClean="0"/>
              <a:t>符合自用住宅自地自建出售新舊制比較</a:t>
            </a:r>
            <a:endParaRPr lang="zh-TW" altLang="en-US" sz="3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0928"/>
            <a:ext cx="7560840" cy="339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68</a:t>
            </a:fld>
            <a:endParaRPr lang="zh-TW" altLang="en-US"/>
          </a:p>
        </p:txBody>
      </p:sp>
    </p:spTree>
    <p:extLst>
      <p:ext uri="{BB962C8B-B14F-4D97-AF65-F5344CB8AC3E}">
        <p14:creationId xmlns:p14="http://schemas.microsoft.com/office/powerpoint/2010/main" val="18740651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83568" y="1268760"/>
            <a:ext cx="8229600" cy="4525963"/>
          </a:xfrm>
        </p:spPr>
        <p:txBody>
          <a:bodyPr>
            <a:normAutofit/>
          </a:bodyPr>
          <a:lstStyle/>
          <a:p>
            <a:pPr>
              <a:buFont typeface="Wingdings" pitchFamily="2" charset="2"/>
              <a:buChar char="u"/>
            </a:pPr>
            <a:r>
              <a:rPr lang="zh-TW" altLang="en-US" sz="1600" b="1" dirty="0" smtClean="0">
                <a:solidFill>
                  <a:srgbClr val="FF0000"/>
                </a:solidFill>
                <a:ea typeface="文鼎中隸" pitchFamily="49" charset="-120"/>
              </a:rPr>
              <a:t>土地</a:t>
            </a:r>
            <a:r>
              <a:rPr lang="en-US" altLang="zh-TW" sz="1600" b="1" dirty="0" smtClean="0">
                <a:solidFill>
                  <a:srgbClr val="FF0000"/>
                </a:solidFill>
                <a:ea typeface="文鼎中隸" pitchFamily="49" charset="-120"/>
              </a:rPr>
              <a:t>105</a:t>
            </a:r>
            <a:r>
              <a:rPr lang="zh-TW" altLang="en-US" sz="1600" b="1" dirty="0" smtClean="0">
                <a:solidFill>
                  <a:srgbClr val="FF0000"/>
                </a:solidFill>
                <a:ea typeface="文鼎中隸" pitchFamily="49" charset="-120"/>
              </a:rPr>
              <a:t>年取得</a:t>
            </a:r>
            <a:r>
              <a:rPr lang="zh-TW" altLang="en-US" sz="1600" dirty="0" smtClean="0">
                <a:ea typeface="文鼎中隸" pitchFamily="49" charset="-120"/>
              </a:rPr>
              <a:t>成本</a:t>
            </a:r>
            <a:r>
              <a:rPr lang="en-US" altLang="zh-TW" sz="1600" dirty="0" smtClean="0">
                <a:ea typeface="文鼎中隸" pitchFamily="49" charset="-120"/>
              </a:rPr>
              <a:t>16000</a:t>
            </a:r>
            <a:r>
              <a:rPr lang="zh-TW" altLang="en-US" sz="1600" dirty="0" smtClean="0">
                <a:ea typeface="文鼎中隸" pitchFamily="49" charset="-120"/>
              </a:rPr>
              <a:t>萬，</a:t>
            </a:r>
            <a:r>
              <a:rPr lang="en-US" altLang="zh-TW" sz="1600" dirty="0" smtClean="0">
                <a:ea typeface="文鼎中隸" pitchFamily="49" charset="-120"/>
              </a:rPr>
              <a:t>107</a:t>
            </a:r>
            <a:r>
              <a:rPr lang="zh-TW" altLang="en-US" sz="1600" dirty="0" smtClean="0">
                <a:ea typeface="文鼎中隸" pitchFamily="49" charset="-120"/>
              </a:rPr>
              <a:t>年委託營造廠興建房屋成本</a:t>
            </a:r>
            <a:r>
              <a:rPr lang="en-US" altLang="zh-TW" sz="1600" dirty="0" smtClean="0">
                <a:ea typeface="文鼎中隸" pitchFamily="49" charset="-120"/>
              </a:rPr>
              <a:t>8000</a:t>
            </a:r>
            <a:r>
              <a:rPr lang="zh-TW" altLang="en-US" sz="1600" dirty="0" smtClean="0">
                <a:ea typeface="文鼎中隸" pitchFamily="49" charset="-120"/>
              </a:rPr>
              <a:t>萬</a:t>
            </a:r>
            <a:endParaRPr lang="en-US" altLang="zh-TW" sz="1600" dirty="0" smtClean="0">
              <a:ea typeface="文鼎中隸" pitchFamily="49" charset="-120"/>
            </a:endParaRPr>
          </a:p>
          <a:p>
            <a:pPr>
              <a:buFont typeface="Wingdings" pitchFamily="2" charset="2"/>
              <a:buChar char="u"/>
            </a:pPr>
            <a:r>
              <a:rPr lang="zh-TW" altLang="en-US" sz="1600" dirty="0">
                <a:ea typeface="文鼎中隸" pitchFamily="49" charset="-120"/>
              </a:rPr>
              <a:t>房地</a:t>
            </a:r>
            <a:r>
              <a:rPr lang="zh-TW" altLang="en-US" sz="1600" dirty="0" smtClean="0">
                <a:ea typeface="文鼎中隸" pitchFamily="49" charset="-120"/>
              </a:rPr>
              <a:t>總價</a:t>
            </a:r>
            <a:r>
              <a:rPr lang="en-US" altLang="zh-TW" sz="1600" dirty="0" smtClean="0">
                <a:ea typeface="文鼎中隸" pitchFamily="49" charset="-120"/>
              </a:rPr>
              <a:t>4</a:t>
            </a:r>
            <a:r>
              <a:rPr lang="zh-TW" altLang="en-US" sz="1600" dirty="0">
                <a:ea typeface="文鼎中隸" pitchFamily="49" charset="-120"/>
              </a:rPr>
              <a:t>億</a:t>
            </a:r>
            <a:r>
              <a:rPr lang="zh-TW" altLang="en-US" sz="1600" dirty="0" smtClean="0">
                <a:ea typeface="文鼎中隸" pitchFamily="49" charset="-120"/>
              </a:rPr>
              <a:t>元</a:t>
            </a:r>
            <a:r>
              <a:rPr lang="en-US" altLang="zh-TW" sz="1600" b="1" dirty="0" smtClean="0">
                <a:solidFill>
                  <a:srgbClr val="FF0000"/>
                </a:solidFill>
                <a:ea typeface="文鼎中隸" pitchFamily="49" charset="-120"/>
              </a:rPr>
              <a:t>(</a:t>
            </a:r>
            <a:r>
              <a:rPr lang="zh-TW" altLang="en-US" sz="1600" b="1" dirty="0" smtClean="0">
                <a:solidFill>
                  <a:srgbClr val="FF0000"/>
                </a:solidFill>
                <a:ea typeface="文鼎中隸" pitchFamily="49" charset="-120"/>
              </a:rPr>
              <a:t>不含稅</a:t>
            </a:r>
            <a:r>
              <a:rPr lang="en-US" altLang="zh-TW" sz="1600" b="1" dirty="0" smtClean="0">
                <a:solidFill>
                  <a:srgbClr val="FF0000"/>
                </a:solidFill>
                <a:ea typeface="文鼎中隸" pitchFamily="49" charset="-120"/>
              </a:rPr>
              <a:t>)</a:t>
            </a:r>
            <a:r>
              <a:rPr lang="zh-TW" altLang="en-US" sz="1600" dirty="0" smtClean="0">
                <a:ea typeface="文鼎中隸" pitchFamily="49" charset="-120"/>
              </a:rPr>
              <a:t>，代書費、其他稅費、佣金等</a:t>
            </a:r>
            <a:r>
              <a:rPr lang="en-US" altLang="zh-TW" sz="1600" dirty="0" smtClean="0">
                <a:ea typeface="文鼎中隸" pitchFamily="49" charset="-120"/>
              </a:rPr>
              <a:t>2600</a:t>
            </a:r>
            <a:r>
              <a:rPr lang="zh-TW" altLang="en-US" sz="1600" dirty="0" smtClean="0">
                <a:ea typeface="文鼎中隸" pitchFamily="49" charset="-120"/>
              </a:rPr>
              <a:t>萬，土地公告現值增值總額為</a:t>
            </a:r>
            <a:r>
              <a:rPr lang="en-US" altLang="zh-TW" sz="1600" dirty="0" smtClean="0">
                <a:ea typeface="文鼎中隸" pitchFamily="49" charset="-120"/>
              </a:rPr>
              <a:t>2600</a:t>
            </a:r>
            <a:r>
              <a:rPr lang="zh-TW" altLang="en-US" sz="1600" dirty="0" smtClean="0">
                <a:ea typeface="文鼎中隸" pitchFamily="49" charset="-120"/>
              </a:rPr>
              <a:t>萬，土地公告現值增值總額為</a:t>
            </a:r>
            <a:r>
              <a:rPr lang="en-US" altLang="zh-TW" sz="1600" dirty="0" smtClean="0">
                <a:ea typeface="文鼎中隸" pitchFamily="49" charset="-120"/>
              </a:rPr>
              <a:t>2000</a:t>
            </a:r>
            <a:r>
              <a:rPr lang="zh-TW" altLang="en-US" sz="1600" dirty="0" smtClean="0">
                <a:ea typeface="文鼎中隸" pitchFamily="49" charset="-120"/>
              </a:rPr>
              <a:t>萬</a:t>
            </a:r>
            <a:endParaRPr lang="en-US" altLang="zh-TW" sz="1600" dirty="0" smtClean="0">
              <a:ea typeface="文鼎中隸" pitchFamily="49" charset="-120"/>
            </a:endParaRPr>
          </a:p>
          <a:p>
            <a:pPr>
              <a:buFont typeface="Wingdings" pitchFamily="2" charset="2"/>
              <a:buChar char="u"/>
            </a:pPr>
            <a:r>
              <a:rPr lang="zh-TW" altLang="en-US" sz="1600" dirty="0" smtClean="0">
                <a:ea typeface="文鼎中隸" pitchFamily="49" charset="-120"/>
              </a:rPr>
              <a:t>房地比例</a:t>
            </a:r>
            <a:r>
              <a:rPr lang="en-US" altLang="zh-TW" sz="1600" dirty="0" smtClean="0">
                <a:ea typeface="文鼎中隸" pitchFamily="49" charset="-120"/>
              </a:rPr>
              <a:t>40:60</a:t>
            </a:r>
          </a:p>
          <a:p>
            <a:pPr>
              <a:buFont typeface="Wingdings" pitchFamily="2" charset="2"/>
              <a:buChar char="u"/>
            </a:pPr>
            <a:r>
              <a:rPr lang="zh-TW" altLang="en-US" sz="1600" dirty="0" smtClean="0">
                <a:ea typeface="文鼎中隸" pitchFamily="49" charset="-120"/>
              </a:rPr>
              <a:t>綜合所得稅率為</a:t>
            </a:r>
            <a:r>
              <a:rPr lang="en-US" altLang="zh-TW" sz="1600" dirty="0" smtClean="0">
                <a:ea typeface="文鼎中隸" pitchFamily="49" charset="-120"/>
              </a:rPr>
              <a:t>45%</a:t>
            </a:r>
            <a:endParaRPr lang="zh-TW" altLang="en-US" sz="1600" dirty="0">
              <a:ea typeface="文鼎中隸" pitchFamily="49" charset="-120"/>
            </a:endParaRPr>
          </a:p>
        </p:txBody>
      </p:sp>
      <p:sp>
        <p:nvSpPr>
          <p:cNvPr id="3" name="標題 2"/>
          <p:cNvSpPr>
            <a:spLocks noGrp="1"/>
          </p:cNvSpPr>
          <p:nvPr>
            <p:ph type="title"/>
          </p:nvPr>
        </p:nvSpPr>
        <p:spPr>
          <a:xfrm>
            <a:off x="539552" y="260648"/>
            <a:ext cx="8229600" cy="1143000"/>
          </a:xfrm>
        </p:spPr>
        <p:txBody>
          <a:bodyPr>
            <a:normAutofit/>
          </a:bodyPr>
          <a:lstStyle/>
          <a:p>
            <a:pPr algn="ctr"/>
            <a:r>
              <a:rPr lang="zh-TW" altLang="en-US" sz="3000" dirty="0"/>
              <a:t>符合自用</a:t>
            </a:r>
            <a:r>
              <a:rPr lang="zh-TW" altLang="en-US" sz="3000" dirty="0" smtClean="0"/>
              <a:t>住宅自地自建出售新舊制必較</a:t>
            </a:r>
            <a:endParaRPr lang="zh-TW" altLang="en-US" sz="3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80928"/>
            <a:ext cx="7262390" cy="377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69</a:t>
            </a:fld>
            <a:endParaRPr lang="zh-TW" altLang="en-US"/>
          </a:p>
        </p:txBody>
      </p:sp>
    </p:spTree>
    <p:extLst>
      <p:ext uri="{BB962C8B-B14F-4D97-AF65-F5344CB8AC3E}">
        <p14:creationId xmlns:p14="http://schemas.microsoft.com/office/powerpoint/2010/main" val="3299448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467544" y="692696"/>
            <a:ext cx="7772400" cy="1829761"/>
          </a:xfrm>
        </p:spPr>
        <p:txBody>
          <a:bodyPr/>
          <a:lstStyle/>
          <a:p>
            <a:pPr algn="ctr"/>
            <a:r>
              <a:rPr lang="zh-TW" altLang="en-US" dirty="0" smtClean="0">
                <a:ea typeface="文鼎中隸" pitchFamily="49" charset="-120"/>
              </a:rPr>
              <a:t>二、房地產稅制</a:t>
            </a:r>
            <a:endParaRPr lang="zh-TW" altLang="en-US" dirty="0">
              <a:ea typeface="文鼎中隸" pitchFamily="49"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636912"/>
            <a:ext cx="3419827" cy="2133972"/>
          </a:xfrm>
          <a:prstGeom prst="rect">
            <a:avLst/>
          </a:prstGeom>
          <a:ln>
            <a:noFill/>
          </a:ln>
          <a:effectLst>
            <a:softEdge rad="112500"/>
          </a:effec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7</a:t>
            </a:fld>
            <a:endParaRPr lang="zh-TW" altLang="en-US"/>
          </a:p>
        </p:txBody>
      </p:sp>
    </p:spTree>
    <p:extLst>
      <p:ext uri="{BB962C8B-B14F-4D97-AF65-F5344CB8AC3E}">
        <p14:creationId xmlns:p14="http://schemas.microsoft.com/office/powerpoint/2010/main" val="40132607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124744"/>
            <a:ext cx="8229600" cy="4525963"/>
          </a:xfrm>
        </p:spPr>
        <p:txBody>
          <a:bodyPr>
            <a:normAutofit/>
          </a:bodyPr>
          <a:lstStyle/>
          <a:p>
            <a:pPr>
              <a:buFont typeface="Wingdings" pitchFamily="2" charset="2"/>
              <a:buChar char="u"/>
            </a:pPr>
            <a:r>
              <a:rPr lang="zh-TW" altLang="en-US" sz="1600" dirty="0" smtClean="0">
                <a:ea typeface="文鼎中隸" pitchFamily="49" charset="-120"/>
              </a:rPr>
              <a:t>土地</a:t>
            </a:r>
            <a:r>
              <a:rPr lang="en-US" altLang="zh-TW" sz="1600" dirty="0" smtClean="0">
                <a:ea typeface="文鼎中隸" pitchFamily="49" charset="-120"/>
              </a:rPr>
              <a:t>105</a:t>
            </a:r>
            <a:r>
              <a:rPr lang="zh-TW" altLang="en-US" sz="1600" dirty="0" smtClean="0">
                <a:ea typeface="文鼎中隸" pitchFamily="49" charset="-120"/>
              </a:rPr>
              <a:t>年取得成本</a:t>
            </a:r>
            <a:r>
              <a:rPr lang="en-US" altLang="zh-TW" sz="1600" dirty="0" smtClean="0">
                <a:ea typeface="文鼎中隸" pitchFamily="49" charset="-120"/>
              </a:rPr>
              <a:t>16000</a:t>
            </a:r>
            <a:r>
              <a:rPr lang="zh-TW" altLang="en-US" sz="1600" dirty="0" smtClean="0">
                <a:ea typeface="文鼎中隸" pitchFamily="49" charset="-120"/>
              </a:rPr>
              <a:t>萬，</a:t>
            </a:r>
            <a:r>
              <a:rPr lang="en-US" altLang="zh-TW" sz="1600" dirty="0" smtClean="0">
                <a:ea typeface="文鼎中隸" pitchFamily="49" charset="-120"/>
              </a:rPr>
              <a:t>107</a:t>
            </a:r>
            <a:r>
              <a:rPr lang="zh-TW" altLang="en-US" sz="1600" dirty="0" smtClean="0">
                <a:ea typeface="文鼎中隸" pitchFamily="49" charset="-120"/>
              </a:rPr>
              <a:t>年委託營造廠興建房屋成本</a:t>
            </a:r>
            <a:r>
              <a:rPr lang="en-US" altLang="zh-TW" sz="1600" dirty="0" smtClean="0">
                <a:ea typeface="文鼎中隸" pitchFamily="49" charset="-120"/>
              </a:rPr>
              <a:t>8000</a:t>
            </a:r>
            <a:r>
              <a:rPr lang="zh-TW" altLang="en-US" sz="1600" dirty="0" smtClean="0">
                <a:ea typeface="文鼎中隸" pitchFamily="49" charset="-120"/>
              </a:rPr>
              <a:t>萬</a:t>
            </a:r>
            <a:endParaRPr lang="en-US" altLang="zh-TW" sz="1600" dirty="0" smtClean="0">
              <a:ea typeface="文鼎中隸" pitchFamily="49" charset="-120"/>
            </a:endParaRPr>
          </a:p>
          <a:p>
            <a:pPr>
              <a:buFont typeface="Wingdings" pitchFamily="2" charset="2"/>
              <a:buChar char="u"/>
            </a:pPr>
            <a:r>
              <a:rPr lang="zh-TW" altLang="en-US" sz="1600" dirty="0" smtClean="0">
                <a:ea typeface="文鼎中隸" pitchFamily="49" charset="-120"/>
              </a:rPr>
              <a:t>房地總價</a:t>
            </a:r>
            <a:r>
              <a:rPr lang="en-US" altLang="zh-TW" sz="1600" dirty="0" smtClean="0">
                <a:ea typeface="文鼎中隸" pitchFamily="49" charset="-120"/>
              </a:rPr>
              <a:t>4</a:t>
            </a:r>
            <a:r>
              <a:rPr lang="zh-TW" altLang="en-US" sz="1600" dirty="0">
                <a:ea typeface="文鼎中隸" pitchFamily="49" charset="-120"/>
              </a:rPr>
              <a:t>億</a:t>
            </a:r>
            <a:r>
              <a:rPr lang="zh-TW" altLang="en-US" sz="1600" dirty="0" smtClean="0">
                <a:ea typeface="文鼎中隸" pitchFamily="49" charset="-120"/>
              </a:rPr>
              <a:t>元</a:t>
            </a:r>
            <a:r>
              <a:rPr lang="en-US" altLang="zh-TW" sz="1600" b="1" dirty="0" smtClean="0">
                <a:solidFill>
                  <a:srgbClr val="FF0000"/>
                </a:solidFill>
                <a:ea typeface="文鼎中隸" pitchFamily="49" charset="-120"/>
              </a:rPr>
              <a:t>(</a:t>
            </a:r>
            <a:r>
              <a:rPr lang="zh-TW" altLang="en-US" sz="1600" b="1" dirty="0" smtClean="0">
                <a:solidFill>
                  <a:srgbClr val="FF0000"/>
                </a:solidFill>
                <a:ea typeface="文鼎中隸" pitchFamily="49" charset="-120"/>
              </a:rPr>
              <a:t>不含稅</a:t>
            </a:r>
            <a:r>
              <a:rPr lang="en-US" altLang="zh-TW" sz="1600" b="1" dirty="0" smtClean="0">
                <a:solidFill>
                  <a:srgbClr val="FF0000"/>
                </a:solidFill>
                <a:ea typeface="文鼎中隸" pitchFamily="49" charset="-120"/>
              </a:rPr>
              <a:t>)</a:t>
            </a:r>
            <a:r>
              <a:rPr lang="zh-TW" altLang="en-US" sz="1600" dirty="0" smtClean="0">
                <a:ea typeface="文鼎中隸" pitchFamily="49" charset="-120"/>
              </a:rPr>
              <a:t>，代書費、其他稅費、佣金等</a:t>
            </a:r>
            <a:r>
              <a:rPr lang="en-US" altLang="zh-TW" sz="1600" dirty="0" smtClean="0">
                <a:ea typeface="文鼎中隸" pitchFamily="49" charset="-120"/>
              </a:rPr>
              <a:t>2600</a:t>
            </a:r>
            <a:r>
              <a:rPr lang="zh-TW" altLang="en-US" sz="1600" dirty="0" smtClean="0">
                <a:ea typeface="文鼎中隸" pitchFamily="49" charset="-120"/>
              </a:rPr>
              <a:t>萬，土地公告現值增值總額為</a:t>
            </a:r>
            <a:r>
              <a:rPr lang="en-US" altLang="zh-TW" sz="1600" dirty="0" smtClean="0">
                <a:ea typeface="文鼎中隸" pitchFamily="49" charset="-120"/>
              </a:rPr>
              <a:t>2000</a:t>
            </a:r>
            <a:r>
              <a:rPr lang="zh-TW" altLang="en-US" sz="1600" dirty="0" smtClean="0">
                <a:ea typeface="文鼎中隸" pitchFamily="49" charset="-120"/>
              </a:rPr>
              <a:t>萬，土地增值稅為</a:t>
            </a:r>
            <a:r>
              <a:rPr lang="en-US" altLang="zh-TW" sz="1600" dirty="0" smtClean="0">
                <a:ea typeface="文鼎中隸" pitchFamily="49" charset="-120"/>
              </a:rPr>
              <a:t>500</a:t>
            </a:r>
            <a:r>
              <a:rPr lang="zh-TW" altLang="en-US" sz="1600" dirty="0" smtClean="0">
                <a:ea typeface="文鼎中隸" pitchFamily="49" charset="-120"/>
              </a:rPr>
              <a:t>萬</a:t>
            </a:r>
            <a:endParaRPr lang="en-US" altLang="zh-TW" sz="1600" dirty="0" smtClean="0">
              <a:ea typeface="文鼎中隸" pitchFamily="49" charset="-120"/>
            </a:endParaRPr>
          </a:p>
          <a:p>
            <a:pPr>
              <a:buFont typeface="Wingdings" pitchFamily="2" charset="2"/>
              <a:buChar char="u"/>
            </a:pPr>
            <a:r>
              <a:rPr lang="zh-TW" altLang="en-US" sz="1600" dirty="0">
                <a:ea typeface="文鼎中隸" pitchFamily="49" charset="-120"/>
              </a:rPr>
              <a:t>房地</a:t>
            </a:r>
            <a:r>
              <a:rPr lang="zh-TW" altLang="en-US" sz="1600" dirty="0" smtClean="0">
                <a:ea typeface="文鼎中隸" pitchFamily="49" charset="-120"/>
              </a:rPr>
              <a:t>比例</a:t>
            </a:r>
            <a:r>
              <a:rPr lang="en-US" altLang="zh-TW" sz="1600" dirty="0" smtClean="0">
                <a:ea typeface="文鼎中隸" pitchFamily="49" charset="-120"/>
              </a:rPr>
              <a:t>40:60</a:t>
            </a:r>
          </a:p>
          <a:p>
            <a:pPr>
              <a:buFont typeface="Wingdings" pitchFamily="2" charset="2"/>
              <a:buChar char="u"/>
            </a:pPr>
            <a:r>
              <a:rPr lang="zh-TW" altLang="en-US" sz="1600" dirty="0" smtClean="0">
                <a:ea typeface="文鼎中隸" pitchFamily="49" charset="-120"/>
              </a:rPr>
              <a:t>綜合所得稅率為</a:t>
            </a:r>
            <a:r>
              <a:rPr lang="en-US" altLang="zh-TW" sz="1600" dirty="0" smtClean="0">
                <a:ea typeface="文鼎中隸" pitchFamily="49" charset="-120"/>
              </a:rPr>
              <a:t>45%</a:t>
            </a:r>
            <a:endParaRPr lang="zh-TW" altLang="en-US" sz="1600" dirty="0">
              <a:ea typeface="文鼎中隸" pitchFamily="49" charset="-120"/>
            </a:endParaRPr>
          </a:p>
        </p:txBody>
      </p:sp>
      <p:sp>
        <p:nvSpPr>
          <p:cNvPr id="3" name="標題 2"/>
          <p:cNvSpPr>
            <a:spLocks noGrp="1"/>
          </p:cNvSpPr>
          <p:nvPr>
            <p:ph type="title"/>
          </p:nvPr>
        </p:nvSpPr>
        <p:spPr>
          <a:xfrm>
            <a:off x="395536" y="116632"/>
            <a:ext cx="8229600" cy="1143000"/>
          </a:xfrm>
        </p:spPr>
        <p:txBody>
          <a:bodyPr>
            <a:normAutofit/>
          </a:bodyPr>
          <a:lstStyle/>
          <a:p>
            <a:pPr algn="ctr"/>
            <a:r>
              <a:rPr lang="zh-TW" altLang="en-US" sz="3000" dirty="0"/>
              <a:t>需</a:t>
            </a:r>
            <a:r>
              <a:rPr lang="zh-TW" altLang="en-US" sz="3000" dirty="0" smtClean="0"/>
              <a:t>設籍自地自建出售</a:t>
            </a:r>
            <a:endParaRPr lang="zh-TW" altLang="en-US" sz="3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80286"/>
            <a:ext cx="7742634" cy="34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70</a:t>
            </a:fld>
            <a:endParaRPr lang="zh-TW" altLang="en-US"/>
          </a:p>
        </p:txBody>
      </p:sp>
    </p:spTree>
    <p:extLst>
      <p:ext uri="{BB962C8B-B14F-4D97-AF65-F5344CB8AC3E}">
        <p14:creationId xmlns:p14="http://schemas.microsoft.com/office/powerpoint/2010/main" val="23735440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en-US" sz="3000" dirty="0" smtClean="0"/>
              <a:t>個人自地自建出售營利與否差異</a:t>
            </a:r>
            <a:endParaRPr lang="zh-TW" altLang="en-US" sz="3000" dirty="0"/>
          </a:p>
        </p:txBody>
      </p:sp>
      <p:graphicFrame>
        <p:nvGraphicFramePr>
          <p:cNvPr id="4" name="表格 3"/>
          <p:cNvGraphicFramePr>
            <a:graphicFrameLocks noGrp="1"/>
          </p:cNvGraphicFramePr>
          <p:nvPr>
            <p:extLst>
              <p:ext uri="{D42A27DB-BD31-4B8C-83A1-F6EECF244321}">
                <p14:modId xmlns:p14="http://schemas.microsoft.com/office/powerpoint/2010/main" val="2205926054"/>
              </p:ext>
            </p:extLst>
          </p:nvPr>
        </p:nvGraphicFramePr>
        <p:xfrm>
          <a:off x="395536" y="1196752"/>
          <a:ext cx="8568952" cy="5669280"/>
        </p:xfrm>
        <a:graphic>
          <a:graphicData uri="http://schemas.openxmlformats.org/drawingml/2006/table">
            <a:tbl>
              <a:tblPr firstRow="1" bandRow="1">
                <a:tableStyleId>{5C22544A-7EE6-4342-B048-85BDC9FD1C3A}</a:tableStyleId>
              </a:tblPr>
              <a:tblGrid>
                <a:gridCol w="772610"/>
                <a:gridCol w="7796342"/>
              </a:tblGrid>
              <a:tr h="1764196">
                <a:tc>
                  <a:txBody>
                    <a:bodyPr/>
                    <a:lstStyle/>
                    <a:p>
                      <a:pPr algn="ctr">
                        <a:lnSpc>
                          <a:spcPct val="150000"/>
                        </a:lnSpc>
                      </a:pPr>
                      <a:r>
                        <a:rPr lang="zh-TW" altLang="en-US" sz="2400" b="1" dirty="0" smtClean="0">
                          <a:solidFill>
                            <a:schemeClr val="tx1"/>
                          </a:solidFill>
                          <a:ea typeface="文鼎中隸" pitchFamily="49" charset="-120"/>
                        </a:rPr>
                        <a:t>非營利</a:t>
                      </a:r>
                      <a:endParaRPr lang="zh-TW" altLang="en-US" sz="2400" b="1" dirty="0">
                        <a:solidFill>
                          <a:schemeClr val="tx1"/>
                        </a:solidFill>
                        <a:ea typeface="文鼎中隸" pitchFamily="49" charset="-120"/>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200000"/>
                        </a:lnSpc>
                      </a:pPr>
                      <a:r>
                        <a:rPr lang="zh-TW" altLang="en-US" sz="2000" b="0" dirty="0" smtClean="0">
                          <a:solidFill>
                            <a:schemeClr val="tx1"/>
                          </a:solidFill>
                          <a:ea typeface="文鼎中隸" pitchFamily="49" charset="-120"/>
                        </a:rPr>
                        <a:t>房地合一出售所得</a:t>
                      </a:r>
                      <a:r>
                        <a:rPr lang="en-US" altLang="zh-TW" sz="2000" b="0" dirty="0" smtClean="0">
                          <a:solidFill>
                            <a:schemeClr val="tx1"/>
                          </a:solidFill>
                          <a:ea typeface="文鼎中隸" pitchFamily="49" charset="-120"/>
                        </a:rPr>
                        <a:t>=(40000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-16000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-8000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-2600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-2000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)=11400</a:t>
                      </a:r>
                      <a:r>
                        <a:rPr lang="zh-TW" altLang="en-US" sz="2000" b="0" dirty="0" smtClean="0">
                          <a:solidFill>
                            <a:schemeClr val="tx1"/>
                          </a:solidFill>
                          <a:ea typeface="文鼎中隸" pitchFamily="49" charset="-120"/>
                        </a:rPr>
                        <a:t>萬</a:t>
                      </a:r>
                      <a:endParaRPr lang="en-US" altLang="zh-TW" sz="2000" b="0" dirty="0" smtClean="0">
                        <a:solidFill>
                          <a:schemeClr val="tx1"/>
                        </a:solidFill>
                        <a:ea typeface="文鼎中隸" pitchFamily="49" charset="-120"/>
                      </a:endParaRPr>
                    </a:p>
                    <a:p>
                      <a:pPr>
                        <a:lnSpc>
                          <a:spcPct val="200000"/>
                        </a:lnSpc>
                      </a:pPr>
                      <a:r>
                        <a:rPr lang="zh-TW" altLang="en-US" sz="2000" b="0" dirty="0" smtClean="0">
                          <a:solidFill>
                            <a:schemeClr val="tx1"/>
                          </a:solidFill>
                          <a:ea typeface="文鼎中隸" pitchFamily="49" charset="-120"/>
                        </a:rPr>
                        <a:t>分離課稅所得稅</a:t>
                      </a:r>
                      <a:r>
                        <a:rPr lang="en-US" altLang="zh-TW" sz="2000" b="0" dirty="0" smtClean="0">
                          <a:solidFill>
                            <a:schemeClr val="tx1"/>
                          </a:solidFill>
                          <a:ea typeface="文鼎中隸" pitchFamily="49" charset="-120"/>
                        </a:rPr>
                        <a:t>=11400</a:t>
                      </a:r>
                      <a:r>
                        <a:rPr lang="zh-TW" altLang="en-US" sz="2000" b="0" dirty="0" smtClean="0">
                          <a:solidFill>
                            <a:schemeClr val="tx1"/>
                          </a:solidFill>
                          <a:ea typeface="文鼎中隸" pitchFamily="49" charset="-120"/>
                        </a:rPr>
                        <a:t>萬*</a:t>
                      </a:r>
                      <a:r>
                        <a:rPr lang="en-US" altLang="zh-TW" sz="2000" b="1" u="sng" dirty="0" smtClean="0">
                          <a:solidFill>
                            <a:srgbClr val="FF0000"/>
                          </a:solidFill>
                          <a:ea typeface="文鼎中隸" pitchFamily="49" charset="-120"/>
                        </a:rPr>
                        <a:t>20%</a:t>
                      </a:r>
                      <a:r>
                        <a:rPr lang="en-US" altLang="zh-TW" sz="2000" b="0" dirty="0" smtClean="0">
                          <a:solidFill>
                            <a:schemeClr val="tx1"/>
                          </a:solidFill>
                          <a:ea typeface="文鼎中隸" pitchFamily="49" charset="-120"/>
                        </a:rPr>
                        <a:t>=2280</a:t>
                      </a:r>
                      <a:r>
                        <a:rPr lang="zh-TW" altLang="en-US" sz="2000" b="0" dirty="0" smtClean="0">
                          <a:solidFill>
                            <a:schemeClr val="tx1"/>
                          </a:solidFill>
                          <a:ea typeface="文鼎中隸" pitchFamily="49" charset="-120"/>
                        </a:rPr>
                        <a:t>萬</a:t>
                      </a:r>
                      <a:endParaRPr lang="en-US" altLang="zh-TW" sz="2000" b="0" dirty="0" smtClean="0">
                        <a:solidFill>
                          <a:schemeClr val="tx1"/>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764196">
                <a:tc>
                  <a:txBody>
                    <a:bodyPr/>
                    <a:lstStyle/>
                    <a:p>
                      <a:pPr algn="ctr">
                        <a:lnSpc>
                          <a:spcPct val="150000"/>
                        </a:lnSpc>
                      </a:pPr>
                      <a:r>
                        <a:rPr lang="zh-TW" altLang="en-US" sz="2400" b="1" dirty="0" smtClean="0">
                          <a:solidFill>
                            <a:schemeClr val="tx1"/>
                          </a:solidFill>
                          <a:ea typeface="文鼎中隸" pitchFamily="49" charset="-120"/>
                        </a:rPr>
                        <a:t>營利</a:t>
                      </a:r>
                      <a:endParaRPr lang="zh-TW" altLang="en-US" sz="2400" b="1" dirty="0">
                        <a:solidFill>
                          <a:schemeClr val="tx1"/>
                        </a:solidFill>
                        <a:ea typeface="文鼎中隸" pitchFamily="49" charset="-120"/>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200000"/>
                        </a:lnSpc>
                      </a:pPr>
                      <a:r>
                        <a:rPr lang="zh-TW" altLang="en-US" sz="2000" b="0" dirty="0" smtClean="0">
                          <a:solidFill>
                            <a:schemeClr val="tx1"/>
                          </a:solidFill>
                          <a:ea typeface="文鼎中隸" pitchFamily="49" charset="-120"/>
                        </a:rPr>
                        <a:t>營利事業所得稅</a:t>
                      </a:r>
                      <a:r>
                        <a:rPr lang="en-US" altLang="zh-TW" sz="2000" b="0" dirty="0" smtClean="0">
                          <a:solidFill>
                            <a:schemeClr val="tx1"/>
                          </a:solidFill>
                          <a:ea typeface="文鼎中隸" pitchFamily="49" charset="-120"/>
                        </a:rPr>
                        <a:t>=(40000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-16000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-8000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-2600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-2000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a:t>
                      </a:r>
                      <a:r>
                        <a:rPr lang="zh-TW" altLang="en-US" sz="2000" b="0" dirty="0" smtClean="0">
                          <a:solidFill>
                            <a:schemeClr val="tx1"/>
                          </a:solidFill>
                          <a:ea typeface="文鼎中隸" pitchFamily="49" charset="-120"/>
                        </a:rPr>
                        <a:t>*</a:t>
                      </a:r>
                      <a:r>
                        <a:rPr lang="en-US" altLang="zh-TW" sz="2000" b="0" dirty="0" smtClean="0">
                          <a:solidFill>
                            <a:schemeClr val="tx1"/>
                          </a:solidFill>
                          <a:ea typeface="文鼎中隸" pitchFamily="49" charset="-120"/>
                        </a:rPr>
                        <a:t>17%/2=969</a:t>
                      </a:r>
                      <a:r>
                        <a:rPr lang="zh-TW" altLang="en-US" sz="2000" b="0" dirty="0" smtClean="0">
                          <a:solidFill>
                            <a:schemeClr val="tx1"/>
                          </a:solidFill>
                          <a:ea typeface="文鼎中隸" pitchFamily="49" charset="-120"/>
                        </a:rPr>
                        <a:t>萬</a:t>
                      </a:r>
                      <a:endParaRPr lang="en-US" altLang="zh-TW" sz="2000" b="0" dirty="0" smtClean="0">
                        <a:solidFill>
                          <a:schemeClr val="tx1"/>
                        </a:solidFill>
                        <a:ea typeface="文鼎中隸" pitchFamily="49" charset="-120"/>
                      </a:endParaRPr>
                    </a:p>
                    <a:p>
                      <a:pPr>
                        <a:lnSpc>
                          <a:spcPct val="200000"/>
                        </a:lnSpc>
                      </a:pPr>
                      <a:r>
                        <a:rPr lang="zh-TW" altLang="en-US" sz="2000" b="0" dirty="0" smtClean="0">
                          <a:solidFill>
                            <a:schemeClr val="tx1"/>
                          </a:solidFill>
                          <a:ea typeface="文鼎中隸" pitchFamily="49" charset="-120"/>
                        </a:rPr>
                        <a:t>個人營利所得稅</a:t>
                      </a:r>
                      <a:r>
                        <a:rPr lang="en-US" altLang="zh-TW" sz="2000" b="0" dirty="0" smtClean="0">
                          <a:solidFill>
                            <a:schemeClr val="tx1"/>
                          </a:solidFill>
                          <a:ea typeface="文鼎中隸" pitchFamily="49" charset="-120"/>
                        </a:rPr>
                        <a:t>=(40000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-16000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-8000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-2600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-500</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-969</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)=11931</a:t>
                      </a:r>
                      <a:r>
                        <a:rPr lang="zh-TW" altLang="en-US" sz="2000" b="0" dirty="0" smtClean="0">
                          <a:solidFill>
                            <a:schemeClr val="tx1"/>
                          </a:solidFill>
                          <a:ea typeface="文鼎中隸" pitchFamily="49" charset="-120"/>
                        </a:rPr>
                        <a:t>萬</a:t>
                      </a:r>
                      <a:endParaRPr lang="en-US" altLang="zh-TW" sz="2000" b="0" dirty="0" smtClean="0">
                        <a:solidFill>
                          <a:schemeClr val="tx1"/>
                        </a:solidFill>
                        <a:ea typeface="文鼎中隸" pitchFamily="49" charset="-120"/>
                      </a:endParaRPr>
                    </a:p>
                    <a:p>
                      <a:pPr>
                        <a:lnSpc>
                          <a:spcPct val="200000"/>
                        </a:lnSpc>
                      </a:pPr>
                      <a:r>
                        <a:rPr lang="zh-TW" altLang="en-US" sz="2000" b="0" dirty="0" smtClean="0">
                          <a:solidFill>
                            <a:schemeClr val="tx1"/>
                          </a:solidFill>
                          <a:ea typeface="文鼎中隸" pitchFamily="49" charset="-120"/>
                        </a:rPr>
                        <a:t>綜合所得稅</a:t>
                      </a:r>
                      <a:r>
                        <a:rPr lang="en-US" altLang="zh-TW" sz="2000" b="0" dirty="0" smtClean="0">
                          <a:solidFill>
                            <a:schemeClr val="tx1"/>
                          </a:solidFill>
                          <a:ea typeface="文鼎中隸" pitchFamily="49" charset="-120"/>
                        </a:rPr>
                        <a:t>=11931</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45%=</a:t>
                      </a:r>
                      <a:r>
                        <a:rPr lang="en-US" altLang="zh-TW" sz="2000" b="1" u="sng" dirty="0" smtClean="0">
                          <a:solidFill>
                            <a:srgbClr val="FF0000"/>
                          </a:solidFill>
                          <a:ea typeface="文鼎中隸" pitchFamily="49" charset="-120"/>
                        </a:rPr>
                        <a:t>5369</a:t>
                      </a:r>
                      <a:r>
                        <a:rPr lang="zh-TW" altLang="en-US" sz="2000" b="1" u="sng" dirty="0" smtClean="0">
                          <a:solidFill>
                            <a:srgbClr val="FF0000"/>
                          </a:solidFill>
                          <a:ea typeface="文鼎中隸" pitchFamily="49" charset="-120"/>
                        </a:rPr>
                        <a:t>萬</a:t>
                      </a:r>
                      <a:endParaRPr lang="en-US" altLang="zh-TW" sz="2000" b="1" u="sng" dirty="0" smtClean="0">
                        <a:solidFill>
                          <a:srgbClr val="FF0000"/>
                        </a:solidFill>
                        <a:ea typeface="文鼎中隸" pitchFamily="49" charset="-120"/>
                      </a:endParaRPr>
                    </a:p>
                    <a:p>
                      <a:pPr>
                        <a:lnSpc>
                          <a:spcPct val="200000"/>
                        </a:lnSpc>
                      </a:pPr>
                      <a:r>
                        <a:rPr lang="zh-TW" altLang="en-US" sz="2000" b="0" dirty="0" smtClean="0">
                          <a:solidFill>
                            <a:schemeClr val="tx1"/>
                          </a:solidFill>
                          <a:ea typeface="文鼎中隸" pitchFamily="49" charset="-120"/>
                        </a:rPr>
                        <a:t>稅負合計</a:t>
                      </a:r>
                      <a:r>
                        <a:rPr lang="en-US" altLang="zh-TW" sz="2000" b="0" dirty="0" smtClean="0">
                          <a:solidFill>
                            <a:schemeClr val="tx1"/>
                          </a:solidFill>
                          <a:ea typeface="文鼎中隸" pitchFamily="49" charset="-120"/>
                        </a:rPr>
                        <a:t>=969</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+5369</a:t>
                      </a:r>
                      <a:r>
                        <a:rPr lang="zh-TW" altLang="en-US" sz="2000" b="0" dirty="0" smtClean="0">
                          <a:solidFill>
                            <a:schemeClr val="tx1"/>
                          </a:solidFill>
                          <a:ea typeface="文鼎中隸" pitchFamily="49" charset="-120"/>
                        </a:rPr>
                        <a:t>萬</a:t>
                      </a:r>
                      <a:r>
                        <a:rPr lang="en-US" altLang="zh-TW" sz="2000" b="0" dirty="0" smtClean="0">
                          <a:solidFill>
                            <a:schemeClr val="tx1"/>
                          </a:solidFill>
                          <a:ea typeface="文鼎中隸" pitchFamily="49" charset="-120"/>
                        </a:rPr>
                        <a:t>=</a:t>
                      </a:r>
                      <a:r>
                        <a:rPr lang="en-US" altLang="zh-TW" sz="2000" b="1" u="sng" dirty="0" smtClean="0">
                          <a:solidFill>
                            <a:srgbClr val="FF0000"/>
                          </a:solidFill>
                          <a:ea typeface="文鼎中隸" pitchFamily="49" charset="-120"/>
                        </a:rPr>
                        <a:t>6338</a:t>
                      </a:r>
                      <a:r>
                        <a:rPr lang="zh-TW" altLang="en-US" sz="2000" b="1" u="sng" dirty="0" smtClean="0">
                          <a:solidFill>
                            <a:srgbClr val="FF0000"/>
                          </a:solidFill>
                          <a:ea typeface="文鼎中隸" pitchFamily="49" charset="-120"/>
                        </a:rPr>
                        <a:t>萬</a:t>
                      </a:r>
                      <a:endParaRPr lang="en-US" altLang="zh-TW" sz="2000" b="1" u="sng" dirty="0" smtClean="0">
                        <a:solidFill>
                          <a:srgbClr val="FF0000"/>
                        </a:solidFill>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投影片編號版面配置區 4"/>
          <p:cNvSpPr>
            <a:spLocks noGrp="1"/>
          </p:cNvSpPr>
          <p:nvPr>
            <p:ph type="sldNum" sz="quarter" idx="12"/>
          </p:nvPr>
        </p:nvSpPr>
        <p:spPr/>
        <p:txBody>
          <a:bodyPr/>
          <a:lstStyle/>
          <a:p>
            <a:fld id="{9D10C579-0557-4C56-B8AD-6FAD010EF341}" type="slidenum">
              <a:rPr lang="zh-TW" altLang="en-US" smtClean="0"/>
              <a:pPr/>
              <a:t>71</a:t>
            </a:fld>
            <a:endParaRPr lang="zh-TW" altLang="en-US"/>
          </a:p>
        </p:txBody>
      </p:sp>
    </p:spTree>
    <p:extLst>
      <p:ext uri="{BB962C8B-B14F-4D97-AF65-F5344CB8AC3E}">
        <p14:creationId xmlns:p14="http://schemas.microsoft.com/office/powerpoint/2010/main" val="40783138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980728"/>
            <a:ext cx="8229600" cy="4525963"/>
          </a:xfrm>
        </p:spPr>
        <p:txBody>
          <a:bodyPr>
            <a:normAutofit/>
          </a:bodyPr>
          <a:lstStyle/>
          <a:p>
            <a:pPr>
              <a:buFont typeface="Wingdings" pitchFamily="2" charset="2"/>
              <a:buChar char="u"/>
            </a:pPr>
            <a:r>
              <a:rPr lang="zh-TW" altLang="en-US" sz="1600" dirty="0" smtClean="0">
                <a:ea typeface="文鼎中隸" pitchFamily="49" charset="-120"/>
              </a:rPr>
              <a:t>個人土地</a:t>
            </a:r>
            <a:r>
              <a:rPr lang="en-US" altLang="zh-TW" sz="1600" b="1" u="sng" dirty="0" smtClean="0">
                <a:solidFill>
                  <a:srgbClr val="FF0000"/>
                </a:solidFill>
                <a:ea typeface="文鼎中隸" pitchFamily="49" charset="-120"/>
              </a:rPr>
              <a:t>104</a:t>
            </a:r>
            <a:r>
              <a:rPr lang="zh-TW" altLang="en-US" sz="1600" b="1" u="sng" dirty="0" smtClean="0">
                <a:solidFill>
                  <a:srgbClr val="FF0000"/>
                </a:solidFill>
                <a:ea typeface="文鼎中隸" pitchFamily="49" charset="-120"/>
              </a:rPr>
              <a:t>年</a:t>
            </a:r>
            <a:r>
              <a:rPr lang="zh-TW" altLang="en-US" sz="1600" dirty="0" smtClean="0">
                <a:ea typeface="文鼎中隸" pitchFamily="49" charset="-120"/>
              </a:rPr>
              <a:t>取得成本</a:t>
            </a:r>
            <a:r>
              <a:rPr lang="en-US" altLang="zh-TW" sz="1600" b="1" u="sng" dirty="0" smtClean="0">
                <a:solidFill>
                  <a:srgbClr val="FF0000"/>
                </a:solidFill>
                <a:ea typeface="文鼎中隸" pitchFamily="49" charset="-120"/>
              </a:rPr>
              <a:t>16000</a:t>
            </a:r>
            <a:r>
              <a:rPr lang="zh-TW" altLang="en-US" sz="1600" b="1" u="sng" dirty="0" smtClean="0">
                <a:solidFill>
                  <a:srgbClr val="FF0000"/>
                </a:solidFill>
                <a:ea typeface="文鼎中隸" pitchFamily="49" charset="-120"/>
              </a:rPr>
              <a:t>萬</a:t>
            </a:r>
            <a:r>
              <a:rPr lang="zh-TW" altLang="en-US" sz="1600" dirty="0" smtClean="0">
                <a:ea typeface="文鼎中隸" pitchFamily="49" charset="-120"/>
              </a:rPr>
              <a:t>，</a:t>
            </a:r>
            <a:r>
              <a:rPr lang="en-US" altLang="zh-TW" sz="1600" dirty="0" smtClean="0">
                <a:ea typeface="文鼎中隸" pitchFamily="49" charset="-120"/>
              </a:rPr>
              <a:t>107</a:t>
            </a:r>
            <a:r>
              <a:rPr lang="zh-TW" altLang="en-US" sz="1600" dirty="0" smtClean="0">
                <a:ea typeface="文鼎中隸" pitchFamily="49" charset="-120"/>
              </a:rPr>
              <a:t>年與建設公司合建分屋取得七戶房屋，公司開立互異發票</a:t>
            </a:r>
            <a:r>
              <a:rPr lang="en-US" altLang="zh-TW" sz="1600" dirty="0" smtClean="0">
                <a:ea typeface="文鼎中隸" pitchFamily="49" charset="-120"/>
              </a:rPr>
              <a:t>5300</a:t>
            </a:r>
            <a:r>
              <a:rPr lang="zh-TW" altLang="en-US" sz="1600" dirty="0" smtClean="0">
                <a:ea typeface="文鼎中隸" pitchFamily="49" charset="-120"/>
              </a:rPr>
              <a:t>萬</a:t>
            </a:r>
            <a:endParaRPr lang="en-US" altLang="zh-TW" sz="1600" dirty="0" smtClean="0">
              <a:ea typeface="文鼎中隸" pitchFamily="49" charset="-120"/>
            </a:endParaRPr>
          </a:p>
          <a:p>
            <a:pPr>
              <a:buFont typeface="Wingdings" pitchFamily="2" charset="2"/>
              <a:buChar char="u"/>
            </a:pPr>
            <a:r>
              <a:rPr lang="zh-TW" altLang="en-US" sz="1600" dirty="0" smtClean="0">
                <a:ea typeface="文鼎中隸" pitchFamily="49" charset="-120"/>
              </a:rPr>
              <a:t>房地總價</a:t>
            </a:r>
            <a:r>
              <a:rPr lang="en-US" altLang="zh-TW" sz="1600" dirty="0" smtClean="0">
                <a:ea typeface="文鼎中隸" pitchFamily="49" charset="-120"/>
              </a:rPr>
              <a:t>2.8</a:t>
            </a:r>
            <a:r>
              <a:rPr lang="zh-TW" altLang="en-US" sz="1600" dirty="0" smtClean="0">
                <a:ea typeface="文鼎中隸" pitchFamily="49" charset="-120"/>
              </a:rPr>
              <a:t>億元</a:t>
            </a:r>
            <a:r>
              <a:rPr lang="en-US" altLang="zh-TW" sz="1600" dirty="0" smtClean="0">
                <a:solidFill>
                  <a:srgbClr val="FF0000"/>
                </a:solidFill>
                <a:ea typeface="文鼎中隸" pitchFamily="49" charset="-120"/>
              </a:rPr>
              <a:t>(</a:t>
            </a:r>
            <a:r>
              <a:rPr lang="zh-TW" altLang="en-US" sz="1600" dirty="0" smtClean="0">
                <a:solidFill>
                  <a:srgbClr val="FF0000"/>
                </a:solidFill>
                <a:ea typeface="文鼎中隸" pitchFamily="49" charset="-120"/>
              </a:rPr>
              <a:t>不含稅</a:t>
            </a:r>
            <a:r>
              <a:rPr lang="en-US" altLang="zh-TW" sz="1600" dirty="0" smtClean="0">
                <a:solidFill>
                  <a:srgbClr val="FF0000"/>
                </a:solidFill>
                <a:ea typeface="文鼎中隸" pitchFamily="49" charset="-120"/>
              </a:rPr>
              <a:t>)</a:t>
            </a:r>
            <a:r>
              <a:rPr lang="zh-TW" altLang="en-US" sz="1600" dirty="0" smtClean="0">
                <a:ea typeface="文鼎中隸" pitchFamily="49" charset="-120"/>
              </a:rPr>
              <a:t>，代書費、其他稅費、佣金等</a:t>
            </a:r>
            <a:r>
              <a:rPr lang="en-US" altLang="zh-TW" sz="1600" dirty="0" smtClean="0">
                <a:ea typeface="文鼎中隸" pitchFamily="49" charset="-120"/>
              </a:rPr>
              <a:t>1600</a:t>
            </a:r>
            <a:r>
              <a:rPr lang="zh-TW" altLang="en-US" sz="1600" dirty="0" smtClean="0">
                <a:ea typeface="文鼎中隸" pitchFamily="49" charset="-120"/>
              </a:rPr>
              <a:t>萬，土地公告現值增值總額為</a:t>
            </a:r>
            <a:r>
              <a:rPr lang="en-US" altLang="zh-TW" sz="1600" dirty="0" smtClean="0">
                <a:ea typeface="文鼎中隸" pitchFamily="49" charset="-120"/>
              </a:rPr>
              <a:t>1400</a:t>
            </a:r>
            <a:r>
              <a:rPr lang="zh-TW" altLang="en-US" sz="1600" dirty="0" smtClean="0">
                <a:ea typeface="文鼎中隸" pitchFamily="49" charset="-120"/>
              </a:rPr>
              <a:t>，土地增值稅為</a:t>
            </a:r>
            <a:r>
              <a:rPr lang="en-US" altLang="zh-TW" sz="1600" dirty="0" smtClean="0">
                <a:ea typeface="文鼎中隸" pitchFamily="49" charset="-120"/>
              </a:rPr>
              <a:t>350</a:t>
            </a:r>
            <a:r>
              <a:rPr lang="zh-TW" altLang="en-US" sz="1600" dirty="0" smtClean="0">
                <a:ea typeface="文鼎中隸" pitchFamily="49" charset="-120"/>
              </a:rPr>
              <a:t>萬</a:t>
            </a:r>
            <a:endParaRPr lang="en-US" altLang="zh-TW" sz="1600" dirty="0" smtClean="0">
              <a:ea typeface="文鼎中隸" pitchFamily="49" charset="-120"/>
            </a:endParaRPr>
          </a:p>
          <a:p>
            <a:pPr>
              <a:buFont typeface="Wingdings" pitchFamily="2" charset="2"/>
              <a:buChar char="u"/>
            </a:pPr>
            <a:r>
              <a:rPr lang="zh-TW" altLang="en-US" sz="1600" dirty="0" smtClean="0">
                <a:ea typeface="文鼎中隸" pitchFamily="49" charset="-120"/>
              </a:rPr>
              <a:t>房地比例</a:t>
            </a:r>
            <a:r>
              <a:rPr lang="en-US" altLang="zh-TW" sz="1600" dirty="0" smtClean="0">
                <a:ea typeface="文鼎中隸" pitchFamily="49" charset="-120"/>
              </a:rPr>
              <a:t>30:70</a:t>
            </a:r>
          </a:p>
          <a:p>
            <a:pPr>
              <a:buFont typeface="Wingdings" pitchFamily="2" charset="2"/>
              <a:buChar char="u"/>
            </a:pPr>
            <a:r>
              <a:rPr lang="zh-TW" altLang="en-US" sz="1600" dirty="0" smtClean="0">
                <a:ea typeface="文鼎中隸" pitchFamily="49" charset="-120"/>
              </a:rPr>
              <a:t>綜合所得稅率為</a:t>
            </a:r>
            <a:r>
              <a:rPr lang="en-US" altLang="zh-TW" sz="1600" dirty="0" smtClean="0">
                <a:ea typeface="文鼎中隸" pitchFamily="49" charset="-120"/>
              </a:rPr>
              <a:t>45%</a:t>
            </a:r>
          </a:p>
        </p:txBody>
      </p:sp>
      <p:sp>
        <p:nvSpPr>
          <p:cNvPr id="3" name="標題 2"/>
          <p:cNvSpPr>
            <a:spLocks noGrp="1"/>
          </p:cNvSpPr>
          <p:nvPr>
            <p:ph type="title"/>
          </p:nvPr>
        </p:nvSpPr>
        <p:spPr>
          <a:xfrm>
            <a:off x="251520" y="116632"/>
            <a:ext cx="8229600" cy="1143000"/>
          </a:xfrm>
        </p:spPr>
        <p:txBody>
          <a:bodyPr>
            <a:normAutofit/>
          </a:bodyPr>
          <a:lstStyle/>
          <a:p>
            <a:pPr algn="ctr"/>
            <a:r>
              <a:rPr lang="zh-TW" altLang="en-US" sz="3000" dirty="0" smtClean="0"/>
              <a:t>個人地主合建分屋出售</a:t>
            </a:r>
            <a:endParaRPr lang="zh-TW" altLang="en-US" sz="3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30366"/>
            <a:ext cx="6374482" cy="411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72</a:t>
            </a:fld>
            <a:endParaRPr lang="zh-TW" altLang="en-US"/>
          </a:p>
        </p:txBody>
      </p:sp>
    </p:spTree>
    <p:extLst>
      <p:ext uri="{BB962C8B-B14F-4D97-AF65-F5344CB8AC3E}">
        <p14:creationId xmlns:p14="http://schemas.microsoft.com/office/powerpoint/2010/main" val="5338577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908720"/>
            <a:ext cx="8229600" cy="4525963"/>
          </a:xfrm>
        </p:spPr>
        <p:txBody>
          <a:bodyPr>
            <a:normAutofit/>
          </a:bodyPr>
          <a:lstStyle/>
          <a:p>
            <a:pPr>
              <a:buFont typeface="Wingdings" pitchFamily="2" charset="2"/>
              <a:buChar char="u"/>
            </a:pPr>
            <a:r>
              <a:rPr lang="zh-TW" altLang="en-US" sz="1600" dirty="0" smtClean="0">
                <a:ea typeface="文鼎中隸" pitchFamily="49" charset="-120"/>
              </a:rPr>
              <a:t>個人土地</a:t>
            </a:r>
            <a:r>
              <a:rPr lang="en-US" altLang="zh-TW" sz="1600" dirty="0" smtClean="0">
                <a:ea typeface="文鼎中隸" pitchFamily="49" charset="-120"/>
              </a:rPr>
              <a:t>105</a:t>
            </a:r>
            <a:r>
              <a:rPr lang="zh-TW" altLang="en-US" sz="1600" dirty="0" smtClean="0">
                <a:ea typeface="文鼎中隸" pitchFamily="49" charset="-120"/>
              </a:rPr>
              <a:t>年取得成本</a:t>
            </a:r>
            <a:r>
              <a:rPr lang="en-US" altLang="zh-TW" sz="1600" b="1" u="sng" dirty="0" smtClean="0">
                <a:solidFill>
                  <a:srgbClr val="FF0000"/>
                </a:solidFill>
                <a:ea typeface="文鼎中隸" pitchFamily="49" charset="-120"/>
              </a:rPr>
              <a:t>16000</a:t>
            </a:r>
            <a:r>
              <a:rPr lang="zh-TW" altLang="en-US" sz="1600" b="1" u="sng" dirty="0" smtClean="0">
                <a:solidFill>
                  <a:srgbClr val="FF0000"/>
                </a:solidFill>
                <a:ea typeface="文鼎中隸" pitchFamily="49" charset="-120"/>
              </a:rPr>
              <a:t>萬</a:t>
            </a:r>
            <a:r>
              <a:rPr lang="zh-TW" altLang="en-US" sz="1600" dirty="0" smtClean="0">
                <a:ea typeface="文鼎中隸" pitchFamily="49" charset="-120"/>
              </a:rPr>
              <a:t>，</a:t>
            </a:r>
            <a:r>
              <a:rPr lang="en-US" altLang="zh-TW" sz="1600" dirty="0" smtClean="0">
                <a:ea typeface="文鼎中隸" pitchFamily="49" charset="-120"/>
              </a:rPr>
              <a:t>107</a:t>
            </a:r>
            <a:r>
              <a:rPr lang="zh-TW" altLang="en-US" sz="1600" dirty="0" smtClean="0">
                <a:ea typeface="文鼎中隸" pitchFamily="49" charset="-120"/>
              </a:rPr>
              <a:t>年與建設公司合建分屋取得七戶房屋，公司開立互異發票 </a:t>
            </a:r>
            <a:r>
              <a:rPr lang="en-US" altLang="zh-TW" sz="1600" dirty="0" smtClean="0">
                <a:ea typeface="文鼎中隸" pitchFamily="49" charset="-120"/>
              </a:rPr>
              <a:t>5300</a:t>
            </a:r>
            <a:r>
              <a:rPr lang="zh-TW" altLang="en-US" sz="1600" dirty="0" smtClean="0">
                <a:ea typeface="文鼎中隸" pitchFamily="49" charset="-120"/>
              </a:rPr>
              <a:t>萬。</a:t>
            </a:r>
            <a:endParaRPr lang="en-US" altLang="zh-TW" sz="1600" dirty="0" smtClean="0">
              <a:ea typeface="文鼎中隸" pitchFamily="49" charset="-120"/>
            </a:endParaRPr>
          </a:p>
          <a:p>
            <a:pPr>
              <a:buFont typeface="Wingdings" pitchFamily="2" charset="2"/>
              <a:buChar char="u"/>
            </a:pPr>
            <a:r>
              <a:rPr lang="zh-TW" altLang="en-US" sz="1600" dirty="0">
                <a:ea typeface="文鼎中隸" pitchFamily="49" charset="-120"/>
              </a:rPr>
              <a:t>房地</a:t>
            </a:r>
            <a:r>
              <a:rPr lang="zh-TW" altLang="en-US" sz="1600" dirty="0" smtClean="0">
                <a:ea typeface="文鼎中隸" pitchFamily="49" charset="-120"/>
              </a:rPr>
              <a:t>總價</a:t>
            </a:r>
            <a:r>
              <a:rPr lang="en-US" altLang="zh-TW" sz="1600" dirty="0" smtClean="0">
                <a:ea typeface="文鼎中隸" pitchFamily="49" charset="-120"/>
              </a:rPr>
              <a:t>2.8</a:t>
            </a:r>
            <a:r>
              <a:rPr lang="zh-TW" altLang="en-US" sz="1600" dirty="0" smtClean="0">
                <a:ea typeface="文鼎中隸" pitchFamily="49" charset="-120"/>
              </a:rPr>
              <a:t>億元</a:t>
            </a:r>
            <a:r>
              <a:rPr lang="en-US" altLang="zh-TW" sz="1600" dirty="0" smtClean="0">
                <a:solidFill>
                  <a:srgbClr val="FF0000"/>
                </a:solidFill>
                <a:ea typeface="文鼎中隸" pitchFamily="49" charset="-120"/>
              </a:rPr>
              <a:t>(</a:t>
            </a:r>
            <a:r>
              <a:rPr lang="zh-TW" altLang="en-US" sz="1600" dirty="0" smtClean="0">
                <a:solidFill>
                  <a:srgbClr val="FF0000"/>
                </a:solidFill>
                <a:ea typeface="文鼎中隸" pitchFamily="49" charset="-120"/>
              </a:rPr>
              <a:t>不含稅</a:t>
            </a:r>
            <a:r>
              <a:rPr lang="en-US" altLang="zh-TW" sz="1600" dirty="0" smtClean="0">
                <a:solidFill>
                  <a:srgbClr val="FF0000"/>
                </a:solidFill>
                <a:ea typeface="文鼎中隸" pitchFamily="49" charset="-120"/>
              </a:rPr>
              <a:t>)</a:t>
            </a:r>
            <a:r>
              <a:rPr lang="zh-TW" altLang="en-US" sz="1600" dirty="0" smtClean="0">
                <a:ea typeface="文鼎中隸" pitchFamily="49" charset="-120"/>
              </a:rPr>
              <a:t>，代書費、其他稅費、佣金等</a:t>
            </a:r>
            <a:r>
              <a:rPr lang="en-US" altLang="zh-TW" sz="1600" dirty="0" smtClean="0">
                <a:ea typeface="文鼎中隸" pitchFamily="49" charset="-120"/>
              </a:rPr>
              <a:t>1600</a:t>
            </a:r>
            <a:r>
              <a:rPr lang="zh-TW" altLang="en-US" sz="1600" dirty="0" smtClean="0">
                <a:ea typeface="文鼎中隸" pitchFamily="49" charset="-120"/>
              </a:rPr>
              <a:t>萬，土地公告現值增值總額為</a:t>
            </a:r>
            <a:r>
              <a:rPr lang="en-US" altLang="zh-TW" sz="1600" dirty="0" smtClean="0">
                <a:ea typeface="文鼎中隸" pitchFamily="49" charset="-120"/>
              </a:rPr>
              <a:t>1400</a:t>
            </a:r>
            <a:r>
              <a:rPr lang="zh-TW" altLang="en-US" sz="1600" dirty="0" smtClean="0">
                <a:ea typeface="文鼎中隸" pitchFamily="49" charset="-120"/>
              </a:rPr>
              <a:t>萬，土地增值稅為</a:t>
            </a:r>
            <a:r>
              <a:rPr lang="en-US" altLang="zh-TW" sz="1600" dirty="0" smtClean="0">
                <a:ea typeface="文鼎中隸" pitchFamily="49" charset="-120"/>
              </a:rPr>
              <a:t>350</a:t>
            </a:r>
            <a:r>
              <a:rPr lang="zh-TW" altLang="en-US" sz="1600" dirty="0" smtClean="0">
                <a:ea typeface="文鼎中隸" pitchFamily="49" charset="-120"/>
              </a:rPr>
              <a:t>萬。</a:t>
            </a:r>
            <a:endParaRPr lang="en-US" altLang="zh-TW" sz="1600" dirty="0" smtClean="0">
              <a:ea typeface="文鼎中隸" pitchFamily="49" charset="-120"/>
            </a:endParaRPr>
          </a:p>
          <a:p>
            <a:pPr>
              <a:buFont typeface="Wingdings" pitchFamily="2" charset="2"/>
              <a:buChar char="u"/>
            </a:pPr>
            <a:r>
              <a:rPr lang="zh-TW" altLang="en-US" sz="1600" dirty="0" smtClean="0">
                <a:ea typeface="文鼎中隸" pitchFamily="49" charset="-120"/>
              </a:rPr>
              <a:t>房地比例</a:t>
            </a:r>
            <a:r>
              <a:rPr lang="en-US" altLang="zh-TW" sz="1600" dirty="0" smtClean="0">
                <a:ea typeface="文鼎中隸" pitchFamily="49" charset="-120"/>
              </a:rPr>
              <a:t>30:70</a:t>
            </a:r>
          </a:p>
          <a:p>
            <a:pPr>
              <a:buFont typeface="Wingdings" pitchFamily="2" charset="2"/>
              <a:buChar char="u"/>
            </a:pPr>
            <a:r>
              <a:rPr lang="zh-TW" altLang="en-US" sz="1600" dirty="0" smtClean="0">
                <a:ea typeface="文鼎中隸" pitchFamily="49" charset="-120"/>
              </a:rPr>
              <a:t>綜合所得稅率為</a:t>
            </a:r>
            <a:r>
              <a:rPr lang="en-US" altLang="zh-TW" sz="1600" dirty="0" smtClean="0">
                <a:ea typeface="文鼎中隸" pitchFamily="49" charset="-120"/>
              </a:rPr>
              <a:t>45%</a:t>
            </a:r>
            <a:endParaRPr lang="zh-TW" altLang="en-US" sz="1600" dirty="0">
              <a:ea typeface="文鼎中隸" pitchFamily="49" charset="-120"/>
            </a:endParaRPr>
          </a:p>
        </p:txBody>
      </p:sp>
      <p:sp>
        <p:nvSpPr>
          <p:cNvPr id="3" name="標題 2"/>
          <p:cNvSpPr>
            <a:spLocks noGrp="1"/>
          </p:cNvSpPr>
          <p:nvPr>
            <p:ph type="title"/>
          </p:nvPr>
        </p:nvSpPr>
        <p:spPr>
          <a:xfrm>
            <a:off x="539552" y="0"/>
            <a:ext cx="8229600" cy="1143000"/>
          </a:xfrm>
        </p:spPr>
        <p:txBody>
          <a:bodyPr>
            <a:normAutofit/>
          </a:bodyPr>
          <a:lstStyle/>
          <a:p>
            <a:pPr algn="ctr"/>
            <a:r>
              <a:rPr lang="zh-TW" altLang="en-US" sz="3000" dirty="0" smtClean="0"/>
              <a:t>個人地主合建分屋出售</a:t>
            </a:r>
            <a:endParaRPr lang="zh-TW" altLang="en-US" sz="3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27922"/>
            <a:ext cx="7310586" cy="406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73</a:t>
            </a:fld>
            <a:endParaRPr lang="zh-TW" altLang="en-US"/>
          </a:p>
        </p:txBody>
      </p:sp>
    </p:spTree>
    <p:extLst>
      <p:ext uri="{BB962C8B-B14F-4D97-AF65-F5344CB8AC3E}">
        <p14:creationId xmlns:p14="http://schemas.microsoft.com/office/powerpoint/2010/main" val="7932917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7544" y="-99392"/>
            <a:ext cx="8229600" cy="1143000"/>
          </a:xfrm>
        </p:spPr>
        <p:txBody>
          <a:bodyPr>
            <a:normAutofit/>
          </a:bodyPr>
          <a:lstStyle/>
          <a:p>
            <a:pPr algn="ctr"/>
            <a:r>
              <a:rPr lang="en-US" altLang="zh-TW" sz="3000" dirty="0" smtClean="0"/>
              <a:t>105</a:t>
            </a:r>
            <a:r>
              <a:rPr lang="zh-TW" altLang="en-US" sz="3000" dirty="0" smtClean="0"/>
              <a:t>年起個人土地合建分屋</a:t>
            </a:r>
            <a:r>
              <a:rPr lang="en-US" altLang="zh-TW" sz="3000" dirty="0" smtClean="0"/>
              <a:t>-</a:t>
            </a:r>
            <a:r>
              <a:rPr lang="zh-TW" altLang="en-US" sz="3000" dirty="0" smtClean="0"/>
              <a:t>符合自用住宅</a:t>
            </a:r>
            <a:endParaRPr lang="zh-TW" altLang="en-US" sz="3000" dirty="0"/>
          </a:p>
        </p:txBody>
      </p:sp>
      <p:graphicFrame>
        <p:nvGraphicFramePr>
          <p:cNvPr id="4" name="表格 3"/>
          <p:cNvGraphicFramePr>
            <a:graphicFrameLocks noGrp="1"/>
          </p:cNvGraphicFramePr>
          <p:nvPr>
            <p:extLst>
              <p:ext uri="{D42A27DB-BD31-4B8C-83A1-F6EECF244321}">
                <p14:modId xmlns:p14="http://schemas.microsoft.com/office/powerpoint/2010/main" val="3012769311"/>
              </p:ext>
            </p:extLst>
          </p:nvPr>
        </p:nvGraphicFramePr>
        <p:xfrm>
          <a:off x="395536" y="764704"/>
          <a:ext cx="8424936" cy="5968719"/>
        </p:xfrm>
        <a:graphic>
          <a:graphicData uri="http://schemas.openxmlformats.org/drawingml/2006/table">
            <a:tbl>
              <a:tblPr firstRow="1" bandRow="1">
                <a:tableStyleId>{5C22544A-7EE6-4342-B048-85BDC9FD1C3A}</a:tableStyleId>
              </a:tblPr>
              <a:tblGrid>
                <a:gridCol w="2808312"/>
                <a:gridCol w="2808312"/>
                <a:gridCol w="2808312"/>
              </a:tblGrid>
              <a:tr h="678933">
                <a:tc>
                  <a:txBody>
                    <a:bodyPr/>
                    <a:lstStyle/>
                    <a:p>
                      <a:r>
                        <a:rPr lang="zh-TW" altLang="en-US" sz="1800" dirty="0" smtClean="0">
                          <a:ea typeface="文鼎中隸" pitchFamily="49" charset="-120"/>
                        </a:rPr>
                        <a:t>土地取得方式及時間</a:t>
                      </a:r>
                      <a:endParaRPr lang="zh-TW" altLang="en-US" sz="1800" dirty="0">
                        <a:ea typeface="文鼎中隸" pitchFamily="49" charset="-120"/>
                      </a:endParaRPr>
                    </a:p>
                  </a:txBody>
                  <a:tcPr/>
                </a:tc>
                <a:tc>
                  <a:txBody>
                    <a:bodyPr/>
                    <a:lstStyle/>
                    <a:p>
                      <a:r>
                        <a:rPr lang="zh-TW" altLang="en-US" sz="1800" dirty="0" smtClean="0">
                          <a:ea typeface="文鼎中隸" pitchFamily="49" charset="-120"/>
                        </a:rPr>
                        <a:t>土地出售過戶時間及課稅</a:t>
                      </a:r>
                      <a:endParaRPr lang="zh-TW" altLang="en-US" sz="1800" dirty="0">
                        <a:ea typeface="文鼎中隸" pitchFamily="49" charset="-120"/>
                      </a:endParaRPr>
                    </a:p>
                  </a:txBody>
                  <a:tcPr/>
                </a:tc>
                <a:tc>
                  <a:txBody>
                    <a:bodyPr/>
                    <a:lstStyle/>
                    <a:p>
                      <a:r>
                        <a:rPr lang="zh-TW" altLang="en-US" sz="1800" dirty="0" smtClean="0">
                          <a:ea typeface="文鼎中隸" pitchFamily="49" charset="-120"/>
                        </a:rPr>
                        <a:t>房屋出售過戶時間及課稅</a:t>
                      </a:r>
                      <a:endParaRPr lang="zh-TW" altLang="en-US" sz="1800" dirty="0">
                        <a:ea typeface="文鼎中隸" pitchFamily="49" charset="-120"/>
                      </a:endParaRPr>
                    </a:p>
                  </a:txBody>
                  <a:tcPr/>
                </a:tc>
              </a:tr>
              <a:tr h="678933">
                <a:tc>
                  <a:txBody>
                    <a:bodyPr/>
                    <a:lstStyle/>
                    <a:p>
                      <a:r>
                        <a:rPr lang="en-US" altLang="zh-TW" sz="1800" dirty="0" smtClean="0">
                          <a:ea typeface="文鼎中隸" pitchFamily="49" charset="-120"/>
                        </a:rPr>
                        <a:t>80.1.1</a:t>
                      </a:r>
                      <a:r>
                        <a:rPr lang="zh-TW" altLang="en-US" sz="1800" dirty="0" smtClean="0">
                          <a:ea typeface="文鼎中隸" pitchFamily="49" charset="-120"/>
                        </a:rPr>
                        <a:t>購買、繼承或受贈取得素地</a:t>
                      </a:r>
                      <a:endParaRPr lang="zh-TW" altLang="en-US" sz="1800" dirty="0">
                        <a:ea typeface="文鼎中隸" pitchFamily="49" charset="-120"/>
                      </a:endParaRPr>
                    </a:p>
                  </a:txBody>
                  <a:tcPr/>
                </a:tc>
                <a:tc>
                  <a:txBody>
                    <a:bodyPr/>
                    <a:lstStyle/>
                    <a:p>
                      <a:r>
                        <a:rPr lang="en-US" altLang="zh-TW" sz="1800" dirty="0" smtClean="0">
                          <a:ea typeface="文鼎中隸" pitchFamily="49" charset="-120"/>
                        </a:rPr>
                        <a:t>106.1</a:t>
                      </a:r>
                      <a:r>
                        <a:rPr lang="zh-TW" altLang="en-US" sz="1800" dirty="0" smtClean="0">
                          <a:ea typeface="文鼎中隸" pitchFamily="49" charset="-120"/>
                        </a:rPr>
                        <a:t>以後</a:t>
                      </a:r>
                      <a:r>
                        <a:rPr lang="en-US" altLang="zh-TW" sz="1800" dirty="0" smtClean="0">
                          <a:ea typeface="文鼎中隸" pitchFamily="49" charset="-120"/>
                        </a:rPr>
                        <a:t>-</a:t>
                      </a:r>
                      <a:r>
                        <a:rPr lang="zh-TW" altLang="en-US" sz="1800" dirty="0" smtClean="0">
                          <a:ea typeface="文鼎中隸" pitchFamily="49" charset="-120"/>
                        </a:rPr>
                        <a:t>免稅</a:t>
                      </a:r>
                      <a:endParaRPr lang="zh-TW" altLang="en-US" sz="1800" dirty="0">
                        <a:ea typeface="文鼎中隸" pitchFamily="49" charset="-120"/>
                      </a:endParaRPr>
                    </a:p>
                  </a:txBody>
                  <a:tcPr/>
                </a:tc>
                <a:tc>
                  <a:txBody>
                    <a:bodyPr/>
                    <a:lstStyle/>
                    <a:p>
                      <a:r>
                        <a:rPr lang="zh-TW" altLang="en-US" sz="1800" dirty="0" smtClean="0">
                          <a:ea typeface="文鼎中隸" pitchFamily="49" charset="-120"/>
                        </a:rPr>
                        <a:t>房屋視為自</a:t>
                      </a:r>
                      <a:r>
                        <a:rPr lang="en-US" altLang="zh-TW" sz="1800" dirty="0" smtClean="0">
                          <a:ea typeface="文鼎中隸" pitchFamily="49" charset="-120"/>
                        </a:rPr>
                        <a:t>80</a:t>
                      </a:r>
                      <a:r>
                        <a:rPr lang="zh-TW" altLang="en-US" sz="1800" dirty="0" smtClean="0">
                          <a:ea typeface="文鼎中隸" pitchFamily="49" charset="-120"/>
                        </a:rPr>
                        <a:t>年取得至</a:t>
                      </a:r>
                      <a:r>
                        <a:rPr lang="en-US" altLang="zh-TW" sz="1800" dirty="0" smtClean="0">
                          <a:ea typeface="文鼎中隸" pitchFamily="49" charset="-120"/>
                        </a:rPr>
                        <a:t>106</a:t>
                      </a:r>
                      <a:r>
                        <a:rPr lang="zh-TW" altLang="en-US" sz="1800" dirty="0" smtClean="0">
                          <a:ea typeface="文鼎中隸" pitchFamily="49" charset="-120"/>
                        </a:rPr>
                        <a:t>年，適用新制稅率為</a:t>
                      </a:r>
                      <a:r>
                        <a:rPr lang="en-US" altLang="zh-TW" sz="1800" dirty="0" smtClean="0">
                          <a:ea typeface="文鼎中隸" pitchFamily="49" charset="-120"/>
                        </a:rPr>
                        <a:t>15%</a:t>
                      </a:r>
                      <a:endParaRPr lang="zh-TW" altLang="en-US" sz="1800" dirty="0">
                        <a:ea typeface="文鼎中隸" pitchFamily="49" charset="-120"/>
                      </a:endParaRPr>
                    </a:p>
                  </a:txBody>
                  <a:tcPr/>
                </a:tc>
              </a:tr>
              <a:tr h="678933">
                <a:tc>
                  <a:txBody>
                    <a:bodyPr/>
                    <a:lstStyle/>
                    <a:p>
                      <a:r>
                        <a:rPr lang="en-US" altLang="zh-TW" sz="1800" dirty="0" smtClean="0">
                          <a:ea typeface="文鼎中隸" pitchFamily="49" charset="-120"/>
                        </a:rPr>
                        <a:t>80.1.1</a:t>
                      </a:r>
                      <a:r>
                        <a:rPr lang="zh-TW" altLang="en-US" sz="1800" dirty="0" smtClean="0">
                          <a:ea typeface="文鼎中隸" pitchFamily="49" charset="-120"/>
                        </a:rPr>
                        <a:t>購買、繼承或受贈取得素地，</a:t>
                      </a:r>
                      <a:r>
                        <a:rPr lang="en-US" altLang="zh-TW" sz="1800" dirty="0" smtClean="0">
                          <a:ea typeface="文鼎中隸" pitchFamily="49" charset="-120"/>
                        </a:rPr>
                        <a:t>90</a:t>
                      </a:r>
                      <a:r>
                        <a:rPr lang="zh-TW" altLang="en-US" sz="1800" dirty="0" smtClean="0">
                          <a:ea typeface="文鼎中隸" pitchFamily="49" charset="-120"/>
                        </a:rPr>
                        <a:t>年蓋房</a:t>
                      </a:r>
                      <a:endParaRPr lang="zh-TW" altLang="en-US" sz="1800" dirty="0">
                        <a:ea typeface="文鼎中隸" pitchFamily="49" charset="-120"/>
                      </a:endParaRPr>
                    </a:p>
                  </a:txBody>
                  <a:tcPr/>
                </a:tc>
                <a:tc>
                  <a:txBody>
                    <a:bodyPr/>
                    <a:lstStyle/>
                    <a:p>
                      <a:r>
                        <a:rPr lang="en-US" altLang="zh-TW" sz="1800" dirty="0" smtClean="0">
                          <a:ea typeface="文鼎中隸" pitchFamily="49" charset="-120"/>
                        </a:rPr>
                        <a:t>106.1</a:t>
                      </a:r>
                      <a:r>
                        <a:rPr lang="zh-TW" altLang="en-US" sz="1800" dirty="0" smtClean="0">
                          <a:ea typeface="文鼎中隸" pitchFamily="49" charset="-120"/>
                        </a:rPr>
                        <a:t>以後</a:t>
                      </a:r>
                      <a:r>
                        <a:rPr lang="en-US" altLang="zh-TW" sz="1800" dirty="0" smtClean="0">
                          <a:ea typeface="文鼎中隸" pitchFamily="49" charset="-120"/>
                        </a:rPr>
                        <a:t>-</a:t>
                      </a:r>
                      <a:r>
                        <a:rPr lang="zh-TW" altLang="en-US" sz="1800" dirty="0" smtClean="0">
                          <a:ea typeface="文鼎中隸" pitchFamily="49" charset="-120"/>
                        </a:rPr>
                        <a:t>免稅</a:t>
                      </a:r>
                      <a:endParaRPr lang="zh-TW" altLang="en-US" sz="1800" dirty="0">
                        <a:ea typeface="文鼎中隸" pitchFamily="49" charset="-120"/>
                      </a:endParaRPr>
                    </a:p>
                  </a:txBody>
                  <a:tcPr/>
                </a:tc>
                <a:tc>
                  <a:txBody>
                    <a:bodyPr/>
                    <a:lstStyle/>
                    <a:p>
                      <a:r>
                        <a:rPr lang="zh-TW" altLang="en-US" sz="1800" dirty="0" smtClean="0">
                          <a:ea typeface="文鼎中隸" pitchFamily="49" charset="-120"/>
                        </a:rPr>
                        <a:t>舊房</a:t>
                      </a:r>
                      <a:r>
                        <a:rPr lang="en-US" altLang="zh-TW" sz="1800" dirty="0" smtClean="0">
                          <a:ea typeface="文鼎中隸" pitchFamily="49" charset="-120"/>
                        </a:rPr>
                        <a:t>105</a:t>
                      </a:r>
                      <a:r>
                        <a:rPr lang="zh-TW" altLang="en-US" sz="1800" dirty="0" smtClean="0">
                          <a:ea typeface="文鼎中隸" pitchFamily="49" charset="-120"/>
                        </a:rPr>
                        <a:t>拆除合建，</a:t>
                      </a:r>
                      <a:r>
                        <a:rPr lang="en-US" altLang="zh-TW" sz="1800" dirty="0" smtClean="0">
                          <a:ea typeface="文鼎中隸" pitchFamily="49" charset="-120"/>
                        </a:rPr>
                        <a:t>108</a:t>
                      </a:r>
                      <a:r>
                        <a:rPr lang="zh-TW" altLang="en-US" sz="1800" dirty="0" smtClean="0">
                          <a:ea typeface="文鼎中隸" pitchFamily="49" charset="-120"/>
                        </a:rPr>
                        <a:t>年分回新屋視為自</a:t>
                      </a:r>
                      <a:r>
                        <a:rPr lang="en-US" altLang="zh-TW" sz="1800" dirty="0" smtClean="0">
                          <a:ea typeface="文鼎中隸" pitchFamily="49" charset="-120"/>
                        </a:rPr>
                        <a:t>90</a:t>
                      </a:r>
                      <a:r>
                        <a:rPr lang="zh-TW" altLang="en-US" sz="1800" dirty="0" smtClean="0">
                          <a:ea typeface="文鼎中隸" pitchFamily="49" charset="-120"/>
                        </a:rPr>
                        <a:t>年取得至</a:t>
                      </a:r>
                      <a:r>
                        <a:rPr lang="en-US" altLang="zh-TW" sz="1800" dirty="0" smtClean="0">
                          <a:ea typeface="文鼎中隸" pitchFamily="49" charset="-120"/>
                        </a:rPr>
                        <a:t>108</a:t>
                      </a:r>
                      <a:r>
                        <a:rPr lang="zh-TW" altLang="en-US" sz="1800" dirty="0" smtClean="0">
                          <a:ea typeface="文鼎中隸" pitchFamily="49" charset="-120"/>
                        </a:rPr>
                        <a:t>年，適用新制稅率為</a:t>
                      </a:r>
                      <a:r>
                        <a:rPr lang="en-US" altLang="zh-TW" sz="1800" dirty="0" smtClean="0">
                          <a:ea typeface="文鼎中隸" pitchFamily="49" charset="-120"/>
                        </a:rPr>
                        <a:t>15%</a:t>
                      </a:r>
                    </a:p>
                  </a:txBody>
                  <a:tcPr/>
                </a:tc>
              </a:tr>
              <a:tr h="678933">
                <a:tc>
                  <a:txBody>
                    <a:bodyPr/>
                    <a:lstStyle/>
                    <a:p>
                      <a:r>
                        <a:rPr lang="en-US" altLang="zh-TW" sz="1800" dirty="0" smtClean="0">
                          <a:ea typeface="文鼎中隸" pitchFamily="49" charset="-120"/>
                        </a:rPr>
                        <a:t>103.1.2-104.12.31</a:t>
                      </a:r>
                      <a:r>
                        <a:rPr lang="zh-TW" altLang="en-US" sz="1800" dirty="0" smtClean="0">
                          <a:ea typeface="文鼎中隸" pitchFamily="49" charset="-120"/>
                        </a:rPr>
                        <a:t>前購買、繼承或受贈取得</a:t>
                      </a:r>
                      <a:endParaRPr lang="zh-TW" altLang="en-US" sz="1800" dirty="0">
                        <a:ea typeface="文鼎中隸" pitchFamily="49" charset="-120"/>
                      </a:endParaRPr>
                    </a:p>
                  </a:txBody>
                  <a:tcPr/>
                </a:tc>
                <a:tc>
                  <a:txBody>
                    <a:bodyPr/>
                    <a:lstStyle/>
                    <a:p>
                      <a:r>
                        <a:rPr lang="zh-TW" altLang="en-US" sz="1800" dirty="0" smtClean="0">
                          <a:ea typeface="文鼎中隸" pitchFamily="49" charset="-120"/>
                        </a:rPr>
                        <a:t>取得後兩年內出售過戶</a:t>
                      </a:r>
                      <a:r>
                        <a:rPr lang="en-US" altLang="zh-TW" sz="1800" dirty="0" smtClean="0">
                          <a:ea typeface="文鼎中隸" pitchFamily="49" charset="-120"/>
                        </a:rPr>
                        <a:t>-</a:t>
                      </a:r>
                      <a:r>
                        <a:rPr lang="zh-TW" altLang="en-US" sz="1800" dirty="0" smtClean="0">
                          <a:ea typeface="文鼎中隸" pitchFamily="49" charset="-120"/>
                        </a:rPr>
                        <a:t>新制</a:t>
                      </a:r>
                      <a:endParaRPr lang="zh-TW" altLang="en-US" sz="1800" dirty="0">
                        <a:ea typeface="文鼎中隸" pitchFamily="49" charset="-120"/>
                      </a:endParaRPr>
                    </a:p>
                  </a:txBody>
                  <a:tcPr/>
                </a:tc>
                <a:tc>
                  <a:txBody>
                    <a:bodyPr/>
                    <a:lstStyle/>
                    <a:p>
                      <a:r>
                        <a:rPr lang="zh-TW" altLang="en-US" sz="1800" dirty="0" smtClean="0">
                          <a:ea typeface="文鼎中隸" pitchFamily="49" charset="-120"/>
                        </a:rPr>
                        <a:t>取得後兩年內出售過戶</a:t>
                      </a:r>
                      <a:r>
                        <a:rPr lang="en-US" altLang="zh-TW" sz="1800" dirty="0" smtClean="0">
                          <a:ea typeface="文鼎中隸" pitchFamily="49" charset="-120"/>
                        </a:rPr>
                        <a:t>-</a:t>
                      </a:r>
                      <a:r>
                        <a:rPr lang="zh-TW" altLang="en-US" sz="1800" dirty="0" smtClean="0">
                          <a:ea typeface="文鼎中隸" pitchFamily="49" charset="-120"/>
                        </a:rPr>
                        <a:t>新制稅率為</a:t>
                      </a:r>
                      <a:r>
                        <a:rPr lang="en-US" altLang="zh-TW" sz="1800" dirty="0" smtClean="0">
                          <a:ea typeface="文鼎中隸" pitchFamily="49" charset="-120"/>
                        </a:rPr>
                        <a:t>20%</a:t>
                      </a:r>
                      <a:endParaRPr lang="zh-TW" altLang="en-US" sz="1800" dirty="0">
                        <a:ea typeface="文鼎中隸" pitchFamily="49" charset="-120"/>
                      </a:endParaRPr>
                    </a:p>
                  </a:txBody>
                  <a:tcPr/>
                </a:tc>
              </a:tr>
              <a:tr h="678933">
                <a:tc>
                  <a:txBody>
                    <a:bodyPr/>
                    <a:lstStyle/>
                    <a:p>
                      <a:r>
                        <a:rPr lang="en-US" altLang="zh-TW" sz="1800" dirty="0" smtClean="0">
                          <a:ea typeface="文鼎中隸" pitchFamily="49" charset="-120"/>
                        </a:rPr>
                        <a:t>103.1.2-104.12.31</a:t>
                      </a:r>
                      <a:r>
                        <a:rPr lang="zh-TW" altLang="en-US" sz="1800" dirty="0" smtClean="0">
                          <a:ea typeface="文鼎中隸" pitchFamily="49" charset="-120"/>
                        </a:rPr>
                        <a:t>前購買、繼承或受贈取得</a:t>
                      </a:r>
                      <a:endParaRPr lang="zh-TW" altLang="en-US" sz="1800" dirty="0">
                        <a:ea typeface="文鼎中隸" pitchFamily="49" charset="-120"/>
                      </a:endParaRPr>
                    </a:p>
                  </a:txBody>
                  <a:tcPr/>
                </a:tc>
                <a:tc>
                  <a:txBody>
                    <a:bodyPr/>
                    <a:lstStyle/>
                    <a:p>
                      <a:r>
                        <a:rPr lang="zh-TW" altLang="en-US" sz="1800" dirty="0" smtClean="0">
                          <a:ea typeface="文鼎中隸" pitchFamily="49" charset="-120"/>
                        </a:rPr>
                        <a:t>取得後持有兩年以上</a:t>
                      </a:r>
                      <a:r>
                        <a:rPr lang="en-US" altLang="zh-TW" sz="1800" dirty="0" smtClean="0">
                          <a:ea typeface="文鼎中隸" pitchFamily="49" charset="-120"/>
                        </a:rPr>
                        <a:t>108</a:t>
                      </a:r>
                      <a:r>
                        <a:rPr lang="zh-TW" altLang="en-US" sz="1800" dirty="0" smtClean="0">
                          <a:ea typeface="文鼎中隸" pitchFamily="49" charset="-120"/>
                        </a:rPr>
                        <a:t>出售過戶</a:t>
                      </a:r>
                      <a:r>
                        <a:rPr lang="en-US" altLang="zh-TW" sz="1800" dirty="0" smtClean="0">
                          <a:ea typeface="文鼎中隸" pitchFamily="49" charset="-120"/>
                        </a:rPr>
                        <a:t>-</a:t>
                      </a:r>
                      <a:r>
                        <a:rPr lang="zh-TW" altLang="en-US" sz="1800" dirty="0" smtClean="0">
                          <a:ea typeface="文鼎中隸" pitchFamily="49" charset="-120"/>
                        </a:rPr>
                        <a:t>免稅</a:t>
                      </a:r>
                      <a:endParaRPr lang="zh-TW" altLang="en-US" sz="1800" dirty="0">
                        <a:ea typeface="文鼎中隸" pitchFamily="49" charset="-120"/>
                      </a:endParaRPr>
                    </a:p>
                  </a:txBody>
                  <a:tcPr/>
                </a:tc>
                <a:tc>
                  <a:txBody>
                    <a:bodyPr/>
                    <a:lstStyle/>
                    <a:p>
                      <a:r>
                        <a:rPr lang="zh-TW" altLang="en-US" sz="1800" dirty="0" smtClean="0">
                          <a:ea typeface="文鼎中隸" pitchFamily="49" charset="-120"/>
                        </a:rPr>
                        <a:t>取得後持有兩年以上</a:t>
                      </a:r>
                      <a:r>
                        <a:rPr lang="en-US" altLang="zh-TW" sz="1800" dirty="0" smtClean="0">
                          <a:ea typeface="文鼎中隸" pitchFamily="49" charset="-120"/>
                        </a:rPr>
                        <a:t>108</a:t>
                      </a:r>
                      <a:r>
                        <a:rPr lang="zh-TW" altLang="en-US" sz="1800" dirty="0" smtClean="0">
                          <a:ea typeface="文鼎中隸" pitchFamily="49" charset="-120"/>
                        </a:rPr>
                        <a:t>年出售過戶</a:t>
                      </a:r>
                      <a:r>
                        <a:rPr lang="en-US" altLang="zh-TW" sz="1800" dirty="0" smtClean="0">
                          <a:ea typeface="文鼎中隸" pitchFamily="49" charset="-120"/>
                        </a:rPr>
                        <a:t>-</a:t>
                      </a:r>
                      <a:r>
                        <a:rPr lang="zh-TW" altLang="en-US" sz="1800" dirty="0" smtClean="0">
                          <a:ea typeface="文鼎中隸" pitchFamily="49" charset="-120"/>
                        </a:rPr>
                        <a:t>應稅</a:t>
                      </a:r>
                      <a:r>
                        <a:rPr lang="en-US" altLang="zh-TW" sz="1800" dirty="0" smtClean="0">
                          <a:ea typeface="文鼎中隸" pitchFamily="49" charset="-120"/>
                        </a:rPr>
                        <a:t>-</a:t>
                      </a:r>
                      <a:r>
                        <a:rPr lang="zh-TW" altLang="en-US" sz="1800" dirty="0" smtClean="0">
                          <a:ea typeface="文鼎中隸" pitchFamily="49" charset="-120"/>
                        </a:rPr>
                        <a:t>適用新制稅率為</a:t>
                      </a:r>
                      <a:r>
                        <a:rPr lang="en-US" altLang="zh-TW" sz="1800" dirty="0" smtClean="0">
                          <a:ea typeface="文鼎中隸" pitchFamily="49" charset="-120"/>
                        </a:rPr>
                        <a:t>20%</a:t>
                      </a:r>
                      <a:endParaRPr lang="zh-TW" altLang="en-US" sz="1800" dirty="0">
                        <a:ea typeface="文鼎中隸" pitchFamily="49" charset="-120"/>
                      </a:endParaRPr>
                    </a:p>
                  </a:txBody>
                  <a:tcPr/>
                </a:tc>
              </a:tr>
              <a:tr h="678933">
                <a:tc>
                  <a:txBody>
                    <a:bodyPr/>
                    <a:lstStyle/>
                    <a:p>
                      <a:r>
                        <a:rPr lang="en-US" altLang="zh-TW" sz="1800" dirty="0" smtClean="0">
                          <a:ea typeface="文鼎中隸" pitchFamily="49" charset="-120"/>
                        </a:rPr>
                        <a:t>105.1.1</a:t>
                      </a:r>
                      <a:r>
                        <a:rPr lang="zh-TW" altLang="en-US" sz="1800" dirty="0" smtClean="0">
                          <a:ea typeface="文鼎中隸" pitchFamily="49" charset="-120"/>
                        </a:rPr>
                        <a:t>後購買或受贈</a:t>
                      </a:r>
                      <a:endParaRPr lang="zh-TW" altLang="en-US" sz="1800" dirty="0">
                        <a:ea typeface="文鼎中隸" pitchFamily="49" charset="-120"/>
                      </a:endParaRPr>
                    </a:p>
                  </a:txBody>
                  <a:tcPr/>
                </a:tc>
                <a:tc>
                  <a:txBody>
                    <a:bodyPr/>
                    <a:lstStyle/>
                    <a:p>
                      <a:r>
                        <a:rPr lang="en-US" altLang="zh-TW" sz="1800" dirty="0" smtClean="0">
                          <a:ea typeface="文鼎中隸" pitchFamily="49" charset="-120"/>
                        </a:rPr>
                        <a:t>105.1</a:t>
                      </a:r>
                      <a:r>
                        <a:rPr lang="zh-TW" altLang="en-US" sz="1800" dirty="0" smtClean="0">
                          <a:ea typeface="文鼎中隸" pitchFamily="49" charset="-120"/>
                        </a:rPr>
                        <a:t>以後房地合一新制</a:t>
                      </a:r>
                      <a:endParaRPr lang="zh-TW" altLang="en-US" sz="1800" dirty="0">
                        <a:ea typeface="文鼎中隸" pitchFamily="49" charset="-120"/>
                      </a:endParaRPr>
                    </a:p>
                  </a:txBody>
                  <a:tcPr/>
                </a:tc>
                <a:tc>
                  <a:txBody>
                    <a:bodyPr/>
                    <a:lstStyle/>
                    <a:p>
                      <a:r>
                        <a:rPr lang="zh-TW" altLang="en-US" sz="1800" dirty="0" smtClean="0">
                          <a:ea typeface="文鼎中隸" pitchFamily="49" charset="-120"/>
                        </a:rPr>
                        <a:t>房地合一新制</a:t>
                      </a:r>
                      <a:endParaRPr lang="zh-TW" altLang="en-US" sz="1800" dirty="0">
                        <a:ea typeface="文鼎中隸" pitchFamily="49" charset="-120"/>
                      </a:endParaRPr>
                    </a:p>
                  </a:txBody>
                  <a:tcPr/>
                </a:tc>
              </a:tr>
              <a:tr h="678933">
                <a:tc>
                  <a:txBody>
                    <a:bodyPr/>
                    <a:lstStyle/>
                    <a:p>
                      <a:r>
                        <a:rPr lang="en-US" altLang="zh-TW" sz="1800" dirty="0" smtClean="0">
                          <a:ea typeface="文鼎中隸" pitchFamily="49" charset="-120"/>
                        </a:rPr>
                        <a:t>105.1.1</a:t>
                      </a:r>
                      <a:r>
                        <a:rPr lang="zh-TW" altLang="en-US" sz="1800" dirty="0" smtClean="0">
                          <a:ea typeface="文鼎中隸" pitchFamily="49" charset="-120"/>
                        </a:rPr>
                        <a:t>起繼承或受遺贈取得</a:t>
                      </a:r>
                      <a:endParaRPr lang="zh-TW" altLang="en-US" sz="1800" dirty="0">
                        <a:ea typeface="文鼎中隸" pitchFamily="49" charset="-120"/>
                      </a:endParaRPr>
                    </a:p>
                  </a:txBody>
                  <a:tcPr/>
                </a:tc>
                <a:tc>
                  <a:txBody>
                    <a:bodyPr/>
                    <a:lstStyle/>
                    <a:p>
                      <a:r>
                        <a:rPr lang="en-US" altLang="zh-TW" sz="1800" dirty="0" smtClean="0">
                          <a:ea typeface="文鼎中隸" pitchFamily="49" charset="-120"/>
                        </a:rPr>
                        <a:t>105.1</a:t>
                      </a:r>
                      <a:r>
                        <a:rPr lang="zh-TW" altLang="en-US" sz="1800" dirty="0" smtClean="0">
                          <a:ea typeface="文鼎中隸" pitchFamily="49" charset="-120"/>
                        </a:rPr>
                        <a:t>以後新制</a:t>
                      </a:r>
                      <a:r>
                        <a:rPr lang="en-US" altLang="zh-TW" sz="1800" dirty="0" smtClean="0">
                          <a:ea typeface="文鼎中隸" pitchFamily="49" charset="-120"/>
                        </a:rPr>
                        <a:t>-</a:t>
                      </a:r>
                      <a:r>
                        <a:rPr lang="zh-TW" altLang="en-US" sz="1800" dirty="0" smtClean="0">
                          <a:ea typeface="文鼎中隸" pitchFamily="49" charset="-120"/>
                        </a:rPr>
                        <a:t>被繼承人或遺贈人持有期間合併計算</a:t>
                      </a:r>
                      <a:endParaRPr lang="zh-TW" altLang="en-US" sz="1800" dirty="0">
                        <a:ea typeface="文鼎中隸" pitchFamily="49" charset="-120"/>
                      </a:endParaRPr>
                    </a:p>
                  </a:txBody>
                  <a:tcPr/>
                </a:tc>
                <a:tc>
                  <a:txBody>
                    <a:bodyPr/>
                    <a:lstStyle/>
                    <a:p>
                      <a:r>
                        <a:rPr lang="zh-TW" altLang="en-US" sz="1800" dirty="0" smtClean="0">
                          <a:ea typeface="文鼎中隸" pitchFamily="49" charset="-120"/>
                        </a:rPr>
                        <a:t>新制</a:t>
                      </a:r>
                      <a:r>
                        <a:rPr lang="en-US" altLang="zh-TW" sz="1800" dirty="0" smtClean="0">
                          <a:ea typeface="文鼎中隸" pitchFamily="49" charset="-120"/>
                        </a:rPr>
                        <a:t>-</a:t>
                      </a:r>
                      <a:r>
                        <a:rPr lang="zh-TW" altLang="en-US" sz="1800" dirty="0" smtClean="0">
                          <a:ea typeface="文鼎中隸" pitchFamily="49" charset="-120"/>
                        </a:rPr>
                        <a:t>被繼承人或遺贈人持有期間合併計算</a:t>
                      </a:r>
                      <a:endParaRPr lang="zh-TW" altLang="en-US" sz="1800" dirty="0">
                        <a:ea typeface="文鼎中隸" pitchFamily="49" charset="-120"/>
                      </a:endParaRPr>
                    </a:p>
                  </a:txBody>
                  <a:tcPr/>
                </a:tc>
              </a:tr>
            </a:tbl>
          </a:graphicData>
        </a:graphic>
      </p:graphicFrame>
      <p:sp>
        <p:nvSpPr>
          <p:cNvPr id="5" name="六角星形 4"/>
          <p:cNvSpPr/>
          <p:nvPr/>
        </p:nvSpPr>
        <p:spPr>
          <a:xfrm>
            <a:off x="302327" y="188640"/>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74</a:t>
            </a:fld>
            <a:endParaRPr lang="zh-TW" altLang="en-US"/>
          </a:p>
        </p:txBody>
      </p:sp>
    </p:spTree>
    <p:extLst>
      <p:ext uri="{BB962C8B-B14F-4D97-AF65-F5344CB8AC3E}">
        <p14:creationId xmlns:p14="http://schemas.microsoft.com/office/powerpoint/2010/main" val="6373054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3472058101"/>
              </p:ext>
            </p:extLst>
          </p:nvPr>
        </p:nvGraphicFramePr>
        <p:xfrm>
          <a:off x="302327" y="1052736"/>
          <a:ext cx="8229600" cy="5584854"/>
        </p:xfrm>
        <a:graphic>
          <a:graphicData uri="http://schemas.openxmlformats.org/drawingml/2006/table">
            <a:tbl>
              <a:tblPr firstRow="1" bandRow="1">
                <a:tableStyleId>{5C22544A-7EE6-4342-B048-85BDC9FD1C3A}</a:tableStyleId>
              </a:tblPr>
              <a:tblGrid>
                <a:gridCol w="2743200"/>
                <a:gridCol w="2743200"/>
                <a:gridCol w="2743200"/>
              </a:tblGrid>
              <a:tr h="651718">
                <a:tc>
                  <a:txBody>
                    <a:bodyPr/>
                    <a:lstStyle/>
                    <a:p>
                      <a:pPr algn="ctr"/>
                      <a:r>
                        <a:rPr lang="zh-TW" altLang="en-US" dirty="0" smtClean="0"/>
                        <a:t>土地取得方式及時間</a:t>
                      </a:r>
                      <a:endParaRPr lang="zh-TW" altLang="en-US" dirty="0"/>
                    </a:p>
                  </a:txBody>
                  <a:tcPr/>
                </a:tc>
                <a:tc>
                  <a:txBody>
                    <a:bodyPr/>
                    <a:lstStyle/>
                    <a:p>
                      <a:pPr algn="ctr"/>
                      <a:r>
                        <a:rPr lang="zh-TW" altLang="en-US" dirty="0" smtClean="0"/>
                        <a:t>土地出售過戶時間及課稅</a:t>
                      </a:r>
                      <a:endParaRPr lang="zh-TW" altLang="en-US" dirty="0"/>
                    </a:p>
                  </a:txBody>
                  <a:tcPr/>
                </a:tc>
                <a:tc>
                  <a:txBody>
                    <a:bodyPr/>
                    <a:lstStyle/>
                    <a:p>
                      <a:pPr algn="ctr"/>
                      <a:r>
                        <a:rPr lang="zh-TW" altLang="en-US" dirty="0" smtClean="0"/>
                        <a:t>房屋出售過戶時間及課稅</a:t>
                      </a:r>
                      <a:endParaRPr lang="zh-TW" altLang="en-US" dirty="0"/>
                    </a:p>
                  </a:txBody>
                  <a:tcPr/>
                </a:tc>
              </a:tr>
              <a:tr h="864096">
                <a:tc>
                  <a:txBody>
                    <a:bodyPr/>
                    <a:lstStyle/>
                    <a:p>
                      <a:r>
                        <a:rPr lang="en-US" altLang="zh-TW" dirty="0" smtClean="0"/>
                        <a:t>90.1.1</a:t>
                      </a:r>
                      <a:r>
                        <a:rPr lang="zh-TW" altLang="en-US" dirty="0" smtClean="0"/>
                        <a:t>購買、繼承或受贈取得素地</a:t>
                      </a:r>
                      <a:endParaRPr lang="zh-TW" altLang="en-US" dirty="0"/>
                    </a:p>
                  </a:txBody>
                  <a:tcPr/>
                </a:tc>
                <a:tc>
                  <a:txBody>
                    <a:bodyPr/>
                    <a:lstStyle/>
                    <a:p>
                      <a:r>
                        <a:rPr lang="en-US" altLang="zh-TW" dirty="0" smtClean="0"/>
                        <a:t>105.1</a:t>
                      </a:r>
                      <a:r>
                        <a:rPr lang="zh-TW" altLang="en-US" dirty="0" smtClean="0"/>
                        <a:t>以後</a:t>
                      </a:r>
                      <a:r>
                        <a:rPr lang="en-US" altLang="zh-TW" dirty="0" smtClean="0"/>
                        <a:t>-</a:t>
                      </a:r>
                      <a:r>
                        <a:rPr lang="zh-TW" altLang="en-US" dirty="0" smtClean="0"/>
                        <a:t>免稅</a:t>
                      </a:r>
                      <a:endParaRPr lang="zh-TW" altLang="en-US" dirty="0"/>
                    </a:p>
                  </a:txBody>
                  <a:tcPr/>
                </a:tc>
                <a:tc>
                  <a:txBody>
                    <a:bodyPr/>
                    <a:lstStyle/>
                    <a:p>
                      <a:r>
                        <a:rPr lang="zh-TW" altLang="en-US" dirty="0" smtClean="0"/>
                        <a:t>房屋設籍課營業稅及房屋收益課個人營利所得</a:t>
                      </a:r>
                      <a:endParaRPr lang="zh-TW" altLang="en-US" dirty="0"/>
                    </a:p>
                  </a:txBody>
                  <a:tcPr/>
                </a:tc>
              </a:tr>
              <a:tr h="936104">
                <a:tc>
                  <a:txBody>
                    <a:bodyPr/>
                    <a:lstStyle/>
                    <a:p>
                      <a:r>
                        <a:rPr lang="en-US" altLang="zh-TW" dirty="0" smtClean="0"/>
                        <a:t>90.1.1</a:t>
                      </a:r>
                      <a:r>
                        <a:rPr lang="zh-TW" altLang="en-US" dirty="0" smtClean="0"/>
                        <a:t>購買、繼承或受贈取得素地，</a:t>
                      </a:r>
                      <a:r>
                        <a:rPr lang="en-US" altLang="zh-TW" dirty="0" smtClean="0"/>
                        <a:t>100</a:t>
                      </a:r>
                      <a:r>
                        <a:rPr lang="zh-TW" altLang="en-US" dirty="0" smtClean="0"/>
                        <a:t>年蓋房</a:t>
                      </a:r>
                      <a:endParaRPr lang="en-US" altLang="zh-TW" dirty="0" smtClean="0"/>
                    </a:p>
                    <a:p>
                      <a:endParaRPr lang="zh-TW" altLang="en-US" dirty="0"/>
                    </a:p>
                  </a:txBody>
                  <a:tcPr/>
                </a:tc>
                <a:tc>
                  <a:txBody>
                    <a:bodyPr/>
                    <a:lstStyle/>
                    <a:p>
                      <a:r>
                        <a:rPr lang="en-US" altLang="zh-TW" dirty="0" smtClean="0"/>
                        <a:t>105.1</a:t>
                      </a:r>
                      <a:r>
                        <a:rPr lang="zh-TW" altLang="en-US" dirty="0" smtClean="0"/>
                        <a:t>以後</a:t>
                      </a:r>
                      <a:r>
                        <a:rPr lang="en-US" altLang="zh-TW" dirty="0" smtClean="0"/>
                        <a:t>-</a:t>
                      </a:r>
                      <a:r>
                        <a:rPr lang="zh-TW" altLang="en-US" dirty="0" smtClean="0"/>
                        <a:t>免稅</a:t>
                      </a:r>
                      <a:endParaRPr lang="zh-TW" altLang="en-US" dirty="0"/>
                    </a:p>
                  </a:txBody>
                  <a:tcPr/>
                </a:tc>
                <a:tc>
                  <a:txBody>
                    <a:bodyPr/>
                    <a:lstStyle/>
                    <a:p>
                      <a:r>
                        <a:rPr lang="zh-TW" altLang="en-US" dirty="0" smtClean="0"/>
                        <a:t>舊房</a:t>
                      </a:r>
                      <a:r>
                        <a:rPr lang="en-US" altLang="zh-TW" dirty="0" smtClean="0"/>
                        <a:t>105</a:t>
                      </a:r>
                      <a:r>
                        <a:rPr lang="zh-TW" altLang="en-US" dirty="0" smtClean="0"/>
                        <a:t>拆除合建，分屋興建完成後出售房屋設籍課營業稅及房屋受益課個人營利所得</a:t>
                      </a:r>
                      <a:endParaRPr lang="zh-TW" altLang="en-US" dirty="0"/>
                    </a:p>
                  </a:txBody>
                  <a:tcPr/>
                </a:tc>
              </a:tr>
              <a:tr h="1008112">
                <a:tc>
                  <a:txBody>
                    <a:bodyPr/>
                    <a:lstStyle/>
                    <a:p>
                      <a:r>
                        <a:rPr lang="en-US" altLang="zh-TW" dirty="0" smtClean="0"/>
                        <a:t>103.1.2-104.12.31</a:t>
                      </a:r>
                      <a:r>
                        <a:rPr lang="zh-TW" altLang="en-US" dirty="0" smtClean="0"/>
                        <a:t>前購買、繼承或受贈取得</a:t>
                      </a:r>
                      <a:endParaRPr lang="zh-TW" altLang="en-US" dirty="0"/>
                    </a:p>
                  </a:txBody>
                  <a:tcPr/>
                </a:tc>
                <a:tc>
                  <a:txBody>
                    <a:bodyPr/>
                    <a:lstStyle/>
                    <a:p>
                      <a:r>
                        <a:rPr lang="zh-TW" altLang="en-US" dirty="0" smtClean="0"/>
                        <a:t>取得後持有兩年以上興建完成後出售過戶</a:t>
                      </a:r>
                      <a:r>
                        <a:rPr lang="en-US" altLang="zh-TW" dirty="0" smtClean="0"/>
                        <a:t>-</a:t>
                      </a:r>
                      <a:r>
                        <a:rPr lang="zh-TW" altLang="en-US" dirty="0" smtClean="0"/>
                        <a:t>免稅</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房屋設籍課營業稅及房屋收益課個人營利所得</a:t>
                      </a:r>
                    </a:p>
                  </a:txBody>
                  <a:tcPr/>
                </a:tc>
              </a:tr>
              <a:tr h="936104">
                <a:tc>
                  <a:txBody>
                    <a:bodyPr/>
                    <a:lstStyle/>
                    <a:p>
                      <a:r>
                        <a:rPr lang="en-US" altLang="zh-TW" dirty="0" smtClean="0"/>
                        <a:t>105.1.1</a:t>
                      </a:r>
                      <a:r>
                        <a:rPr lang="zh-TW" altLang="en-US" dirty="0" smtClean="0"/>
                        <a:t>後購買或受贈</a:t>
                      </a:r>
                      <a:endParaRPr lang="zh-TW" altLang="en-US" dirty="0"/>
                    </a:p>
                  </a:txBody>
                  <a:tcPr/>
                </a:tc>
                <a:tc>
                  <a:txBody>
                    <a:bodyPr/>
                    <a:lstStyle/>
                    <a:p>
                      <a:r>
                        <a:rPr lang="en-US" altLang="zh-TW" dirty="0" smtClean="0"/>
                        <a:t>105.1</a:t>
                      </a:r>
                      <a:r>
                        <a:rPr lang="zh-TW" altLang="en-US" dirty="0" smtClean="0"/>
                        <a:t>以後房地合一新制房地均應課稅適用新制個人營利所得</a:t>
                      </a:r>
                      <a:endParaRPr lang="zh-TW" altLang="en-US" dirty="0"/>
                    </a:p>
                  </a:txBody>
                  <a:tcPr/>
                </a:tc>
                <a:tc>
                  <a:txBody>
                    <a:bodyPr/>
                    <a:lstStyle/>
                    <a:p>
                      <a:r>
                        <a:rPr lang="zh-TW" altLang="en-US" dirty="0" smtClean="0"/>
                        <a:t>房屋設籍課營業稅，房地均應課稅適用新制個人營利所得</a:t>
                      </a:r>
                      <a:endParaRPr lang="zh-TW" altLang="en-US" dirty="0"/>
                    </a:p>
                  </a:txBody>
                  <a:tcPr/>
                </a:tc>
              </a:tr>
              <a:tr h="936104">
                <a:tc>
                  <a:txBody>
                    <a:bodyPr/>
                    <a:lstStyle/>
                    <a:p>
                      <a:r>
                        <a:rPr lang="en-US" altLang="zh-TW" dirty="0" smtClean="0"/>
                        <a:t>105.1.1</a:t>
                      </a:r>
                      <a:r>
                        <a:rPr lang="zh-TW" altLang="en-US" dirty="0" smtClean="0"/>
                        <a:t>起繼承或受遣贈取得</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105.1</a:t>
                      </a:r>
                      <a:r>
                        <a:rPr lang="zh-TW" altLang="en-US" dirty="0" smtClean="0"/>
                        <a:t>以後房地合一新制房地均應課稅適用新制個人營利所得</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房屋設籍課營業稅，房地均應課稅適用新制個人營利所得</a:t>
                      </a:r>
                    </a:p>
                  </a:txBody>
                  <a:tcPr/>
                </a:tc>
              </a:tr>
            </a:tbl>
          </a:graphicData>
        </a:graphic>
      </p:graphicFrame>
      <p:sp>
        <p:nvSpPr>
          <p:cNvPr id="3" name="標題 2"/>
          <p:cNvSpPr>
            <a:spLocks noGrp="1"/>
          </p:cNvSpPr>
          <p:nvPr>
            <p:ph type="title"/>
          </p:nvPr>
        </p:nvSpPr>
        <p:spPr>
          <a:xfrm>
            <a:off x="518351" y="131953"/>
            <a:ext cx="8229600" cy="1143000"/>
          </a:xfrm>
        </p:spPr>
        <p:txBody>
          <a:bodyPr>
            <a:normAutofit/>
          </a:bodyPr>
          <a:lstStyle/>
          <a:p>
            <a:pPr algn="ctr"/>
            <a:r>
              <a:rPr lang="en-US" altLang="zh-TW" sz="3000" dirty="0" smtClean="0"/>
              <a:t>  </a:t>
            </a:r>
            <a:r>
              <a:rPr lang="zh-TW" altLang="en-US" sz="3000" dirty="0" smtClean="0"/>
              <a:t>個人土地合建分屋</a:t>
            </a:r>
            <a:r>
              <a:rPr lang="en-US" altLang="zh-TW" sz="3000" dirty="0" smtClean="0"/>
              <a:t>-</a:t>
            </a:r>
            <a:r>
              <a:rPr lang="zh-TW" altLang="en-US" sz="3000" dirty="0" smtClean="0"/>
              <a:t>符合營利性</a:t>
            </a:r>
            <a:endParaRPr lang="zh-TW" altLang="en-US" sz="3000" dirty="0"/>
          </a:p>
        </p:txBody>
      </p:sp>
      <p:sp>
        <p:nvSpPr>
          <p:cNvPr id="4" name="六角星形 3"/>
          <p:cNvSpPr/>
          <p:nvPr/>
        </p:nvSpPr>
        <p:spPr>
          <a:xfrm>
            <a:off x="302327" y="188640"/>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75</a:t>
            </a:fld>
            <a:endParaRPr lang="zh-TW" altLang="en-US"/>
          </a:p>
        </p:txBody>
      </p:sp>
    </p:spTree>
    <p:extLst>
      <p:ext uri="{BB962C8B-B14F-4D97-AF65-F5344CB8AC3E}">
        <p14:creationId xmlns:p14="http://schemas.microsoft.com/office/powerpoint/2010/main" val="5978599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ctrTitle"/>
          </p:nvPr>
        </p:nvSpPr>
        <p:spPr>
          <a:xfrm>
            <a:off x="539552" y="692696"/>
            <a:ext cx="7772400" cy="1829761"/>
          </a:xfrm>
        </p:spPr>
        <p:txBody>
          <a:bodyPr>
            <a:noAutofit/>
          </a:bodyPr>
          <a:lstStyle/>
          <a:p>
            <a:pPr algn="ctr"/>
            <a:r>
              <a:rPr lang="zh-TW" altLang="en-US" dirty="0">
                <a:ea typeface="文鼎中隸" pitchFamily="49" charset="-120"/>
              </a:rPr>
              <a:t>七</a:t>
            </a:r>
            <a:r>
              <a:rPr lang="zh-TW" altLang="en-US" dirty="0" smtClean="0">
                <a:ea typeface="文鼎中隸" pitchFamily="49" charset="-120"/>
              </a:rPr>
              <a:t>、個人</a:t>
            </a:r>
            <a:r>
              <a:rPr lang="zh-TW" altLang="en-US" dirty="0">
                <a:ea typeface="文鼎中隸" pitchFamily="49" charset="-120"/>
              </a:rPr>
              <a:t>自用住宅之節稅</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8920" y="2532540"/>
            <a:ext cx="3264363" cy="2448272"/>
          </a:xfrm>
          <a:prstGeom prst="rect">
            <a:avLst/>
          </a:prstGeom>
          <a:ln>
            <a:noFill/>
          </a:ln>
          <a:effectLst>
            <a:softEdge rad="112500"/>
          </a:effectLst>
        </p:spPr>
      </p:pic>
      <p:sp>
        <p:nvSpPr>
          <p:cNvPr id="4" name="投影片編號版面配置區 3"/>
          <p:cNvSpPr>
            <a:spLocks noGrp="1"/>
          </p:cNvSpPr>
          <p:nvPr>
            <p:ph type="sldNum" sz="quarter" idx="12"/>
          </p:nvPr>
        </p:nvSpPr>
        <p:spPr/>
        <p:txBody>
          <a:bodyPr/>
          <a:lstStyle/>
          <a:p>
            <a:fld id="{9D10C579-0557-4C56-B8AD-6FAD010EF341}" type="slidenum">
              <a:rPr lang="zh-TW" altLang="en-US" smtClean="0"/>
              <a:pPr/>
              <a:t>76</a:t>
            </a:fld>
            <a:endParaRPr lang="zh-TW" altLang="en-US"/>
          </a:p>
        </p:txBody>
      </p:sp>
    </p:spTree>
    <p:extLst>
      <p:ext uri="{BB962C8B-B14F-4D97-AF65-F5344CB8AC3E}">
        <p14:creationId xmlns:p14="http://schemas.microsoft.com/office/powerpoint/2010/main" val="13145986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0746" y="1340768"/>
            <a:ext cx="8229600" cy="4525963"/>
          </a:xfrm>
        </p:spPr>
        <p:txBody>
          <a:bodyPr>
            <a:normAutofit fontScale="92500" lnSpcReduction="10000"/>
          </a:bodyPr>
          <a:lstStyle/>
          <a:p>
            <a:pPr>
              <a:lnSpc>
                <a:spcPct val="150000"/>
              </a:lnSpc>
            </a:pPr>
            <a:r>
              <a:rPr lang="zh-TW" altLang="en-US" sz="2000" dirty="0" smtClean="0">
                <a:ea typeface="文鼎中隸" pitchFamily="49" charset="-120"/>
              </a:rPr>
              <a:t>新制鼓勵長期自住者</a:t>
            </a:r>
            <a:endParaRPr lang="en-US" altLang="zh-TW" sz="2000" dirty="0" smtClean="0">
              <a:ea typeface="文鼎中隸" pitchFamily="49" charset="-120"/>
            </a:endParaRPr>
          </a:p>
          <a:p>
            <a:pPr>
              <a:lnSpc>
                <a:spcPct val="150000"/>
              </a:lnSpc>
            </a:pPr>
            <a:r>
              <a:rPr lang="zh-TW" altLang="en-US" sz="2000" dirty="0">
                <a:ea typeface="文鼎中隸" pitchFamily="49" charset="-120"/>
              </a:rPr>
              <a:t>夫妻</a:t>
            </a:r>
            <a:r>
              <a:rPr lang="zh-TW" altLang="en-US" sz="2000" dirty="0" smtClean="0">
                <a:ea typeface="文鼎中隸" pitchFamily="49" charset="-120"/>
              </a:rPr>
              <a:t>及未成年子女設有戶籍連續</a:t>
            </a:r>
            <a:r>
              <a:rPr lang="en-US" altLang="zh-TW" sz="2000" dirty="0" smtClean="0">
                <a:ea typeface="文鼎中隸" pitchFamily="49" charset="-120"/>
              </a:rPr>
              <a:t>6</a:t>
            </a:r>
            <a:r>
              <a:rPr lang="zh-TW" altLang="en-US" sz="2000" dirty="0" smtClean="0">
                <a:ea typeface="文鼎中隸" pitchFamily="49" charset="-120"/>
              </a:rPr>
              <a:t>年</a:t>
            </a:r>
            <a:r>
              <a:rPr lang="en-US" altLang="zh-TW" sz="2000" dirty="0" smtClean="0">
                <a:ea typeface="文鼎中隸" pitchFamily="49" charset="-120"/>
              </a:rPr>
              <a:t>&lt;</a:t>
            </a:r>
            <a:r>
              <a:rPr lang="zh-TW" altLang="en-US" sz="2000" dirty="0" smtClean="0">
                <a:ea typeface="文鼎中隸" pitchFamily="49" charset="-120"/>
              </a:rPr>
              <a:t>成年子女設籍，並不符合自用住宅規定</a:t>
            </a:r>
            <a:r>
              <a:rPr lang="en-US" altLang="zh-TW" sz="2000" dirty="0" smtClean="0">
                <a:ea typeface="文鼎中隸" pitchFamily="49" charset="-120"/>
              </a:rPr>
              <a:t>&gt;</a:t>
            </a:r>
            <a:r>
              <a:rPr lang="zh-TW" altLang="en-US" sz="2000" dirty="0" smtClean="0">
                <a:ea typeface="文鼎中隸" pitchFamily="49" charset="-120"/>
              </a:rPr>
              <a:t> </a:t>
            </a:r>
            <a:r>
              <a:rPr lang="en-US" altLang="zh-TW" sz="2000" dirty="0" smtClean="0">
                <a:ea typeface="文鼎中隸" pitchFamily="49" charset="-120"/>
              </a:rPr>
              <a:t>&lt;</a:t>
            </a:r>
            <a:r>
              <a:rPr lang="zh-TW" altLang="en-US" sz="2000" dirty="0" smtClean="0">
                <a:ea typeface="文鼎中隸" pitchFamily="49" charset="-120"/>
              </a:rPr>
              <a:t>個人與其配偶及未成年子女於交易前</a:t>
            </a:r>
            <a:r>
              <a:rPr lang="en-US" altLang="zh-TW" sz="2000" dirty="0" smtClean="0">
                <a:ea typeface="文鼎中隸" pitchFamily="49" charset="-120"/>
              </a:rPr>
              <a:t>6</a:t>
            </a:r>
            <a:r>
              <a:rPr lang="zh-TW" altLang="en-US" sz="2000" dirty="0" smtClean="0">
                <a:ea typeface="文鼎中隸" pitchFamily="49" charset="-120"/>
              </a:rPr>
              <a:t>年內未曾適用本項優惠規定</a:t>
            </a:r>
            <a:r>
              <a:rPr lang="en-US" altLang="zh-TW" sz="2000" dirty="0" smtClean="0">
                <a:ea typeface="文鼎中隸" pitchFamily="49" charset="-120"/>
              </a:rPr>
              <a:t>&gt;</a:t>
            </a:r>
          </a:p>
          <a:p>
            <a:pPr>
              <a:lnSpc>
                <a:spcPct val="150000"/>
              </a:lnSpc>
            </a:pPr>
            <a:r>
              <a:rPr lang="zh-TW" altLang="en-US" sz="2000" dirty="0" smtClean="0">
                <a:ea typeface="文鼎中隸" pitchFamily="49" charset="-120"/>
              </a:rPr>
              <a:t>且持有並實際居住</a:t>
            </a:r>
            <a:r>
              <a:rPr lang="en-US" altLang="zh-TW" sz="2000" dirty="0" smtClean="0">
                <a:ea typeface="文鼎中隸" pitchFamily="49" charset="-120"/>
              </a:rPr>
              <a:t>&lt;</a:t>
            </a:r>
            <a:r>
              <a:rPr lang="zh-TW" altLang="en-US" sz="2000" dirty="0" smtClean="0">
                <a:ea typeface="文鼎中隸" pitchFamily="49" charset="-120"/>
              </a:rPr>
              <a:t>如水電費、搬家證明及發票、里長證明等</a:t>
            </a:r>
            <a:r>
              <a:rPr lang="en-US" altLang="zh-TW" sz="2000" dirty="0" smtClean="0">
                <a:ea typeface="文鼎中隸" pitchFamily="49" charset="-120"/>
              </a:rPr>
              <a:t>&gt;</a:t>
            </a:r>
          </a:p>
          <a:p>
            <a:pPr>
              <a:lnSpc>
                <a:spcPct val="150000"/>
              </a:lnSpc>
            </a:pPr>
            <a:r>
              <a:rPr lang="zh-TW" altLang="en-US" sz="2000" dirty="0">
                <a:ea typeface="文鼎中隸" pitchFamily="49" charset="-120"/>
              </a:rPr>
              <a:t>且無供營業使用或</a:t>
            </a:r>
            <a:r>
              <a:rPr lang="zh-TW" altLang="en-US" sz="2000" dirty="0" smtClean="0">
                <a:ea typeface="文鼎中隸" pitchFamily="49" charset="-120"/>
              </a:rPr>
              <a:t>出租</a:t>
            </a:r>
            <a:endParaRPr lang="en-US" altLang="zh-TW" sz="2000" dirty="0" smtClean="0">
              <a:ea typeface="文鼎中隸" pitchFamily="49" charset="-120"/>
            </a:endParaRPr>
          </a:p>
          <a:p>
            <a:pPr>
              <a:lnSpc>
                <a:spcPct val="150000"/>
              </a:lnSpc>
            </a:pPr>
            <a:r>
              <a:rPr lang="zh-TW" altLang="en-US" sz="2000" dirty="0" smtClean="0">
                <a:ea typeface="文鼎中隸" pitchFamily="49" charset="-120"/>
              </a:rPr>
              <a:t>六年內以一次為限</a:t>
            </a:r>
            <a:r>
              <a:rPr lang="en-US" altLang="zh-TW" sz="2000" dirty="0" smtClean="0">
                <a:ea typeface="文鼎中隸" pitchFamily="49" charset="-120"/>
              </a:rPr>
              <a:t>&lt;</a:t>
            </a:r>
            <a:r>
              <a:rPr lang="zh-TW" altLang="en-US" sz="2000" dirty="0" smtClean="0">
                <a:ea typeface="文鼎中隸" pitchFamily="49" charset="-120"/>
              </a:rPr>
              <a:t>六年後可再重複使用</a:t>
            </a:r>
            <a:r>
              <a:rPr lang="en-US" altLang="zh-TW" sz="2000" dirty="0" smtClean="0">
                <a:ea typeface="文鼎中隸" pitchFamily="49" charset="-120"/>
              </a:rPr>
              <a:t>&gt;</a:t>
            </a:r>
            <a:r>
              <a:rPr lang="zh-TW" altLang="en-US" sz="2000" dirty="0" smtClean="0">
                <a:ea typeface="文鼎中隸" pitchFamily="49" charset="-120"/>
              </a:rPr>
              <a:t> </a:t>
            </a:r>
            <a:r>
              <a:rPr lang="en-US" altLang="zh-TW" sz="2000" dirty="0" smtClean="0">
                <a:ea typeface="文鼎中隸" pitchFamily="49" charset="-120"/>
              </a:rPr>
              <a:t>&lt;</a:t>
            </a:r>
            <a:r>
              <a:rPr lang="zh-TW" altLang="en-US" sz="2000" dirty="0" smtClean="0">
                <a:ea typeface="文鼎中隸" pitchFamily="49" charset="-120"/>
              </a:rPr>
              <a:t>最快適用者將出現在</a:t>
            </a:r>
            <a:r>
              <a:rPr lang="en-US" altLang="zh-TW" sz="2000" dirty="0" smtClean="0">
                <a:ea typeface="文鼎中隸" pitchFamily="49" charset="-120"/>
              </a:rPr>
              <a:t>111</a:t>
            </a:r>
            <a:r>
              <a:rPr lang="zh-TW" altLang="en-US" sz="2000" dirty="0" smtClean="0">
                <a:ea typeface="文鼎中隸" pitchFamily="49" charset="-120"/>
              </a:rPr>
              <a:t>年</a:t>
            </a:r>
            <a:r>
              <a:rPr lang="en-US" altLang="zh-TW" sz="2000" dirty="0" smtClean="0">
                <a:ea typeface="文鼎中隸" pitchFamily="49" charset="-120"/>
              </a:rPr>
              <a:t>&gt;</a:t>
            </a:r>
          </a:p>
          <a:p>
            <a:pPr>
              <a:lnSpc>
                <a:spcPct val="150000"/>
              </a:lnSpc>
            </a:pPr>
            <a:r>
              <a:rPr lang="zh-TW" altLang="en-US" sz="2000" dirty="0" smtClean="0">
                <a:ea typeface="文鼎中隸" pitchFamily="49" charset="-120"/>
              </a:rPr>
              <a:t>出售房地總利潤在</a:t>
            </a:r>
            <a:r>
              <a:rPr lang="en-US" altLang="zh-TW" sz="2000" dirty="0" smtClean="0">
                <a:ea typeface="文鼎中隸" pitchFamily="49" charset="-120"/>
              </a:rPr>
              <a:t>400</a:t>
            </a:r>
            <a:r>
              <a:rPr lang="zh-TW" altLang="en-US" sz="2000" dirty="0" smtClean="0">
                <a:ea typeface="文鼎中隸" pitchFamily="49" charset="-120"/>
              </a:rPr>
              <a:t>萬以下完全免稅</a:t>
            </a:r>
            <a:endParaRPr lang="en-US" altLang="zh-TW" sz="2000" dirty="0" smtClean="0">
              <a:ea typeface="文鼎中隸" pitchFamily="49" charset="-120"/>
            </a:endParaRPr>
          </a:p>
          <a:p>
            <a:pPr>
              <a:lnSpc>
                <a:spcPct val="150000"/>
              </a:lnSpc>
            </a:pPr>
            <a:r>
              <a:rPr lang="zh-TW" altLang="en-US" sz="2000" dirty="0">
                <a:ea typeface="文鼎中隸" pitchFamily="49" charset="-120"/>
              </a:rPr>
              <a:t>出售房地總利潤超過</a:t>
            </a:r>
            <a:r>
              <a:rPr lang="en-US" altLang="zh-TW" sz="2000" dirty="0" smtClean="0">
                <a:ea typeface="文鼎中隸" pitchFamily="49" charset="-120"/>
              </a:rPr>
              <a:t>400</a:t>
            </a:r>
            <a:r>
              <a:rPr lang="zh-TW" altLang="en-US" sz="2000" dirty="0">
                <a:ea typeface="文鼎中隸" pitchFamily="49" charset="-120"/>
              </a:rPr>
              <a:t>萬以上部分，課徵</a:t>
            </a:r>
            <a:r>
              <a:rPr lang="en-US" altLang="zh-TW" sz="2000" dirty="0">
                <a:ea typeface="文鼎中隸" pitchFamily="49" charset="-120"/>
              </a:rPr>
              <a:t>10%</a:t>
            </a:r>
            <a:endParaRPr lang="zh-TW" altLang="en-US" sz="2000" dirty="0">
              <a:ea typeface="文鼎中隸" pitchFamily="49" charset="-120"/>
            </a:endParaRPr>
          </a:p>
        </p:txBody>
      </p:sp>
      <p:sp>
        <p:nvSpPr>
          <p:cNvPr id="3" name="標題 2"/>
          <p:cNvSpPr>
            <a:spLocks noGrp="1"/>
          </p:cNvSpPr>
          <p:nvPr>
            <p:ph type="title"/>
          </p:nvPr>
        </p:nvSpPr>
        <p:spPr>
          <a:xfrm>
            <a:off x="179512" y="274638"/>
            <a:ext cx="8964488" cy="1143000"/>
          </a:xfrm>
        </p:spPr>
        <p:txBody>
          <a:bodyPr>
            <a:normAutofit/>
          </a:bodyPr>
          <a:lstStyle/>
          <a:p>
            <a:pPr algn="ctr"/>
            <a:r>
              <a:rPr lang="zh-TW" altLang="en-US" sz="3000" dirty="0" smtClean="0"/>
              <a:t>  個人房地合一</a:t>
            </a:r>
            <a:r>
              <a:rPr lang="en-US" altLang="zh-TW" sz="3000" dirty="0" smtClean="0"/>
              <a:t>-</a:t>
            </a:r>
            <a:r>
              <a:rPr lang="zh-TW" altLang="en-US" sz="3000" dirty="0" smtClean="0"/>
              <a:t>租稅優惠</a:t>
            </a:r>
            <a:r>
              <a:rPr lang="en-US" altLang="zh-TW" sz="3000" dirty="0" smtClean="0"/>
              <a:t>-</a:t>
            </a:r>
            <a:r>
              <a:rPr lang="zh-TW" altLang="en-US" sz="3000" dirty="0" smtClean="0"/>
              <a:t>自用住宅免稅</a:t>
            </a:r>
            <a:endParaRPr lang="zh-TW" altLang="en-US" sz="3000" dirty="0"/>
          </a:p>
        </p:txBody>
      </p:sp>
      <p:sp>
        <p:nvSpPr>
          <p:cNvPr id="4" name="六角星形 3"/>
          <p:cNvSpPr/>
          <p:nvPr/>
        </p:nvSpPr>
        <p:spPr>
          <a:xfrm>
            <a:off x="98698" y="479892"/>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77</a:t>
            </a:fld>
            <a:endParaRPr lang="zh-TW" altLang="en-US"/>
          </a:p>
        </p:txBody>
      </p:sp>
    </p:spTree>
    <p:extLst>
      <p:ext uri="{BB962C8B-B14F-4D97-AF65-F5344CB8AC3E}">
        <p14:creationId xmlns:p14="http://schemas.microsoft.com/office/powerpoint/2010/main" val="19418425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052736"/>
            <a:ext cx="8229600" cy="4525963"/>
          </a:xfrm>
        </p:spPr>
        <p:txBody>
          <a:bodyPr>
            <a:normAutofit/>
          </a:bodyPr>
          <a:lstStyle/>
          <a:p>
            <a:r>
              <a:rPr lang="zh-TW" altLang="en-US" sz="1600" dirty="0" smtClean="0">
                <a:ea typeface="文鼎中隸" pitchFamily="49" charset="-120"/>
              </a:rPr>
              <a:t>甲</a:t>
            </a:r>
            <a:r>
              <a:rPr lang="en-US" altLang="zh-TW" sz="1600" dirty="0" smtClean="0">
                <a:ea typeface="文鼎中隸" pitchFamily="49" charset="-120"/>
              </a:rPr>
              <a:t>105.3.1</a:t>
            </a:r>
            <a:r>
              <a:rPr lang="zh-TW" altLang="en-US" sz="1600" dirty="0" smtClean="0">
                <a:ea typeface="文鼎中隸" pitchFamily="49" charset="-120"/>
              </a:rPr>
              <a:t>購買一戶總價</a:t>
            </a:r>
            <a:r>
              <a:rPr lang="en-US" altLang="zh-TW" sz="1600" dirty="0" smtClean="0">
                <a:ea typeface="文鼎中隸" pitchFamily="49" charset="-120"/>
              </a:rPr>
              <a:t>3600</a:t>
            </a:r>
            <a:r>
              <a:rPr lang="zh-TW" altLang="en-US" sz="1600" dirty="0" smtClean="0">
                <a:ea typeface="文鼎中隸" pitchFamily="49" charset="-120"/>
              </a:rPr>
              <a:t>萬成屋，符合自用住宅條件，假設在</a:t>
            </a:r>
            <a:r>
              <a:rPr lang="en-US" altLang="zh-TW" sz="1600" dirty="0" smtClean="0">
                <a:ea typeface="文鼎中隸" pitchFamily="49" charset="-120"/>
              </a:rPr>
              <a:t>111.4</a:t>
            </a:r>
            <a:r>
              <a:rPr lang="zh-TW" altLang="en-US" sz="1600" dirty="0" smtClean="0">
                <a:ea typeface="文鼎中隸" pitchFamily="49" charset="-120"/>
              </a:rPr>
              <a:t>出售售價為</a:t>
            </a:r>
            <a:r>
              <a:rPr lang="en-US" altLang="zh-TW" sz="1600" dirty="0" smtClean="0">
                <a:ea typeface="文鼎中隸" pitchFamily="49" charset="-120"/>
              </a:rPr>
              <a:t>4200</a:t>
            </a:r>
            <a:r>
              <a:rPr lang="zh-TW" altLang="en-US" sz="1600" dirty="0" smtClean="0">
                <a:ea typeface="文鼎中隸" pitchFamily="49" charset="-120"/>
              </a:rPr>
              <a:t>萬</a:t>
            </a:r>
            <a:r>
              <a:rPr lang="en-US" altLang="zh-TW" sz="1600" dirty="0" smtClean="0">
                <a:ea typeface="文鼎中隸" pitchFamily="49" charset="-120"/>
              </a:rPr>
              <a:t>&lt;</a:t>
            </a:r>
            <a:r>
              <a:rPr lang="zh-TW" altLang="en-US" sz="1600" dirty="0">
                <a:ea typeface="文鼎中隸" pitchFamily="49" charset="-120"/>
              </a:rPr>
              <a:t>房</a:t>
            </a:r>
            <a:r>
              <a:rPr lang="zh-TW" altLang="en-US" sz="1600" dirty="0" smtClean="0">
                <a:ea typeface="文鼎中隸" pitchFamily="49" charset="-120"/>
              </a:rPr>
              <a:t>地比例</a:t>
            </a:r>
            <a:r>
              <a:rPr lang="en-US" altLang="zh-TW" sz="1600" dirty="0" smtClean="0">
                <a:ea typeface="文鼎中隸" pitchFamily="49" charset="-120"/>
              </a:rPr>
              <a:t>2</a:t>
            </a:r>
            <a:r>
              <a:rPr lang="zh-TW" altLang="en-US" sz="1600" dirty="0" smtClean="0">
                <a:ea typeface="文鼎中隸" pitchFamily="49" charset="-120"/>
              </a:rPr>
              <a:t>比</a:t>
            </a:r>
            <a:r>
              <a:rPr lang="en-US" altLang="zh-TW" sz="1600" dirty="0" smtClean="0">
                <a:ea typeface="文鼎中隸" pitchFamily="49" charset="-120"/>
              </a:rPr>
              <a:t>8&gt;</a:t>
            </a:r>
            <a:r>
              <a:rPr lang="zh-TW" altLang="en-US" sz="1600" dirty="0" smtClean="0">
                <a:ea typeface="文鼎中隸" pitchFamily="49" charset="-120"/>
              </a:rPr>
              <a:t>，仲介費等</a:t>
            </a:r>
            <a:r>
              <a:rPr lang="en-US" altLang="zh-TW" sz="1600" dirty="0" smtClean="0">
                <a:ea typeface="文鼎中隸" pitchFamily="49" charset="-120"/>
              </a:rPr>
              <a:t>100</a:t>
            </a:r>
            <a:r>
              <a:rPr lang="zh-TW" altLang="en-US" sz="1600" dirty="0" smtClean="0">
                <a:ea typeface="文鼎中隸" pitchFamily="49" charset="-120"/>
              </a:rPr>
              <a:t>萬，購買時至</a:t>
            </a:r>
            <a:r>
              <a:rPr lang="en-US" altLang="zh-TW" sz="1600" dirty="0" smtClean="0">
                <a:ea typeface="文鼎中隸" pitchFamily="49" charset="-120"/>
              </a:rPr>
              <a:t>111</a:t>
            </a:r>
            <a:r>
              <a:rPr lang="zh-TW" altLang="en-US" sz="1600" dirty="0" smtClean="0">
                <a:ea typeface="文鼎中隸" pitchFamily="49" charset="-120"/>
              </a:rPr>
              <a:t>年土地公告現值增值</a:t>
            </a:r>
            <a:r>
              <a:rPr lang="en-US" altLang="zh-TW" sz="1600" dirty="0" smtClean="0">
                <a:ea typeface="文鼎中隸" pitchFamily="49" charset="-120"/>
              </a:rPr>
              <a:t>200</a:t>
            </a:r>
            <a:r>
              <a:rPr lang="zh-TW" altLang="en-US" sz="1600" dirty="0" smtClean="0">
                <a:ea typeface="文鼎中隸" pitchFamily="49" charset="-120"/>
              </a:rPr>
              <a:t>萬</a:t>
            </a:r>
            <a:endParaRPr lang="en-US" altLang="zh-TW" sz="1600" dirty="0">
              <a:ea typeface="文鼎中隸" pitchFamily="49" charset="-120"/>
            </a:endParaRPr>
          </a:p>
          <a:p>
            <a:r>
              <a:rPr lang="zh-TW" altLang="en-US" sz="1600" dirty="0" smtClean="0">
                <a:ea typeface="文鼎中隸" pitchFamily="49" charset="-120"/>
              </a:rPr>
              <a:t>假設甲個人適用稅率為</a:t>
            </a:r>
            <a:r>
              <a:rPr lang="en-US" altLang="zh-TW" sz="1600" dirty="0" smtClean="0">
                <a:ea typeface="文鼎中隸" pitchFamily="49" charset="-120"/>
              </a:rPr>
              <a:t>40%</a:t>
            </a:r>
            <a:endParaRPr lang="zh-TW" altLang="en-US" sz="1600" dirty="0">
              <a:ea typeface="文鼎中隸" pitchFamily="49" charset="-120"/>
            </a:endParaRPr>
          </a:p>
        </p:txBody>
      </p:sp>
      <p:sp>
        <p:nvSpPr>
          <p:cNvPr id="3" name="標題 2"/>
          <p:cNvSpPr>
            <a:spLocks noGrp="1"/>
          </p:cNvSpPr>
          <p:nvPr>
            <p:ph type="title"/>
          </p:nvPr>
        </p:nvSpPr>
        <p:spPr>
          <a:xfrm>
            <a:off x="323528" y="116632"/>
            <a:ext cx="8229600" cy="1143000"/>
          </a:xfrm>
        </p:spPr>
        <p:txBody>
          <a:bodyPr>
            <a:normAutofit/>
          </a:bodyPr>
          <a:lstStyle/>
          <a:p>
            <a:pPr algn="ctr"/>
            <a:r>
              <a:rPr lang="zh-TW" altLang="en-US" sz="3000" dirty="0" smtClean="0"/>
              <a:t>自用住宅出售新舊制稅比較</a:t>
            </a:r>
            <a:endParaRPr lang="zh-TW" altLang="en-US" sz="3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08920"/>
            <a:ext cx="765912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78</a:t>
            </a:fld>
            <a:endParaRPr lang="zh-TW" altLang="en-US"/>
          </a:p>
        </p:txBody>
      </p:sp>
    </p:spTree>
    <p:extLst>
      <p:ext uri="{BB962C8B-B14F-4D97-AF65-F5344CB8AC3E}">
        <p14:creationId xmlns:p14="http://schemas.microsoft.com/office/powerpoint/2010/main" val="30744234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124744"/>
            <a:ext cx="8229600" cy="4525963"/>
          </a:xfrm>
        </p:spPr>
        <p:txBody>
          <a:bodyPr>
            <a:normAutofit/>
          </a:bodyPr>
          <a:lstStyle/>
          <a:p>
            <a:r>
              <a:rPr lang="zh-TW" altLang="en-US" sz="1600" dirty="0">
                <a:ea typeface="文鼎中隸" pitchFamily="49" charset="-120"/>
              </a:rPr>
              <a:t>甲</a:t>
            </a:r>
            <a:r>
              <a:rPr lang="en-US" altLang="zh-TW" sz="1600" dirty="0">
                <a:ea typeface="文鼎中隸" pitchFamily="49" charset="-120"/>
              </a:rPr>
              <a:t>105.3.1</a:t>
            </a:r>
            <a:r>
              <a:rPr lang="zh-TW" altLang="en-US" sz="1600" dirty="0">
                <a:ea typeface="文鼎中隸" pitchFamily="49" charset="-120"/>
              </a:rPr>
              <a:t>購買一戶總價</a:t>
            </a:r>
            <a:r>
              <a:rPr lang="en-US" altLang="zh-TW" sz="1600" dirty="0">
                <a:ea typeface="文鼎中隸" pitchFamily="49" charset="-120"/>
              </a:rPr>
              <a:t>3600</a:t>
            </a:r>
            <a:r>
              <a:rPr lang="zh-TW" altLang="en-US" sz="1600" dirty="0">
                <a:ea typeface="文鼎中隸" pitchFamily="49" charset="-120"/>
              </a:rPr>
              <a:t>萬成屋，符合自用住宅條件，假設在</a:t>
            </a:r>
            <a:r>
              <a:rPr lang="en-US" altLang="zh-TW" sz="1600" dirty="0">
                <a:ea typeface="文鼎中隸" pitchFamily="49" charset="-120"/>
              </a:rPr>
              <a:t>111.4</a:t>
            </a:r>
            <a:r>
              <a:rPr lang="zh-TW" altLang="en-US" sz="1600" dirty="0">
                <a:ea typeface="文鼎中隸" pitchFamily="49" charset="-120"/>
              </a:rPr>
              <a:t>出售售價為</a:t>
            </a:r>
            <a:r>
              <a:rPr lang="en-US" altLang="zh-TW" sz="1600" dirty="0">
                <a:ea typeface="文鼎中隸" pitchFamily="49" charset="-120"/>
              </a:rPr>
              <a:t>4600</a:t>
            </a:r>
            <a:r>
              <a:rPr lang="zh-TW" altLang="en-US" sz="1600" dirty="0">
                <a:ea typeface="文鼎中隸" pitchFamily="49" charset="-120"/>
              </a:rPr>
              <a:t>萬</a:t>
            </a:r>
            <a:r>
              <a:rPr lang="en-US" altLang="zh-TW" sz="1600" dirty="0">
                <a:ea typeface="文鼎中隸" pitchFamily="49" charset="-120"/>
              </a:rPr>
              <a:t>&lt;</a:t>
            </a:r>
            <a:r>
              <a:rPr lang="zh-TW" altLang="en-US" sz="1600" dirty="0">
                <a:ea typeface="文鼎中隸" pitchFamily="49" charset="-120"/>
              </a:rPr>
              <a:t>房地比例</a:t>
            </a:r>
            <a:r>
              <a:rPr lang="en-US" altLang="zh-TW" sz="1600" dirty="0">
                <a:ea typeface="文鼎中隸" pitchFamily="49" charset="-120"/>
              </a:rPr>
              <a:t>2</a:t>
            </a:r>
            <a:r>
              <a:rPr lang="zh-TW" altLang="en-US" sz="1600" dirty="0">
                <a:ea typeface="文鼎中隸" pitchFamily="49" charset="-120"/>
              </a:rPr>
              <a:t>比</a:t>
            </a:r>
            <a:r>
              <a:rPr lang="en-US" altLang="zh-TW" sz="1600" dirty="0">
                <a:ea typeface="文鼎中隸" pitchFamily="49" charset="-120"/>
              </a:rPr>
              <a:t>8&gt;</a:t>
            </a:r>
            <a:r>
              <a:rPr lang="zh-TW" altLang="en-US" sz="1600" dirty="0">
                <a:ea typeface="文鼎中隸" pitchFamily="49" charset="-120"/>
              </a:rPr>
              <a:t>，仲介費等</a:t>
            </a:r>
            <a:r>
              <a:rPr lang="en-US" altLang="zh-TW" sz="1600" dirty="0">
                <a:ea typeface="文鼎中隸" pitchFamily="49" charset="-120"/>
              </a:rPr>
              <a:t>100</a:t>
            </a:r>
            <a:r>
              <a:rPr lang="zh-TW" altLang="en-US" sz="1600" dirty="0">
                <a:ea typeface="文鼎中隸" pitchFamily="49" charset="-120"/>
              </a:rPr>
              <a:t>萬，購屋時至</a:t>
            </a:r>
            <a:r>
              <a:rPr lang="en-US" altLang="zh-TW" sz="1600" dirty="0">
                <a:ea typeface="文鼎中隸" pitchFamily="49" charset="-120"/>
              </a:rPr>
              <a:t>111</a:t>
            </a:r>
            <a:r>
              <a:rPr lang="zh-TW" altLang="en-US" sz="1600" dirty="0">
                <a:ea typeface="文鼎中隸" pitchFamily="49" charset="-120"/>
              </a:rPr>
              <a:t>年土地公告現值增值</a:t>
            </a:r>
            <a:r>
              <a:rPr lang="en-US" altLang="zh-TW" sz="1600" dirty="0">
                <a:ea typeface="文鼎中隸" pitchFamily="49" charset="-120"/>
              </a:rPr>
              <a:t>2000</a:t>
            </a:r>
            <a:r>
              <a:rPr lang="zh-TW" altLang="en-US" sz="1600" dirty="0" smtClean="0">
                <a:ea typeface="文鼎中隸" pitchFamily="49" charset="-120"/>
              </a:rPr>
              <a:t>萬</a:t>
            </a:r>
            <a:endParaRPr lang="en-US" altLang="zh-TW" sz="1600" dirty="0">
              <a:ea typeface="文鼎中隸" pitchFamily="49" charset="-120"/>
            </a:endParaRPr>
          </a:p>
          <a:p>
            <a:r>
              <a:rPr lang="zh-TW" altLang="en-US" sz="1600" dirty="0" smtClean="0">
                <a:ea typeface="文鼎中隸" pitchFamily="49" charset="-120"/>
              </a:rPr>
              <a:t>假設</a:t>
            </a:r>
            <a:r>
              <a:rPr lang="zh-TW" altLang="en-US" sz="1600" dirty="0">
                <a:ea typeface="文鼎中隸" pitchFamily="49" charset="-120"/>
              </a:rPr>
              <a:t>甲個人適用稅率為</a:t>
            </a:r>
            <a:r>
              <a:rPr lang="en-US" altLang="zh-TW" sz="1600" dirty="0">
                <a:ea typeface="文鼎中隸" pitchFamily="49" charset="-120"/>
              </a:rPr>
              <a:t>40%</a:t>
            </a:r>
            <a:endParaRPr lang="zh-TW" altLang="en-US" sz="1600" dirty="0">
              <a:ea typeface="文鼎中隸" pitchFamily="49" charset="-120"/>
            </a:endParaRPr>
          </a:p>
          <a:p>
            <a:endParaRPr lang="zh-TW" altLang="en-US" sz="1600"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自用住宅出售新舊制稅比較</a:t>
            </a:r>
            <a:endParaRPr lang="zh-TW" altLang="en-US" sz="3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7739005" cy="29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9D10C579-0557-4C56-B8AD-6FAD010EF341}" type="slidenum">
              <a:rPr lang="zh-TW" altLang="en-US" smtClean="0"/>
              <a:pPr/>
              <a:t>79</a:t>
            </a:fld>
            <a:endParaRPr lang="zh-TW" altLang="en-US"/>
          </a:p>
        </p:txBody>
      </p:sp>
    </p:spTree>
    <p:extLst>
      <p:ext uri="{BB962C8B-B14F-4D97-AF65-F5344CB8AC3E}">
        <p14:creationId xmlns:p14="http://schemas.microsoft.com/office/powerpoint/2010/main" val="189424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90" y="1268760"/>
            <a:ext cx="78105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標題 3"/>
          <p:cNvSpPr>
            <a:spLocks noGrp="1"/>
          </p:cNvSpPr>
          <p:nvPr>
            <p:ph type="title"/>
          </p:nvPr>
        </p:nvSpPr>
        <p:spPr/>
        <p:txBody>
          <a:bodyPr>
            <a:normAutofit/>
          </a:bodyPr>
          <a:lstStyle/>
          <a:p>
            <a:pPr algn="ctr"/>
            <a:r>
              <a:rPr lang="zh-TW" altLang="en-US" sz="3000" dirty="0" smtClean="0"/>
              <a:t>買賣交易稅捐</a:t>
            </a:r>
            <a:endParaRPr lang="zh-TW" altLang="en-US" sz="3000" dirty="0"/>
          </a:p>
        </p:txBody>
      </p:sp>
      <p:sp>
        <p:nvSpPr>
          <p:cNvPr id="3" name="投影片編號版面配置區 2"/>
          <p:cNvSpPr>
            <a:spLocks noGrp="1"/>
          </p:cNvSpPr>
          <p:nvPr>
            <p:ph type="sldNum" sz="quarter" idx="12"/>
          </p:nvPr>
        </p:nvSpPr>
        <p:spPr/>
        <p:txBody>
          <a:bodyPr/>
          <a:lstStyle/>
          <a:p>
            <a:fld id="{9D10C579-0557-4C56-B8AD-6FAD010EF341}" type="slidenum">
              <a:rPr lang="zh-TW" altLang="en-US" smtClean="0"/>
              <a:pPr/>
              <a:t>8</a:t>
            </a:fld>
            <a:endParaRPr lang="zh-TW" altLang="en-US"/>
          </a:p>
        </p:txBody>
      </p:sp>
    </p:spTree>
    <p:extLst>
      <p:ext uri="{BB962C8B-B14F-4D97-AF65-F5344CB8AC3E}">
        <p14:creationId xmlns:p14="http://schemas.microsoft.com/office/powerpoint/2010/main" val="39620249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340768"/>
            <a:ext cx="8229600" cy="4525963"/>
          </a:xfrm>
        </p:spPr>
        <p:txBody>
          <a:bodyPr>
            <a:normAutofit lnSpcReduction="10000"/>
          </a:bodyPr>
          <a:lstStyle/>
          <a:p>
            <a:pPr>
              <a:lnSpc>
                <a:spcPct val="150000"/>
              </a:lnSpc>
            </a:pPr>
            <a:r>
              <a:rPr lang="en-US" altLang="zh-TW" sz="2000" dirty="0" smtClean="0">
                <a:ea typeface="文鼎中隸" pitchFamily="49" charset="-120"/>
              </a:rPr>
              <a:t>&lt;</a:t>
            </a:r>
            <a:r>
              <a:rPr lang="zh-TW" altLang="en-US" sz="2000" dirty="0" smtClean="0">
                <a:ea typeface="文鼎中隸" pitchFamily="49" charset="-120"/>
              </a:rPr>
              <a:t>房地收入</a:t>
            </a:r>
            <a:r>
              <a:rPr lang="en-US" altLang="zh-TW" sz="2000" dirty="0" smtClean="0">
                <a:ea typeface="文鼎中隸" pitchFamily="49" charset="-120"/>
              </a:rPr>
              <a:t>-</a:t>
            </a:r>
            <a:r>
              <a:rPr lang="zh-TW" altLang="en-US" sz="2000" dirty="0" smtClean="0">
                <a:ea typeface="文鼎中隸" pitchFamily="49" charset="-120"/>
              </a:rPr>
              <a:t>房地成本</a:t>
            </a:r>
            <a:r>
              <a:rPr lang="en-US" altLang="zh-TW" sz="2000" dirty="0" smtClean="0">
                <a:ea typeface="文鼎中隸" pitchFamily="49" charset="-120"/>
              </a:rPr>
              <a:t>-</a:t>
            </a:r>
            <a:r>
              <a:rPr lang="zh-TW" altLang="en-US" sz="2000" dirty="0" smtClean="0">
                <a:ea typeface="文鼎中隸" pitchFamily="49" charset="-120"/>
              </a:rPr>
              <a:t>相關直接費用</a:t>
            </a:r>
            <a:r>
              <a:rPr lang="en-US" altLang="zh-TW" sz="2000" dirty="0" smtClean="0">
                <a:ea typeface="文鼎中隸" pitchFamily="49" charset="-120"/>
              </a:rPr>
              <a:t>-</a:t>
            </a:r>
            <a:r>
              <a:rPr lang="zh-TW" altLang="en-US" sz="2000" u="sng" dirty="0" smtClean="0">
                <a:solidFill>
                  <a:srgbClr val="FF0000"/>
                </a:solidFill>
                <a:ea typeface="文鼎中隸" pitchFamily="49" charset="-120"/>
              </a:rPr>
              <a:t>公告土地現值漲價總數額</a:t>
            </a:r>
            <a:r>
              <a:rPr lang="en-US" altLang="zh-TW" sz="2000" dirty="0" smtClean="0">
                <a:ea typeface="文鼎中隸" pitchFamily="49" charset="-120"/>
              </a:rPr>
              <a:t>&gt;</a:t>
            </a:r>
          </a:p>
          <a:p>
            <a:pPr>
              <a:lnSpc>
                <a:spcPct val="150000"/>
              </a:lnSpc>
            </a:pPr>
            <a:r>
              <a:rPr lang="en-US" altLang="zh-TW" sz="2000" dirty="0" smtClean="0">
                <a:ea typeface="文鼎中隸" pitchFamily="49" charset="-120"/>
              </a:rPr>
              <a:t>1.</a:t>
            </a:r>
            <a:r>
              <a:rPr lang="zh-TW" altLang="en-US" sz="2000" dirty="0" smtClean="0">
                <a:ea typeface="文鼎中隸" pitchFamily="49" charset="-120"/>
              </a:rPr>
              <a:t>原則按實際取得成本認定</a:t>
            </a:r>
            <a:endParaRPr lang="en-US" altLang="zh-TW" sz="2000" dirty="0" smtClean="0">
              <a:ea typeface="文鼎中隸" pitchFamily="49" charset="-120"/>
            </a:endParaRPr>
          </a:p>
          <a:p>
            <a:pPr>
              <a:lnSpc>
                <a:spcPct val="150000"/>
              </a:lnSpc>
            </a:pPr>
            <a:r>
              <a:rPr lang="en-US" altLang="zh-TW" sz="2000" dirty="0" smtClean="0">
                <a:ea typeface="文鼎中隸" pitchFamily="49" charset="-120"/>
              </a:rPr>
              <a:t>2.</a:t>
            </a:r>
            <a:r>
              <a:rPr lang="zh-TW" altLang="en-US" sz="2000" dirty="0" smtClean="0">
                <a:ea typeface="文鼎中隸" pitchFamily="49" charset="-120"/>
              </a:rPr>
              <a:t>納稅義務人無法提示取得成本者</a:t>
            </a:r>
            <a:r>
              <a:rPr lang="en-US" altLang="zh-TW" sz="2000" dirty="0" smtClean="0">
                <a:ea typeface="文鼎中隸" pitchFamily="49" charset="-120"/>
              </a:rPr>
              <a:t>:</a:t>
            </a:r>
          </a:p>
          <a:p>
            <a:pPr marL="109728" indent="0">
              <a:lnSpc>
                <a:spcPct val="150000"/>
              </a:lnSpc>
              <a:buNone/>
            </a:pPr>
            <a:r>
              <a:rPr lang="zh-TW" altLang="en-US" sz="2000" dirty="0" smtClean="0">
                <a:ea typeface="文鼎中隸" pitchFamily="49" charset="-120"/>
              </a:rPr>
              <a:t>     </a:t>
            </a:r>
            <a:r>
              <a:rPr lang="en-US" altLang="zh-TW" sz="2000" dirty="0" smtClean="0">
                <a:ea typeface="文鼎中隸" pitchFamily="49" charset="-120"/>
              </a:rPr>
              <a:t>(1)</a:t>
            </a:r>
            <a:r>
              <a:rPr lang="zh-TW" altLang="en-US" sz="2000" dirty="0" smtClean="0">
                <a:ea typeface="文鼎中隸" pitchFamily="49" charset="-120"/>
              </a:rPr>
              <a:t>依國稅局查得成本資料</a:t>
            </a:r>
            <a:endParaRPr lang="en-US" altLang="zh-TW" sz="2000" dirty="0" smtClean="0">
              <a:ea typeface="文鼎中隸" pitchFamily="49" charset="-120"/>
            </a:endParaRPr>
          </a:p>
          <a:p>
            <a:pPr marL="109728" indent="0">
              <a:lnSpc>
                <a:spcPct val="150000"/>
              </a:lnSpc>
              <a:buNone/>
            </a:pPr>
            <a:r>
              <a:rPr lang="zh-TW" altLang="en-US" sz="2000" dirty="0">
                <a:ea typeface="文鼎中隸" pitchFamily="49" charset="-120"/>
              </a:rPr>
              <a:t> </a:t>
            </a:r>
            <a:r>
              <a:rPr lang="zh-TW" altLang="en-US" sz="2000" dirty="0" smtClean="0">
                <a:ea typeface="文鼎中隸" pitchFamily="49" charset="-120"/>
              </a:rPr>
              <a:t>    </a:t>
            </a:r>
            <a:r>
              <a:rPr lang="en-US" altLang="zh-TW" sz="2000" dirty="0" smtClean="0">
                <a:ea typeface="文鼎中隸" pitchFamily="49" charset="-120"/>
              </a:rPr>
              <a:t>(2)</a:t>
            </a:r>
            <a:r>
              <a:rPr lang="zh-TW" altLang="en-US" sz="2000" dirty="0" smtClean="0">
                <a:ea typeface="文鼎中隸" pitchFamily="49" charset="-120"/>
              </a:rPr>
              <a:t>以取得時房屋評定現值及公告土地現值按消費 </a:t>
            </a:r>
            <a:endParaRPr lang="en-US" altLang="zh-TW" sz="2000" dirty="0" smtClean="0">
              <a:ea typeface="文鼎中隸" pitchFamily="49" charset="-120"/>
            </a:endParaRPr>
          </a:p>
          <a:p>
            <a:pPr marL="109728" indent="0">
              <a:lnSpc>
                <a:spcPct val="150000"/>
              </a:lnSpc>
              <a:buNone/>
            </a:pPr>
            <a:r>
              <a:rPr lang="zh-TW" altLang="en-US" sz="2000" dirty="0">
                <a:ea typeface="文鼎中隸" pitchFamily="49" charset="-120"/>
              </a:rPr>
              <a:t> </a:t>
            </a:r>
            <a:r>
              <a:rPr lang="zh-TW" altLang="en-US" sz="2000" dirty="0" smtClean="0">
                <a:ea typeface="文鼎中隸" pitchFamily="49" charset="-120"/>
              </a:rPr>
              <a:t>        者物價指數調整後之現值認定其成本</a:t>
            </a:r>
            <a:endParaRPr lang="en-US" altLang="zh-TW" sz="2000" dirty="0" smtClean="0">
              <a:ea typeface="文鼎中隸" pitchFamily="49" charset="-120"/>
            </a:endParaRPr>
          </a:p>
          <a:p>
            <a:pPr marL="109728" indent="0">
              <a:lnSpc>
                <a:spcPct val="150000"/>
              </a:lnSpc>
              <a:buNone/>
            </a:pPr>
            <a:r>
              <a:rPr lang="zh-TW" altLang="en-US" sz="2000" dirty="0">
                <a:ea typeface="文鼎中隸" pitchFamily="49" charset="-120"/>
              </a:rPr>
              <a:t>計算利得可以</a:t>
            </a:r>
            <a:r>
              <a:rPr lang="zh-TW" altLang="en-US" sz="2000" dirty="0" smtClean="0">
                <a:ea typeface="文鼎中隸" pitchFamily="49" charset="-120"/>
              </a:rPr>
              <a:t>主張扣除的</a:t>
            </a:r>
            <a:r>
              <a:rPr lang="zh-TW" altLang="en-US" sz="2000" dirty="0" smtClean="0">
                <a:solidFill>
                  <a:srgbClr val="FF0000"/>
                </a:solidFill>
                <a:latin typeface="新細明體"/>
                <a:ea typeface="文鼎中隸" pitchFamily="49" charset="-120"/>
              </a:rPr>
              <a:t>「</a:t>
            </a:r>
            <a:r>
              <a:rPr lang="zh-TW" altLang="en-US" sz="2000" dirty="0" smtClean="0">
                <a:solidFill>
                  <a:srgbClr val="FF0000"/>
                </a:solidFill>
                <a:latin typeface="微軟正黑體" panose="020B0604030504040204" pitchFamily="34" charset="-120"/>
                <a:ea typeface="文鼎中隸" pitchFamily="49" charset="-120"/>
              </a:rPr>
              <a:t>費用」</a:t>
            </a:r>
            <a:r>
              <a:rPr lang="zh-TW" altLang="en-US" sz="2000" dirty="0" smtClean="0">
                <a:latin typeface="微軟正黑體" panose="020B0604030504040204" pitchFamily="34" charset="-120"/>
                <a:ea typeface="文鼎中隸" pitchFamily="49" charset="-120"/>
              </a:rPr>
              <a:t>若無實際費用資料，一律是以成交價的</a:t>
            </a:r>
            <a:r>
              <a:rPr lang="en-US" altLang="zh-TW" sz="2000" dirty="0" smtClean="0">
                <a:latin typeface="微軟正黑體" panose="020B0604030504040204" pitchFamily="34" charset="-120"/>
                <a:ea typeface="文鼎中隸" pitchFamily="49" charset="-120"/>
              </a:rPr>
              <a:t>5%</a:t>
            </a:r>
            <a:r>
              <a:rPr lang="zh-TW" altLang="en-US" sz="2000" dirty="0" smtClean="0">
                <a:latin typeface="微軟正黑體" panose="020B0604030504040204" pitchFamily="34" charset="-120"/>
                <a:ea typeface="文鼎中隸" pitchFamily="49" charset="-120"/>
              </a:rPr>
              <a:t>計算。</a:t>
            </a:r>
            <a:endParaRPr lang="en-US" altLang="zh-TW" sz="2000" dirty="0">
              <a:latin typeface="微軟正黑體" panose="020B0604030504040204" pitchFamily="34" charset="-120"/>
              <a:ea typeface="文鼎中隸" pitchFamily="49" charset="-120"/>
            </a:endParaRPr>
          </a:p>
          <a:p>
            <a:pPr marL="109728" indent="0">
              <a:lnSpc>
                <a:spcPct val="150000"/>
              </a:lnSpc>
              <a:buNone/>
            </a:pPr>
            <a:r>
              <a:rPr lang="zh-TW" altLang="en-US" sz="2000" dirty="0" smtClean="0">
                <a:latin typeface="微軟正黑體" panose="020B0604030504040204" pitchFamily="34" charset="-120"/>
                <a:ea typeface="文鼎中隸" pitchFamily="49" charset="-120"/>
              </a:rPr>
              <a:t>土地增值稅不做為收入或稅額減項</a:t>
            </a:r>
            <a:endParaRPr lang="en-US" altLang="zh-TW" sz="2000" dirty="0" smtClean="0">
              <a:latin typeface="微軟正黑體" panose="020B0604030504040204" pitchFamily="34" charset="-120"/>
              <a:ea typeface="文鼎中隸" pitchFamily="49" charset="-120"/>
            </a:endParaRPr>
          </a:p>
        </p:txBody>
      </p:sp>
      <p:sp>
        <p:nvSpPr>
          <p:cNvPr id="3" name="標題 2"/>
          <p:cNvSpPr>
            <a:spLocks noGrp="1"/>
          </p:cNvSpPr>
          <p:nvPr>
            <p:ph type="title"/>
          </p:nvPr>
        </p:nvSpPr>
        <p:spPr>
          <a:xfrm>
            <a:off x="251520" y="260648"/>
            <a:ext cx="8229600" cy="1143000"/>
          </a:xfrm>
        </p:spPr>
        <p:txBody>
          <a:bodyPr>
            <a:normAutofit/>
          </a:bodyPr>
          <a:lstStyle/>
          <a:p>
            <a:pPr algn="ctr"/>
            <a:r>
              <a:rPr lang="zh-TW" altLang="en-US" sz="3000" dirty="0" smtClean="0"/>
              <a:t>        房地合一</a:t>
            </a:r>
            <a:r>
              <a:rPr lang="en-US" altLang="zh-TW" sz="3000" dirty="0" smtClean="0"/>
              <a:t>-</a:t>
            </a:r>
            <a:r>
              <a:rPr lang="zh-TW" altLang="en-US" sz="3000" dirty="0" smtClean="0"/>
              <a:t>個人課稅稅基</a:t>
            </a:r>
            <a:endParaRPr lang="zh-TW" altLang="en-US" sz="3000" dirty="0"/>
          </a:p>
        </p:txBody>
      </p:sp>
      <p:sp>
        <p:nvSpPr>
          <p:cNvPr id="5" name="六角星形 4"/>
          <p:cNvSpPr/>
          <p:nvPr/>
        </p:nvSpPr>
        <p:spPr>
          <a:xfrm>
            <a:off x="530265" y="440668"/>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80</a:t>
            </a:fld>
            <a:endParaRPr lang="zh-TW" altLang="en-US"/>
          </a:p>
        </p:txBody>
      </p:sp>
    </p:spTree>
    <p:extLst>
      <p:ext uri="{BB962C8B-B14F-4D97-AF65-F5344CB8AC3E}">
        <p14:creationId xmlns:p14="http://schemas.microsoft.com/office/powerpoint/2010/main" val="1894243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ctrTitle"/>
          </p:nvPr>
        </p:nvSpPr>
        <p:spPr>
          <a:xfrm>
            <a:off x="539552" y="692696"/>
            <a:ext cx="7772400" cy="1829761"/>
          </a:xfrm>
        </p:spPr>
        <p:txBody>
          <a:bodyPr>
            <a:noAutofit/>
          </a:bodyPr>
          <a:lstStyle/>
          <a:p>
            <a:pPr algn="ctr"/>
            <a:r>
              <a:rPr lang="zh-TW" altLang="en-US" dirty="0">
                <a:ea typeface="文鼎中隸" pitchFamily="49" charset="-120"/>
              </a:rPr>
              <a:t>八</a:t>
            </a:r>
            <a:r>
              <a:rPr lang="zh-TW" altLang="en-US" dirty="0" smtClean="0">
                <a:ea typeface="文鼎中隸" pitchFamily="49" charset="-120"/>
              </a:rPr>
              <a:t>、成本</a:t>
            </a:r>
            <a:r>
              <a:rPr lang="zh-TW" altLang="en-US" dirty="0">
                <a:ea typeface="文鼎中隸" pitchFamily="49" charset="-120"/>
              </a:rPr>
              <a:t>認定</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465811"/>
            <a:ext cx="2148830" cy="2528457"/>
          </a:xfrm>
          <a:prstGeom prst="rect">
            <a:avLst/>
          </a:prstGeom>
          <a:ln>
            <a:noFill/>
          </a:ln>
          <a:effectLst>
            <a:softEdge rad="112500"/>
          </a:effectLst>
        </p:spPr>
      </p:pic>
      <p:sp>
        <p:nvSpPr>
          <p:cNvPr id="4" name="投影片編號版面配置區 3"/>
          <p:cNvSpPr>
            <a:spLocks noGrp="1"/>
          </p:cNvSpPr>
          <p:nvPr>
            <p:ph type="sldNum" sz="quarter" idx="12"/>
          </p:nvPr>
        </p:nvSpPr>
        <p:spPr/>
        <p:txBody>
          <a:bodyPr/>
          <a:lstStyle/>
          <a:p>
            <a:fld id="{9D10C579-0557-4C56-B8AD-6FAD010EF341}" type="slidenum">
              <a:rPr lang="zh-TW" altLang="en-US" smtClean="0"/>
              <a:pPr/>
              <a:t>81</a:t>
            </a:fld>
            <a:endParaRPr lang="zh-TW" altLang="en-US"/>
          </a:p>
        </p:txBody>
      </p:sp>
    </p:spTree>
    <p:extLst>
      <p:ext uri="{BB962C8B-B14F-4D97-AF65-F5344CB8AC3E}">
        <p14:creationId xmlns:p14="http://schemas.microsoft.com/office/powerpoint/2010/main" val="21248277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124744"/>
            <a:ext cx="8229600" cy="5188032"/>
          </a:xfrm>
        </p:spPr>
        <p:txBody>
          <a:bodyPr>
            <a:normAutofit/>
          </a:bodyPr>
          <a:lstStyle/>
          <a:p>
            <a:pPr marL="566928" indent="-457200">
              <a:buClr>
                <a:schemeClr val="tx1"/>
              </a:buClr>
              <a:buSzPct val="76000"/>
              <a:buFont typeface="+mj-ea"/>
              <a:buAutoNum type="ea1ChtPeriod"/>
            </a:pPr>
            <a:r>
              <a:rPr lang="zh-TW" altLang="en-US" sz="2000" dirty="0" smtClean="0">
                <a:ea typeface="文鼎中隸" pitchFamily="49" charset="-120"/>
              </a:rPr>
              <a:t>買賣取得者，以成交價額為準。</a:t>
            </a:r>
            <a:endParaRPr lang="en-US" altLang="zh-TW" sz="2000" dirty="0">
              <a:ea typeface="文鼎中隸" pitchFamily="49" charset="-120"/>
            </a:endParaRPr>
          </a:p>
          <a:p>
            <a:pPr marL="566928" indent="-457200">
              <a:buClrTx/>
              <a:buSzPct val="76000"/>
              <a:buFont typeface="+mj-ea"/>
              <a:buAutoNum type="ea1ChtPeriod"/>
            </a:pPr>
            <a:r>
              <a:rPr lang="zh-TW" altLang="en-US" sz="2000" dirty="0" smtClean="0">
                <a:ea typeface="文鼎中隸" pitchFamily="49" charset="-120"/>
              </a:rPr>
              <a:t>個人提供土地與營利事業合建分成或合建分售者，以該土地之取得成本為準。</a:t>
            </a:r>
            <a:endParaRPr lang="en-US" altLang="zh-TW" sz="2000" dirty="0">
              <a:ea typeface="文鼎中隸" pitchFamily="49" charset="-120"/>
            </a:endParaRPr>
          </a:p>
          <a:p>
            <a:pPr marL="566928" indent="-457200">
              <a:buClr>
                <a:schemeClr val="tx1"/>
              </a:buClr>
              <a:buSzPct val="76000"/>
              <a:buFont typeface="+mj-ea"/>
              <a:buAutoNum type="ea1ChtPeriod"/>
            </a:pPr>
            <a:r>
              <a:rPr lang="zh-TW" altLang="en-US" sz="2000" dirty="0" smtClean="0">
                <a:ea typeface="文鼎中隸" pitchFamily="49" charset="-120"/>
              </a:rPr>
              <a:t>個人以自有土地與營利事業合建分屋所取得之房屋、土地，其土地以取得成本為準；房屋以換出土地之取得成本為準，並依下列情形調整</a:t>
            </a:r>
            <a:r>
              <a:rPr lang="en-US" altLang="zh-TW" sz="2000" dirty="0" smtClean="0">
                <a:solidFill>
                  <a:srgbClr val="FF0000"/>
                </a:solidFill>
                <a:ea typeface="文鼎中隸" pitchFamily="49" charset="-120"/>
              </a:rPr>
              <a:t>(</a:t>
            </a:r>
            <a:r>
              <a:rPr lang="zh-TW" altLang="en-US" sz="2000" dirty="0" smtClean="0">
                <a:solidFill>
                  <a:srgbClr val="FF0000"/>
                </a:solidFill>
                <a:ea typeface="文鼎中隸" pitchFamily="49" charset="-120"/>
              </a:rPr>
              <a:t>認定</a:t>
            </a:r>
            <a:r>
              <a:rPr lang="en-US" altLang="zh-TW" sz="2000" dirty="0" smtClean="0">
                <a:solidFill>
                  <a:srgbClr val="FF0000"/>
                </a:solidFill>
                <a:ea typeface="文鼎中隸" pitchFamily="49" charset="-120"/>
              </a:rPr>
              <a:t>):</a:t>
            </a:r>
          </a:p>
          <a:p>
            <a:pPr marL="109728" indent="0">
              <a:buNone/>
            </a:pPr>
            <a:r>
              <a:rPr lang="zh-TW" altLang="en-US" sz="2000" dirty="0" smtClean="0">
                <a:ea typeface="文鼎中隸" pitchFamily="49" charset="-120"/>
              </a:rPr>
              <a:t>   </a:t>
            </a:r>
            <a:r>
              <a:rPr lang="en-US" altLang="zh-TW" sz="2000" dirty="0" smtClean="0">
                <a:ea typeface="文鼎中隸" pitchFamily="49" charset="-120"/>
              </a:rPr>
              <a:t>1.</a:t>
            </a:r>
            <a:r>
              <a:rPr lang="zh-TW" altLang="en-US" sz="2000" dirty="0" smtClean="0">
                <a:ea typeface="文鼎中隸" pitchFamily="49" charset="-120"/>
              </a:rPr>
              <a:t>換入房屋之價值低於換出土地之價值，所收取價 </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金部分之成本，應自成本中扣除。</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a:t>
            </a:r>
            <a:r>
              <a:rPr lang="en-US" altLang="zh-TW" sz="2000" dirty="0" smtClean="0">
                <a:ea typeface="文鼎中隸" pitchFamily="49" charset="-120"/>
              </a:rPr>
              <a:t>2.</a:t>
            </a:r>
            <a:r>
              <a:rPr lang="zh-TW" altLang="en-US" sz="2000" dirty="0" smtClean="0">
                <a:ea typeface="文鼎中隸" pitchFamily="49" charset="-120"/>
              </a:rPr>
              <a:t>換入房屋之價值高於換出土地之價值，另給付價</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金部分，應計入成本。</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a:t>
            </a:r>
            <a:r>
              <a:rPr lang="en-US" altLang="zh-TW" sz="2000" dirty="0" smtClean="0">
                <a:ea typeface="文鼎中隸" pitchFamily="49" charset="-120"/>
              </a:rPr>
              <a:t>3.</a:t>
            </a:r>
            <a:r>
              <a:rPr lang="zh-TW" altLang="en-US" sz="2000" dirty="0" smtClean="0">
                <a:ea typeface="文鼎中隸" pitchFamily="49" charset="-120"/>
              </a:rPr>
              <a:t>以適用本法第四條第一項第十六款規定免徵所得稅之</a:t>
            </a:r>
            <a:endParaRPr lang="en-US" altLang="zh-TW" sz="2000" dirty="0" smtClean="0">
              <a:ea typeface="文鼎中隸" pitchFamily="49" charset="-120"/>
            </a:endParaRPr>
          </a:p>
          <a:p>
            <a:pPr marL="109728" indent="0">
              <a:buNone/>
            </a:pPr>
            <a:r>
              <a:rPr lang="zh-TW" altLang="en-US" sz="2000" dirty="0">
                <a:ea typeface="文鼎中隸" pitchFamily="49" charset="-120"/>
              </a:rPr>
              <a:t> </a:t>
            </a:r>
            <a:r>
              <a:rPr lang="zh-TW" altLang="en-US" sz="2000" dirty="0" smtClean="0">
                <a:ea typeface="文鼎中隸" pitchFamily="49" charset="-120"/>
              </a:rPr>
              <a:t>     土地換入房屋者，房屋之成本應按換入時之價值</a:t>
            </a:r>
            <a:r>
              <a:rPr lang="en-US" altLang="zh-TW" sz="2000" dirty="0" smtClean="0">
                <a:solidFill>
                  <a:srgbClr val="FF0000"/>
                </a:solidFill>
                <a:ea typeface="文鼎中隸" pitchFamily="49" charset="-120"/>
              </a:rPr>
              <a:t>(</a:t>
            </a:r>
            <a:r>
              <a:rPr lang="zh-TW" altLang="en-US" sz="2000" dirty="0" smtClean="0">
                <a:solidFill>
                  <a:srgbClr val="FF0000"/>
                </a:solidFill>
                <a:ea typeface="文鼎中隸" pitchFamily="49" charset="-120"/>
              </a:rPr>
              <a:t>及   </a:t>
            </a:r>
            <a:endParaRPr lang="en-US" altLang="zh-TW" sz="2000" dirty="0" smtClean="0">
              <a:solidFill>
                <a:srgbClr val="FF0000"/>
              </a:solidFill>
              <a:ea typeface="文鼎中隸" pitchFamily="49" charset="-120"/>
            </a:endParaRPr>
          </a:p>
          <a:p>
            <a:pPr marL="109728" indent="0">
              <a:buNone/>
            </a:pPr>
            <a:r>
              <a:rPr lang="zh-TW" altLang="en-US" sz="2000" dirty="0">
                <a:solidFill>
                  <a:srgbClr val="FF0000"/>
                </a:solidFill>
                <a:ea typeface="文鼎中隸" pitchFamily="49" charset="-120"/>
              </a:rPr>
              <a:t> </a:t>
            </a:r>
            <a:r>
              <a:rPr lang="zh-TW" altLang="en-US" sz="2000" dirty="0" smtClean="0">
                <a:solidFill>
                  <a:srgbClr val="FF0000"/>
                </a:solidFill>
                <a:ea typeface="文鼎中隸" pitchFamily="49" charset="-120"/>
              </a:rPr>
              <a:t>     營利事業開立統一發票所載含稅銷售價格</a:t>
            </a:r>
            <a:r>
              <a:rPr lang="en-US" altLang="zh-TW" sz="2000" dirty="0" smtClean="0">
                <a:solidFill>
                  <a:srgbClr val="FF0000"/>
                </a:solidFill>
                <a:ea typeface="文鼎中隸" pitchFamily="49" charset="-120"/>
              </a:rPr>
              <a:t>)</a:t>
            </a:r>
            <a:r>
              <a:rPr lang="zh-TW" altLang="en-US" sz="2000" dirty="0" smtClean="0">
                <a:ea typeface="文鼎中隸" pitchFamily="49" charset="-120"/>
              </a:rPr>
              <a:t>認定</a:t>
            </a:r>
            <a:r>
              <a:rPr lang="en-US" altLang="zh-TW" sz="2000" dirty="0">
                <a:solidFill>
                  <a:srgbClr val="FF0000"/>
                </a:solidFill>
                <a:ea typeface="文鼎中隸" pitchFamily="49" charset="-120"/>
              </a:rPr>
              <a:t>【</a:t>
            </a:r>
            <a:r>
              <a:rPr lang="zh-TW" altLang="en-US" sz="2000" dirty="0" smtClean="0">
                <a:solidFill>
                  <a:srgbClr val="FF0000"/>
                </a:solidFill>
                <a:ea typeface="文鼎中隸" pitchFamily="49" charset="-120"/>
              </a:rPr>
              <a:t>適 </a:t>
            </a:r>
            <a:endParaRPr lang="en-US" altLang="zh-TW" sz="2000" dirty="0" smtClean="0">
              <a:solidFill>
                <a:srgbClr val="FF0000"/>
              </a:solidFill>
              <a:ea typeface="文鼎中隸" pitchFamily="49" charset="-120"/>
            </a:endParaRPr>
          </a:p>
          <a:p>
            <a:pPr marL="109728" indent="0">
              <a:buNone/>
            </a:pPr>
            <a:r>
              <a:rPr lang="zh-TW" altLang="en-US" sz="2000" dirty="0">
                <a:solidFill>
                  <a:srgbClr val="FF0000"/>
                </a:solidFill>
                <a:ea typeface="文鼎中隸" pitchFamily="49" charset="-120"/>
              </a:rPr>
              <a:t> </a:t>
            </a:r>
            <a:r>
              <a:rPr lang="zh-TW" altLang="en-US" sz="2000" dirty="0" smtClean="0">
                <a:solidFill>
                  <a:srgbClr val="FF0000"/>
                </a:solidFill>
                <a:ea typeface="文鼎中隸" pitchFamily="49" charset="-120"/>
              </a:rPr>
              <a:t>     用舊制土地</a:t>
            </a:r>
            <a:r>
              <a:rPr lang="en-US" altLang="zh-TW" sz="2000" dirty="0" smtClean="0">
                <a:solidFill>
                  <a:srgbClr val="FF0000"/>
                </a:solidFill>
                <a:ea typeface="文鼎中隸" pitchFamily="49" charset="-120"/>
              </a:rPr>
              <a:t>—</a:t>
            </a:r>
            <a:r>
              <a:rPr lang="zh-TW" altLang="en-US" sz="2000" dirty="0" smtClean="0">
                <a:solidFill>
                  <a:srgbClr val="FF0000"/>
                </a:solidFill>
                <a:ea typeface="文鼎中隸" pitchFamily="49" charset="-120"/>
              </a:rPr>
              <a:t>寬</a:t>
            </a:r>
            <a:r>
              <a:rPr lang="en-US" altLang="zh-TW" sz="2000" dirty="0" smtClean="0">
                <a:solidFill>
                  <a:srgbClr val="FF0000"/>
                </a:solidFill>
                <a:ea typeface="文鼎中隸" pitchFamily="49" charset="-120"/>
              </a:rPr>
              <a:t>】</a:t>
            </a:r>
            <a:r>
              <a:rPr lang="zh-TW" altLang="en-US" sz="2000" dirty="0" smtClean="0">
                <a:ea typeface="文鼎中隸" pitchFamily="49" charset="-120"/>
              </a:rPr>
              <a:t>。</a:t>
            </a:r>
            <a:endParaRPr lang="en-US" altLang="zh-TW" sz="2000" dirty="0" smtClean="0">
              <a:ea typeface="文鼎中隸" pitchFamily="49" charset="-120"/>
            </a:endParaRPr>
          </a:p>
          <a:p>
            <a:pPr marL="109728" indent="0">
              <a:buNone/>
            </a:pPr>
            <a:endParaRPr lang="en-US" altLang="zh-TW" sz="2000" dirty="0" smtClean="0">
              <a:ea typeface="文鼎中隸" pitchFamily="49" charset="-120"/>
            </a:endParaRPr>
          </a:p>
          <a:p>
            <a:pPr marL="109728" indent="0">
              <a:buNone/>
            </a:pPr>
            <a:endParaRPr lang="en-US" altLang="zh-TW" sz="2000" dirty="0" smtClean="0">
              <a:ea typeface="文鼎中隸" pitchFamily="49" charset="-120"/>
            </a:endParaRPr>
          </a:p>
          <a:p>
            <a:endParaRPr lang="zh-TW" altLang="en-US" sz="2000" dirty="0">
              <a:ea typeface="文鼎中隸" pitchFamily="49" charset="-120"/>
            </a:endParaRPr>
          </a:p>
        </p:txBody>
      </p:sp>
      <p:sp>
        <p:nvSpPr>
          <p:cNvPr id="3" name="標題 2"/>
          <p:cNvSpPr>
            <a:spLocks noGrp="1"/>
          </p:cNvSpPr>
          <p:nvPr>
            <p:ph type="title"/>
          </p:nvPr>
        </p:nvSpPr>
        <p:spPr>
          <a:xfrm>
            <a:off x="755576" y="116632"/>
            <a:ext cx="5709320" cy="1143000"/>
          </a:xfrm>
        </p:spPr>
        <p:txBody>
          <a:bodyPr>
            <a:normAutofit/>
          </a:bodyPr>
          <a:lstStyle/>
          <a:p>
            <a:pPr algn="ctr"/>
            <a:r>
              <a:rPr lang="zh-TW" altLang="en-US" sz="3000" dirty="0" smtClean="0"/>
              <a:t>                  成本認定</a:t>
            </a:r>
            <a:r>
              <a:rPr lang="en-US" altLang="zh-TW" sz="3000" dirty="0" smtClean="0"/>
              <a:t>#</a:t>
            </a:r>
            <a:endParaRPr lang="zh-TW" altLang="en-US" sz="3000" dirty="0"/>
          </a:p>
        </p:txBody>
      </p:sp>
      <p:sp>
        <p:nvSpPr>
          <p:cNvPr id="4" name="六角星形 3"/>
          <p:cNvSpPr/>
          <p:nvPr/>
        </p:nvSpPr>
        <p:spPr>
          <a:xfrm>
            <a:off x="510933" y="403034"/>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82</a:t>
            </a:fld>
            <a:endParaRPr lang="zh-TW" altLang="en-US"/>
          </a:p>
        </p:txBody>
      </p:sp>
    </p:spTree>
    <p:extLst>
      <p:ext uri="{BB962C8B-B14F-4D97-AF65-F5344CB8AC3E}">
        <p14:creationId xmlns:p14="http://schemas.microsoft.com/office/powerpoint/2010/main" val="30953507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412776"/>
            <a:ext cx="8229600" cy="4525963"/>
          </a:xfrm>
        </p:spPr>
        <p:txBody>
          <a:bodyPr>
            <a:normAutofit fontScale="92500" lnSpcReduction="10000"/>
          </a:bodyPr>
          <a:lstStyle/>
          <a:p>
            <a:pPr marL="566928" indent="-457200">
              <a:lnSpc>
                <a:spcPct val="150000"/>
              </a:lnSpc>
              <a:buClrTx/>
              <a:buSzPct val="76000"/>
              <a:buFont typeface="+mj-ea"/>
              <a:buAutoNum type="ea1ChtPeriod" startAt="4"/>
            </a:pPr>
            <a:r>
              <a:rPr lang="zh-TW" altLang="en-US" sz="2000" dirty="0" smtClean="0">
                <a:ea typeface="文鼎中隸" pitchFamily="49" charset="-120"/>
              </a:rPr>
              <a:t>個人自地自建房屋，其土地以取得成本為準；房屋以實際建造成本為準。</a:t>
            </a:r>
            <a:endParaRPr lang="en-US" altLang="zh-TW" sz="2000" dirty="0">
              <a:ea typeface="文鼎中隸" pitchFamily="49" charset="-120"/>
            </a:endParaRPr>
          </a:p>
          <a:p>
            <a:pPr marL="566928" indent="-457200">
              <a:lnSpc>
                <a:spcPct val="150000"/>
              </a:lnSpc>
              <a:buClrTx/>
              <a:buSzPct val="76000"/>
              <a:buFont typeface="+mj-ea"/>
              <a:buAutoNum type="ea1ChtPeriod" startAt="4"/>
            </a:pPr>
            <a:r>
              <a:rPr lang="zh-TW" altLang="en-US" sz="2000" dirty="0" smtClean="0">
                <a:ea typeface="文鼎中隸" pitchFamily="49" charset="-120"/>
              </a:rPr>
              <a:t>因區段徵收領回抵價地或土地重劃領回重劃後土地，以原取得被徵收土地或重劃前土地之取得成本為準。但徵收或重劃時已領取補償金部分之成本，應自成本中扣除。</a:t>
            </a:r>
            <a:endParaRPr lang="en-US" altLang="zh-TW" sz="2000" dirty="0">
              <a:ea typeface="文鼎中隸" pitchFamily="49" charset="-120"/>
            </a:endParaRPr>
          </a:p>
          <a:p>
            <a:pPr marL="566928" indent="-457200">
              <a:lnSpc>
                <a:spcPct val="150000"/>
              </a:lnSpc>
              <a:buClrTx/>
              <a:buSzPct val="76000"/>
              <a:buFont typeface="+mj-ea"/>
              <a:buAutoNum type="ea1ChtPeriod" startAt="4"/>
            </a:pPr>
            <a:r>
              <a:rPr lang="zh-TW" altLang="en-US" sz="2000" dirty="0" smtClean="0">
                <a:ea typeface="文鼎中隸" pitchFamily="49" charset="-120"/>
              </a:rPr>
              <a:t>以房屋、土地為信託財產，嗣因信託行為不成立、無效、解除或撤銷而塗銷信托登記，該房屋、土地所有權回復登記於委託人名人，以委託人原取得房屋、土地之成本為準。</a:t>
            </a:r>
            <a:endParaRPr lang="en-US" altLang="zh-TW" sz="2000" dirty="0">
              <a:ea typeface="文鼎中隸" pitchFamily="49" charset="-120"/>
            </a:endParaRPr>
          </a:p>
          <a:p>
            <a:pPr marL="566928" indent="-457200">
              <a:lnSpc>
                <a:spcPct val="150000"/>
              </a:lnSpc>
              <a:buClrTx/>
              <a:buSzPct val="76000"/>
              <a:buFont typeface="+mj-ea"/>
              <a:buAutoNum type="ea1ChtPeriod" startAt="4"/>
            </a:pPr>
            <a:r>
              <a:rPr lang="zh-TW" altLang="en-US" sz="2000" dirty="0" smtClean="0">
                <a:ea typeface="文鼎中隸" pitchFamily="49" charset="-120"/>
              </a:rPr>
              <a:t>配偶之一方依民法第一千零三十條之一規定行使剩餘財產差額分配請求權取得之房屋、土地，</a:t>
            </a:r>
            <a:r>
              <a:rPr lang="zh-TW" altLang="en-US" sz="2000" u="sng" dirty="0" smtClean="0">
                <a:solidFill>
                  <a:srgbClr val="FF0000"/>
                </a:solidFill>
                <a:ea typeface="文鼎中隸" pitchFamily="49" charset="-120"/>
              </a:rPr>
              <a:t>以配偶之他方原取得房屋、土地之成本為準</a:t>
            </a:r>
            <a:r>
              <a:rPr lang="zh-TW" altLang="en-US" sz="2000" u="sng" dirty="0" smtClean="0">
                <a:ea typeface="文鼎中隸" pitchFamily="49" charset="-120"/>
              </a:rPr>
              <a:t>。</a:t>
            </a:r>
            <a:endParaRPr lang="en-US" altLang="zh-TW" sz="2000" u="sng" dirty="0" smtClean="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成本認定</a:t>
            </a:r>
            <a:r>
              <a:rPr lang="en-US" altLang="zh-TW" sz="3000" dirty="0" smtClean="0"/>
              <a:t>#</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83</a:t>
            </a:fld>
            <a:endParaRPr lang="zh-TW" altLang="en-US"/>
          </a:p>
        </p:txBody>
      </p:sp>
    </p:spTree>
    <p:extLst>
      <p:ext uri="{BB962C8B-B14F-4D97-AF65-F5344CB8AC3E}">
        <p14:creationId xmlns:p14="http://schemas.microsoft.com/office/powerpoint/2010/main" val="8951106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566928" indent="-457200">
              <a:lnSpc>
                <a:spcPct val="200000"/>
              </a:lnSpc>
              <a:buClrTx/>
              <a:buSzPct val="76000"/>
              <a:buFont typeface="+mj-ea"/>
              <a:buAutoNum type="ea1ChtPeriod" startAt="8"/>
            </a:pPr>
            <a:r>
              <a:rPr lang="zh-TW" altLang="en-US" sz="2000" dirty="0" smtClean="0">
                <a:ea typeface="文鼎中隸" pitchFamily="49" charset="-120"/>
              </a:rPr>
              <a:t>因繼承或受贈取得之房屋、土地，以繼承或受贈時之房屋評定現值及通告土地現值</a:t>
            </a:r>
            <a:r>
              <a:rPr lang="zh-TW" altLang="en-US" sz="2000" u="sng" dirty="0" smtClean="0">
                <a:solidFill>
                  <a:srgbClr val="FF0000"/>
                </a:solidFill>
                <a:ea typeface="文鼎中隸" pitchFamily="49" charset="-120"/>
              </a:rPr>
              <a:t>按政府發布之消費者物價指數調整後之價值為準。</a:t>
            </a:r>
            <a:endParaRPr lang="en-US" altLang="zh-TW" sz="2000" u="sng" dirty="0">
              <a:solidFill>
                <a:srgbClr val="FF0000"/>
              </a:solidFill>
              <a:ea typeface="文鼎中隸" pitchFamily="49" charset="-120"/>
            </a:endParaRPr>
          </a:p>
          <a:p>
            <a:pPr marL="566928" indent="-457200">
              <a:lnSpc>
                <a:spcPct val="200000"/>
              </a:lnSpc>
              <a:buClrTx/>
              <a:buSzPct val="76000"/>
              <a:buFont typeface="+mj-ea"/>
              <a:buAutoNum type="ea1ChtPeriod" startAt="8"/>
            </a:pPr>
            <a:r>
              <a:rPr lang="zh-TW" altLang="en-US" sz="2000" dirty="0" smtClean="0">
                <a:ea typeface="文鼎中隸" pitchFamily="49" charset="-120"/>
              </a:rPr>
              <a:t>分割共用物取得房屋、土地，以原取得共有物之成本為準。但該共有物係因繼承或受贈取得者，應按前款規定認定。</a:t>
            </a:r>
            <a:endParaRPr lang="en-US" altLang="zh-TW" sz="2000" dirty="0">
              <a:ea typeface="文鼎中隸" pitchFamily="49" charset="-120"/>
            </a:endParaRPr>
          </a:p>
          <a:p>
            <a:pPr marL="566928" indent="-457200">
              <a:lnSpc>
                <a:spcPct val="200000"/>
              </a:lnSpc>
              <a:buClrTx/>
              <a:buSzPct val="76000"/>
              <a:buFont typeface="+mj-ea"/>
              <a:buAutoNum type="ea1ChtPeriod" startAt="8"/>
            </a:pPr>
            <a:r>
              <a:rPr lang="zh-TW" altLang="en-US" sz="2000" dirty="0" smtClean="0">
                <a:ea typeface="文鼎中隸" pitchFamily="49" charset="-120"/>
              </a:rPr>
              <a:t>其他情形或無法依前九款規定認定成本者，稽徵機關得依查得資料核定其成本，</a:t>
            </a:r>
            <a:r>
              <a:rPr lang="zh-TW" altLang="en-US" sz="2000" u="sng" dirty="0" smtClean="0">
                <a:solidFill>
                  <a:srgbClr val="FF0000"/>
                </a:solidFill>
                <a:ea typeface="文鼎中隸" pitchFamily="49" charset="-120"/>
              </a:rPr>
              <a:t>無查得資料，得依原始取得時房屋評定現值及公告土地現值按政府發布之消費者物價指數調整後，核定其成本</a:t>
            </a:r>
            <a:endParaRPr lang="zh-TW" altLang="en-US" sz="2000" u="sng" dirty="0">
              <a:solidFill>
                <a:srgbClr val="FF0000"/>
              </a:solidFill>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成本認定</a:t>
            </a:r>
            <a:r>
              <a:rPr lang="en-US" altLang="zh-TW" sz="3000" dirty="0" smtClean="0"/>
              <a:t>#</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84</a:t>
            </a:fld>
            <a:endParaRPr lang="zh-TW" altLang="en-US"/>
          </a:p>
        </p:txBody>
      </p:sp>
    </p:spTree>
    <p:extLst>
      <p:ext uri="{BB962C8B-B14F-4D97-AF65-F5344CB8AC3E}">
        <p14:creationId xmlns:p14="http://schemas.microsoft.com/office/powerpoint/2010/main" val="8951106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481328"/>
            <a:ext cx="8784976" cy="4525963"/>
          </a:xfrm>
        </p:spPr>
        <p:txBody>
          <a:bodyPr>
            <a:normAutofit/>
          </a:bodyPr>
          <a:lstStyle/>
          <a:p>
            <a:pPr>
              <a:lnSpc>
                <a:spcPct val="150000"/>
              </a:lnSpc>
            </a:pPr>
            <a:r>
              <a:rPr lang="zh-TW" altLang="en-US" sz="2000" dirty="0" smtClean="0">
                <a:ea typeface="文鼎中隸" pitchFamily="49" charset="-120"/>
              </a:rPr>
              <a:t>個人在</a:t>
            </a:r>
            <a:r>
              <a:rPr lang="en-US" altLang="zh-TW" sz="2000" dirty="0" smtClean="0">
                <a:ea typeface="文鼎中隸" pitchFamily="49" charset="-120"/>
              </a:rPr>
              <a:t>105.1.1</a:t>
            </a:r>
            <a:r>
              <a:rPr lang="zh-TW" altLang="en-US" sz="2000" dirty="0" smtClean="0">
                <a:ea typeface="文鼎中隸" pitchFamily="49" charset="-120"/>
              </a:rPr>
              <a:t>以後繼承之房地，未來出售或與建設公司合建分售取得出售土地利益或合建分屋取得房地出售，雖被繼承人或遺贈人持有期間合併計算可適用較低稅率，但其土地成本為繼承時土地公告現值，房屋成本為繼承時房屋評定現值</a:t>
            </a:r>
            <a:r>
              <a:rPr lang="en-US" altLang="zh-TW" sz="2000" dirty="0" smtClean="0">
                <a:solidFill>
                  <a:srgbClr val="FF0000"/>
                </a:solidFill>
                <a:ea typeface="文鼎中隸" pitchFamily="49" charset="-120"/>
              </a:rPr>
              <a:t>&lt;</a:t>
            </a:r>
            <a:r>
              <a:rPr lang="zh-TW" altLang="en-US" sz="2000" dirty="0" smtClean="0">
                <a:solidFill>
                  <a:srgbClr val="FF0000"/>
                </a:solidFill>
                <a:ea typeface="文鼎中隸" pitchFamily="49" charset="-120"/>
              </a:rPr>
              <a:t>稅率</a:t>
            </a:r>
            <a:r>
              <a:rPr lang="en-US" altLang="zh-TW" sz="2000" dirty="0" smtClean="0">
                <a:solidFill>
                  <a:srgbClr val="FF0000"/>
                </a:solidFill>
                <a:ea typeface="文鼎中隸" pitchFamily="49" charset="-120"/>
              </a:rPr>
              <a:t>10%&gt;</a:t>
            </a:r>
            <a:r>
              <a:rPr lang="zh-TW" altLang="en-US" sz="2000" dirty="0" smtClean="0">
                <a:ea typeface="文鼎中隸" pitchFamily="49" charset="-120"/>
              </a:rPr>
              <a:t>，中間差價利益很大，需課房地合一所得稅</a:t>
            </a:r>
            <a:r>
              <a:rPr lang="en-US" altLang="zh-TW" sz="2000" dirty="0" smtClean="0">
                <a:solidFill>
                  <a:srgbClr val="FF0000"/>
                </a:solidFill>
                <a:ea typeface="文鼎中隸" pitchFamily="49" charset="-120"/>
              </a:rPr>
              <a:t>&lt;</a:t>
            </a:r>
            <a:r>
              <a:rPr lang="zh-TW" altLang="en-US" sz="2000" dirty="0" smtClean="0">
                <a:solidFill>
                  <a:srgbClr val="FF0000"/>
                </a:solidFill>
                <a:ea typeface="文鼎中隸" pitchFamily="49" charset="-120"/>
              </a:rPr>
              <a:t>稅率</a:t>
            </a:r>
            <a:r>
              <a:rPr lang="en-US" altLang="zh-TW" sz="2000" dirty="0" smtClean="0">
                <a:solidFill>
                  <a:srgbClr val="FF0000"/>
                </a:solidFill>
                <a:ea typeface="文鼎中隸" pitchFamily="49" charset="-120"/>
              </a:rPr>
              <a:t>20%</a:t>
            </a:r>
            <a:r>
              <a:rPr lang="zh-TW" altLang="en-US" sz="2000" dirty="0" smtClean="0">
                <a:solidFill>
                  <a:srgbClr val="FF0000"/>
                </a:solidFill>
                <a:ea typeface="文鼎中隸" pitchFamily="49" charset="-120"/>
              </a:rPr>
              <a:t>或</a:t>
            </a:r>
            <a:r>
              <a:rPr lang="en-US" altLang="zh-TW" sz="2000" b="1" dirty="0" smtClean="0">
                <a:solidFill>
                  <a:srgbClr val="FF0000"/>
                </a:solidFill>
                <a:ea typeface="文鼎中隸" pitchFamily="49" charset="-120"/>
              </a:rPr>
              <a:t>15%</a:t>
            </a:r>
            <a:r>
              <a:rPr lang="en-US" altLang="zh-TW" sz="2000" dirty="0" smtClean="0">
                <a:solidFill>
                  <a:srgbClr val="FF0000"/>
                </a:solidFill>
                <a:ea typeface="文鼎中隸" pitchFamily="49" charset="-120"/>
              </a:rPr>
              <a:t>&gt;</a:t>
            </a:r>
          </a:p>
          <a:p>
            <a:pPr>
              <a:lnSpc>
                <a:spcPct val="150000"/>
              </a:lnSpc>
            </a:pPr>
            <a:r>
              <a:rPr lang="zh-TW" altLang="en-US" sz="2000" dirty="0">
                <a:ea typeface="文鼎中隸" pitchFamily="49" charset="-120"/>
              </a:rPr>
              <a:t>能不按土地公告現</a:t>
            </a:r>
            <a:r>
              <a:rPr lang="zh-TW" altLang="en-US" sz="2000" dirty="0" smtClean="0">
                <a:ea typeface="文鼎中隸" pitchFamily="49" charset="-120"/>
              </a:rPr>
              <a:t>值及房屋房屋評定現值申報改用市價申報繼承遺產嗎</a:t>
            </a:r>
            <a:r>
              <a:rPr lang="en-US" altLang="zh-TW" sz="2000" dirty="0" smtClean="0">
                <a:ea typeface="文鼎中隸" pitchFamily="49" charset="-120"/>
              </a:rPr>
              <a:t>-</a:t>
            </a:r>
            <a:r>
              <a:rPr lang="zh-TW" altLang="en-US" sz="2000" dirty="0" smtClean="0">
                <a:ea typeface="文鼎中隸" pitchFamily="49" charset="-120"/>
              </a:rPr>
              <a:t>不可，除非一起修正遺贈法</a:t>
            </a:r>
            <a:endParaRPr lang="en-US" altLang="zh-TW" sz="2000" dirty="0" smtClean="0">
              <a:ea typeface="文鼎中隸" pitchFamily="49" charset="-120"/>
            </a:endParaRPr>
          </a:p>
          <a:p>
            <a:pPr>
              <a:lnSpc>
                <a:spcPct val="150000"/>
              </a:lnSpc>
            </a:pPr>
            <a:r>
              <a:rPr lang="zh-TW" altLang="en-US" sz="2000" dirty="0">
                <a:ea typeface="文鼎中隸" pitchFamily="49" charset="-120"/>
              </a:rPr>
              <a:t>遺贈</a:t>
            </a:r>
            <a:r>
              <a:rPr lang="zh-TW" altLang="en-US" sz="2000" dirty="0" smtClean="0">
                <a:ea typeface="文鼎中隸" pitchFamily="49" charset="-120"/>
              </a:rPr>
              <a:t>稅</a:t>
            </a:r>
            <a:r>
              <a:rPr lang="en-US" altLang="zh-TW" sz="2000" dirty="0" smtClean="0">
                <a:latin typeface="新細明體"/>
                <a:ea typeface="文鼎中隸" pitchFamily="49" charset="-120"/>
              </a:rPr>
              <a:t>§10:</a:t>
            </a:r>
            <a:r>
              <a:rPr lang="zh-TW" altLang="en-US" sz="2000" dirty="0">
                <a:ea typeface="文鼎中隸" pitchFamily="49" charset="-120"/>
              </a:rPr>
              <a:t>遺產及</a:t>
            </a:r>
            <a:r>
              <a:rPr lang="zh-TW" altLang="en-US" sz="2000" dirty="0" smtClean="0">
                <a:ea typeface="文鼎中隸" pitchFamily="49" charset="-120"/>
              </a:rPr>
              <a:t>贈與財產價值之計算，以被繼承人死亡時</a:t>
            </a:r>
            <a:r>
              <a:rPr lang="zh-TW" altLang="en-US" sz="2000" dirty="0">
                <a:ea typeface="文鼎中隸" pitchFamily="49" charset="-120"/>
              </a:rPr>
              <a:t>或</a:t>
            </a:r>
            <a:r>
              <a:rPr lang="zh-TW" altLang="en-US" sz="2000" dirty="0" smtClean="0">
                <a:ea typeface="文鼎中隸" pitchFamily="49" charset="-120"/>
              </a:rPr>
              <a:t>贈與人贈與時之時價為準，所稱時價，土地以</a:t>
            </a:r>
            <a:r>
              <a:rPr lang="zh-TW" altLang="en-US" sz="2000" u="sng" dirty="0" smtClean="0">
                <a:solidFill>
                  <a:srgbClr val="FF0000"/>
                </a:solidFill>
                <a:ea typeface="文鼎中隸" pitchFamily="49" charset="-120"/>
              </a:rPr>
              <a:t>公告土地現值</a:t>
            </a:r>
            <a:r>
              <a:rPr lang="zh-TW" altLang="en-US" sz="2000" dirty="0" smtClean="0">
                <a:ea typeface="文鼎中隸" pitchFamily="49" charset="-120"/>
              </a:rPr>
              <a:t>或</a:t>
            </a:r>
            <a:r>
              <a:rPr lang="zh-TW" altLang="en-US" sz="2000" u="sng" dirty="0" smtClean="0">
                <a:solidFill>
                  <a:srgbClr val="FF0000"/>
                </a:solidFill>
                <a:ea typeface="文鼎中隸" pitchFamily="49" charset="-120"/>
              </a:rPr>
              <a:t>評定標準價格</a:t>
            </a:r>
            <a:r>
              <a:rPr lang="zh-TW" altLang="en-US" sz="2000" dirty="0" smtClean="0">
                <a:ea typeface="文鼎中隸" pitchFamily="49" charset="-120"/>
              </a:rPr>
              <a:t>為準</a:t>
            </a:r>
            <a:endParaRPr lang="en-US" altLang="zh-TW" sz="2000" dirty="0" smtClean="0">
              <a:latin typeface="新細明體"/>
              <a:ea typeface="文鼎中隸" pitchFamily="49" charset="-120"/>
            </a:endParaRPr>
          </a:p>
        </p:txBody>
      </p:sp>
      <p:sp>
        <p:nvSpPr>
          <p:cNvPr id="3" name="標題 2"/>
          <p:cNvSpPr>
            <a:spLocks noGrp="1"/>
          </p:cNvSpPr>
          <p:nvPr>
            <p:ph type="title"/>
          </p:nvPr>
        </p:nvSpPr>
        <p:spPr/>
        <p:txBody>
          <a:bodyPr>
            <a:normAutofit/>
          </a:bodyPr>
          <a:lstStyle/>
          <a:p>
            <a:pPr algn="ctr"/>
            <a:r>
              <a:rPr lang="en-US" altLang="zh-TW" sz="3000" dirty="0" smtClean="0"/>
              <a:t>105.1</a:t>
            </a:r>
            <a:r>
              <a:rPr lang="zh-TW" altLang="en-US" sz="3000" dirty="0" smtClean="0"/>
              <a:t>以後繼承之房地</a:t>
            </a:r>
            <a:r>
              <a:rPr lang="en-US" altLang="zh-TW" sz="3000" dirty="0" smtClean="0"/>
              <a:t>-</a:t>
            </a:r>
            <a:r>
              <a:rPr lang="zh-TW" altLang="en-US" sz="3000" dirty="0" smtClean="0"/>
              <a:t>慘</a:t>
            </a:r>
            <a:r>
              <a:rPr lang="en-US" altLang="zh-TW" sz="3000" dirty="0" smtClean="0"/>
              <a:t>-</a:t>
            </a:r>
            <a:r>
              <a:rPr lang="zh-TW" altLang="en-US" sz="3000" dirty="0" smtClean="0"/>
              <a:t>被迫</a:t>
            </a:r>
            <a:endParaRPr lang="zh-TW" altLang="en-US" sz="3000" dirty="0"/>
          </a:p>
        </p:txBody>
      </p:sp>
      <p:sp>
        <p:nvSpPr>
          <p:cNvPr id="4" name="六角星形 3"/>
          <p:cNvSpPr/>
          <p:nvPr/>
        </p:nvSpPr>
        <p:spPr>
          <a:xfrm>
            <a:off x="563409" y="374899"/>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85</a:t>
            </a:fld>
            <a:endParaRPr lang="zh-TW" altLang="en-US"/>
          </a:p>
        </p:txBody>
      </p:sp>
    </p:spTree>
    <p:extLst>
      <p:ext uri="{BB962C8B-B14F-4D97-AF65-F5344CB8AC3E}">
        <p14:creationId xmlns:p14="http://schemas.microsoft.com/office/powerpoint/2010/main" val="8951106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200000"/>
              </a:lnSpc>
            </a:pPr>
            <a:r>
              <a:rPr lang="zh-TW" altLang="en-US" sz="2000" dirty="0" smtClean="0">
                <a:ea typeface="文鼎中隸" pitchFamily="49" charset="-120"/>
              </a:rPr>
              <a:t>父母在</a:t>
            </a:r>
            <a:r>
              <a:rPr lang="en-US" altLang="zh-TW" sz="2000" dirty="0" smtClean="0">
                <a:ea typeface="文鼎中隸" pitchFamily="49" charset="-120"/>
              </a:rPr>
              <a:t>103.1.1</a:t>
            </a:r>
            <a:r>
              <a:rPr lang="zh-TW" altLang="en-US" sz="2000" dirty="0" smtClean="0">
                <a:ea typeface="文鼎中隸" pitchFamily="49" charset="-120"/>
              </a:rPr>
              <a:t>以後贈與房地給子女，子女在</a:t>
            </a:r>
            <a:r>
              <a:rPr lang="en-US" altLang="zh-TW" sz="2000" dirty="0" smtClean="0">
                <a:ea typeface="文鼎中隸" pitchFamily="49" charset="-120"/>
              </a:rPr>
              <a:t>105.1</a:t>
            </a:r>
            <a:r>
              <a:rPr lang="zh-TW" altLang="en-US" sz="2000" dirty="0" smtClean="0">
                <a:ea typeface="文鼎中隸" pitchFamily="49" charset="-120"/>
              </a:rPr>
              <a:t>以後兩年內</a:t>
            </a:r>
            <a:r>
              <a:rPr lang="en-US" altLang="zh-TW" sz="2000" dirty="0" smtClean="0">
                <a:solidFill>
                  <a:srgbClr val="FF0000"/>
                </a:solidFill>
                <a:ea typeface="文鼎中隸" pitchFamily="49" charset="-120"/>
              </a:rPr>
              <a:t>&lt;</a:t>
            </a:r>
            <a:r>
              <a:rPr lang="zh-TW" altLang="en-US" sz="2000" dirty="0" smtClean="0">
                <a:solidFill>
                  <a:srgbClr val="FF0000"/>
                </a:solidFill>
                <a:ea typeface="文鼎中隸" pitchFamily="49" charset="-120"/>
              </a:rPr>
              <a:t>或在</a:t>
            </a:r>
            <a:r>
              <a:rPr lang="en-US" altLang="zh-TW" sz="2000" dirty="0" smtClean="0">
                <a:solidFill>
                  <a:srgbClr val="FF0000"/>
                </a:solidFill>
                <a:ea typeface="文鼎中隸" pitchFamily="49" charset="-120"/>
              </a:rPr>
              <a:t>105.1</a:t>
            </a:r>
            <a:r>
              <a:rPr lang="zh-TW" altLang="en-US" sz="2000" dirty="0" smtClean="0">
                <a:solidFill>
                  <a:srgbClr val="FF0000"/>
                </a:solidFill>
                <a:ea typeface="文鼎中隸" pitchFamily="49" charset="-120"/>
              </a:rPr>
              <a:t>以後贈與子女</a:t>
            </a:r>
            <a:r>
              <a:rPr lang="en-US" altLang="zh-TW" sz="2000" dirty="0" smtClean="0">
                <a:solidFill>
                  <a:srgbClr val="FF0000"/>
                </a:solidFill>
                <a:ea typeface="文鼎中隸" pitchFamily="49" charset="-120"/>
              </a:rPr>
              <a:t>&gt;</a:t>
            </a:r>
            <a:r>
              <a:rPr lang="zh-TW" altLang="en-US" sz="2000" dirty="0" smtClean="0">
                <a:ea typeface="文鼎中隸" pitchFamily="49" charset="-120"/>
              </a:rPr>
              <a:t>出售或與建設公司合建分售取得出售土地利益或合建分屋取得房地出售，其土地成本為贈與時土地公告現值，房屋成本為贈與時房屋評定現值</a:t>
            </a:r>
            <a:r>
              <a:rPr lang="en-US" altLang="zh-TW" sz="2000" dirty="0" smtClean="0">
                <a:solidFill>
                  <a:srgbClr val="FF0000"/>
                </a:solidFill>
                <a:ea typeface="文鼎中隸" pitchFamily="49" charset="-120"/>
              </a:rPr>
              <a:t>&lt;</a:t>
            </a:r>
            <a:r>
              <a:rPr lang="zh-TW" altLang="en-US" sz="2000" dirty="0" smtClean="0">
                <a:solidFill>
                  <a:srgbClr val="FF0000"/>
                </a:solidFill>
                <a:ea typeface="文鼎中隸" pitchFamily="49" charset="-120"/>
              </a:rPr>
              <a:t>稅率</a:t>
            </a:r>
            <a:r>
              <a:rPr lang="en-US" altLang="zh-TW" sz="2000" dirty="0" smtClean="0">
                <a:solidFill>
                  <a:srgbClr val="FF0000"/>
                </a:solidFill>
                <a:ea typeface="文鼎中隸" pitchFamily="49" charset="-120"/>
              </a:rPr>
              <a:t>10%&gt;</a:t>
            </a:r>
            <a:r>
              <a:rPr lang="zh-TW" altLang="en-US" sz="2000" dirty="0" smtClean="0">
                <a:ea typeface="文鼎中隸" pitchFamily="49" charset="-120"/>
              </a:rPr>
              <a:t>，若中間差價利益很大，需課房地合一所得稅</a:t>
            </a:r>
            <a:r>
              <a:rPr lang="en-US" altLang="zh-TW" sz="2000" dirty="0" smtClean="0">
                <a:solidFill>
                  <a:srgbClr val="FF0000"/>
                </a:solidFill>
                <a:ea typeface="文鼎中隸" pitchFamily="49" charset="-120"/>
              </a:rPr>
              <a:t>&lt;</a:t>
            </a:r>
            <a:r>
              <a:rPr lang="zh-TW" altLang="en-US" sz="2000" dirty="0" smtClean="0">
                <a:solidFill>
                  <a:srgbClr val="FF0000"/>
                </a:solidFill>
                <a:ea typeface="文鼎中隸" pitchFamily="49" charset="-120"/>
              </a:rPr>
              <a:t>稅率較高</a:t>
            </a:r>
            <a:r>
              <a:rPr lang="en-US" altLang="zh-TW" sz="2000" dirty="0" smtClean="0">
                <a:solidFill>
                  <a:srgbClr val="FF0000"/>
                </a:solidFill>
                <a:ea typeface="文鼎中隸" pitchFamily="49" charset="-120"/>
              </a:rPr>
              <a:t>45%</a:t>
            </a:r>
            <a:r>
              <a:rPr lang="zh-TW" altLang="en-US" sz="2000" dirty="0" smtClean="0">
                <a:solidFill>
                  <a:srgbClr val="FF0000"/>
                </a:solidFill>
                <a:ea typeface="文鼎中隸" pitchFamily="49" charset="-120"/>
              </a:rPr>
              <a:t>或</a:t>
            </a:r>
            <a:r>
              <a:rPr lang="en-US" altLang="zh-TW" sz="2000" dirty="0" smtClean="0">
                <a:solidFill>
                  <a:srgbClr val="FF0000"/>
                </a:solidFill>
                <a:ea typeface="文鼎中隸" pitchFamily="49" charset="-120"/>
              </a:rPr>
              <a:t>35%</a:t>
            </a:r>
            <a:r>
              <a:rPr lang="zh-TW" altLang="en-US" sz="2000" dirty="0" smtClean="0">
                <a:solidFill>
                  <a:srgbClr val="FF0000"/>
                </a:solidFill>
                <a:ea typeface="文鼎中隸" pitchFamily="49" charset="-120"/>
              </a:rPr>
              <a:t>、</a:t>
            </a:r>
            <a:r>
              <a:rPr lang="en-US" altLang="zh-TW" sz="2000" dirty="0" smtClean="0">
                <a:solidFill>
                  <a:srgbClr val="FF0000"/>
                </a:solidFill>
                <a:ea typeface="文鼎中隸" pitchFamily="49" charset="-120"/>
              </a:rPr>
              <a:t>20%</a:t>
            </a:r>
            <a:r>
              <a:rPr lang="zh-TW" altLang="en-US" sz="2000" dirty="0" smtClean="0">
                <a:solidFill>
                  <a:srgbClr val="FF0000"/>
                </a:solidFill>
                <a:ea typeface="文鼎中隸" pitchFamily="49" charset="-120"/>
              </a:rPr>
              <a:t>或</a:t>
            </a:r>
            <a:r>
              <a:rPr lang="en-US" altLang="zh-TW" sz="2000" dirty="0" smtClean="0">
                <a:solidFill>
                  <a:srgbClr val="FF0000"/>
                </a:solidFill>
                <a:ea typeface="文鼎中隸" pitchFamily="49" charset="-120"/>
              </a:rPr>
              <a:t>15%&gt;</a:t>
            </a:r>
          </a:p>
          <a:p>
            <a:pPr>
              <a:lnSpc>
                <a:spcPct val="200000"/>
              </a:lnSpc>
            </a:pPr>
            <a:r>
              <a:rPr lang="zh-TW" altLang="en-US" sz="2000" dirty="0">
                <a:ea typeface="文鼎中隸" pitchFamily="49" charset="-120"/>
              </a:rPr>
              <a:t>能不按土地公告現</a:t>
            </a:r>
            <a:r>
              <a:rPr lang="zh-TW" altLang="en-US" sz="2000" dirty="0" smtClean="0">
                <a:ea typeface="文鼎中隸" pitchFamily="49" charset="-120"/>
              </a:rPr>
              <a:t>值及房屋房屋評定現值申報改用市價申報贈與嗎</a:t>
            </a:r>
            <a:r>
              <a:rPr lang="en-US" altLang="zh-TW" sz="2000" dirty="0" smtClean="0">
                <a:ea typeface="文鼎中隸" pitchFamily="49" charset="-120"/>
              </a:rPr>
              <a:t>-</a:t>
            </a:r>
            <a:r>
              <a:rPr lang="zh-TW" altLang="en-US" sz="2000" dirty="0" smtClean="0">
                <a:ea typeface="文鼎中隸" pitchFamily="49" charset="-120"/>
              </a:rPr>
              <a:t>目前不可，除非一起修正遺贈法</a:t>
            </a:r>
            <a:endParaRPr lang="en-US" altLang="zh-TW" sz="2000" dirty="0" smtClean="0">
              <a:ea typeface="文鼎中隸" pitchFamily="49" charset="-120"/>
            </a:endParaRPr>
          </a:p>
          <a:p>
            <a:pPr>
              <a:lnSpc>
                <a:spcPct val="200000"/>
              </a:lnSpc>
            </a:pPr>
            <a:endParaRPr lang="en-US" altLang="zh-TW" sz="2000" dirty="0" smtClean="0">
              <a:ea typeface="文鼎中隸" pitchFamily="49" charset="-120"/>
            </a:endParaRPr>
          </a:p>
        </p:txBody>
      </p:sp>
      <p:sp>
        <p:nvSpPr>
          <p:cNvPr id="3" name="標題 2"/>
          <p:cNvSpPr>
            <a:spLocks noGrp="1"/>
          </p:cNvSpPr>
          <p:nvPr>
            <p:ph type="title"/>
          </p:nvPr>
        </p:nvSpPr>
        <p:spPr/>
        <p:txBody>
          <a:bodyPr>
            <a:normAutofit/>
          </a:bodyPr>
          <a:lstStyle/>
          <a:p>
            <a:pPr algn="ctr"/>
            <a:r>
              <a:rPr lang="en-US" altLang="zh-TW" sz="3000" dirty="0" smtClean="0"/>
              <a:t>103.1</a:t>
            </a:r>
            <a:r>
              <a:rPr lang="zh-TW" altLang="en-US" sz="3000" dirty="0" smtClean="0"/>
              <a:t>以後贈與房地</a:t>
            </a:r>
            <a:r>
              <a:rPr lang="en-US" altLang="zh-TW" sz="3000" dirty="0" smtClean="0"/>
              <a:t>-</a:t>
            </a:r>
            <a:r>
              <a:rPr lang="zh-TW" altLang="en-US" sz="3000" dirty="0" smtClean="0"/>
              <a:t>不聰明</a:t>
            </a:r>
            <a:r>
              <a:rPr lang="en-US" altLang="zh-TW" sz="3000" dirty="0" smtClean="0"/>
              <a:t>-</a:t>
            </a:r>
            <a:r>
              <a:rPr lang="zh-TW" altLang="en-US" sz="3000" dirty="0" smtClean="0"/>
              <a:t>主動</a:t>
            </a:r>
            <a:endParaRPr lang="zh-TW" altLang="en-US" sz="3000" dirty="0"/>
          </a:p>
        </p:txBody>
      </p:sp>
      <p:sp>
        <p:nvSpPr>
          <p:cNvPr id="4" name="六角星形 3"/>
          <p:cNvSpPr/>
          <p:nvPr/>
        </p:nvSpPr>
        <p:spPr>
          <a:xfrm>
            <a:off x="473994" y="548680"/>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86</a:t>
            </a:fld>
            <a:endParaRPr lang="zh-TW" altLang="en-US"/>
          </a:p>
        </p:txBody>
      </p:sp>
    </p:spTree>
    <p:extLst>
      <p:ext uri="{BB962C8B-B14F-4D97-AF65-F5344CB8AC3E}">
        <p14:creationId xmlns:p14="http://schemas.microsoft.com/office/powerpoint/2010/main" val="8951106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300000"/>
              </a:lnSpc>
            </a:pPr>
            <a:r>
              <a:rPr lang="zh-TW" altLang="en-US" sz="2000" dirty="0" smtClean="0">
                <a:ea typeface="文鼎中隸" pitchFamily="49" charset="-120"/>
              </a:rPr>
              <a:t>父於</a:t>
            </a:r>
            <a:r>
              <a:rPr lang="en-US" altLang="zh-TW" sz="2000" dirty="0" smtClean="0">
                <a:ea typeface="文鼎中隸" pitchFamily="49" charset="-120"/>
              </a:rPr>
              <a:t>105.2.1</a:t>
            </a:r>
            <a:r>
              <a:rPr lang="zh-TW" altLang="en-US" sz="2000" dirty="0" smtClean="0">
                <a:ea typeface="文鼎中隸" pitchFamily="49" charset="-120"/>
              </a:rPr>
              <a:t>購入房地產</a:t>
            </a:r>
            <a:r>
              <a:rPr lang="en-US" altLang="zh-TW" sz="2000" dirty="0" smtClean="0">
                <a:ea typeface="文鼎中隸" pitchFamily="49" charset="-120"/>
              </a:rPr>
              <a:t>6000</a:t>
            </a:r>
            <a:r>
              <a:rPr lang="zh-TW" altLang="en-US" sz="2000" dirty="0" smtClean="0">
                <a:ea typeface="文鼎中隸" pitchFamily="49" charset="-120"/>
              </a:rPr>
              <a:t>萬，於</a:t>
            </a:r>
            <a:r>
              <a:rPr lang="en-US" altLang="zh-TW" sz="2000" dirty="0" smtClean="0">
                <a:ea typeface="文鼎中隸" pitchFamily="49" charset="-120"/>
              </a:rPr>
              <a:t>107.2.1</a:t>
            </a:r>
            <a:r>
              <a:rPr lang="zh-TW" altLang="en-US" sz="2000" dirty="0" smtClean="0">
                <a:ea typeface="文鼎中隸" pitchFamily="49" charset="-120"/>
              </a:rPr>
              <a:t>贈與給子女或死亡遺產留給子女，</a:t>
            </a:r>
            <a:r>
              <a:rPr lang="en-US" altLang="zh-TW" sz="2000" dirty="0" smtClean="0">
                <a:ea typeface="文鼎中隸" pitchFamily="49" charset="-120"/>
              </a:rPr>
              <a:t>107.2.1</a:t>
            </a:r>
            <a:r>
              <a:rPr lang="zh-TW" altLang="en-US" sz="2000" dirty="0" smtClean="0">
                <a:ea typeface="文鼎中隸" pitchFamily="49" charset="-120"/>
              </a:rPr>
              <a:t>贈與或死亡時土地公告現值及房屋評定現值合計為</a:t>
            </a:r>
            <a:r>
              <a:rPr lang="en-US" altLang="zh-TW" sz="2000" dirty="0" smtClean="0">
                <a:ea typeface="文鼎中隸" pitchFamily="49" charset="-120"/>
              </a:rPr>
              <a:t>1000</a:t>
            </a:r>
            <a:r>
              <a:rPr lang="zh-TW" altLang="en-US" sz="2000" dirty="0" smtClean="0">
                <a:ea typeface="文鼎中隸" pitchFamily="49" charset="-120"/>
              </a:rPr>
              <a:t>萬，子女於</a:t>
            </a:r>
            <a:r>
              <a:rPr lang="en-US" altLang="zh-TW" sz="2000" dirty="0" smtClean="0">
                <a:ea typeface="文鼎中隸" pitchFamily="49" charset="-120"/>
              </a:rPr>
              <a:t>108</a:t>
            </a:r>
            <a:r>
              <a:rPr lang="zh-TW" altLang="en-US" sz="2000" dirty="0" smtClean="0">
                <a:ea typeface="文鼎中隸" pitchFamily="49" charset="-120"/>
              </a:rPr>
              <a:t>年以</a:t>
            </a:r>
            <a:r>
              <a:rPr lang="en-US" altLang="zh-TW" sz="2000" dirty="0" smtClean="0">
                <a:ea typeface="文鼎中隸" pitchFamily="49" charset="-120"/>
              </a:rPr>
              <a:t>8000</a:t>
            </a:r>
            <a:r>
              <a:rPr lang="zh-TW" altLang="en-US" sz="2000" dirty="0" smtClean="0">
                <a:ea typeface="文鼎中隸" pitchFamily="49" charset="-120"/>
              </a:rPr>
              <a:t>萬出售，其成本為</a:t>
            </a:r>
            <a:r>
              <a:rPr lang="en-US" altLang="zh-TW" sz="2000" dirty="0" smtClean="0">
                <a:ea typeface="文鼎中隸" pitchFamily="49" charset="-120"/>
              </a:rPr>
              <a:t>1000</a:t>
            </a:r>
            <a:r>
              <a:rPr lang="zh-TW" altLang="en-US" sz="2000" dirty="0" smtClean="0">
                <a:ea typeface="文鼎中隸" pitchFamily="49" charset="-120"/>
              </a:rPr>
              <a:t>萬，非為</a:t>
            </a:r>
            <a:r>
              <a:rPr lang="en-US" altLang="zh-TW" sz="2000" dirty="0" smtClean="0">
                <a:ea typeface="文鼎中隸" pitchFamily="49" charset="-120"/>
              </a:rPr>
              <a:t>6000</a:t>
            </a:r>
            <a:r>
              <a:rPr lang="zh-TW" altLang="en-US" sz="2000" dirty="0" smtClean="0">
                <a:ea typeface="文鼎中隸" pitchFamily="49" charset="-120"/>
              </a:rPr>
              <a:t>萬</a:t>
            </a:r>
            <a:endParaRPr lang="zh-TW" altLang="en-US" sz="2000" dirty="0">
              <a:ea typeface="文鼎中隸" pitchFamily="49" charset="-120"/>
            </a:endParaRPr>
          </a:p>
        </p:txBody>
      </p:sp>
      <p:sp>
        <p:nvSpPr>
          <p:cNvPr id="3" name="標題 2"/>
          <p:cNvSpPr>
            <a:spLocks noGrp="1"/>
          </p:cNvSpPr>
          <p:nvPr>
            <p:ph type="title"/>
          </p:nvPr>
        </p:nvSpPr>
        <p:spPr>
          <a:xfrm>
            <a:off x="323528" y="219067"/>
            <a:ext cx="8229600" cy="1143000"/>
          </a:xfrm>
        </p:spPr>
        <p:txBody>
          <a:bodyPr>
            <a:normAutofit/>
          </a:bodyPr>
          <a:lstStyle/>
          <a:p>
            <a:pPr algn="ctr"/>
            <a:r>
              <a:rPr lang="zh-TW" altLang="en-US" sz="3000" dirty="0" smtClean="0"/>
              <a:t>          </a:t>
            </a:r>
            <a:r>
              <a:rPr lang="en-US" altLang="zh-TW" sz="3000" dirty="0" smtClean="0"/>
              <a:t>105</a:t>
            </a:r>
            <a:r>
              <a:rPr lang="zh-TW" altLang="en-US" sz="3000" dirty="0" smtClean="0"/>
              <a:t>年以後購入又贈與</a:t>
            </a:r>
            <a:endParaRPr lang="zh-TW" altLang="en-US" sz="3000" dirty="0"/>
          </a:p>
        </p:txBody>
      </p:sp>
      <p:sp>
        <p:nvSpPr>
          <p:cNvPr id="4" name="雲朵形 3"/>
          <p:cNvSpPr/>
          <p:nvPr/>
        </p:nvSpPr>
        <p:spPr>
          <a:xfrm rot="20848058">
            <a:off x="307148" y="404662"/>
            <a:ext cx="1836077" cy="1142555"/>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4000" dirty="0" smtClean="0">
                <a:ea typeface="文鼎中粗隸" pitchFamily="49" charset="-120"/>
              </a:rPr>
              <a:t>釋例</a:t>
            </a:r>
            <a:endParaRPr lang="zh-TW" altLang="en-US" sz="4000" dirty="0">
              <a:ea typeface="文鼎中粗隸" pitchFamily="49" charset="-120"/>
            </a:endParaRPr>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87</a:t>
            </a:fld>
            <a:endParaRPr lang="zh-TW" altLang="en-US"/>
          </a:p>
        </p:txBody>
      </p:sp>
    </p:spTree>
    <p:extLst>
      <p:ext uri="{BB962C8B-B14F-4D97-AF65-F5344CB8AC3E}">
        <p14:creationId xmlns:p14="http://schemas.microsoft.com/office/powerpoint/2010/main" val="8951106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pPr>
              <a:lnSpc>
                <a:spcPct val="250000"/>
              </a:lnSpc>
            </a:pPr>
            <a:r>
              <a:rPr lang="zh-TW" altLang="en-US" sz="2000" dirty="0" smtClean="0">
                <a:ea typeface="文鼎中隸" pitchFamily="49" charset="-120"/>
              </a:rPr>
              <a:t>財政部規劃，這類由他人贈與或經由繼承取得的房屋及土地，受贈人及繼承人因未出資即取得，成本原應為</a:t>
            </a:r>
            <a:r>
              <a:rPr lang="zh-TW" altLang="en-US" sz="2000" dirty="0" smtClean="0">
                <a:solidFill>
                  <a:srgbClr val="FF0000"/>
                </a:solidFill>
                <a:latin typeface="新細明體"/>
                <a:ea typeface="文鼎中隸" pitchFamily="49" charset="-120"/>
              </a:rPr>
              <a:t>「</a:t>
            </a:r>
            <a:r>
              <a:rPr lang="zh-TW" altLang="en-US" sz="2000" dirty="0" smtClean="0">
                <a:solidFill>
                  <a:srgbClr val="FF0000"/>
                </a:solidFill>
                <a:latin typeface="微軟正黑體" panose="020B0604030504040204" pitchFamily="34" charset="-120"/>
                <a:ea typeface="文鼎中隸" pitchFamily="49" charset="-120"/>
              </a:rPr>
              <a:t>零</a:t>
            </a:r>
            <a:r>
              <a:rPr lang="zh-TW" altLang="en-US"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，但財政部同意，納稅人出售受贈或繼承取得的房產時，可以房屋評定現值加計土地公告現值為其成本，再按持有年數的物價漲幅調整其出售成本。</a:t>
            </a:r>
            <a:endParaRPr lang="en-US" altLang="zh-TW" sz="2000" dirty="0" smtClean="0">
              <a:latin typeface="微軟正黑體"/>
              <a:ea typeface="文鼎中隸" pitchFamily="49" charset="-120"/>
            </a:endParaRPr>
          </a:p>
          <a:p>
            <a:pPr>
              <a:lnSpc>
                <a:spcPct val="250000"/>
              </a:lnSpc>
            </a:pPr>
            <a:r>
              <a:rPr lang="zh-TW" altLang="en-US" sz="2000" dirty="0">
                <a:latin typeface="微軟正黑體"/>
                <a:ea typeface="文鼎中隸" pitchFamily="49" charset="-120"/>
              </a:rPr>
              <a:t>出售房產無法</a:t>
            </a:r>
            <a:r>
              <a:rPr lang="zh-TW" altLang="en-US" sz="2000" dirty="0" smtClean="0">
                <a:latin typeface="微軟正黑體"/>
                <a:ea typeface="文鼎中隸" pitchFamily="49" charset="-120"/>
              </a:rPr>
              <a:t>提出相關費用證明的交易案件，財政部也已訂定統一費用率為銷售價格的</a:t>
            </a:r>
            <a:r>
              <a:rPr lang="en-US" altLang="zh-TW" sz="2000" dirty="0" smtClean="0">
                <a:latin typeface="微軟正黑體"/>
                <a:ea typeface="文鼎中隸" pitchFamily="49" charset="-120"/>
              </a:rPr>
              <a:t>5%</a:t>
            </a:r>
            <a:endParaRPr lang="zh-TW" altLang="en-US" sz="2000" dirty="0">
              <a:ea typeface="文鼎中隸" pitchFamily="49" charset="-120"/>
            </a:endParaRPr>
          </a:p>
        </p:txBody>
      </p:sp>
      <p:sp>
        <p:nvSpPr>
          <p:cNvPr id="3" name="標題 2"/>
          <p:cNvSpPr>
            <a:spLocks noGrp="1"/>
          </p:cNvSpPr>
          <p:nvPr>
            <p:ph type="title"/>
          </p:nvPr>
        </p:nvSpPr>
        <p:spPr>
          <a:xfrm>
            <a:off x="355066" y="260648"/>
            <a:ext cx="8229600" cy="1143000"/>
          </a:xfrm>
        </p:spPr>
        <p:txBody>
          <a:bodyPr>
            <a:normAutofit/>
          </a:bodyPr>
          <a:lstStyle/>
          <a:p>
            <a:pPr algn="ctr"/>
            <a:r>
              <a:rPr lang="zh-TW" altLang="en-US" sz="3000" dirty="0" smtClean="0"/>
              <a:t> 出售受贈或繼承房產成本費用</a:t>
            </a:r>
            <a:endParaRPr lang="zh-TW" altLang="en-US" sz="3000" dirty="0"/>
          </a:p>
        </p:txBody>
      </p:sp>
      <p:sp>
        <p:nvSpPr>
          <p:cNvPr id="4" name="六角星形 3"/>
          <p:cNvSpPr/>
          <p:nvPr/>
        </p:nvSpPr>
        <p:spPr>
          <a:xfrm>
            <a:off x="372966" y="479892"/>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88</a:t>
            </a:fld>
            <a:endParaRPr lang="zh-TW" altLang="en-US"/>
          </a:p>
        </p:txBody>
      </p:sp>
    </p:spTree>
    <p:extLst>
      <p:ext uri="{BB962C8B-B14F-4D97-AF65-F5344CB8AC3E}">
        <p14:creationId xmlns:p14="http://schemas.microsoft.com/office/powerpoint/2010/main" val="8951106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83568" y="1268760"/>
            <a:ext cx="8229600" cy="4525963"/>
          </a:xfrm>
        </p:spPr>
        <p:txBody>
          <a:bodyPr>
            <a:noAutofit/>
          </a:bodyPr>
          <a:lstStyle/>
          <a:p>
            <a:r>
              <a:rPr lang="zh-TW" altLang="en-US" sz="2000" dirty="0" smtClean="0">
                <a:ea typeface="文鼎中隸" pitchFamily="49" charset="-120"/>
              </a:rPr>
              <a:t>同時買賣房屋盈虧得以互抵</a:t>
            </a:r>
            <a:endParaRPr lang="en-US" altLang="zh-TW" sz="2000" dirty="0" smtClean="0">
              <a:ea typeface="文鼎中隸" pitchFamily="49" charset="-120"/>
            </a:endParaRPr>
          </a:p>
          <a:p>
            <a:r>
              <a:rPr lang="zh-TW" altLang="en-US" sz="2000" dirty="0">
                <a:ea typeface="文鼎中隸" pitchFamily="49" charset="-120"/>
              </a:rPr>
              <a:t>出售房地</a:t>
            </a:r>
            <a:r>
              <a:rPr lang="zh-TW" altLang="en-US" sz="2000" dirty="0" smtClean="0">
                <a:ea typeface="文鼎中隸" pitchFamily="49" charset="-120"/>
              </a:rPr>
              <a:t>虧損可後抵三年買賣房地利潤</a:t>
            </a:r>
            <a:endParaRPr lang="en-US" altLang="zh-TW" sz="2000" dirty="0" smtClean="0">
              <a:ea typeface="文鼎中隸" pitchFamily="49" charset="-120"/>
            </a:endParaRPr>
          </a:p>
          <a:p>
            <a:r>
              <a:rPr lang="zh-TW" altLang="en-US" sz="2000" dirty="0">
                <a:ea typeface="文鼎中隸" pitchFamily="49" charset="-120"/>
              </a:rPr>
              <a:t>計算售屋虧損時</a:t>
            </a:r>
            <a:r>
              <a:rPr lang="zh-TW" altLang="en-US" sz="2000" dirty="0" smtClean="0">
                <a:ea typeface="文鼎中隸" pitchFamily="49" charset="-120"/>
              </a:rPr>
              <a:t>的</a:t>
            </a:r>
            <a:r>
              <a:rPr lang="zh-TW" altLang="en-US" sz="2000" dirty="0" smtClean="0">
                <a:solidFill>
                  <a:srgbClr val="FF0000"/>
                </a:solidFill>
                <a:latin typeface="新細明體"/>
                <a:ea typeface="文鼎中隸" pitchFamily="49" charset="-120"/>
              </a:rPr>
              <a:t>「</a:t>
            </a:r>
            <a:r>
              <a:rPr lang="zh-TW" altLang="en-US" sz="2000" dirty="0" smtClean="0">
                <a:solidFill>
                  <a:srgbClr val="FF0000"/>
                </a:solidFill>
                <a:latin typeface="微軟正黑體" panose="020B0604030504040204" pitchFamily="34" charset="-120"/>
                <a:ea typeface="文鼎中隸" pitchFamily="49" charset="-120"/>
              </a:rPr>
              <a:t>所得額</a:t>
            </a:r>
            <a:r>
              <a:rPr lang="zh-TW" altLang="en-US"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，不必計入土地漲價總數額。</a:t>
            </a:r>
            <a:endParaRPr lang="en-US" altLang="zh-TW" sz="2000" dirty="0" smtClean="0">
              <a:latin typeface="微軟正黑體"/>
              <a:ea typeface="文鼎中隸" pitchFamily="49" charset="-120"/>
            </a:endParaRPr>
          </a:p>
          <a:p>
            <a:r>
              <a:rPr lang="zh-TW" altLang="en-US" sz="2000" dirty="0">
                <a:latin typeface="微軟正黑體"/>
                <a:ea typeface="文鼎中隸" pitchFamily="49" charset="-120"/>
              </a:rPr>
              <a:t>新制</a:t>
            </a:r>
            <a:r>
              <a:rPr lang="zh-TW" altLang="en-US" sz="2000" dirty="0" smtClean="0">
                <a:latin typeface="微軟正黑體"/>
                <a:ea typeface="文鼎中隸" pitchFamily="49" charset="-120"/>
              </a:rPr>
              <a:t>土地與房屋立得採合併課稅，為避免重複課徵，申報房地交易所得稅時，課徵稅基為</a:t>
            </a:r>
            <a:r>
              <a:rPr lang="en-US" altLang="zh-TW" sz="2000" dirty="0" smtClean="0">
                <a:latin typeface="微軟正黑體"/>
                <a:ea typeface="文鼎中隸" pitchFamily="49" charset="-120"/>
              </a:rPr>
              <a:t>:【</a:t>
            </a:r>
            <a:r>
              <a:rPr lang="zh-TW" altLang="en-US" sz="2000" dirty="0" smtClean="0">
                <a:solidFill>
                  <a:srgbClr val="FF0000"/>
                </a:solidFill>
                <a:latin typeface="微軟正黑體"/>
                <a:ea typeface="文鼎中隸" pitchFamily="49" charset="-120"/>
              </a:rPr>
              <a:t>房地合一售價</a:t>
            </a:r>
            <a:r>
              <a:rPr lang="en-US" altLang="zh-TW" sz="2000" dirty="0" smtClean="0">
                <a:solidFill>
                  <a:srgbClr val="FF0000"/>
                </a:solidFill>
                <a:latin typeface="微軟正黑體"/>
                <a:ea typeface="文鼎中隸" pitchFamily="49" charset="-120"/>
              </a:rPr>
              <a:t>-</a:t>
            </a:r>
            <a:r>
              <a:rPr lang="zh-TW" altLang="en-US" sz="2000" dirty="0" smtClean="0">
                <a:solidFill>
                  <a:srgbClr val="FF0000"/>
                </a:solidFill>
                <a:latin typeface="微軟正黑體"/>
                <a:ea typeface="文鼎中隸" pitchFamily="49" charset="-120"/>
              </a:rPr>
              <a:t>成本</a:t>
            </a:r>
            <a:r>
              <a:rPr lang="en-US" altLang="zh-TW" sz="2000" dirty="0" smtClean="0">
                <a:solidFill>
                  <a:srgbClr val="FF0000"/>
                </a:solidFill>
                <a:latin typeface="微軟正黑體"/>
                <a:ea typeface="文鼎中隸" pitchFamily="49" charset="-120"/>
              </a:rPr>
              <a:t>-</a:t>
            </a:r>
            <a:r>
              <a:rPr lang="zh-TW" altLang="en-US" sz="2000" dirty="0" smtClean="0">
                <a:solidFill>
                  <a:srgbClr val="FF0000"/>
                </a:solidFill>
                <a:latin typeface="微軟正黑體"/>
                <a:ea typeface="文鼎中隸" pitchFamily="49" charset="-120"/>
              </a:rPr>
              <a:t>費用</a:t>
            </a:r>
            <a:r>
              <a:rPr lang="en-US" altLang="zh-TW" sz="2000" dirty="0" smtClean="0">
                <a:solidFill>
                  <a:srgbClr val="FF0000"/>
                </a:solidFill>
                <a:latin typeface="微軟正黑體"/>
                <a:ea typeface="文鼎中隸" pitchFamily="49" charset="-120"/>
              </a:rPr>
              <a:t>-</a:t>
            </a:r>
            <a:r>
              <a:rPr lang="zh-TW" altLang="en-US" sz="2000" dirty="0" smtClean="0">
                <a:solidFill>
                  <a:srgbClr val="FF0000"/>
                </a:solidFill>
                <a:latin typeface="微軟正黑體"/>
                <a:ea typeface="文鼎中隸" pitchFamily="49" charset="-120"/>
              </a:rPr>
              <a:t>依土地稅法計算的土地漲價總數額</a:t>
            </a:r>
            <a:r>
              <a:rPr lang="en-US" altLang="zh-TW"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後，餘額為正者，即應按分離稅率繳納所得稅</a:t>
            </a:r>
            <a:endParaRPr lang="en-US" altLang="zh-TW" sz="2000" dirty="0" smtClean="0">
              <a:latin typeface="微軟正黑體"/>
              <a:ea typeface="文鼎中隸" pitchFamily="49" charset="-120"/>
            </a:endParaRPr>
          </a:p>
          <a:p>
            <a:r>
              <a:rPr lang="zh-TW" altLang="en-US" sz="2000" dirty="0" smtClean="0">
                <a:ea typeface="文鼎中隸" pitchFamily="49" charset="-120"/>
              </a:rPr>
              <a:t>但涉及房產盈虧的房產</a:t>
            </a:r>
            <a:r>
              <a:rPr lang="zh-TW" altLang="en-US" sz="2000" dirty="0">
                <a:solidFill>
                  <a:srgbClr val="FF0000"/>
                </a:solidFill>
                <a:latin typeface="新細明體"/>
                <a:ea typeface="文鼎中隸" pitchFamily="49" charset="-120"/>
              </a:rPr>
              <a:t>「</a:t>
            </a:r>
            <a:r>
              <a:rPr lang="zh-TW" altLang="en-US" sz="2000" dirty="0">
                <a:solidFill>
                  <a:srgbClr val="FF0000"/>
                </a:solidFill>
                <a:latin typeface="微軟正黑體" panose="020B0604030504040204" pitchFamily="34" charset="-120"/>
                <a:ea typeface="文鼎中隸" pitchFamily="49" charset="-120"/>
              </a:rPr>
              <a:t>所得額</a:t>
            </a:r>
            <a:r>
              <a:rPr lang="zh-TW" altLang="en-US"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，則是指扣除土地漲價總數額前的交易數額。以買賣為例，房產所得額計算公式為</a:t>
            </a:r>
            <a:r>
              <a:rPr lang="en-US" altLang="zh-TW" sz="2000" dirty="0" smtClean="0">
                <a:solidFill>
                  <a:srgbClr val="FF0000"/>
                </a:solidFill>
                <a:latin typeface="微軟正黑體"/>
                <a:ea typeface="文鼎中隸" pitchFamily="49" charset="-120"/>
              </a:rPr>
              <a:t>:【</a:t>
            </a:r>
            <a:r>
              <a:rPr lang="zh-TW" altLang="en-US" sz="2000" dirty="0" smtClean="0">
                <a:solidFill>
                  <a:srgbClr val="FF0000"/>
                </a:solidFill>
                <a:latin typeface="微軟正黑體"/>
                <a:ea typeface="文鼎中隸" pitchFamily="49" charset="-120"/>
              </a:rPr>
              <a:t>房地合一交易價</a:t>
            </a:r>
            <a:r>
              <a:rPr lang="en-US" altLang="zh-TW" sz="2000" dirty="0" smtClean="0">
                <a:solidFill>
                  <a:srgbClr val="FF0000"/>
                </a:solidFill>
                <a:latin typeface="微軟正黑體"/>
                <a:ea typeface="文鼎中隸" pitchFamily="49" charset="-120"/>
              </a:rPr>
              <a:t>-</a:t>
            </a:r>
            <a:r>
              <a:rPr lang="zh-TW" altLang="en-US" sz="2000" dirty="0" smtClean="0">
                <a:solidFill>
                  <a:srgbClr val="FF0000"/>
                </a:solidFill>
                <a:latin typeface="微軟正黑體"/>
                <a:ea typeface="文鼎中隸" pitchFamily="49" charset="-120"/>
              </a:rPr>
              <a:t>原始取得成本</a:t>
            </a:r>
            <a:r>
              <a:rPr lang="en-US" altLang="zh-TW" sz="2000" dirty="0" smtClean="0">
                <a:solidFill>
                  <a:srgbClr val="FF0000"/>
                </a:solidFill>
                <a:latin typeface="微軟正黑體"/>
                <a:ea typeface="文鼎中隸" pitchFamily="49" charset="-120"/>
              </a:rPr>
              <a:t>-</a:t>
            </a:r>
            <a:r>
              <a:rPr lang="zh-TW" altLang="en-US" sz="2000" dirty="0" smtClean="0">
                <a:solidFill>
                  <a:srgbClr val="FF0000"/>
                </a:solidFill>
                <a:latin typeface="微軟正黑體"/>
                <a:ea typeface="文鼎中隸" pitchFamily="49" charset="-120"/>
              </a:rPr>
              <a:t>因取得、改良及移轉而支付的費用</a:t>
            </a:r>
            <a:r>
              <a:rPr lang="en-US" altLang="zh-TW"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，餘額至此如果已</a:t>
            </a:r>
            <a:r>
              <a:rPr lang="zh-TW" altLang="en-US" sz="2000" dirty="0" smtClean="0">
                <a:latin typeface="微軟正黑體" panose="020B0604030504040204" pitchFamily="34" charset="-120"/>
                <a:ea typeface="文鼎中隸" pitchFamily="49" charset="-120"/>
              </a:rPr>
              <a:t>為</a:t>
            </a:r>
            <a:r>
              <a:rPr lang="zh-TW" altLang="en-US" sz="2000" dirty="0" smtClean="0">
                <a:solidFill>
                  <a:srgbClr val="FF0000"/>
                </a:solidFill>
                <a:latin typeface="微軟正黑體" panose="020B0604030504040204" pitchFamily="34" charset="-120"/>
                <a:ea typeface="文鼎中隸" pitchFamily="49" charset="-120"/>
              </a:rPr>
              <a:t>「負數</a:t>
            </a:r>
            <a:r>
              <a:rPr lang="zh-TW" altLang="en-US"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，及屬有虧損，可以申報損失並保留損失扣抵權。</a:t>
            </a:r>
            <a:endParaRPr lang="en-US" altLang="zh-TW" sz="2000" dirty="0" smtClean="0">
              <a:latin typeface="微軟正黑體"/>
              <a:ea typeface="文鼎中隸" pitchFamily="49" charset="-120"/>
            </a:endParaRPr>
          </a:p>
          <a:p>
            <a:r>
              <a:rPr lang="zh-TW" altLang="en-US" sz="2000" dirty="0">
                <a:latin typeface="微軟正黑體"/>
                <a:ea typeface="文鼎中隸" pitchFamily="49" charset="-120"/>
              </a:rPr>
              <a:t>虧損</a:t>
            </a:r>
            <a:r>
              <a:rPr lang="zh-TW" altLang="en-US" sz="2000" dirty="0" smtClean="0">
                <a:latin typeface="微軟正黑體"/>
                <a:ea typeface="文鼎中隸" pitchFamily="49" charset="-120"/>
              </a:rPr>
              <a:t>扣除年限是從</a:t>
            </a:r>
            <a:r>
              <a:rPr lang="zh-TW" altLang="en-US" sz="2000" dirty="0" smtClean="0">
                <a:solidFill>
                  <a:srgbClr val="FF0000"/>
                </a:solidFill>
                <a:latin typeface="微軟正黑體" panose="020B0604030504040204" pitchFamily="34" charset="-120"/>
                <a:ea typeface="文鼎中隸" pitchFamily="49" charset="-120"/>
              </a:rPr>
              <a:t>「</a:t>
            </a:r>
            <a:r>
              <a:rPr lang="zh-TW" altLang="en-US" sz="2000" dirty="0">
                <a:solidFill>
                  <a:srgbClr val="FF0000"/>
                </a:solidFill>
                <a:latin typeface="微軟正黑體" panose="020B0604030504040204" pitchFamily="34" charset="-120"/>
                <a:ea typeface="文鼎中隸" pitchFamily="49" charset="-120"/>
              </a:rPr>
              <a:t>交易日</a:t>
            </a:r>
            <a:r>
              <a:rPr lang="zh-TW" altLang="en-US"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起算三年內有效。</a:t>
            </a:r>
            <a:endParaRPr lang="en-US" altLang="zh-TW" sz="2000" dirty="0" smtClean="0">
              <a:latin typeface="微軟正黑體"/>
              <a:ea typeface="文鼎中隸" pitchFamily="49" charset="-120"/>
            </a:endParaRPr>
          </a:p>
          <a:p>
            <a:r>
              <a:rPr lang="zh-TW" altLang="en-US" sz="2000" dirty="0">
                <a:latin typeface="微軟正黑體"/>
                <a:ea typeface="文鼎中隸" pitchFamily="49" charset="-120"/>
              </a:rPr>
              <a:t>出現房產損失的個人</a:t>
            </a:r>
            <a:r>
              <a:rPr lang="zh-TW" altLang="en-US" sz="2000" dirty="0" smtClean="0">
                <a:latin typeface="微軟正黑體"/>
                <a:ea typeface="文鼎中隸" pitchFamily="49" charset="-120"/>
              </a:rPr>
              <a:t>納稅人需注意，新制房產交易損失的抵稅保留年限，雖然與舊制相同都是</a:t>
            </a:r>
            <a:r>
              <a:rPr lang="zh-TW" altLang="en-US" sz="2000" dirty="0" smtClean="0">
                <a:solidFill>
                  <a:srgbClr val="FF0000"/>
                </a:solidFill>
                <a:latin typeface="微軟正黑體" panose="020B0604030504040204" pitchFamily="34" charset="-120"/>
                <a:ea typeface="文鼎中隸" pitchFamily="49" charset="-120"/>
              </a:rPr>
              <a:t>「</a:t>
            </a:r>
            <a:r>
              <a:rPr lang="zh-TW" altLang="en-US" sz="2000" dirty="0">
                <a:solidFill>
                  <a:srgbClr val="FF0000"/>
                </a:solidFill>
                <a:latin typeface="微軟正黑體" panose="020B0604030504040204" pitchFamily="34" charset="-120"/>
                <a:ea typeface="文鼎中隸" pitchFamily="49" charset="-120"/>
              </a:rPr>
              <a:t>三年</a:t>
            </a:r>
            <a:r>
              <a:rPr lang="zh-TW" altLang="en-US"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，但因房地合一課稅新制採取分離課稅，不像舊制可與其他綜合所得合併申報，新制房產損失的抵稅年限改以</a:t>
            </a:r>
            <a:r>
              <a:rPr lang="zh-TW" altLang="en-US" sz="2000" dirty="0" smtClean="0">
                <a:solidFill>
                  <a:srgbClr val="FF0000"/>
                </a:solidFill>
                <a:latin typeface="微軟正黑體" panose="020B0604030504040204" pitchFamily="34" charset="-120"/>
                <a:ea typeface="文鼎中隸" pitchFamily="49" charset="-120"/>
              </a:rPr>
              <a:t>「</a:t>
            </a:r>
            <a:r>
              <a:rPr lang="zh-TW" altLang="en-US" sz="2000" dirty="0">
                <a:solidFill>
                  <a:srgbClr val="FF0000"/>
                </a:solidFill>
                <a:latin typeface="微軟正黑體" panose="020B0604030504040204" pitchFamily="34" charset="-120"/>
                <a:ea typeface="文鼎中隸" pitchFamily="49" charset="-120"/>
              </a:rPr>
              <a:t>按日</a:t>
            </a:r>
            <a:r>
              <a:rPr lang="zh-TW" altLang="en-US"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計算，而非以年度為準。</a:t>
            </a:r>
            <a:endParaRPr lang="zh-TW" altLang="en-US" sz="2000"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房地合一</a:t>
            </a:r>
            <a:r>
              <a:rPr lang="en-US" altLang="zh-TW" sz="3000" dirty="0" smtClean="0"/>
              <a:t>-</a:t>
            </a:r>
            <a:r>
              <a:rPr lang="zh-TW" altLang="en-US" sz="3000" dirty="0" smtClean="0"/>
              <a:t>個人盈虧互抵</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89</a:t>
            </a:fld>
            <a:endParaRPr lang="zh-TW" altLang="en-US"/>
          </a:p>
        </p:txBody>
      </p:sp>
    </p:spTree>
    <p:extLst>
      <p:ext uri="{BB962C8B-B14F-4D97-AF65-F5344CB8AC3E}">
        <p14:creationId xmlns:p14="http://schemas.microsoft.com/office/powerpoint/2010/main" val="339501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en-US" sz="3000" dirty="0" smtClean="0"/>
              <a:t>持有稅偏低</a:t>
            </a:r>
            <a:endParaRPr lang="zh-TW" altLang="en-US" sz="3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828" y="1484784"/>
            <a:ext cx="79629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9D10C579-0557-4C56-B8AD-6FAD010EF341}" type="slidenum">
              <a:rPr lang="zh-TW" altLang="en-US" smtClean="0"/>
              <a:pPr/>
              <a:t>9</a:t>
            </a:fld>
            <a:endParaRPr lang="zh-TW" altLang="en-US"/>
          </a:p>
        </p:txBody>
      </p:sp>
    </p:spTree>
    <p:extLst>
      <p:ext uri="{BB962C8B-B14F-4D97-AF65-F5344CB8AC3E}">
        <p14:creationId xmlns:p14="http://schemas.microsoft.com/office/powerpoint/2010/main" val="6857915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250000"/>
              </a:lnSpc>
            </a:pPr>
            <a:r>
              <a:rPr lang="zh-TW" altLang="en-US" sz="2000" dirty="0" smtClean="0">
                <a:ea typeface="文鼎中隸" pitchFamily="49" charset="-120"/>
              </a:rPr>
              <a:t>個人出售房地</a:t>
            </a:r>
            <a:r>
              <a:rPr lang="zh-TW" altLang="en-US" sz="2000" dirty="0">
                <a:ea typeface="文鼎中隸" pitchFamily="49" charset="-120"/>
              </a:rPr>
              <a:t>不</a:t>
            </a:r>
            <a:r>
              <a:rPr lang="zh-TW" altLang="en-US" sz="2000" dirty="0" smtClean="0">
                <a:ea typeface="文鼎中隸" pitchFamily="49" charset="-120"/>
              </a:rPr>
              <a:t>須再區分房屋及土地比例</a:t>
            </a:r>
            <a:endParaRPr lang="en-US" altLang="zh-TW" sz="2000" dirty="0" smtClean="0">
              <a:ea typeface="文鼎中隸" pitchFamily="49" charset="-120"/>
            </a:endParaRPr>
          </a:p>
          <a:p>
            <a:pPr>
              <a:lnSpc>
                <a:spcPct val="250000"/>
              </a:lnSpc>
            </a:pPr>
            <a:r>
              <a:rPr lang="zh-TW" altLang="en-US" sz="2000" dirty="0">
                <a:ea typeface="文鼎中隸" pitchFamily="49" charset="-120"/>
              </a:rPr>
              <a:t>避免兩年內</a:t>
            </a:r>
            <a:r>
              <a:rPr lang="zh-TW" altLang="en-US" sz="2000" dirty="0" smtClean="0">
                <a:ea typeface="文鼎中隸" pitchFamily="49" charset="-120"/>
              </a:rPr>
              <a:t>買賣</a:t>
            </a:r>
            <a:endParaRPr lang="en-US" altLang="zh-TW" sz="2000" dirty="0" smtClean="0">
              <a:ea typeface="文鼎中隸" pitchFamily="49" charset="-120"/>
            </a:endParaRPr>
          </a:p>
          <a:p>
            <a:pPr>
              <a:lnSpc>
                <a:spcPct val="250000"/>
              </a:lnSpc>
            </a:pPr>
            <a:r>
              <a:rPr lang="zh-TW" altLang="en-US" sz="2000" dirty="0">
                <a:ea typeface="文鼎中隸" pitchFamily="49" charset="-120"/>
              </a:rPr>
              <a:t>個人取得及出售</a:t>
            </a:r>
            <a:r>
              <a:rPr lang="zh-TW" altLang="en-US" sz="2000" dirty="0" smtClean="0">
                <a:ea typeface="文鼎中隸" pitchFamily="49" charset="-120"/>
              </a:rPr>
              <a:t>土地、房地過程中相關成本費用應取得相關憑證並保留資金流程</a:t>
            </a:r>
            <a:endParaRPr lang="en-US" altLang="zh-TW" sz="2000" dirty="0" smtClean="0">
              <a:ea typeface="文鼎中隸" pitchFamily="49" charset="-120"/>
            </a:endParaRPr>
          </a:p>
          <a:p>
            <a:pPr>
              <a:lnSpc>
                <a:spcPct val="250000"/>
              </a:lnSpc>
            </a:pPr>
            <a:r>
              <a:rPr lang="zh-TW" altLang="en-US" sz="2000" dirty="0">
                <a:ea typeface="文鼎中隸" pitchFamily="49" charset="-120"/>
              </a:rPr>
              <a:t>有虧損亦</a:t>
            </a:r>
            <a:r>
              <a:rPr lang="zh-TW" altLang="en-US" sz="2000" dirty="0" smtClean="0">
                <a:ea typeface="文鼎中隸" pitchFamily="49" charset="-120"/>
              </a:rPr>
              <a:t>應申報也許未來用得到</a:t>
            </a:r>
            <a:endParaRPr lang="zh-TW" altLang="en-US" sz="2000"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個人未來買賣房地注意事項</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90</a:t>
            </a:fld>
            <a:endParaRPr lang="zh-TW" altLang="en-US"/>
          </a:p>
        </p:txBody>
      </p:sp>
    </p:spTree>
    <p:extLst>
      <p:ext uri="{BB962C8B-B14F-4D97-AF65-F5344CB8AC3E}">
        <p14:creationId xmlns:p14="http://schemas.microsoft.com/office/powerpoint/2010/main" val="33950129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200000"/>
              </a:lnSpc>
            </a:pPr>
            <a:r>
              <a:rPr lang="zh-TW" altLang="en-US" sz="2000" dirty="0" smtClean="0">
                <a:ea typeface="文鼎中隸" pitchFamily="49" charset="-120"/>
              </a:rPr>
              <a:t>新制房地合一課稅個人採取分離課徵，不必與其他綜合所得合併申報，但仍屬自動申報制。出售房產雖已申報但若短報，稅捐機關除會發出補稅單以外，還會按照短報稅額加處罰鍰，最高可達補稅額的兩倍以下罰鍰，財政部正在研議，將視個別案件的短、漏報情節輕重，在法定二倍罰鍰的額度內，訂定輕重不同的處罰倍數</a:t>
            </a:r>
            <a:endParaRPr lang="en-US" altLang="zh-TW" sz="2000" dirty="0" smtClean="0">
              <a:ea typeface="文鼎中隸" pitchFamily="49" charset="-120"/>
            </a:endParaRPr>
          </a:p>
          <a:p>
            <a:pPr>
              <a:lnSpc>
                <a:spcPct val="200000"/>
              </a:lnSpc>
            </a:pPr>
            <a:r>
              <a:rPr lang="zh-TW" altLang="en-US" sz="2000" dirty="0">
                <a:ea typeface="文鼎中隸" pitchFamily="49" charset="-120"/>
              </a:rPr>
              <a:t>出售</a:t>
            </a:r>
            <a:r>
              <a:rPr lang="zh-TW" altLang="en-US" sz="2000" dirty="0" smtClean="0">
                <a:ea typeface="文鼎中隸" pitchFamily="49" charset="-120"/>
              </a:rPr>
              <a:t>房產若隱匿未報，稅捐機關除會發出補稅單之外，還會按照漏稅額加處罰鍰，最高可達補稅額的三倍。</a:t>
            </a:r>
            <a:endParaRPr lang="zh-TW" altLang="en-US" sz="2000"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房地產利潤短漏報處罰</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91</a:t>
            </a:fld>
            <a:endParaRPr lang="zh-TW" altLang="en-US"/>
          </a:p>
        </p:txBody>
      </p:sp>
    </p:spTree>
    <p:extLst>
      <p:ext uri="{BB962C8B-B14F-4D97-AF65-F5344CB8AC3E}">
        <p14:creationId xmlns:p14="http://schemas.microsoft.com/office/powerpoint/2010/main" val="33950129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en-US" sz="3000" dirty="0" smtClean="0"/>
              <a:t>房地產利潤短漏處罰</a:t>
            </a:r>
            <a:endParaRPr lang="zh-TW" altLang="en-US" sz="3000"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324988217"/>
              </p:ext>
            </p:extLst>
          </p:nvPr>
        </p:nvGraphicFramePr>
        <p:xfrm>
          <a:off x="467544" y="1412776"/>
          <a:ext cx="8229600" cy="3906574"/>
        </p:xfrm>
        <a:graphic>
          <a:graphicData uri="http://schemas.openxmlformats.org/drawingml/2006/table">
            <a:tbl>
              <a:tblPr firstRow="1" bandRow="1">
                <a:tableStyleId>{5C22544A-7EE6-4342-B048-85BDC9FD1C3A}</a:tableStyleId>
              </a:tblPr>
              <a:tblGrid>
                <a:gridCol w="1522512"/>
                <a:gridCol w="3096344"/>
                <a:gridCol w="3610744"/>
              </a:tblGrid>
              <a:tr h="651718">
                <a:tc gridSpan="2">
                  <a:txBody>
                    <a:bodyPr/>
                    <a:lstStyle/>
                    <a:p>
                      <a:r>
                        <a:rPr lang="zh-TW" altLang="en-US" sz="2000" dirty="0" smtClean="0">
                          <a:ea typeface="文鼎中隸" pitchFamily="49" charset="-120"/>
                        </a:rPr>
                        <a:t>違章情形</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zh-TW" altLang="en-US" sz="2000" dirty="0" smtClean="0">
                          <a:ea typeface="文鼎中隸" pitchFamily="49" charset="-120"/>
                        </a:rPr>
                        <a:t>處罰</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112">
                <a:tc rowSpan="2">
                  <a:txBody>
                    <a:bodyPr/>
                    <a:lstStyle/>
                    <a:p>
                      <a:endParaRPr lang="en-US" altLang="zh-TW" sz="2000" dirty="0" smtClean="0">
                        <a:ea typeface="文鼎中隸" pitchFamily="49" charset="-120"/>
                      </a:endParaRPr>
                    </a:p>
                    <a:p>
                      <a:endParaRPr lang="en-US" altLang="zh-TW" sz="2000" dirty="0" smtClean="0">
                        <a:ea typeface="文鼎中隸" pitchFamily="49" charset="-120"/>
                      </a:endParaRPr>
                    </a:p>
                    <a:p>
                      <a:endParaRPr lang="en-US" altLang="zh-TW" sz="2000" dirty="0" smtClean="0">
                        <a:ea typeface="文鼎中隸" pitchFamily="49" charset="-120"/>
                      </a:endParaRPr>
                    </a:p>
                    <a:p>
                      <a:r>
                        <a:rPr lang="zh-TW" altLang="en-US" sz="2000" dirty="0" smtClean="0">
                          <a:ea typeface="文鼎中隸" pitchFamily="49" charset="-120"/>
                        </a:rPr>
                        <a:t>主動申報</a:t>
                      </a:r>
                      <a:endParaRPr lang="zh-TW" altLang="en-US" sz="2000" dirty="0">
                        <a:ea typeface="文鼎中隸" pitchFamily="49" charset="-120"/>
                      </a:endParaRPr>
                    </a:p>
                    <a:p>
                      <a:r>
                        <a:rPr lang="zh-TW" altLang="en-US" sz="2000" dirty="0" smtClean="0">
                          <a:ea typeface="文鼎中隸" pitchFamily="49" charset="-120"/>
                        </a:rPr>
                        <a:t>                         </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ea typeface="文鼎中隸" pitchFamily="49" charset="-120"/>
                        </a:rPr>
                        <a:t>未在所有權完成移轉登記</a:t>
                      </a:r>
                      <a:endParaRPr lang="en-US" altLang="zh-TW" sz="2000" dirty="0" smtClean="0">
                        <a:ea typeface="文鼎中隸" pitchFamily="49" charset="-120"/>
                      </a:endParaRPr>
                    </a:p>
                    <a:p>
                      <a:r>
                        <a:rPr lang="zh-TW" altLang="en-US" sz="2000" dirty="0" smtClean="0">
                          <a:ea typeface="文鼎中隸" pitchFamily="49" charset="-120"/>
                        </a:rPr>
                        <a:t>之次日起算</a:t>
                      </a:r>
                      <a:r>
                        <a:rPr lang="en-US" altLang="zh-TW" sz="2000" dirty="0" smtClean="0">
                          <a:ea typeface="文鼎中隸" pitchFamily="49" charset="-120"/>
                        </a:rPr>
                        <a:t>30</a:t>
                      </a:r>
                      <a:r>
                        <a:rPr lang="zh-TW" altLang="en-US" sz="2000" dirty="0" smtClean="0">
                          <a:ea typeface="文鼎中隸" pitchFamily="49" charset="-120"/>
                        </a:rPr>
                        <a:t>天內，向國               </a:t>
                      </a:r>
                      <a:endParaRPr lang="en-US" altLang="zh-TW" sz="2000" dirty="0" smtClean="0">
                        <a:ea typeface="文鼎中隸" pitchFamily="49" charset="-120"/>
                      </a:endParaRPr>
                    </a:p>
                    <a:p>
                      <a:r>
                        <a:rPr lang="zh-TW" altLang="en-US" sz="2000" dirty="0" smtClean="0">
                          <a:ea typeface="文鼎中隸" pitchFamily="49" charset="-120"/>
                        </a:rPr>
                        <a:t>稅局辦理申報</a:t>
                      </a:r>
                      <a:r>
                        <a:rPr lang="en-US" altLang="zh-TW" sz="2000" dirty="0" smtClean="0">
                          <a:ea typeface="文鼎中隸" pitchFamily="49" charset="-120"/>
                        </a:rPr>
                        <a:t>.</a:t>
                      </a:r>
                      <a:endParaRPr lang="zh-TW" altLang="en-US" sz="2000" dirty="0" smtClean="0">
                        <a:ea typeface="文鼎中隸" pitchFamily="49" charset="-120"/>
                      </a:endParaRPr>
                    </a:p>
                    <a:p>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2000" dirty="0" smtClean="0">
                        <a:ea typeface="文鼎中隸" pitchFamily="49" charset="-120"/>
                      </a:endParaRPr>
                    </a:p>
                    <a:p>
                      <a:endParaRPr lang="en-US" altLang="zh-TW" sz="2000" dirty="0" smtClean="0">
                        <a:ea typeface="文鼎中隸" pitchFamily="49" charset="-120"/>
                      </a:endParaRPr>
                    </a:p>
                    <a:p>
                      <a:r>
                        <a:rPr lang="en-US" altLang="zh-TW" sz="2000" dirty="0" smtClean="0">
                          <a:ea typeface="文鼎中隸" pitchFamily="49" charset="-120"/>
                        </a:rPr>
                        <a:t>3000-30,000</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112">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000" dirty="0" smtClean="0">
                        <a:ea typeface="文鼎中隸" pitchFamily="49"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ea typeface="文鼎中隸" pitchFamily="49" charset="-120"/>
                        </a:rPr>
                        <a:t>短漏報</a:t>
                      </a:r>
                    </a:p>
                    <a:p>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smtClean="0">
                          <a:ea typeface="文鼎中隸" pitchFamily="49" charset="-120"/>
                        </a:rPr>
                        <a:t> </a:t>
                      </a:r>
                      <a:endParaRPr lang="en-US" altLang="zh-TW" sz="2000" dirty="0" smtClean="0">
                        <a:ea typeface="文鼎中隸" pitchFamily="49" charset="-120"/>
                      </a:endParaRPr>
                    </a:p>
                    <a:p>
                      <a:r>
                        <a:rPr lang="zh-TW" altLang="en-US" sz="2000" dirty="0" smtClean="0">
                          <a:ea typeface="文鼎中隸" pitchFamily="49" charset="-120"/>
                        </a:rPr>
                        <a:t>按所漏稅額處兩倍以下罰鍰</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gridSpan="2">
                  <a:txBody>
                    <a:bodyPr/>
                    <a:lstStyle/>
                    <a:p>
                      <a:endParaRPr lang="en-US" altLang="zh-TW" sz="2000" dirty="0" smtClean="0">
                        <a:ea typeface="文鼎中隸" pitchFamily="49" charset="-120"/>
                      </a:endParaRPr>
                    </a:p>
                    <a:p>
                      <a:r>
                        <a:rPr lang="zh-TW" altLang="en-US" sz="2000" dirty="0" smtClean="0">
                          <a:ea typeface="文鼎中隸" pitchFamily="49" charset="-120"/>
                        </a:rPr>
                        <a:t>未主動申報</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zh-TW" altLang="en-US" sz="2000" dirty="0" smtClean="0">
                          <a:ea typeface="文鼎中隸" pitchFamily="49" charset="-120"/>
                        </a:rPr>
                        <a:t>補稅或補徵</a:t>
                      </a:r>
                      <a:r>
                        <a:rPr lang="en-US" altLang="zh-TW" sz="2000" dirty="0" smtClean="0">
                          <a:ea typeface="文鼎中隸" pitchFamily="49" charset="-120"/>
                        </a:rPr>
                        <a:t>+</a:t>
                      </a:r>
                      <a:r>
                        <a:rPr lang="zh-TW" altLang="en-US" sz="2000" dirty="0" smtClean="0">
                          <a:ea typeface="文鼎中隸" pitchFamily="49" charset="-120"/>
                        </a:rPr>
                        <a:t>處三倍以下罰鍰</a:t>
                      </a:r>
                      <a:endParaRPr lang="zh-TW" altLang="en-US" sz="2000" dirty="0">
                        <a:ea typeface="文鼎中隸" pitchFamily="49"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投影片編號版面配置區 3"/>
          <p:cNvSpPr>
            <a:spLocks noGrp="1"/>
          </p:cNvSpPr>
          <p:nvPr>
            <p:ph type="sldNum" sz="quarter" idx="12"/>
          </p:nvPr>
        </p:nvSpPr>
        <p:spPr/>
        <p:txBody>
          <a:bodyPr/>
          <a:lstStyle/>
          <a:p>
            <a:fld id="{9D10C579-0557-4C56-B8AD-6FAD010EF341}" type="slidenum">
              <a:rPr lang="zh-TW" altLang="en-US" smtClean="0"/>
              <a:pPr/>
              <a:t>92</a:t>
            </a:fld>
            <a:endParaRPr lang="zh-TW" altLang="en-US"/>
          </a:p>
        </p:txBody>
      </p:sp>
    </p:spTree>
    <p:extLst>
      <p:ext uri="{BB962C8B-B14F-4D97-AF65-F5344CB8AC3E}">
        <p14:creationId xmlns:p14="http://schemas.microsoft.com/office/powerpoint/2010/main" val="33950129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ctrTitle"/>
          </p:nvPr>
        </p:nvSpPr>
        <p:spPr>
          <a:xfrm>
            <a:off x="539552" y="692696"/>
            <a:ext cx="7772400" cy="1829761"/>
          </a:xfrm>
        </p:spPr>
        <p:txBody>
          <a:bodyPr>
            <a:noAutofit/>
          </a:bodyPr>
          <a:lstStyle/>
          <a:p>
            <a:pPr algn="ctr"/>
            <a:r>
              <a:rPr lang="zh-TW" altLang="en-US" dirty="0">
                <a:ea typeface="文鼎中隸" pitchFamily="49" charset="-120"/>
              </a:rPr>
              <a:t>九</a:t>
            </a:r>
            <a:r>
              <a:rPr lang="zh-TW" altLang="en-US" dirty="0" smtClean="0">
                <a:ea typeface="文鼎中隸" pitchFamily="49" charset="-120"/>
              </a:rPr>
              <a:t>、相關</a:t>
            </a:r>
            <a:r>
              <a:rPr lang="zh-TW" altLang="en-US" dirty="0">
                <a:ea typeface="文鼎中隸" pitchFamily="49" charset="-120"/>
              </a:rPr>
              <a:t>費用</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465811"/>
            <a:ext cx="2148830" cy="2528457"/>
          </a:xfrm>
          <a:prstGeom prst="rect">
            <a:avLst/>
          </a:prstGeom>
          <a:ln>
            <a:noFill/>
          </a:ln>
          <a:effectLst>
            <a:softEdge rad="112500"/>
          </a:effectLst>
        </p:spPr>
      </p:pic>
      <p:sp>
        <p:nvSpPr>
          <p:cNvPr id="4" name="投影片編號版面配置區 3"/>
          <p:cNvSpPr>
            <a:spLocks noGrp="1"/>
          </p:cNvSpPr>
          <p:nvPr>
            <p:ph type="sldNum" sz="quarter" idx="12"/>
          </p:nvPr>
        </p:nvSpPr>
        <p:spPr/>
        <p:txBody>
          <a:bodyPr/>
          <a:lstStyle/>
          <a:p>
            <a:fld id="{9D10C579-0557-4C56-B8AD-6FAD010EF341}" type="slidenum">
              <a:rPr lang="zh-TW" altLang="en-US" smtClean="0"/>
              <a:pPr/>
              <a:t>93</a:t>
            </a:fld>
            <a:endParaRPr lang="zh-TW" altLang="en-US"/>
          </a:p>
        </p:txBody>
      </p:sp>
    </p:spTree>
    <p:extLst>
      <p:ext uri="{BB962C8B-B14F-4D97-AF65-F5344CB8AC3E}">
        <p14:creationId xmlns:p14="http://schemas.microsoft.com/office/powerpoint/2010/main" val="24804358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150000"/>
              </a:lnSpc>
            </a:pPr>
            <a:r>
              <a:rPr lang="en-US" altLang="zh-TW" sz="2000" dirty="0" smtClean="0">
                <a:ea typeface="文鼎中隸" pitchFamily="49" charset="-120"/>
              </a:rPr>
              <a:t>1.</a:t>
            </a:r>
            <a:r>
              <a:rPr lang="zh-TW" altLang="en-US" sz="2000" dirty="0" smtClean="0">
                <a:ea typeface="文鼎中隸" pitchFamily="49" charset="-120"/>
              </a:rPr>
              <a:t>原則按實際費用認定，例如</a:t>
            </a:r>
            <a:r>
              <a:rPr lang="en-US" altLang="zh-TW" sz="2000" dirty="0" smtClean="0">
                <a:ea typeface="文鼎中隸" pitchFamily="49" charset="-120"/>
              </a:rPr>
              <a:t>:</a:t>
            </a:r>
          </a:p>
          <a:p>
            <a:pPr marL="109728" indent="0">
              <a:lnSpc>
                <a:spcPct val="150000"/>
              </a:lnSpc>
              <a:buNone/>
            </a:pPr>
            <a:r>
              <a:rPr lang="zh-TW" altLang="en-US" sz="2000" dirty="0" smtClean="0">
                <a:ea typeface="文鼎中隸" pitchFamily="49" charset="-120"/>
              </a:rPr>
              <a:t>      出售房屋及土地支付之必要費用</a:t>
            </a:r>
            <a:r>
              <a:rPr lang="en-US" altLang="zh-TW" sz="2000" dirty="0" smtClean="0">
                <a:ea typeface="文鼎中隸" pitchFamily="49" charset="-120"/>
              </a:rPr>
              <a:t>:</a:t>
            </a:r>
            <a:r>
              <a:rPr lang="zh-TW" altLang="en-US" sz="2000" dirty="0" smtClean="0">
                <a:ea typeface="文鼎中隸" pitchFamily="49" charset="-120"/>
              </a:rPr>
              <a:t>如仲介費、廣</a:t>
            </a:r>
            <a:endParaRPr lang="en-US" altLang="zh-TW" sz="2000" dirty="0" smtClean="0">
              <a:ea typeface="文鼎中隸" pitchFamily="49" charset="-120"/>
            </a:endParaRPr>
          </a:p>
          <a:p>
            <a:pPr marL="109728" indent="0">
              <a:lnSpc>
                <a:spcPct val="150000"/>
              </a:lnSpc>
              <a:buNone/>
            </a:pPr>
            <a:r>
              <a:rPr lang="zh-TW" altLang="en-US" sz="2000" dirty="0" smtClean="0">
                <a:ea typeface="文鼎中隸" pitchFamily="49" charset="-120"/>
              </a:rPr>
              <a:t>      告費、清潔費、搬運費等</a:t>
            </a:r>
            <a:r>
              <a:rPr lang="en-US" altLang="zh-TW" sz="2000" dirty="0" smtClean="0">
                <a:solidFill>
                  <a:srgbClr val="FF0000"/>
                </a:solidFill>
                <a:ea typeface="文鼎中隸" pitchFamily="49" charset="-120"/>
              </a:rPr>
              <a:t>(</a:t>
            </a:r>
            <a:r>
              <a:rPr lang="zh-TW" altLang="en-US" sz="2000" dirty="0" smtClean="0">
                <a:solidFill>
                  <a:srgbClr val="FF0000"/>
                </a:solidFill>
                <a:ea typeface="文鼎中隸" pitchFamily="49" charset="-120"/>
              </a:rPr>
              <a:t>使用期間繳納之房屋</a:t>
            </a:r>
            <a:endParaRPr lang="en-US" altLang="zh-TW" sz="2000" dirty="0" smtClean="0">
              <a:solidFill>
                <a:srgbClr val="FF0000"/>
              </a:solidFill>
              <a:ea typeface="文鼎中隸" pitchFamily="49" charset="-120"/>
            </a:endParaRPr>
          </a:p>
          <a:p>
            <a:pPr marL="109728" indent="0">
              <a:lnSpc>
                <a:spcPct val="150000"/>
              </a:lnSpc>
              <a:buNone/>
            </a:pPr>
            <a:r>
              <a:rPr lang="zh-TW" altLang="en-US" sz="2000" dirty="0">
                <a:solidFill>
                  <a:srgbClr val="FF0000"/>
                </a:solidFill>
                <a:ea typeface="文鼎中隸" pitchFamily="49" charset="-120"/>
              </a:rPr>
              <a:t> </a:t>
            </a:r>
            <a:r>
              <a:rPr lang="zh-TW" altLang="en-US" sz="2000" dirty="0" smtClean="0">
                <a:solidFill>
                  <a:srgbClr val="FF0000"/>
                </a:solidFill>
                <a:ea typeface="文鼎中隸" pitchFamily="49" charset="-120"/>
              </a:rPr>
              <a:t>     稅、地價稅、管理費、清潔費、金融機構借款利</a:t>
            </a:r>
            <a:endParaRPr lang="en-US" altLang="zh-TW" sz="2000" dirty="0" smtClean="0">
              <a:solidFill>
                <a:srgbClr val="FF0000"/>
              </a:solidFill>
              <a:ea typeface="文鼎中隸" pitchFamily="49" charset="-120"/>
            </a:endParaRPr>
          </a:p>
          <a:p>
            <a:pPr marL="109728" indent="0">
              <a:lnSpc>
                <a:spcPct val="150000"/>
              </a:lnSpc>
              <a:buNone/>
            </a:pPr>
            <a:r>
              <a:rPr lang="zh-TW" altLang="en-US" sz="2000" dirty="0">
                <a:solidFill>
                  <a:srgbClr val="FF0000"/>
                </a:solidFill>
                <a:ea typeface="文鼎中隸" pitchFamily="49" charset="-120"/>
              </a:rPr>
              <a:t> </a:t>
            </a:r>
            <a:r>
              <a:rPr lang="zh-TW" altLang="en-US" sz="2000" dirty="0" smtClean="0">
                <a:solidFill>
                  <a:srgbClr val="FF0000"/>
                </a:solidFill>
                <a:ea typeface="文鼎中隸" pitchFamily="49" charset="-120"/>
              </a:rPr>
              <a:t>     息等，屬使用期間之相對代價，不得列為成本或</a:t>
            </a:r>
            <a:endParaRPr lang="en-US" altLang="zh-TW" sz="2000" dirty="0" smtClean="0">
              <a:solidFill>
                <a:srgbClr val="FF0000"/>
              </a:solidFill>
              <a:ea typeface="文鼎中隸" pitchFamily="49" charset="-120"/>
            </a:endParaRPr>
          </a:p>
          <a:p>
            <a:pPr marL="109728" indent="0">
              <a:lnSpc>
                <a:spcPct val="150000"/>
              </a:lnSpc>
              <a:buNone/>
            </a:pPr>
            <a:r>
              <a:rPr lang="zh-TW" altLang="en-US" sz="2000" dirty="0">
                <a:solidFill>
                  <a:srgbClr val="FF0000"/>
                </a:solidFill>
                <a:ea typeface="文鼎中隸" pitchFamily="49" charset="-120"/>
              </a:rPr>
              <a:t> </a:t>
            </a:r>
            <a:r>
              <a:rPr lang="zh-TW" altLang="en-US" sz="2000" dirty="0" smtClean="0">
                <a:solidFill>
                  <a:srgbClr val="FF0000"/>
                </a:solidFill>
                <a:ea typeface="文鼎中隸" pitchFamily="49" charset="-120"/>
              </a:rPr>
              <a:t>     費用減除</a:t>
            </a:r>
            <a:r>
              <a:rPr lang="en-US" altLang="zh-TW" sz="2000" dirty="0" smtClean="0">
                <a:solidFill>
                  <a:srgbClr val="FF0000"/>
                </a:solidFill>
                <a:ea typeface="文鼎中隸" pitchFamily="49" charset="-120"/>
              </a:rPr>
              <a:t>)</a:t>
            </a:r>
            <a:r>
              <a:rPr lang="zh-TW" altLang="en-US" sz="2000" dirty="0" smtClean="0">
                <a:solidFill>
                  <a:srgbClr val="FF0000"/>
                </a:solidFill>
                <a:ea typeface="文鼎中隸" pitchFamily="49" charset="-120"/>
              </a:rPr>
              <a:t>。</a:t>
            </a:r>
            <a:endParaRPr lang="en-US" altLang="zh-TW" sz="2000" dirty="0" smtClean="0">
              <a:solidFill>
                <a:srgbClr val="FF0000"/>
              </a:solidFill>
              <a:ea typeface="文鼎中隸" pitchFamily="49" charset="-120"/>
            </a:endParaRPr>
          </a:p>
          <a:p>
            <a:pPr marL="109728" indent="0">
              <a:lnSpc>
                <a:spcPct val="150000"/>
              </a:lnSpc>
              <a:buNone/>
            </a:pPr>
            <a:endParaRPr lang="en-US" altLang="zh-TW" sz="2000" dirty="0">
              <a:ea typeface="文鼎中隸" pitchFamily="49" charset="-120"/>
            </a:endParaRPr>
          </a:p>
          <a:p>
            <a:pPr marL="109728" indent="0">
              <a:lnSpc>
                <a:spcPct val="150000"/>
              </a:lnSpc>
              <a:buNone/>
            </a:pPr>
            <a:r>
              <a:rPr lang="zh-TW" altLang="en-US" sz="2000" dirty="0">
                <a:ea typeface="文鼎中隸" pitchFamily="49" charset="-120"/>
              </a:rPr>
              <a:t> </a:t>
            </a:r>
            <a:r>
              <a:rPr lang="zh-TW" altLang="en-US" sz="2000" dirty="0" smtClean="0">
                <a:ea typeface="文鼎中隸" pitchFamily="49" charset="-120"/>
              </a:rPr>
              <a:t> </a:t>
            </a:r>
            <a:r>
              <a:rPr lang="en-US" altLang="zh-TW" sz="2000" dirty="0" smtClean="0">
                <a:ea typeface="文鼎中隸" pitchFamily="49" charset="-120"/>
              </a:rPr>
              <a:t>2.</a:t>
            </a:r>
            <a:r>
              <a:rPr lang="zh-TW" altLang="en-US" sz="2000" dirty="0" smtClean="0">
                <a:ea typeface="文鼎中隸" pitchFamily="49" charset="-120"/>
              </a:rPr>
              <a:t>未能提出相關費用者，按成交價額</a:t>
            </a:r>
            <a:r>
              <a:rPr lang="en-US" altLang="zh-TW" sz="2000" dirty="0" smtClean="0">
                <a:ea typeface="文鼎中隸" pitchFamily="49" charset="-120"/>
              </a:rPr>
              <a:t>5%</a:t>
            </a:r>
            <a:r>
              <a:rPr lang="zh-TW" altLang="en-US" sz="2000" dirty="0" smtClean="0">
                <a:ea typeface="文鼎中隸" pitchFamily="49" charset="-120"/>
              </a:rPr>
              <a:t>設算。</a:t>
            </a:r>
            <a:endParaRPr lang="en-US" altLang="zh-TW" sz="2000" dirty="0">
              <a:ea typeface="文鼎中隸" pitchFamily="49" charset="-120"/>
            </a:endParaRPr>
          </a:p>
          <a:p>
            <a:pPr marL="109728" indent="0">
              <a:lnSpc>
                <a:spcPct val="150000"/>
              </a:lnSpc>
              <a:buNone/>
            </a:pPr>
            <a:endParaRPr lang="en-US" altLang="zh-TW" sz="2000" dirty="0" smtClean="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相關費用</a:t>
            </a:r>
            <a:endParaRPr lang="zh-TW" altLang="en-US" sz="30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4005064"/>
            <a:ext cx="2076822" cy="2443727"/>
          </a:xfrm>
          <a:prstGeom prst="rect">
            <a:avLst/>
          </a:prstGeom>
        </p:spPr>
      </p:pic>
      <p:sp>
        <p:nvSpPr>
          <p:cNvPr id="6" name="投影片編號版面配置區 5"/>
          <p:cNvSpPr>
            <a:spLocks noGrp="1"/>
          </p:cNvSpPr>
          <p:nvPr>
            <p:ph type="sldNum" sz="quarter" idx="12"/>
          </p:nvPr>
        </p:nvSpPr>
        <p:spPr/>
        <p:txBody>
          <a:bodyPr/>
          <a:lstStyle/>
          <a:p>
            <a:fld id="{9D10C579-0557-4C56-B8AD-6FAD010EF341}" type="slidenum">
              <a:rPr lang="zh-TW" altLang="en-US" smtClean="0"/>
              <a:pPr/>
              <a:t>94</a:t>
            </a:fld>
            <a:endParaRPr lang="zh-TW" altLang="en-US"/>
          </a:p>
        </p:txBody>
      </p:sp>
    </p:spTree>
    <p:extLst>
      <p:ext uri="{BB962C8B-B14F-4D97-AF65-F5344CB8AC3E}">
        <p14:creationId xmlns:p14="http://schemas.microsoft.com/office/powerpoint/2010/main" val="30478785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250000"/>
              </a:lnSpc>
            </a:pPr>
            <a:r>
              <a:rPr lang="zh-TW" altLang="en-US" sz="2000" dirty="0" smtClean="0">
                <a:ea typeface="文鼎中隸" pitchFamily="49" charset="-120"/>
              </a:rPr>
              <a:t>公告土地現值漲價總數額</a:t>
            </a:r>
            <a:r>
              <a:rPr lang="en-US" altLang="zh-TW" sz="2000" dirty="0" smtClean="0">
                <a:ea typeface="文鼎中隸" pitchFamily="49" charset="-120"/>
              </a:rPr>
              <a:t>=</a:t>
            </a:r>
            <a:r>
              <a:rPr lang="zh-TW" altLang="en-US" sz="2000" dirty="0" smtClean="0">
                <a:ea typeface="文鼎中隸" pitchFamily="49" charset="-120"/>
              </a:rPr>
              <a:t>土地所有權移轉申報移轉現值</a:t>
            </a:r>
            <a:r>
              <a:rPr lang="en-US" altLang="zh-TW" sz="2000" dirty="0" smtClean="0">
                <a:ea typeface="文鼎中隸" pitchFamily="49" charset="-120"/>
              </a:rPr>
              <a:t>—</a:t>
            </a:r>
            <a:r>
              <a:rPr lang="zh-TW" altLang="en-US" sz="2000" dirty="0" smtClean="0">
                <a:ea typeface="文鼎中隸" pitchFamily="49" charset="-120"/>
              </a:rPr>
              <a:t>前次移轉申報現值</a:t>
            </a:r>
            <a:r>
              <a:rPr lang="en-US" altLang="zh-TW" sz="2000" dirty="0" smtClean="0">
                <a:solidFill>
                  <a:srgbClr val="FF0000"/>
                </a:solidFill>
                <a:ea typeface="文鼎中隸" pitchFamily="49" charset="-120"/>
              </a:rPr>
              <a:t>&lt;</a:t>
            </a:r>
            <a:r>
              <a:rPr lang="zh-TW" altLang="en-US" sz="2000" dirty="0" smtClean="0">
                <a:solidFill>
                  <a:srgbClr val="FF0000"/>
                </a:solidFill>
                <a:ea typeface="文鼎中隸" pitchFamily="49" charset="-120"/>
              </a:rPr>
              <a:t>遇一般物價有變動時，應按物價指數調整</a:t>
            </a:r>
            <a:r>
              <a:rPr lang="en-US" altLang="zh-TW" sz="2000" dirty="0" smtClean="0">
                <a:solidFill>
                  <a:srgbClr val="FF0000"/>
                </a:solidFill>
                <a:ea typeface="文鼎中隸" pitchFamily="49" charset="-120"/>
              </a:rPr>
              <a:t>&gt;--</a:t>
            </a:r>
            <a:r>
              <a:rPr lang="zh-TW" altLang="en-US" sz="2000" dirty="0" smtClean="0">
                <a:ea typeface="文鼎中隸" pitchFamily="49" charset="-120"/>
              </a:rPr>
              <a:t>改良土地已支付之全部費用</a:t>
            </a:r>
            <a:r>
              <a:rPr lang="en-US" altLang="zh-TW" sz="2000" dirty="0" smtClean="0">
                <a:solidFill>
                  <a:srgbClr val="FF0000"/>
                </a:solidFill>
                <a:ea typeface="文鼎中隸" pitchFamily="49" charset="-120"/>
              </a:rPr>
              <a:t>&lt;</a:t>
            </a:r>
            <a:r>
              <a:rPr lang="zh-TW" altLang="en-US" sz="2000" dirty="0" smtClean="0">
                <a:solidFill>
                  <a:srgbClr val="FF0000"/>
                </a:solidFill>
                <a:ea typeface="文鼎中隸" pitchFamily="49" charset="-120"/>
              </a:rPr>
              <a:t>已繳納之工程受益費、土地重劃費用及因土地使用變更而無償捐贈一定比率土地作為公共設施用地者，其捐贈時捐贈土地之公告現值總額</a:t>
            </a:r>
            <a:r>
              <a:rPr lang="en-US" altLang="zh-TW" sz="2000" dirty="0" smtClean="0">
                <a:solidFill>
                  <a:srgbClr val="FF0000"/>
                </a:solidFill>
                <a:ea typeface="文鼎中隸" pitchFamily="49" charset="-120"/>
              </a:rPr>
              <a:t>&gt;</a:t>
            </a:r>
            <a:endParaRPr lang="zh-TW" altLang="en-US" sz="2000" dirty="0">
              <a:solidFill>
                <a:srgbClr val="FF0000"/>
              </a:solidFill>
              <a:ea typeface="文鼎中隸" pitchFamily="49" charset="-120"/>
            </a:endParaRPr>
          </a:p>
        </p:txBody>
      </p:sp>
      <p:sp>
        <p:nvSpPr>
          <p:cNvPr id="3" name="標題 2"/>
          <p:cNvSpPr>
            <a:spLocks noGrp="1"/>
          </p:cNvSpPr>
          <p:nvPr>
            <p:ph type="title"/>
          </p:nvPr>
        </p:nvSpPr>
        <p:spPr>
          <a:xfrm>
            <a:off x="0" y="274638"/>
            <a:ext cx="8964488" cy="1143000"/>
          </a:xfrm>
        </p:spPr>
        <p:txBody>
          <a:bodyPr>
            <a:normAutofit/>
          </a:bodyPr>
          <a:lstStyle/>
          <a:p>
            <a:pPr algn="ctr"/>
            <a:r>
              <a:rPr lang="zh-TW" altLang="en-US" sz="3000" dirty="0" smtClean="0"/>
              <a:t>公告土地現值漲價總數額</a:t>
            </a:r>
            <a:r>
              <a:rPr lang="en-US" altLang="zh-TW" sz="3000" dirty="0" smtClean="0"/>
              <a:t>-</a:t>
            </a:r>
            <a:r>
              <a:rPr lang="zh-TW" altLang="en-US" sz="3000" dirty="0" smtClean="0"/>
              <a:t>計算土地增值稅</a:t>
            </a:r>
            <a:endParaRPr lang="zh-TW" altLang="en-US" sz="3000" dirty="0"/>
          </a:p>
        </p:txBody>
      </p:sp>
      <p:sp>
        <p:nvSpPr>
          <p:cNvPr id="5" name="投影片編號版面配置區 4"/>
          <p:cNvSpPr>
            <a:spLocks noGrp="1"/>
          </p:cNvSpPr>
          <p:nvPr>
            <p:ph type="sldNum" sz="quarter" idx="12"/>
          </p:nvPr>
        </p:nvSpPr>
        <p:spPr/>
        <p:txBody>
          <a:bodyPr/>
          <a:lstStyle/>
          <a:p>
            <a:fld id="{9D10C579-0557-4C56-B8AD-6FAD010EF341}" type="slidenum">
              <a:rPr lang="zh-TW" altLang="en-US" smtClean="0"/>
              <a:pPr/>
              <a:t>95</a:t>
            </a:fld>
            <a:endParaRPr lang="zh-TW" altLang="en-US"/>
          </a:p>
        </p:txBody>
      </p:sp>
    </p:spTree>
    <p:extLst>
      <p:ext uri="{BB962C8B-B14F-4D97-AF65-F5344CB8AC3E}">
        <p14:creationId xmlns:p14="http://schemas.microsoft.com/office/powerpoint/2010/main" val="30478785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250000"/>
              </a:lnSpc>
            </a:pPr>
            <a:r>
              <a:rPr lang="zh-TW" altLang="en-US" sz="2000" dirty="0" smtClean="0">
                <a:ea typeface="文鼎中隸" pitchFamily="49" charset="-120"/>
              </a:rPr>
              <a:t>避免錯殺無辜，房地合一增加非自願條款</a:t>
            </a:r>
            <a:endParaRPr lang="en-US" altLang="zh-TW" sz="2000" dirty="0" smtClean="0">
              <a:ea typeface="文鼎中隸" pitchFamily="49" charset="-120"/>
            </a:endParaRPr>
          </a:p>
          <a:p>
            <a:pPr>
              <a:lnSpc>
                <a:spcPct val="250000"/>
              </a:lnSpc>
            </a:pPr>
            <a:r>
              <a:rPr lang="zh-TW" altLang="en-US" sz="2000" dirty="0">
                <a:ea typeface="文鼎中隸" pitchFamily="49" charset="-120"/>
              </a:rPr>
              <a:t>國民黨立委費鴻</a:t>
            </a:r>
            <a:r>
              <a:rPr lang="zh-TW" altLang="en-US" sz="2000" dirty="0" smtClean="0">
                <a:ea typeface="文鼎中隸" pitchFamily="49" charset="-120"/>
              </a:rPr>
              <a:t>泰建議增加</a:t>
            </a:r>
            <a:r>
              <a:rPr lang="zh-TW" altLang="en-US" sz="2000" dirty="0" smtClean="0">
                <a:solidFill>
                  <a:srgbClr val="FF0000"/>
                </a:solidFill>
                <a:latin typeface="新細明體"/>
                <a:ea typeface="文鼎中隸" pitchFamily="49" charset="-120"/>
              </a:rPr>
              <a:t>「</a:t>
            </a:r>
            <a:r>
              <a:rPr lang="zh-TW" altLang="en-US" sz="2000" dirty="0" smtClean="0">
                <a:solidFill>
                  <a:srgbClr val="FF0000"/>
                </a:solidFill>
                <a:latin typeface="微軟正黑體" panose="020B0604030504040204" pitchFamily="34" charset="-120"/>
                <a:ea typeface="文鼎中隸" pitchFamily="49" charset="-120"/>
              </a:rPr>
              <a:t>非自願性移轉</a:t>
            </a:r>
            <a:r>
              <a:rPr lang="zh-TW" altLang="en-US"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a:t>
            </a:r>
            <a:r>
              <a:rPr lang="zh-TW" altLang="en-US" sz="2000" dirty="0" smtClean="0">
                <a:solidFill>
                  <a:srgbClr val="FF0000"/>
                </a:solidFill>
                <a:latin typeface="新細明體"/>
                <a:ea typeface="文鼎中隸" pitchFamily="49" charset="-120"/>
              </a:rPr>
              <a:t>「</a:t>
            </a:r>
            <a:r>
              <a:rPr lang="zh-TW" altLang="en-US" sz="2000" dirty="0" smtClean="0">
                <a:solidFill>
                  <a:srgbClr val="FF0000"/>
                </a:solidFill>
                <a:latin typeface="微軟正黑體" panose="020B0604030504040204" pitchFamily="34" charset="-120"/>
                <a:ea typeface="文鼎中隸" pitchFamily="49" charset="-120"/>
              </a:rPr>
              <a:t>遺贈</a:t>
            </a:r>
            <a:r>
              <a:rPr lang="zh-TW" altLang="en-US" sz="2000" dirty="0" smtClean="0">
                <a:latin typeface="微軟正黑體"/>
                <a:ea typeface="文鼎中隸" pitchFamily="49" charset="-120"/>
              </a:rPr>
              <a:t>」及</a:t>
            </a:r>
            <a:r>
              <a:rPr lang="zh-TW" altLang="en-US" sz="2000" dirty="0" smtClean="0">
                <a:solidFill>
                  <a:srgbClr val="FF0000"/>
                </a:solidFill>
                <a:latin typeface="新細明體"/>
                <a:ea typeface="文鼎中隸" pitchFamily="49" charset="-120"/>
              </a:rPr>
              <a:t>「</a:t>
            </a:r>
            <a:r>
              <a:rPr lang="zh-TW" altLang="en-US" sz="2000" dirty="0" smtClean="0">
                <a:solidFill>
                  <a:srgbClr val="FF0000"/>
                </a:solidFill>
                <a:latin typeface="微軟正黑體" panose="020B0604030504040204" pitchFamily="34" charset="-120"/>
                <a:ea typeface="文鼎中隸" pitchFamily="49" charset="-120"/>
              </a:rPr>
              <a:t>合建分售</a:t>
            </a:r>
            <a:r>
              <a:rPr lang="zh-TW" altLang="en-US" sz="2000" dirty="0" smtClean="0">
                <a:solidFill>
                  <a:srgbClr val="FF0000"/>
                </a:solidFill>
                <a:latin typeface="微軟正黑體"/>
                <a:ea typeface="文鼎中隸" pitchFamily="49" charset="-120"/>
              </a:rPr>
              <a:t>」</a:t>
            </a:r>
            <a:r>
              <a:rPr lang="zh-TW" altLang="en-US" sz="2000" dirty="0" smtClean="0">
                <a:latin typeface="微軟正黑體"/>
                <a:ea typeface="文鼎中隸" pitchFamily="49" charset="-120"/>
              </a:rPr>
              <a:t>等條款，</a:t>
            </a:r>
            <a:r>
              <a:rPr lang="zh-TW" altLang="en-US" sz="2000" dirty="0" smtClean="0">
                <a:solidFill>
                  <a:srgbClr val="FF0000"/>
                </a:solidFill>
                <a:latin typeface="微軟正黑體" panose="020B0604030504040204" pitchFamily="34" charset="-120"/>
                <a:ea typeface="文鼎中隸" pitchFamily="49" charset="-120"/>
              </a:rPr>
              <a:t>「因調職、非自願離職或其他自願性因素，交易持有期間在二年以下之房屋、土地者，稅率為百分之二十」</a:t>
            </a:r>
            <a:r>
              <a:rPr lang="zh-TW" altLang="en-US" sz="2000" dirty="0" smtClean="0">
                <a:latin typeface="微軟正黑體" panose="020B0604030504040204" pitchFamily="34" charset="-120"/>
                <a:ea typeface="文鼎中隸" pitchFamily="49" charset="-120"/>
              </a:rPr>
              <a:t>授予</a:t>
            </a:r>
            <a:r>
              <a:rPr lang="zh-TW" altLang="en-US" sz="2000" dirty="0" smtClean="0">
                <a:latin typeface="微軟正黑體"/>
                <a:ea typeface="文鼎中隸" pitchFamily="49" charset="-120"/>
              </a:rPr>
              <a:t>財政部對個案解釋的空間。</a:t>
            </a:r>
            <a:endParaRPr lang="zh-TW" altLang="en-US" sz="2000" dirty="0">
              <a:ea typeface="文鼎中隸" pitchFamily="49" charset="-120"/>
            </a:endParaRPr>
          </a:p>
        </p:txBody>
      </p:sp>
      <p:sp>
        <p:nvSpPr>
          <p:cNvPr id="3" name="標題 2"/>
          <p:cNvSpPr>
            <a:spLocks noGrp="1"/>
          </p:cNvSpPr>
          <p:nvPr>
            <p:ph type="title"/>
          </p:nvPr>
        </p:nvSpPr>
        <p:spPr>
          <a:xfrm>
            <a:off x="395536" y="332656"/>
            <a:ext cx="8229600" cy="1143000"/>
          </a:xfrm>
        </p:spPr>
        <p:txBody>
          <a:bodyPr>
            <a:normAutofit/>
          </a:bodyPr>
          <a:lstStyle/>
          <a:p>
            <a:pPr algn="ctr"/>
            <a:r>
              <a:rPr lang="zh-TW" altLang="en-US" sz="3000" dirty="0" smtClean="0"/>
              <a:t>防錯殺機制</a:t>
            </a:r>
            <a:endParaRPr lang="zh-TW" altLang="en-US" sz="3000" dirty="0"/>
          </a:p>
        </p:txBody>
      </p:sp>
      <p:sp>
        <p:nvSpPr>
          <p:cNvPr id="4" name="六角星形 3"/>
          <p:cNvSpPr/>
          <p:nvPr/>
        </p:nvSpPr>
        <p:spPr>
          <a:xfrm>
            <a:off x="518351" y="445238"/>
            <a:ext cx="432048" cy="504056"/>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D10C579-0557-4C56-B8AD-6FAD010EF341}" type="slidenum">
              <a:rPr lang="zh-TW" altLang="en-US" smtClean="0"/>
              <a:pPr/>
              <a:t>96</a:t>
            </a:fld>
            <a:endParaRPr lang="zh-TW" altLang="en-US"/>
          </a:p>
        </p:txBody>
      </p:sp>
    </p:spTree>
    <p:extLst>
      <p:ext uri="{BB962C8B-B14F-4D97-AF65-F5344CB8AC3E}">
        <p14:creationId xmlns:p14="http://schemas.microsoft.com/office/powerpoint/2010/main" val="30478785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300000"/>
              </a:lnSpc>
            </a:pPr>
            <a:r>
              <a:rPr lang="zh-TW" altLang="en-US" sz="2000" dirty="0" smtClean="0">
                <a:ea typeface="文鼎中隸" pitchFamily="49" charset="-120"/>
              </a:rPr>
              <a:t>採分離課稅，所有權移轉次日起算</a:t>
            </a:r>
            <a:r>
              <a:rPr lang="en-US" altLang="zh-TW" sz="2000" dirty="0" smtClean="0">
                <a:ea typeface="文鼎中隸" pitchFamily="49" charset="-120"/>
              </a:rPr>
              <a:t>30</a:t>
            </a:r>
            <a:r>
              <a:rPr lang="zh-TW" altLang="en-US" sz="2000" dirty="0" smtClean="0">
                <a:ea typeface="文鼎中隸" pitchFamily="49" charset="-120"/>
              </a:rPr>
              <a:t>天內申報納稅</a:t>
            </a:r>
            <a:r>
              <a:rPr lang="en-US" altLang="zh-TW" sz="2000" dirty="0" smtClean="0">
                <a:solidFill>
                  <a:srgbClr val="FF0000"/>
                </a:solidFill>
                <a:ea typeface="文鼎中隸" pitchFamily="49" charset="-120"/>
              </a:rPr>
              <a:t>&lt;</a:t>
            </a:r>
            <a:r>
              <a:rPr lang="zh-TW" altLang="en-US" sz="2000" dirty="0" smtClean="0">
                <a:solidFill>
                  <a:srgbClr val="FF0000"/>
                </a:solidFill>
                <a:ea typeface="文鼎中隸" pitchFamily="49" charset="-120"/>
              </a:rPr>
              <a:t>與奢侈稅相同為主動申報，短漏報採重罰</a:t>
            </a:r>
            <a:r>
              <a:rPr lang="en-US" altLang="zh-TW" sz="2000" dirty="0" smtClean="0">
                <a:solidFill>
                  <a:srgbClr val="FF0000"/>
                </a:solidFill>
                <a:ea typeface="文鼎中隸" pitchFamily="49" charset="-120"/>
              </a:rPr>
              <a:t>&gt;</a:t>
            </a:r>
            <a:r>
              <a:rPr lang="zh-TW" altLang="en-US" sz="2000" dirty="0" smtClean="0">
                <a:ea typeface="文鼎中隸" pitchFamily="49" charset="-120"/>
              </a:rPr>
              <a:t>，符合自住免稅者，仍應申報，惟可適用簡易申報</a:t>
            </a:r>
            <a:endParaRPr lang="zh-TW" altLang="en-US" sz="2000"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房地合一</a:t>
            </a:r>
            <a:r>
              <a:rPr lang="en-US" altLang="zh-TW" sz="3000" dirty="0" smtClean="0"/>
              <a:t>-</a:t>
            </a:r>
            <a:r>
              <a:rPr lang="zh-TW" altLang="en-US" sz="3000" dirty="0" smtClean="0"/>
              <a:t>個人課稅方式</a:t>
            </a:r>
            <a:endParaRPr lang="zh-TW" altLang="en-US" sz="30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3429000"/>
            <a:ext cx="3154680" cy="3429000"/>
          </a:xfrm>
          <a:prstGeom prst="rect">
            <a:avLst/>
          </a:prstGeom>
        </p:spPr>
      </p:pic>
      <p:sp>
        <p:nvSpPr>
          <p:cNvPr id="6" name="投影片編號版面配置區 5"/>
          <p:cNvSpPr>
            <a:spLocks noGrp="1"/>
          </p:cNvSpPr>
          <p:nvPr>
            <p:ph type="sldNum" sz="quarter" idx="12"/>
          </p:nvPr>
        </p:nvSpPr>
        <p:spPr/>
        <p:txBody>
          <a:bodyPr/>
          <a:lstStyle/>
          <a:p>
            <a:fld id="{9D10C579-0557-4C56-B8AD-6FAD010EF341}" type="slidenum">
              <a:rPr lang="zh-TW" altLang="en-US" smtClean="0"/>
              <a:pPr/>
              <a:t>97</a:t>
            </a:fld>
            <a:endParaRPr lang="zh-TW" altLang="en-US"/>
          </a:p>
        </p:txBody>
      </p:sp>
    </p:spTree>
    <p:extLst>
      <p:ext uri="{BB962C8B-B14F-4D97-AF65-F5344CB8AC3E}">
        <p14:creationId xmlns:p14="http://schemas.microsoft.com/office/powerpoint/2010/main" val="30478785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250000"/>
              </a:lnSpc>
            </a:pPr>
            <a:r>
              <a:rPr lang="zh-TW" altLang="en-US" sz="2000" dirty="0" smtClean="0">
                <a:ea typeface="文鼎中隸" pitchFamily="49" charset="-120"/>
              </a:rPr>
              <a:t>應可實際過戶交屋起算，非以簽約日起算</a:t>
            </a:r>
            <a:endParaRPr lang="en-US" altLang="zh-TW" sz="2000" dirty="0" smtClean="0">
              <a:ea typeface="文鼎中隸" pitchFamily="49" charset="-120"/>
            </a:endParaRPr>
          </a:p>
          <a:p>
            <a:pPr>
              <a:lnSpc>
                <a:spcPct val="250000"/>
              </a:lnSpc>
            </a:pPr>
            <a:endParaRPr lang="en-US" altLang="zh-TW" sz="2000" dirty="0">
              <a:ea typeface="文鼎中隸" pitchFamily="49" charset="-120"/>
            </a:endParaRPr>
          </a:p>
          <a:p>
            <a:pPr>
              <a:lnSpc>
                <a:spcPct val="250000"/>
              </a:lnSpc>
            </a:pPr>
            <a:r>
              <a:rPr lang="zh-TW" altLang="en-US" sz="2000" dirty="0" smtClean="0">
                <a:ea typeface="文鼎中隸" pitchFamily="49" charset="-120"/>
              </a:rPr>
              <a:t>但可能會有實際已買賣先簽約後過戶拉長時間適用較低稅率情形</a:t>
            </a:r>
            <a:endParaRPr lang="zh-TW" altLang="en-US" sz="2000" dirty="0">
              <a:ea typeface="文鼎中隸" pitchFamily="49" charset="-120"/>
            </a:endParaRPr>
          </a:p>
        </p:txBody>
      </p:sp>
      <p:sp>
        <p:nvSpPr>
          <p:cNvPr id="3" name="標題 2"/>
          <p:cNvSpPr>
            <a:spLocks noGrp="1"/>
          </p:cNvSpPr>
          <p:nvPr>
            <p:ph type="title"/>
          </p:nvPr>
        </p:nvSpPr>
        <p:spPr/>
        <p:txBody>
          <a:bodyPr>
            <a:normAutofit/>
          </a:bodyPr>
          <a:lstStyle/>
          <a:p>
            <a:pPr algn="ctr"/>
            <a:r>
              <a:rPr lang="zh-TW" altLang="en-US" sz="3000" dirty="0" smtClean="0"/>
              <a:t>購買預售屋起點計算</a:t>
            </a:r>
            <a:endParaRPr lang="zh-TW" altLang="en-US" sz="30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4221088"/>
            <a:ext cx="2929408" cy="2204864"/>
          </a:xfrm>
          <a:prstGeom prst="rect">
            <a:avLst/>
          </a:prstGeom>
        </p:spPr>
      </p:pic>
      <p:sp>
        <p:nvSpPr>
          <p:cNvPr id="6" name="投影片編號版面配置區 5"/>
          <p:cNvSpPr>
            <a:spLocks noGrp="1"/>
          </p:cNvSpPr>
          <p:nvPr>
            <p:ph type="sldNum" sz="quarter" idx="12"/>
          </p:nvPr>
        </p:nvSpPr>
        <p:spPr/>
        <p:txBody>
          <a:bodyPr/>
          <a:lstStyle/>
          <a:p>
            <a:fld id="{9D10C579-0557-4C56-B8AD-6FAD010EF341}" type="slidenum">
              <a:rPr lang="zh-TW" altLang="en-US" smtClean="0"/>
              <a:pPr/>
              <a:t>98</a:t>
            </a:fld>
            <a:endParaRPr lang="zh-TW" altLang="en-US"/>
          </a:p>
        </p:txBody>
      </p:sp>
    </p:spTree>
    <p:extLst>
      <p:ext uri="{BB962C8B-B14F-4D97-AF65-F5344CB8AC3E}">
        <p14:creationId xmlns:p14="http://schemas.microsoft.com/office/powerpoint/2010/main" val="3047878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4820</TotalTime>
  <Words>7391</Words>
  <Application>Microsoft Office PowerPoint</Application>
  <PresentationFormat>如螢幕大小 (4:3)</PresentationFormat>
  <Paragraphs>590</Paragraphs>
  <Slides>98</Slides>
  <Notes>1</Notes>
  <HiddenSlides>0</HiddenSlides>
  <MMClips>0</MMClips>
  <ScaleCrop>false</ScaleCrop>
  <HeadingPairs>
    <vt:vector size="4" baseType="variant">
      <vt:variant>
        <vt:lpstr>佈景主題</vt:lpstr>
      </vt:variant>
      <vt:variant>
        <vt:i4>1</vt:i4>
      </vt:variant>
      <vt:variant>
        <vt:lpstr>投影片標題</vt:lpstr>
      </vt:variant>
      <vt:variant>
        <vt:i4>98</vt:i4>
      </vt:variant>
    </vt:vector>
  </HeadingPairs>
  <TitlesOfParts>
    <vt:vector size="99" baseType="lpstr">
      <vt:lpstr>匯合</vt:lpstr>
      <vt:lpstr>房地合一稅制影響與建議</vt:lpstr>
      <vt:lpstr>我的房子明年贈與給我的子女, 會增加多少稅?</vt:lpstr>
      <vt:lpstr>PowerPoint 簡報</vt:lpstr>
      <vt:lpstr>土地今年賣跟明年賣差異多少？</vt:lpstr>
      <vt:lpstr>一、房地產市場</vt:lpstr>
      <vt:lpstr>房地市場</vt:lpstr>
      <vt:lpstr>二、房地產稅制</vt:lpstr>
      <vt:lpstr>買賣交易稅捐</vt:lpstr>
      <vt:lpstr>持有稅偏低</vt:lpstr>
      <vt:lpstr>三、何謂房地合一稅</vt:lpstr>
      <vt:lpstr>新舊制</vt:lpstr>
      <vt:lpstr>PowerPoint 簡報</vt:lpstr>
      <vt:lpstr>PowerPoint 簡報</vt:lpstr>
      <vt:lpstr>PowerPoint 簡報</vt:lpstr>
      <vt:lpstr>PowerPoint 簡報</vt:lpstr>
      <vt:lpstr>PowerPoint 簡報</vt:lpstr>
      <vt:lpstr>營利事業房地合一改革政策</vt:lpstr>
      <vt:lpstr>PowerPoint 簡報</vt:lpstr>
      <vt:lpstr>PowerPoint 簡報</vt:lpstr>
      <vt:lpstr>要課誰-新制</vt:lpstr>
      <vt:lpstr>何時繳-新制</vt:lpstr>
      <vt:lpstr>怎麼課-新制</vt:lpstr>
      <vt:lpstr>稅多重-新制</vt:lpstr>
      <vt:lpstr>個人出售房屋計算財產交易所得可減除之成本及費用項目-舊制</vt:lpstr>
      <vt:lpstr>PowerPoint 簡報</vt:lpstr>
      <vt:lpstr>PowerPoint 簡報</vt:lpstr>
      <vt:lpstr>核實課稅釋例-舊制</vt:lpstr>
      <vt:lpstr>建設公司房地課稅彙總-舊制</vt:lpstr>
      <vt:lpstr>104年年底是房地合一稅舊制的 最後一班車，未來半年將出現購屋潮？</vt:lpstr>
      <vt:lpstr>PowerPoint 簡報</vt:lpstr>
      <vt:lpstr>購預售屋交易利得課稅原則</vt:lpstr>
      <vt:lpstr>104.12與105.1購買交屋之租稅差異</vt:lpstr>
      <vt:lpstr>104年底前不動產贈與子女利弊分析</vt:lpstr>
      <vt:lpstr>104年底前不動產贈與子女利弊分析</vt:lpstr>
      <vt:lpstr>104年底前不動產出售與子女利弊分析</vt:lpstr>
      <vt:lpstr>104年底前不動產出售與子女利弊分析</vt:lpstr>
      <vt:lpstr>四、案例比較</vt:lpstr>
      <vt:lpstr>案例一</vt:lpstr>
      <vt:lpstr>案例二</vt:lpstr>
      <vt:lpstr>案例三</vt:lpstr>
      <vt:lpstr>案例四</vt:lpstr>
      <vt:lpstr>案例五</vt:lpstr>
      <vt:lpstr>案例六</vt:lpstr>
      <vt:lpstr>PowerPoint 簡報</vt:lpstr>
      <vt:lpstr>五、作業要點交易日.取得日之認定</vt:lpstr>
      <vt:lpstr>交易日、取得日認定-作業要點#</vt:lpstr>
      <vt:lpstr>房地、土地取得日之認定－作業要點＃</vt:lpstr>
      <vt:lpstr>房屋、土地取得日之認定－作業要點＃</vt:lpstr>
      <vt:lpstr>房屋、土地取得日之認定－作業要點＃</vt:lpstr>
      <vt:lpstr>繼承或受遺贈取得－作業要點＃</vt:lpstr>
      <vt:lpstr>繼承案件</vt:lpstr>
      <vt:lpstr>配偶間贈與房地－作業要點＃</vt:lpstr>
      <vt:lpstr>個人以營利為目的－購房(地)出售－舊制</vt:lpstr>
      <vt:lpstr>個人以營利為目的-購房(地)出售-可能新制</vt:lpstr>
      <vt:lpstr>個人以營利為目的-購房&lt;地&gt;出售-105以後</vt:lpstr>
      <vt:lpstr>          個人以營利為目的-購房&lt;地&gt;                出售新舊制比較</vt:lpstr>
      <vt:lpstr>          102.12.31以前取得土地是否                               需移轉?</vt:lpstr>
      <vt:lpstr>         合建地主補徵個人營利所得-              105前舊案</vt:lpstr>
      <vt:lpstr>          合建土地補徵個人營利所得-              105前舊案</vt:lpstr>
      <vt:lpstr>  個人合建分售或合建分成-營利事業     條件#</vt:lpstr>
      <vt:lpstr>關係人-營利事業所得稅不合常規移轉訂價查核準則#</vt:lpstr>
      <vt:lpstr>六、合建分售新舊制差異 分析與建議</vt:lpstr>
      <vt:lpstr>                     釋例#</vt:lpstr>
      <vt:lpstr>未來合建分售可能性</vt:lpstr>
      <vt:lpstr>合建分售地主</vt:lpstr>
      <vt:lpstr>個人以自有土地自地自建或 與營利事業合建-營利性條件#</vt:lpstr>
      <vt:lpstr>個人以自有土地自地自建或 與營利事業合建－營利性條件＃</vt:lpstr>
      <vt:lpstr>符合自用住宅自地自建出售新舊制比較</vt:lpstr>
      <vt:lpstr>符合自用住宅自地自建出售新舊制必較</vt:lpstr>
      <vt:lpstr>需設籍自地自建出售</vt:lpstr>
      <vt:lpstr>個人自地自建出售營利與否差異</vt:lpstr>
      <vt:lpstr>個人地主合建分屋出售</vt:lpstr>
      <vt:lpstr>個人地主合建分屋出售</vt:lpstr>
      <vt:lpstr>105年起個人土地合建分屋-符合自用住宅</vt:lpstr>
      <vt:lpstr>  個人土地合建分屋-符合營利性</vt:lpstr>
      <vt:lpstr>七、個人自用住宅之節稅</vt:lpstr>
      <vt:lpstr>  個人房地合一-租稅優惠-自用住宅免稅</vt:lpstr>
      <vt:lpstr>自用住宅出售新舊制稅比較</vt:lpstr>
      <vt:lpstr>自用住宅出售新舊制稅比較</vt:lpstr>
      <vt:lpstr>        房地合一-個人課稅稅基</vt:lpstr>
      <vt:lpstr>八、成本認定</vt:lpstr>
      <vt:lpstr>                  成本認定#</vt:lpstr>
      <vt:lpstr>成本認定#</vt:lpstr>
      <vt:lpstr>成本認定#</vt:lpstr>
      <vt:lpstr>105.1以後繼承之房地-慘-被迫</vt:lpstr>
      <vt:lpstr>103.1以後贈與房地-不聰明-主動</vt:lpstr>
      <vt:lpstr>          105年以後購入又贈與</vt:lpstr>
      <vt:lpstr> 出售受贈或繼承房產成本費用</vt:lpstr>
      <vt:lpstr>房地合一-個人盈虧互抵</vt:lpstr>
      <vt:lpstr>個人未來買賣房地注意事項</vt:lpstr>
      <vt:lpstr>房地產利潤短漏報處罰</vt:lpstr>
      <vt:lpstr>房地產利潤短漏處罰</vt:lpstr>
      <vt:lpstr>九、相關費用</vt:lpstr>
      <vt:lpstr>相關費用</vt:lpstr>
      <vt:lpstr>公告土地現值漲價總數額-計算土地增值稅</vt:lpstr>
      <vt:lpstr>防錯殺機制</vt:lpstr>
      <vt:lpstr>房地合一-個人課稅方式</vt:lpstr>
      <vt:lpstr>購買預售屋起點計算</vt:lpstr>
    </vt:vector>
  </TitlesOfParts>
  <Company>SYNNEX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房地合一稅制</dc:title>
  <dc:creator>User</dc:creator>
  <cp:lastModifiedBy>User</cp:lastModifiedBy>
  <cp:revision>449</cp:revision>
  <cp:lastPrinted>2015-08-24T12:04:14Z</cp:lastPrinted>
  <dcterms:created xsi:type="dcterms:W3CDTF">2015-07-04T07:18:48Z</dcterms:created>
  <dcterms:modified xsi:type="dcterms:W3CDTF">2015-10-03T04:00:44Z</dcterms:modified>
</cp:coreProperties>
</file>