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1271" r:id="rId2"/>
    <p:sldId id="1274" r:id="rId3"/>
    <p:sldId id="1275" r:id="rId4"/>
    <p:sldId id="1276" r:id="rId5"/>
    <p:sldId id="1277" r:id="rId6"/>
    <p:sldId id="1279" r:id="rId7"/>
    <p:sldId id="1280" r:id="rId8"/>
    <p:sldId id="1287" r:id="rId9"/>
    <p:sldId id="1273" r:id="rId10"/>
    <p:sldId id="1281" r:id="rId11"/>
    <p:sldId id="1285" r:id="rId12"/>
    <p:sldId id="1282" r:id="rId13"/>
    <p:sldId id="1288" r:id="rId14"/>
    <p:sldId id="1289" r:id="rId15"/>
    <p:sldId id="1283" r:id="rId16"/>
    <p:sldId id="1284" r:id="rId17"/>
    <p:sldId id="1286" r:id="rId18"/>
  </p:sldIdLst>
  <p:sldSz cx="9144000" cy="6858000" type="screen4x3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FF66"/>
    <a:srgbClr val="FFFF00"/>
    <a:srgbClr val="FFCCCC"/>
    <a:srgbClr val="FFE38B"/>
    <a:srgbClr val="FF3300"/>
    <a:srgbClr val="003399"/>
    <a:srgbClr val="CCC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71" autoAdjust="0"/>
    <p:restoredTop sz="94253" autoAdjust="0"/>
  </p:normalViewPr>
  <p:slideViewPr>
    <p:cSldViewPr>
      <p:cViewPr>
        <p:scale>
          <a:sx n="73" d="100"/>
          <a:sy n="73" d="100"/>
        </p:scale>
        <p:origin x="-573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06CE584-8073-4556-9930-E977EBB529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394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BCAF6D-81EF-4282-BB0F-B77E366D30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8826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8608B-80F3-4693-AF41-1FFB1E4715DE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3EEF0-3D0E-4667-9F8E-2ED162352239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9EFBA-59E8-4825-B00C-98218F3C659A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AA24E-477A-4C4C-B30F-C6B42FD9EA1A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DC4EA-CDE0-46C3-A404-E1DC4B38257E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6E9BE-1B68-452C-82D4-CBA04CF5F5F8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16ECB-39DF-41CF-8D1F-7A9642FFAEA4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144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438400"/>
            <a:ext cx="9144000" cy="33528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sz="2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>
            <a:lvl1pPr marL="0" indent="0" algn="ctr">
              <a:buFontTx/>
              <a:buNone/>
              <a:defRPr b="1">
                <a:effectLst/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642F5-58F1-43B9-830D-30F0AE2C1E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1D3DC-0CE8-4C73-954F-854D9F074B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87C46-98F8-4F96-9AF6-A32ABD40C5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8213E-CB43-4479-BBB3-435A66550D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7D497-5DFD-4280-BDD7-3B5CD4ED69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標題， 2 個小物件與1 個大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E31AA-397F-4673-929C-ED37FF250D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535A0-ADA7-4BB7-A302-9D8AB3C7F4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4C0ED-8385-4FD5-BEAC-E4D6D5349D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F3C59-BF47-4A42-80F9-02BA47B04F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D8E07-A17C-482D-88DC-B13AE69CFB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BA4A5-084F-4626-B216-EB7E5F2A74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C50E4-807B-4BBF-9227-22174EE6F5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9903A-E0A8-4FEF-84C2-20DCA53ACA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0D680-1361-4323-B1D1-2CB4BA0692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Tm="8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57030D-A655-4712-AAE8-387190D714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transition advTm="8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5495" y="2133575"/>
            <a:ext cx="9179495" cy="4679801"/>
          </a:xfrm>
        </p:spPr>
        <p:txBody>
          <a:bodyPr/>
          <a:lstStyle/>
          <a:p>
            <a:pPr eaLnBrk="1" hangingPunct="1">
              <a:lnSpc>
                <a:spcPts val="3700"/>
              </a:lnSpc>
              <a:buFontTx/>
              <a:buNone/>
            </a:pPr>
            <a:r>
              <a:rPr lang="zh-TW" altLang="en-US" sz="44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一、前言：</a:t>
            </a:r>
            <a:r>
              <a:rPr lang="zh-TW" altLang="en-US" sz="4400" b="1" dirty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現代外交實務新</a:t>
            </a:r>
            <a:r>
              <a:rPr lang="zh-TW" altLang="en-US" sz="44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思維</a:t>
            </a:r>
            <a:endParaRPr lang="en-US" altLang="zh-TW" sz="4400" b="1" dirty="0" smtClean="0">
              <a:solidFill>
                <a:srgbClr val="FFFF99"/>
              </a:solidFill>
              <a:effectLst/>
              <a:latin typeface="華康特粗明體"/>
              <a:ea typeface="標楷體" pitchFamily="65" charset="-120"/>
            </a:endParaRPr>
          </a:p>
          <a:p>
            <a:pPr eaLnBrk="1" hangingPunct="1">
              <a:lnSpc>
                <a:spcPts val="3700"/>
              </a:lnSpc>
              <a:buFontTx/>
              <a:buNone/>
            </a:pPr>
            <a:r>
              <a:rPr lang="zh-TW" altLang="en-US" sz="4400" b="1" dirty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 </a:t>
            </a:r>
            <a:r>
              <a:rPr lang="zh-TW" altLang="en-US" sz="44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       </a:t>
            </a:r>
            <a:r>
              <a:rPr lang="en-US" altLang="zh-TW" sz="2800" b="1" dirty="0" smtClean="0">
                <a:solidFill>
                  <a:srgbClr val="FFFFCC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b="1" dirty="0" smtClean="0">
                <a:solidFill>
                  <a:srgbClr val="FFFFCC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FFFFCC"/>
                </a:solidFill>
                <a:effectLst/>
                <a:latin typeface="華康特粗明體"/>
                <a:ea typeface="標楷體" pitchFamily="65" charset="-120"/>
              </a:rPr>
              <a:t>國際溝通與多元交流</a:t>
            </a:r>
          </a:p>
          <a:p>
            <a:pPr eaLnBrk="1" hangingPunct="1">
              <a:lnSpc>
                <a:spcPts val="3700"/>
              </a:lnSpc>
              <a:buFontTx/>
              <a:buNone/>
            </a:pPr>
            <a:r>
              <a:rPr lang="zh-TW" altLang="en-US" sz="44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二、中華民國國家發展獨特經驗</a:t>
            </a:r>
          </a:p>
          <a:p>
            <a:pPr eaLnBrk="1" hangingPunct="1">
              <a:lnSpc>
                <a:spcPts val="3700"/>
              </a:lnSpc>
              <a:buFontTx/>
              <a:buNone/>
            </a:pPr>
            <a:r>
              <a:rPr lang="zh-TW" altLang="en-US" sz="44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三、分享四十年外交工作專業經驗  </a:t>
            </a:r>
            <a:endParaRPr lang="en-US" altLang="zh-TW" sz="4400" b="1" dirty="0" smtClean="0">
              <a:solidFill>
                <a:srgbClr val="FFFF99"/>
              </a:solidFill>
              <a:effectLst/>
              <a:latin typeface="華康特粗明體"/>
              <a:ea typeface="標楷體" pitchFamily="65" charset="-120"/>
            </a:endParaRPr>
          </a:p>
          <a:p>
            <a:pPr eaLnBrk="1" hangingPunct="1">
              <a:lnSpc>
                <a:spcPts val="3700"/>
              </a:lnSpc>
              <a:buFontTx/>
              <a:buNone/>
            </a:pPr>
            <a:r>
              <a:rPr lang="zh-TW" altLang="en-US" sz="28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             </a:t>
            </a:r>
            <a:r>
              <a:rPr lang="en-US" altLang="zh-TW" sz="2800" b="1" dirty="0" smtClean="0">
                <a:solidFill>
                  <a:srgbClr val="FFFFCC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2800" b="1" dirty="0" smtClean="0">
                <a:solidFill>
                  <a:srgbClr val="FFFFCC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FFFFCC"/>
                </a:solidFill>
                <a:effectLst/>
                <a:latin typeface="華康特粗明體"/>
                <a:ea typeface="標楷體" pitchFamily="65" charset="-120"/>
              </a:rPr>
              <a:t>我</a:t>
            </a:r>
            <a:r>
              <a:rPr lang="zh-TW" altLang="en-US" sz="2800" b="1" dirty="0">
                <a:solidFill>
                  <a:srgbClr val="FFFFCC"/>
                </a:solidFill>
                <a:effectLst/>
                <a:latin typeface="華康特粗明體"/>
                <a:ea typeface="標楷體" pitchFamily="65" charset="-120"/>
              </a:rPr>
              <a:t>所瞭解的</a:t>
            </a:r>
            <a:r>
              <a:rPr lang="zh-TW" altLang="en-US" sz="2800" b="1" dirty="0" smtClean="0">
                <a:solidFill>
                  <a:srgbClr val="FFFFCC"/>
                </a:solidFill>
                <a:effectLst/>
                <a:latin typeface="華康特粗明體"/>
                <a:ea typeface="標楷體" pitchFamily="65" charset="-120"/>
              </a:rPr>
              <a:t>法國、瑞士及荷蘭，那麼海地呢？</a:t>
            </a:r>
          </a:p>
          <a:p>
            <a:pPr eaLnBrk="1" hangingPunct="1">
              <a:lnSpc>
                <a:spcPts val="3700"/>
              </a:lnSpc>
              <a:buFontTx/>
              <a:buNone/>
            </a:pPr>
            <a:r>
              <a:rPr lang="zh-TW" altLang="en-US" sz="44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四、公民社會與</a:t>
            </a:r>
            <a:r>
              <a:rPr lang="zh-TW" altLang="en-US" sz="39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國家競爭力</a:t>
            </a:r>
            <a:endParaRPr lang="en-US" altLang="zh-TW" sz="3900" b="1" dirty="0" smtClean="0">
              <a:solidFill>
                <a:srgbClr val="FFFF99"/>
              </a:solidFill>
              <a:effectLst/>
              <a:latin typeface="華康特粗明體"/>
              <a:ea typeface="標楷體" pitchFamily="65" charset="-120"/>
            </a:endParaRPr>
          </a:p>
          <a:p>
            <a:pPr eaLnBrk="1" hangingPunct="1">
              <a:lnSpc>
                <a:spcPts val="3700"/>
              </a:lnSpc>
              <a:buFontTx/>
              <a:buNone/>
            </a:pPr>
            <a:r>
              <a:rPr lang="zh-TW" altLang="en-US" sz="39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          </a:t>
            </a:r>
            <a:r>
              <a:rPr lang="en-US" altLang="zh-TW" sz="2800" b="1" dirty="0" smtClean="0">
                <a:solidFill>
                  <a:srgbClr val="FFFFCC"/>
                </a:solidFill>
                <a:effectLst/>
                <a:latin typeface="華康特粗明體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rgbClr val="FFFFCC"/>
                </a:solidFill>
                <a:effectLst/>
                <a:latin typeface="華康特粗明體"/>
                <a:ea typeface="標楷體" pitchFamily="65" charset="-120"/>
              </a:rPr>
              <a:t>  人力資源投資與國際合作</a:t>
            </a:r>
          </a:p>
          <a:p>
            <a:pPr eaLnBrk="1" hangingPunct="1">
              <a:lnSpc>
                <a:spcPts val="3700"/>
              </a:lnSpc>
              <a:buFontTx/>
              <a:buNone/>
            </a:pPr>
            <a:r>
              <a:rPr lang="zh-TW" altLang="en-US" sz="4400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>五、天助人助：自己是最重要的貴人</a:t>
            </a:r>
            <a:endParaRPr lang="fr-FR" sz="3900" b="1" dirty="0" smtClean="0">
              <a:solidFill>
                <a:srgbClr val="FFFF99"/>
              </a:solidFill>
              <a:effectLst/>
              <a:latin typeface="華康特粗明體"/>
              <a:ea typeface="標楷體" pitchFamily="65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41288" y="980728"/>
            <a:ext cx="9036496" cy="936104"/>
          </a:xfrm>
        </p:spPr>
        <p:txBody>
          <a:bodyPr/>
          <a:lstStyle/>
          <a:p>
            <a:pPr fontAlgn="t"/>
            <a:r>
              <a:rPr lang="zh-TW" altLang="en-US" sz="2400" dirty="0">
                <a:effectLst/>
              </a:rPr>
              <a:t/>
            </a:r>
            <a:br>
              <a:rPr lang="zh-TW" altLang="en-US" sz="2400" dirty="0">
                <a:effectLst/>
              </a:rPr>
            </a:br>
            <a:r>
              <a:rPr lang="zh-TW" altLang="en-US" sz="3200" dirty="0">
                <a:solidFill>
                  <a:srgbClr val="FFFF99"/>
                </a:solidFill>
                <a:ea typeface="標楷體" pitchFamily="65" charset="-120"/>
              </a:rPr>
              <a:t>呂大使</a:t>
            </a:r>
            <a:r>
              <a:rPr lang="zh-TW" altLang="en-US" sz="3200" dirty="0" smtClean="0">
                <a:solidFill>
                  <a:srgbClr val="FFFF99"/>
                </a:solidFill>
                <a:ea typeface="標楷體" pitchFamily="65" charset="-120"/>
              </a:rPr>
              <a:t>開講</a:t>
            </a:r>
            <a:r>
              <a:rPr lang="en-US" altLang="zh-TW" sz="800" dirty="0" smtClean="0">
                <a:solidFill>
                  <a:srgbClr val="FFFF99"/>
                </a:solidFill>
                <a:ea typeface="標楷體" pitchFamily="65" charset="-120"/>
              </a:rPr>
              <a:t>16</a:t>
            </a:r>
            <a:r>
              <a:rPr lang="en-US" altLang="zh-TW" sz="1100" dirty="0">
                <a:solidFill>
                  <a:srgbClr val="FFFF99"/>
                </a:solidFill>
                <a:ea typeface="標楷體" pitchFamily="65" charset="-120"/>
              </a:rPr>
              <a:t/>
            </a:r>
            <a:br>
              <a:rPr lang="en-US" altLang="zh-TW" sz="1100" dirty="0">
                <a:solidFill>
                  <a:srgbClr val="FFFF99"/>
                </a:solidFill>
                <a:ea typeface="標楷體" pitchFamily="65" charset="-120"/>
              </a:rPr>
            </a:br>
            <a:r>
              <a:rPr lang="zh-TW" altLang="en-US" sz="54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 常 心 看 台 灣</a:t>
            </a:r>
            <a:r>
              <a:rPr lang="en-US" altLang="zh-TW" sz="54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solidFill>
                  <a:srgbClr val="FFFFCC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2800" dirty="0" smtClean="0">
                <a:solidFill>
                  <a:srgbClr val="FFFFCC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以感恩的心從分享外交專業經驗談起</a:t>
            </a:r>
            <a:r>
              <a:rPr lang="zh-TW" altLang="en-US" sz="24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4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50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 smtClean="0">
                <a:solidFill>
                  <a:srgbClr val="FFFF99"/>
                </a:solidFill>
                <a:ea typeface="標楷體" pitchFamily="65" charset="-120"/>
              </a:rPr>
              <a:t>-</a:t>
            </a:r>
            <a:endParaRPr lang="zh-TW" altLang="en-US" sz="2400" dirty="0"/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496" y="1772816"/>
            <a:ext cx="9145016" cy="516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300"/>
              </a:lnSpc>
              <a:buFontTx/>
              <a:buChar char="-"/>
            </a:pPr>
            <a:r>
              <a:rPr lang="zh-TW" altLang="en-US" sz="3200" b="1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 有邦交國家：海地（兩次）</a:t>
            </a:r>
            <a:endParaRPr lang="en-US" altLang="zh-TW" sz="3200" b="1" dirty="0" smtClean="0">
              <a:solidFill>
                <a:srgbClr val="FFFF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5300"/>
              </a:lnSpc>
              <a:buFontTx/>
              <a:buChar char="-"/>
            </a:pPr>
            <a:r>
              <a:rPr lang="zh-TW" altLang="en-US" sz="3200" b="1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 無邦交國家：荷蘭、法國（三次）、日內瓦設處</a:t>
            </a:r>
            <a:endParaRPr lang="en-US" altLang="zh-TW" sz="3200" b="1" dirty="0" smtClean="0">
              <a:solidFill>
                <a:srgbClr val="FFFF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5300"/>
              </a:lnSpc>
              <a:buFontTx/>
              <a:buChar char="-"/>
            </a:pPr>
            <a:r>
              <a:rPr lang="zh-TW" altLang="en-US" sz="3200" b="1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 雙邊關係：推動各項交流－以台北巴黎直航為例</a:t>
            </a:r>
            <a:endParaRPr lang="en-US" altLang="zh-TW" sz="3200" b="1" dirty="0" smtClean="0">
              <a:solidFill>
                <a:srgbClr val="FFFF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5300"/>
              </a:lnSpc>
              <a:buFontTx/>
              <a:buChar char="-"/>
            </a:pPr>
            <a:r>
              <a:rPr lang="zh-TW" altLang="en-US" sz="3200" b="1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 多邊關係：推動參與</a:t>
            </a:r>
            <a:r>
              <a:rPr lang="en-US" altLang="zh-TW" sz="3200" b="1" dirty="0" smtClean="0">
                <a:solidFill>
                  <a:srgbClr val="FFFF99"/>
                </a:solidFill>
                <a:latin typeface="+mn-lt"/>
                <a:ea typeface="標楷體" pitchFamily="65" charset="-120"/>
              </a:rPr>
              <a:t>WHA</a:t>
            </a:r>
            <a:r>
              <a:rPr lang="zh-TW" altLang="en-US" sz="3200" b="1" dirty="0" smtClean="0">
                <a:solidFill>
                  <a:srgbClr val="FFFF99"/>
                </a:solidFill>
                <a:latin typeface="+mn-lt"/>
                <a:ea typeface="標楷體" pitchFamily="65" charset="-120"/>
              </a:rPr>
              <a:t>（九次）、</a:t>
            </a:r>
            <a:r>
              <a:rPr lang="en-US" altLang="zh-TW" sz="3200" b="1" dirty="0" smtClean="0">
                <a:solidFill>
                  <a:srgbClr val="FFFF99"/>
                </a:solidFill>
                <a:latin typeface="+mn-lt"/>
                <a:ea typeface="標楷體" pitchFamily="65" charset="-120"/>
              </a:rPr>
              <a:t> UN</a:t>
            </a:r>
            <a:r>
              <a:rPr lang="zh-TW" altLang="en-US" sz="3200" b="1" dirty="0" smtClean="0">
                <a:solidFill>
                  <a:srgbClr val="FFFF99"/>
                </a:solidFill>
                <a:latin typeface="+mn-lt"/>
                <a:ea typeface="標楷體" pitchFamily="65" charset="-120"/>
              </a:rPr>
              <a:t>（四</a:t>
            </a:r>
            <a:endParaRPr lang="en-US" altLang="zh-TW" sz="3200" b="1" dirty="0" smtClean="0">
              <a:solidFill>
                <a:srgbClr val="FFFF99"/>
              </a:solidFill>
              <a:latin typeface="+mn-lt"/>
              <a:ea typeface="標楷體" pitchFamily="65" charset="-120"/>
            </a:endParaRPr>
          </a:p>
          <a:p>
            <a:pPr>
              <a:lnSpc>
                <a:spcPts val="5300"/>
              </a:lnSpc>
            </a:pPr>
            <a:r>
              <a:rPr lang="zh-TW" altLang="en-US" sz="3200" b="1" dirty="0" smtClean="0">
                <a:solidFill>
                  <a:srgbClr val="FFFF99"/>
                </a:solidFill>
                <a:latin typeface="+mn-lt"/>
                <a:ea typeface="標楷體" pitchFamily="65" charset="-120"/>
              </a:rPr>
              <a:t>    次）、</a:t>
            </a:r>
            <a:r>
              <a:rPr lang="en-US" altLang="zh-TW" sz="3200" b="1" dirty="0" smtClean="0">
                <a:solidFill>
                  <a:srgbClr val="FFFF99"/>
                </a:solidFill>
                <a:latin typeface="+mn-lt"/>
                <a:ea typeface="標楷體" pitchFamily="65" charset="-120"/>
              </a:rPr>
              <a:t>OIE</a:t>
            </a:r>
            <a:r>
              <a:rPr lang="zh-TW" altLang="en-US" sz="3200" b="1" dirty="0" smtClean="0">
                <a:solidFill>
                  <a:srgbClr val="FFFF99"/>
                </a:solidFill>
                <a:latin typeface="+mn-lt"/>
                <a:ea typeface="標楷體" pitchFamily="65" charset="-120"/>
              </a:rPr>
              <a:t>、世界最美麗海灣（三年努力）</a:t>
            </a:r>
            <a:endParaRPr lang="en-US" altLang="zh-TW" sz="3200" b="1" dirty="0" smtClean="0">
              <a:solidFill>
                <a:srgbClr val="FFFF99"/>
              </a:solidFill>
              <a:latin typeface="+mn-lt"/>
              <a:ea typeface="標楷體" pitchFamily="65" charset="-120"/>
            </a:endParaRPr>
          </a:p>
          <a:p>
            <a:pPr>
              <a:lnSpc>
                <a:spcPts val="5300"/>
              </a:lnSpc>
              <a:buFontTx/>
              <a:buChar char="-"/>
            </a:pPr>
            <a:r>
              <a:rPr lang="zh-TW" altLang="en-US" sz="3200" b="1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 國際信用與人生</a:t>
            </a:r>
            <a:r>
              <a:rPr lang="zh-TW" altLang="en-US" sz="32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實實在在，永續經營。</a:t>
            </a:r>
          </a:p>
          <a:p>
            <a:pPr>
              <a:lnSpc>
                <a:spcPts val="5300"/>
              </a:lnSpc>
              <a:buFontTx/>
              <a:buChar char="-"/>
            </a:pPr>
            <a:r>
              <a:rPr lang="zh-TW" altLang="en-US" sz="3200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 值得您參考與分享的</a:t>
            </a:r>
            <a:r>
              <a:rPr lang="zh-TW" altLang="en-US" sz="3200" b="1" u="sng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感恩及</a:t>
            </a:r>
            <a:r>
              <a:rPr lang="en-US" altLang="zh-TW" sz="3200" b="1" u="sng" dirty="0" smtClean="0">
                <a:solidFill>
                  <a:srgbClr val="FFFFCC"/>
                </a:solidFill>
                <a:latin typeface="+mn-lt"/>
                <a:ea typeface="標楷體" pitchFamily="65" charset="-120"/>
              </a:rPr>
              <a:t>To be useful </a:t>
            </a:r>
            <a:r>
              <a:rPr lang="zh-TW" altLang="en-US" sz="3200" b="1" u="sng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哲學</a:t>
            </a:r>
            <a:r>
              <a:rPr lang="zh-TW" altLang="en-US" sz="3200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solidFill>
                <a:srgbClr val="FFFF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5000"/>
              </a:lnSpc>
              <a:buFontTx/>
              <a:buChar char="-"/>
            </a:pPr>
            <a:endParaRPr lang="zh-TW" altLang="en-US" b="1" dirty="0">
              <a:solidFill>
                <a:srgbClr val="FFFF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67544" y="332656"/>
            <a:ext cx="8676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zh-TW" altLang="en-US" sz="4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>三、</a:t>
            </a:r>
            <a:r>
              <a:rPr lang="zh-TW" altLang="en-US" sz="4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分享</a:t>
            </a:r>
            <a:r>
              <a:rPr lang="en-US" altLang="zh-TW" sz="4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4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年外交工作實務經驗  </a:t>
            </a:r>
            <a:endParaRPr lang="en-US" altLang="zh-TW" sz="44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800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2800" b="1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–</a:t>
            </a:r>
            <a:r>
              <a:rPr lang="zh-TW" altLang="en-US" sz="2800" b="1" dirty="0" smtClean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  您一定有興趣了解的專業人員</a:t>
            </a:r>
          </a:p>
          <a:p>
            <a:endParaRPr lang="zh-TW" altLang="en-US" dirty="0"/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/>
            </a:r>
            <a:b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</a:b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>三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>、分享四十年外交工作實務經驗  </a:t>
            </a:r>
            <a:r>
              <a:rPr lang="en-US" altLang="zh-TW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/>
            </a:r>
            <a:br>
              <a:rPr lang="en-US" altLang="zh-TW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</a:br>
            <a:r>
              <a:rPr lang="en-US" altLang="zh-TW" sz="3200" b="1" dirty="0" smtClean="0">
                <a:solidFill>
                  <a:srgbClr val="FFFF66"/>
                </a:solidFill>
                <a:effectLst/>
                <a:latin typeface="華康特粗明體"/>
                <a:ea typeface="標楷體" pitchFamily="65" charset="-120"/>
              </a:rPr>
              <a:t>–</a:t>
            </a:r>
            <a:r>
              <a:rPr lang="zh-TW" altLang="en-US" sz="3200" b="1" dirty="0" smtClean="0">
                <a:solidFill>
                  <a:srgbClr val="FFFF66"/>
                </a:solidFill>
                <a:effectLst/>
                <a:latin typeface="華康特粗明體"/>
                <a:ea typeface="標楷體" pitchFamily="65" charset="-120"/>
              </a:rPr>
              <a:t>  </a:t>
            </a:r>
            <a:r>
              <a:rPr lang="zh-TW" altLang="en-US" sz="3200" b="1" dirty="0">
                <a:solidFill>
                  <a:srgbClr val="FFFF66"/>
                </a:solidFill>
                <a:effectLst/>
                <a:latin typeface="華康特粗明體"/>
                <a:ea typeface="標楷體" pitchFamily="65" charset="-120"/>
              </a:rPr>
              <a:t>我所瞭解的</a:t>
            </a:r>
            <a:r>
              <a:rPr lang="zh-TW" altLang="en-US" sz="3200" b="1" dirty="0" smtClean="0">
                <a:solidFill>
                  <a:srgbClr val="FFFF66"/>
                </a:solidFill>
                <a:effectLst/>
                <a:latin typeface="華康特粗明體"/>
                <a:ea typeface="標楷體" pitchFamily="65" charset="-120"/>
              </a:rPr>
              <a:t>法國、瑞士</a:t>
            </a:r>
            <a:r>
              <a:rPr lang="zh-TW" altLang="en-US" sz="3200" b="1" dirty="0">
                <a:solidFill>
                  <a:srgbClr val="FFFF66"/>
                </a:solidFill>
                <a:effectLst/>
                <a:latin typeface="華康特粗明體"/>
                <a:ea typeface="標楷體" pitchFamily="65" charset="-120"/>
              </a:rPr>
              <a:t>及荷蘭</a:t>
            </a:r>
            <a:r>
              <a:rPr lang="zh-TW" altLang="en-US" b="1" dirty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/>
            </a:r>
            <a:br>
              <a:rPr lang="zh-TW" altLang="en-US" b="1" dirty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>
          <a:xfrm>
            <a:off x="0" y="1340768"/>
            <a:ext cx="9144000" cy="5400600"/>
          </a:xfrm>
        </p:spPr>
        <p:txBody>
          <a:bodyPr/>
          <a:lstStyle/>
          <a:p>
            <a:pPr>
              <a:lnSpc>
                <a:spcPts val="4100"/>
              </a:lnSpc>
            </a:pPr>
            <a:r>
              <a:rPr lang="zh-TW" altLang="en-US" sz="3200" dirty="0" smtClean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醫療衛生先進國</a:t>
            </a:r>
            <a:endParaRPr lang="en-US" altLang="zh-TW" sz="3200" dirty="0" smtClean="0">
              <a:solidFill>
                <a:srgbClr val="FF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100"/>
              </a:lnSpc>
            </a:pPr>
            <a:r>
              <a:rPr lang="zh-TW" altLang="en-US" sz="3200" dirty="0" smtClean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國際參與影響大</a:t>
            </a:r>
            <a:endParaRPr lang="en-US" altLang="zh-TW" sz="3200" dirty="0" smtClean="0">
              <a:solidFill>
                <a:srgbClr val="FF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100"/>
              </a:lnSpc>
            </a:pPr>
            <a:r>
              <a:rPr lang="zh-TW" altLang="en-US" sz="3200" dirty="0" smtClean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文化教育水準</a:t>
            </a:r>
            <a:r>
              <a:rPr lang="zh-TW" altLang="en-US" sz="3200" dirty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endParaRPr lang="en-US" altLang="zh-TW" sz="3200" dirty="0" smtClean="0">
              <a:solidFill>
                <a:srgbClr val="FF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100"/>
              </a:lnSpc>
            </a:pPr>
            <a:r>
              <a:rPr lang="zh-TW" altLang="en-US" sz="3200" dirty="0" smtClean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科技研發專長強</a:t>
            </a:r>
            <a:endParaRPr lang="en-US" altLang="zh-TW" sz="3200" dirty="0" smtClean="0">
              <a:solidFill>
                <a:srgbClr val="FF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100"/>
              </a:lnSpc>
            </a:pPr>
            <a:r>
              <a:rPr lang="zh-TW" altLang="en-US" sz="3200" dirty="0" smtClean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民主發展修養</a:t>
            </a:r>
            <a:r>
              <a:rPr lang="zh-TW" altLang="en-US" sz="3200" dirty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endParaRPr lang="en-US" altLang="zh-TW" sz="3200" dirty="0" smtClean="0">
              <a:solidFill>
                <a:srgbClr val="FF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100"/>
              </a:lnSpc>
            </a:pPr>
            <a:r>
              <a:rPr lang="zh-TW" altLang="en-US" sz="3200" dirty="0" smtClean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公平正義同維護</a:t>
            </a:r>
            <a:endParaRPr lang="en-US" altLang="zh-TW" sz="3200" dirty="0" smtClean="0">
              <a:solidFill>
                <a:srgbClr val="FF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100"/>
              </a:lnSpc>
            </a:pPr>
            <a:r>
              <a:rPr lang="zh-TW" altLang="en-US" sz="3200" dirty="0" smtClean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公民社會已成熟</a:t>
            </a:r>
            <a:endParaRPr lang="en-US" altLang="zh-TW" sz="3200" dirty="0" smtClean="0">
              <a:solidFill>
                <a:srgbClr val="FF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100"/>
              </a:lnSpc>
            </a:pPr>
            <a:r>
              <a:rPr lang="zh-TW" altLang="en-US" sz="3200" dirty="0" smtClean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</a:t>
            </a:r>
            <a:r>
              <a:rPr lang="zh-TW" altLang="en-US" sz="3200" dirty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續</a:t>
            </a:r>
            <a:r>
              <a:rPr lang="zh-TW" altLang="en-US" sz="3200" dirty="0" smtClean="0">
                <a:solidFill>
                  <a:srgbClr val="FF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發展挑戰多</a:t>
            </a:r>
            <a:endParaRPr lang="en-US" altLang="zh-TW" sz="3200" dirty="0">
              <a:solidFill>
                <a:srgbClr val="FF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600"/>
              </a:lnSpc>
            </a:pPr>
            <a:r>
              <a:rPr lang="en-US" altLang="zh-TW" sz="3200" dirty="0" smtClean="0">
                <a:solidFill>
                  <a:srgbClr val="FFFF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 smtClean="0">
                <a:solidFill>
                  <a:srgbClr val="FFFF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那麼海地呢？</a:t>
            </a:r>
            <a:endParaRPr lang="zh-TW" altLang="en-US" sz="3200" dirty="0">
              <a:solidFill>
                <a:srgbClr val="FFFF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2282144"/>
      </p:ext>
    </p:extLst>
  </p:cSld>
  <p:clrMapOvr>
    <a:masterClrMapping/>
  </p:clrMapOvr>
  <p:transition advTm="8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>四、公民社會與</a:t>
            </a:r>
            <a:r>
              <a:rPr lang="zh-TW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國家競爭力：</a:t>
            </a:r>
            <a:endParaRPr lang="en-US" altLang="zh-TW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b="0" u="sng" dirty="0" smtClean="0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國家競爭力</a:t>
            </a:r>
            <a:r>
              <a:rPr lang="zh-TW" altLang="en-US" sz="4000" b="0" dirty="0" smtClean="0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000" b="0" dirty="0" smtClean="0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b="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土地、面積、國防、</a:t>
            </a:r>
            <a:endParaRPr lang="en-US" altLang="zh-TW" sz="4000" b="0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b="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    外交、經貿、科技、研發、文化、教育、國際參與、公民社會、</a:t>
            </a:r>
            <a:endParaRPr lang="en-US" altLang="zh-TW" sz="4000" b="0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b="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國民素質</a:t>
            </a:r>
            <a:r>
              <a:rPr lang="en-US" altLang="zh-TW" sz="4000" b="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活力</a:t>
            </a:r>
            <a:r>
              <a:rPr lang="en-US" altLang="zh-TW" sz="4000" b="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)…</a:t>
            </a:r>
            <a:r>
              <a:rPr lang="zh-TW" altLang="en-US" sz="4000" b="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以國民出國觀光免簽、落地簽及台北巴黎直航班機為例</a:t>
            </a:r>
            <a:endParaRPr lang="en-US" altLang="zh-TW" sz="4000" b="0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兩岸關係</a:t>
            </a:r>
            <a:r>
              <a:rPr lang="zh-TW" altLang="en-US" sz="4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0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b="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勇敢面對：理性務實智慧耐心</a:t>
            </a:r>
            <a:endParaRPr lang="en-US" altLang="zh-TW" sz="4000" b="0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活路外交</a:t>
            </a:r>
            <a:r>
              <a:rPr lang="zh-TW" altLang="en-US" sz="4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0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b="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國際溝通全力爭取國家利益</a:t>
            </a:r>
            <a:endParaRPr lang="en-US" altLang="zh-TW" sz="4000" b="0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>四、公民社會與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國家競爭力：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512" y="980728"/>
            <a:ext cx="9144000" cy="56166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zh-TW" altLang="en-US" b="1" dirty="0" smtClean="0">
                <a:effectLst/>
              </a:rPr>
              <a:t>公民社會：基本修養</a:t>
            </a:r>
            <a:r>
              <a:rPr lang="en-US" altLang="zh-TW" b="1" dirty="0">
                <a:effectLst/>
              </a:rPr>
              <a:t>→</a:t>
            </a:r>
            <a:r>
              <a:rPr lang="zh-TW" altLang="en-US" b="1" dirty="0" smtClean="0">
                <a:effectLst/>
              </a:rPr>
              <a:t>包容與尊重</a:t>
            </a:r>
            <a:endParaRPr lang="en-US" altLang="zh-TW" b="1" dirty="0" smtClean="0">
              <a:effectLst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zh-TW" altLang="en-US" b="1" dirty="0" smtClean="0">
                <a:effectLst/>
              </a:rPr>
              <a:t>   　　　　　資訊豐富、傳播發達；</a:t>
            </a:r>
            <a:endParaRPr lang="en-US" altLang="zh-TW" b="1" dirty="0" smtClean="0">
              <a:effectLst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zh-TW" altLang="en-US" b="1" dirty="0" smtClean="0">
                <a:effectLst/>
              </a:rPr>
              <a:t>　　　　　　社會多元、自由</a:t>
            </a:r>
            <a:r>
              <a:rPr lang="zh-TW" altLang="en-US" b="1" dirty="0">
                <a:effectLst/>
              </a:rPr>
              <a:t>開放</a:t>
            </a:r>
            <a:r>
              <a:rPr lang="zh-TW" altLang="en-US" b="1" dirty="0" smtClean="0">
                <a:effectLst/>
              </a:rPr>
              <a:t>；</a:t>
            </a:r>
            <a:endParaRPr lang="en-US" altLang="zh-TW" b="1" dirty="0" smtClean="0">
              <a:effectLst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zh-TW" altLang="en-US" b="1" dirty="0">
                <a:effectLst/>
              </a:rPr>
              <a:t>　</a:t>
            </a:r>
            <a:r>
              <a:rPr lang="zh-TW" altLang="en-US" b="1" dirty="0" smtClean="0">
                <a:effectLst/>
              </a:rPr>
              <a:t>　　　　　很</a:t>
            </a:r>
            <a:r>
              <a:rPr lang="zh-TW" altLang="en-US" b="1" dirty="0">
                <a:effectLst/>
              </a:rPr>
              <a:t>難</a:t>
            </a:r>
            <a:r>
              <a:rPr lang="zh-TW" altLang="en-US" b="1" dirty="0" smtClean="0">
                <a:effectLst/>
              </a:rPr>
              <a:t>獨居、相互影響；</a:t>
            </a:r>
            <a:endParaRPr lang="en-US" altLang="zh-TW" b="1" dirty="0" smtClean="0">
              <a:effectLst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zh-TW" altLang="en-US" b="1" dirty="0" smtClean="0">
                <a:effectLst/>
              </a:rPr>
              <a:t>　　　　　　同</a:t>
            </a:r>
            <a:r>
              <a:rPr lang="zh-TW" altLang="en-US" b="1" dirty="0">
                <a:effectLst/>
              </a:rPr>
              <a:t>中容</a:t>
            </a:r>
            <a:r>
              <a:rPr lang="zh-TW" altLang="en-US" b="1" dirty="0" smtClean="0">
                <a:effectLst/>
              </a:rPr>
              <a:t>異、異中求同；</a:t>
            </a:r>
            <a:endParaRPr lang="en-US" altLang="zh-TW" b="1" dirty="0" smtClean="0">
              <a:effectLst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zh-TW" altLang="en-US" b="1" dirty="0" smtClean="0">
                <a:effectLst/>
              </a:rPr>
              <a:t>　　　　　　民主素養、優質生活。</a:t>
            </a:r>
            <a:endParaRPr lang="en-US" altLang="zh-TW" b="1" dirty="0" smtClean="0">
              <a:effectLst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zh-TW" altLang="en-US" b="1" dirty="0" smtClean="0">
                <a:effectLst/>
              </a:rPr>
              <a:t>社區成員不分年齡、性別、財富、社會地位</a:t>
            </a:r>
            <a:r>
              <a:rPr lang="fr-FR" altLang="zh-TW" b="1" dirty="0" smtClean="0">
                <a:effectLst/>
              </a:rPr>
              <a:t>...</a:t>
            </a:r>
            <a:r>
              <a:rPr lang="zh-TW" altLang="en-US" b="1" dirty="0" smtClean="0">
                <a:effectLst/>
              </a:rPr>
              <a:t>各項差異，能就大小議題，透過開放溝通機制，自由表達，共同探討，必要時以民主方式表決，少數服從多數，多數尊重少數。</a:t>
            </a:r>
            <a:endParaRPr lang="en-US" altLang="zh-TW" b="1" dirty="0" smtClean="0">
              <a:effectLst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9279832"/>
      </p:ext>
    </p:extLst>
  </p:cSld>
  <p:clrMapOvr>
    <a:masterClrMapping/>
  </p:clrMapOvr>
  <p:transition advTm="8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zh-TW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>四、公民社會與</a:t>
            </a:r>
            <a:r>
              <a:rPr lang="zh-TW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國家競爭力：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96752"/>
            <a:ext cx="9144000" cy="5661248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FF99"/>
                </a:solidFill>
                <a:effectLst/>
              </a:rPr>
              <a:t>國際合作</a:t>
            </a:r>
            <a:r>
              <a:rPr lang="zh-TW" altLang="en-US" dirty="0" smtClean="0">
                <a:effectLst/>
              </a:rPr>
              <a:t>：追求雙贏或多贏</a:t>
            </a:r>
            <a:endParaRPr lang="en-US" altLang="zh-TW" dirty="0" smtClean="0">
              <a:effectLst/>
            </a:endParaRPr>
          </a:p>
          <a:p>
            <a:r>
              <a:rPr lang="zh-TW" altLang="en-US" b="1" dirty="0" smtClean="0">
                <a:solidFill>
                  <a:srgbClr val="FFFF99"/>
                </a:solidFill>
                <a:effectLst/>
              </a:rPr>
              <a:t>國際合作必要條件</a:t>
            </a:r>
            <a:r>
              <a:rPr lang="zh-TW" altLang="en-US" dirty="0" smtClean="0">
                <a:effectLst/>
              </a:rPr>
              <a:t>：</a:t>
            </a:r>
            <a:endParaRPr lang="en-US" altLang="zh-TW" dirty="0" smtClean="0">
              <a:effectLst/>
            </a:endParaRPr>
          </a:p>
          <a:p>
            <a:pPr marL="0" indent="0">
              <a:buNone/>
            </a:pPr>
            <a:r>
              <a:rPr lang="zh-TW" altLang="en-US" dirty="0">
                <a:effectLst/>
              </a:rPr>
              <a:t>　</a:t>
            </a:r>
            <a:r>
              <a:rPr lang="zh-TW" altLang="en-US" dirty="0" smtClean="0">
                <a:effectLst/>
              </a:rPr>
              <a:t>主觀要件：本身實力暨明確追求目標</a:t>
            </a:r>
            <a:endParaRPr lang="en-US" altLang="zh-TW" dirty="0" smtClean="0">
              <a:effectLst/>
            </a:endParaRPr>
          </a:p>
          <a:p>
            <a:pPr marL="0" indent="0">
              <a:buNone/>
            </a:pPr>
            <a:r>
              <a:rPr lang="zh-TW" altLang="en-US" dirty="0" smtClean="0">
                <a:effectLst/>
              </a:rPr>
              <a:t>　客觀要件：爭取合作對象意願與期待</a:t>
            </a:r>
            <a:endParaRPr lang="en-US" altLang="zh-TW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FFFF99"/>
                </a:solidFill>
                <a:effectLst/>
              </a:rPr>
              <a:t>國際合作實務</a:t>
            </a:r>
            <a:r>
              <a:rPr lang="zh-TW" altLang="en-US" dirty="0" smtClean="0">
                <a:effectLst/>
              </a:rPr>
              <a:t>：遠見與投資</a:t>
            </a:r>
            <a:endParaRPr lang="en-US" altLang="zh-TW" dirty="0" smtClean="0">
              <a:effectLst/>
            </a:endParaRPr>
          </a:p>
          <a:p>
            <a:pPr marL="0" indent="0">
              <a:buNone/>
            </a:pPr>
            <a:r>
              <a:rPr lang="zh-TW" altLang="en-US" dirty="0">
                <a:effectLst/>
              </a:rPr>
              <a:t>　</a:t>
            </a:r>
            <a:r>
              <a:rPr lang="zh-TW" altLang="en-US" dirty="0" smtClean="0">
                <a:effectLst/>
              </a:rPr>
              <a:t>互訪　</a:t>
            </a:r>
            <a:r>
              <a:rPr lang="en-US" altLang="zh-TW" dirty="0" smtClean="0">
                <a:effectLst/>
              </a:rPr>
              <a:t>→</a:t>
            </a:r>
            <a:r>
              <a:rPr lang="zh-TW" altLang="en-US" dirty="0" smtClean="0">
                <a:effectLst/>
              </a:rPr>
              <a:t>　建立實質接觸與必要瞭解</a:t>
            </a:r>
            <a:endParaRPr lang="en-US" altLang="zh-TW" dirty="0" smtClean="0">
              <a:effectLst/>
            </a:endParaRPr>
          </a:p>
          <a:p>
            <a:pPr marL="0" indent="0">
              <a:buNone/>
            </a:pPr>
            <a:r>
              <a:rPr lang="zh-TW" altLang="en-US" dirty="0" smtClean="0">
                <a:effectLst/>
              </a:rPr>
              <a:t>　選定</a:t>
            </a:r>
            <a:r>
              <a:rPr lang="zh-TW" altLang="en-US" dirty="0">
                <a:effectLst/>
              </a:rPr>
              <a:t>合作領域與</a:t>
            </a:r>
            <a:r>
              <a:rPr lang="zh-TW" altLang="en-US" dirty="0" smtClean="0">
                <a:effectLst/>
              </a:rPr>
              <a:t>項目</a:t>
            </a:r>
            <a:endParaRPr lang="en-US" altLang="zh-TW" dirty="0" smtClean="0">
              <a:effectLst/>
            </a:endParaRPr>
          </a:p>
          <a:p>
            <a:pPr marL="0" indent="0">
              <a:buNone/>
            </a:pPr>
            <a:r>
              <a:rPr lang="zh-TW" altLang="en-US" dirty="0" smtClean="0">
                <a:effectLst/>
              </a:rPr>
              <a:t>　逐步推動</a:t>
            </a:r>
            <a:r>
              <a:rPr lang="zh-TW" altLang="en-US" dirty="0">
                <a:effectLst/>
              </a:rPr>
              <a:t>　</a:t>
            </a:r>
            <a:r>
              <a:rPr lang="en-US" altLang="zh-TW" dirty="0" smtClean="0">
                <a:effectLst/>
              </a:rPr>
              <a:t>→</a:t>
            </a:r>
            <a:r>
              <a:rPr lang="zh-TW" altLang="en-US" dirty="0" smtClean="0">
                <a:effectLst/>
              </a:rPr>
              <a:t>　永續經營或煙火掌聲？</a:t>
            </a:r>
            <a:endParaRPr lang="en-US" altLang="zh-TW" dirty="0" smtClean="0">
              <a:effectLst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6433467"/>
      </p:ext>
    </p:extLst>
  </p:cSld>
  <p:clrMapOvr>
    <a:masterClrMapping/>
  </p:clrMapOvr>
  <p:transition advTm="8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8012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>五、天助人助：自己是最重要的貴人</a:t>
            </a:r>
            <a:r>
              <a:rPr lang="fr-FR" altLang="zh-TW" sz="3900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/>
            </a:r>
            <a:br>
              <a:rPr lang="fr-FR" altLang="zh-TW" sz="3900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688632"/>
          </a:xfrm>
        </p:spPr>
        <p:txBody>
          <a:bodyPr/>
          <a:lstStyle/>
          <a:p>
            <a:pPr algn="ctr">
              <a:lnSpc>
                <a:spcPts val="5000"/>
              </a:lnSpc>
              <a:buNone/>
            </a:pPr>
            <a:r>
              <a:rPr lang="zh-TW" altLang="en-US" sz="40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我的競爭力在哪裡</a:t>
            </a:r>
            <a:r>
              <a:rPr lang="zh-TW" altLang="en-US" sz="4000" b="1" smtClean="0">
                <a:solidFill>
                  <a:srgbClr val="FFFF99"/>
                </a:solidFill>
                <a:effectLst/>
                <a:ea typeface="標楷體" pitchFamily="65" charset="-120"/>
              </a:rPr>
              <a:t>？您</a:t>
            </a:r>
            <a:r>
              <a:rPr lang="zh-TW" altLang="en-US" sz="4000" b="1">
                <a:solidFill>
                  <a:srgbClr val="FFFF99"/>
                </a:solidFill>
                <a:effectLst/>
                <a:ea typeface="標楷體" pitchFamily="65" charset="-120"/>
              </a:rPr>
              <a:t>順心</a:t>
            </a:r>
            <a:r>
              <a:rPr lang="zh-TW" altLang="en-US" sz="4000" b="1" smtClean="0">
                <a:solidFill>
                  <a:srgbClr val="FFFF99"/>
                </a:solidFill>
                <a:effectLst/>
                <a:ea typeface="標楷體" pitchFamily="65" charset="-120"/>
              </a:rPr>
              <a:t>嗎</a:t>
            </a:r>
            <a:r>
              <a:rPr lang="zh-TW" altLang="en-US" sz="40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？</a:t>
            </a:r>
            <a:endParaRPr lang="en-US" altLang="zh-TW" sz="4000" b="1" dirty="0" smtClean="0">
              <a:solidFill>
                <a:srgbClr val="FFFF99"/>
              </a:solidFill>
              <a:effectLst/>
              <a:ea typeface="標楷體" pitchFamily="65" charset="-120"/>
            </a:endParaRPr>
          </a:p>
          <a:p>
            <a:pPr algn="ctr">
              <a:lnSpc>
                <a:spcPts val="5200"/>
              </a:lnSpc>
              <a:buNone/>
            </a:pPr>
            <a:r>
              <a:rPr lang="en-US" altLang="zh-TW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-</a:t>
            </a:r>
            <a:r>
              <a:rPr lang="zh-TW" altLang="en-US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  健康</a:t>
            </a:r>
            <a:r>
              <a:rPr lang="zh-TW" altLang="en-US" b="1" dirty="0">
                <a:solidFill>
                  <a:srgbClr val="FFFFCC"/>
                </a:solidFill>
                <a:effectLst/>
                <a:ea typeface="標楷體" pitchFamily="65" charset="-120"/>
              </a:rPr>
              <a:t>的</a:t>
            </a:r>
            <a:r>
              <a:rPr lang="zh-TW" altLang="en-US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身體與陽光正面的思維 </a:t>
            </a:r>
            <a:r>
              <a:rPr lang="en-US" altLang="zh-TW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–</a:t>
            </a:r>
            <a:r>
              <a:rPr lang="zh-TW" altLang="en-US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 惜福也</a:t>
            </a:r>
            <a:endParaRPr lang="en-US" altLang="zh-TW" b="1" dirty="0" smtClean="0">
              <a:solidFill>
                <a:srgbClr val="FFFFCC"/>
              </a:solidFill>
              <a:effectLst/>
              <a:ea typeface="標楷體" pitchFamily="65" charset="-120"/>
            </a:endParaRPr>
          </a:p>
          <a:p>
            <a:pPr algn="ctr">
              <a:lnSpc>
                <a:spcPts val="5200"/>
              </a:lnSpc>
              <a:buFontTx/>
              <a:buChar char="-"/>
            </a:pPr>
            <a:r>
              <a:rPr lang="zh-TW" altLang="en-US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認真打拼最實在</a:t>
            </a:r>
            <a:endParaRPr lang="en-US" altLang="zh-TW" b="1" dirty="0" smtClean="0">
              <a:solidFill>
                <a:srgbClr val="FFFFCC"/>
              </a:solidFill>
              <a:effectLst/>
              <a:ea typeface="標楷體" pitchFamily="65" charset="-120"/>
            </a:endParaRPr>
          </a:p>
          <a:p>
            <a:pPr algn="ctr">
              <a:lnSpc>
                <a:spcPts val="5200"/>
              </a:lnSpc>
              <a:buFontTx/>
              <a:buChar char="-"/>
            </a:pPr>
            <a:r>
              <a:rPr lang="zh-TW" altLang="en-US" b="1" dirty="0">
                <a:solidFill>
                  <a:srgbClr val="FFFFCC"/>
                </a:solidFill>
                <a:effectLst/>
                <a:ea typeface="標楷體" pitchFamily="65" charset="-120"/>
              </a:rPr>
              <a:t>愛心與分享的</a:t>
            </a:r>
            <a:r>
              <a:rPr lang="zh-TW" altLang="en-US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人文價值</a:t>
            </a:r>
            <a:endParaRPr lang="en-US" altLang="zh-TW" b="1" dirty="0" smtClean="0">
              <a:solidFill>
                <a:srgbClr val="FFFFCC"/>
              </a:solidFill>
              <a:effectLst/>
              <a:ea typeface="標楷體" pitchFamily="65" charset="-120"/>
            </a:endParaRPr>
          </a:p>
          <a:p>
            <a:pPr algn="ctr">
              <a:lnSpc>
                <a:spcPts val="5200"/>
              </a:lnSpc>
              <a:buNone/>
            </a:pPr>
            <a:r>
              <a:rPr lang="en-US" altLang="zh-TW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-</a:t>
            </a:r>
            <a:r>
              <a:rPr lang="zh-TW" altLang="en-US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 尊重包容與團隊精神的民主素養</a:t>
            </a:r>
            <a:endParaRPr lang="en-US" altLang="zh-TW" b="1" dirty="0" smtClean="0">
              <a:solidFill>
                <a:srgbClr val="FFFFCC"/>
              </a:solidFill>
              <a:effectLst/>
              <a:ea typeface="標楷體" pitchFamily="65" charset="-120"/>
            </a:endParaRPr>
          </a:p>
          <a:p>
            <a:pPr algn="ctr">
              <a:lnSpc>
                <a:spcPts val="5200"/>
              </a:lnSpc>
              <a:buFontTx/>
              <a:buChar char="-"/>
            </a:pPr>
            <a:r>
              <a:rPr lang="zh-TW" altLang="en-US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專業與安排生活的能力</a:t>
            </a:r>
            <a:endParaRPr lang="en-US" altLang="zh-TW" b="1" dirty="0" smtClean="0">
              <a:solidFill>
                <a:srgbClr val="FFFFCC"/>
              </a:solidFill>
              <a:effectLst/>
              <a:ea typeface="標楷體" pitchFamily="65" charset="-120"/>
            </a:endParaRPr>
          </a:p>
          <a:p>
            <a:pPr algn="ctr">
              <a:lnSpc>
                <a:spcPts val="5200"/>
              </a:lnSpc>
              <a:buFontTx/>
              <a:buChar char="-"/>
            </a:pPr>
            <a:r>
              <a:rPr lang="zh-TW" altLang="en-US" b="1" dirty="0">
                <a:solidFill>
                  <a:srgbClr val="FFFFCC"/>
                </a:solidFill>
                <a:effectLst/>
                <a:ea typeface="標楷體" pitchFamily="65" charset="-120"/>
              </a:rPr>
              <a:t>技</a:t>
            </a:r>
            <a:r>
              <a:rPr lang="zh-TW" altLang="en-US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多不壓身：善盡職責與論述溝通能力</a:t>
            </a:r>
            <a:endParaRPr lang="en-US" altLang="zh-TW" b="1" dirty="0" smtClean="0">
              <a:solidFill>
                <a:srgbClr val="FFFFCC"/>
              </a:solidFill>
              <a:effectLst/>
              <a:ea typeface="標楷體" pitchFamily="65" charset="-120"/>
            </a:endParaRPr>
          </a:p>
          <a:p>
            <a:pPr algn="ctr">
              <a:lnSpc>
                <a:spcPts val="4600"/>
              </a:lnSpc>
              <a:buNone/>
            </a:pPr>
            <a:endParaRPr lang="en-US" altLang="zh-TW" sz="4000" b="1" dirty="0" smtClean="0">
              <a:effectLst/>
              <a:ea typeface="標楷體" pitchFamily="65" charset="-120"/>
            </a:endParaRP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>五、天助人助：您是最重要的貴人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01419"/>
          </a:xfrm>
        </p:spPr>
        <p:txBody>
          <a:bodyPr/>
          <a:lstStyle/>
          <a:p>
            <a:pPr algn="ctr">
              <a:lnSpc>
                <a:spcPts val="4600"/>
              </a:lnSpc>
              <a:buNone/>
            </a:pPr>
            <a:r>
              <a:rPr lang="zh-TW" altLang="en-US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推動外交工作三大</a:t>
            </a:r>
            <a:r>
              <a:rPr lang="zh-TW" altLang="en-US" b="1" dirty="0" smtClean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要件（經驗談）：</a:t>
            </a:r>
            <a:endParaRPr lang="en-US" altLang="zh-TW" b="1" dirty="0">
              <a:solidFill>
                <a:srgbClr val="FFFF99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600"/>
              </a:lnSpc>
              <a:buNone/>
            </a:pPr>
            <a:r>
              <a:rPr lang="en-US" altLang="zh-TW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 國家實力</a:t>
            </a:r>
            <a:endParaRPr lang="en-US" altLang="zh-TW" b="1" dirty="0">
              <a:solidFill>
                <a:srgbClr val="FFFFCC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600"/>
              </a:lnSpc>
              <a:buNone/>
            </a:pPr>
            <a:r>
              <a:rPr lang="en-US" altLang="zh-TW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 不能一廂情願</a:t>
            </a:r>
            <a:endParaRPr lang="en-US" altLang="zh-TW" b="1" dirty="0">
              <a:solidFill>
                <a:srgbClr val="FFFFCC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600"/>
              </a:lnSpc>
              <a:buNone/>
            </a:pPr>
            <a:r>
              <a:rPr lang="en-US" altLang="zh-TW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 沈得住氣，繼續努力</a:t>
            </a:r>
            <a:endParaRPr lang="en-US" altLang="zh-TW" b="1" dirty="0">
              <a:solidFill>
                <a:srgbClr val="FFFFCC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600"/>
              </a:lnSpc>
              <a:buFontTx/>
              <a:buChar char="-"/>
            </a:pPr>
            <a:r>
              <a:rPr lang="zh-TW" altLang="en-US" b="1" dirty="0" smtClean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信不信，您自己是最</a:t>
            </a:r>
            <a:r>
              <a:rPr lang="zh-TW" altLang="en-US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重要的貴人</a:t>
            </a:r>
            <a:r>
              <a:rPr lang="en-US" altLang="zh-TW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–</a:t>
            </a:r>
          </a:p>
          <a:p>
            <a:pPr marL="0" indent="0" algn="ctr">
              <a:lnSpc>
                <a:spcPts val="4600"/>
              </a:lnSpc>
              <a:buNone/>
            </a:pPr>
            <a:endParaRPr lang="en-US" altLang="zh-TW" b="1" dirty="0">
              <a:solidFill>
                <a:srgbClr val="FFE38B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600"/>
              </a:lnSpc>
              <a:buNone/>
            </a:pPr>
            <a:r>
              <a:rPr lang="zh-TW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謝  謝  分  </a:t>
            </a:r>
            <a:r>
              <a:rPr lang="zh-TW" altLang="en-US" sz="4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享   </a:t>
            </a:r>
            <a:r>
              <a:rPr lang="en-US" altLang="zh-TW" sz="4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Merci Beaucoup </a:t>
            </a:r>
            <a:endParaRPr lang="zh-TW" altLang="en-US" sz="48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  <a:p>
            <a:pPr algn="ctr">
              <a:lnSpc>
                <a:spcPts val="4600"/>
              </a:lnSpc>
              <a:buNone/>
            </a:pPr>
            <a:r>
              <a:rPr lang="en-US" altLang="zh-TW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L’espoir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 fait vivre 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!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8083721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794" name="Rectangle 2"/>
          <p:cNvSpPr>
            <a:spLocks noChangeArrowheads="1"/>
          </p:cNvSpPr>
          <p:nvPr/>
        </p:nvSpPr>
        <p:spPr bwMode="auto">
          <a:xfrm>
            <a:off x="179388" y="640159"/>
            <a:ext cx="8748712" cy="624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Bonsoir, </a:t>
            </a:r>
            <a:r>
              <a:rPr lang="en-US" altLang="zh-TW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Mes</a:t>
            </a:r>
            <a:r>
              <a:rPr lang="en-US" altLang="zh-TW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Amis, Bon </a:t>
            </a:r>
            <a:r>
              <a:rPr lang="en-US" altLang="zh-TW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soir</a:t>
            </a:r>
            <a:r>
              <a:rPr lang="en-US" altLang="zh-TW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!</a:t>
            </a:r>
          </a:p>
          <a:p>
            <a:pPr algn="ctr">
              <a:lnSpc>
                <a:spcPct val="120000"/>
              </a:lnSpc>
            </a:pPr>
            <a:r>
              <a:rPr lang="zh-TW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朋友們晚安，晚安！</a:t>
            </a:r>
          </a:p>
          <a:p>
            <a:pPr algn="ctr">
              <a:lnSpc>
                <a:spcPct val="120000"/>
              </a:lnSpc>
            </a:pPr>
            <a:r>
              <a:rPr lang="en-US" altLang="zh-TW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Bonsoir, </a:t>
            </a:r>
            <a:r>
              <a:rPr lang="en-US" altLang="zh-TW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Mes</a:t>
            </a:r>
            <a:r>
              <a:rPr lang="en-US" altLang="zh-TW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Amis, Bonsoir,</a:t>
            </a:r>
          </a:p>
          <a:p>
            <a:pPr algn="ctr">
              <a:lnSpc>
                <a:spcPct val="120000"/>
              </a:lnSpc>
            </a:pPr>
            <a:r>
              <a:rPr lang="zh-TW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朋友們晚安，晚安，</a:t>
            </a:r>
          </a:p>
          <a:p>
            <a:pPr algn="ctr">
              <a:lnSpc>
                <a:spcPct val="120000"/>
              </a:lnSpc>
            </a:pPr>
            <a:r>
              <a:rPr lang="en-US" altLang="zh-TW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Bonsoir, </a:t>
            </a:r>
            <a:r>
              <a:rPr lang="en-US" altLang="zh-TW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Mes</a:t>
            </a:r>
            <a:r>
              <a:rPr lang="en-US" altLang="zh-TW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Amis, Bonsoir,</a:t>
            </a:r>
          </a:p>
          <a:p>
            <a:pPr algn="ctr">
              <a:lnSpc>
                <a:spcPct val="120000"/>
              </a:lnSpc>
            </a:pPr>
            <a:r>
              <a:rPr lang="zh-TW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朋友們晚安，晚安！</a:t>
            </a:r>
          </a:p>
          <a:p>
            <a:pPr algn="ctr">
              <a:lnSpc>
                <a:spcPct val="120000"/>
              </a:lnSpc>
            </a:pPr>
            <a:r>
              <a:rPr lang="en-US" altLang="zh-TW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Mes</a:t>
            </a:r>
            <a:r>
              <a:rPr lang="en-US" altLang="zh-TW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Amis, Bonsoir, </a:t>
            </a:r>
            <a:r>
              <a:rPr lang="en-US" altLang="zh-TW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Mes</a:t>
            </a:r>
            <a:r>
              <a:rPr lang="en-US" altLang="zh-TW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Amis Bonsoir, Au revoir</a:t>
            </a:r>
          </a:p>
          <a:p>
            <a:pPr algn="ctr">
              <a:lnSpc>
                <a:spcPct val="120000"/>
              </a:lnSpc>
            </a:pPr>
            <a:r>
              <a:rPr lang="zh-TW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朋友們晚安，晚安！再會！</a:t>
            </a:r>
          </a:p>
          <a:p>
            <a:pPr algn="ctr">
              <a:lnSpc>
                <a:spcPct val="120000"/>
              </a:lnSpc>
            </a:pP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Quand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on </a:t>
            </a: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est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</a:t>
            </a: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si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</a:t>
            </a: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bien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ensemble,</a:t>
            </a:r>
          </a:p>
          <a:p>
            <a:pPr algn="ctr">
              <a:lnSpc>
                <a:spcPct val="120000"/>
              </a:lnSpc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當我們如此愉悅地在一起，</a:t>
            </a:r>
          </a:p>
          <a:p>
            <a:pPr algn="ctr">
              <a:lnSpc>
                <a:spcPct val="120000"/>
              </a:lnSpc>
            </a:pP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Pourquoi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</a:t>
            </a: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donc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se </a:t>
            </a: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séparer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, </a:t>
            </a: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Pourquoi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</a:t>
            </a: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donc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se </a:t>
            </a:r>
            <a:r>
              <a:rPr lang="en-US" altLang="zh-TW" sz="2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séparer</a:t>
            </a:r>
            <a:r>
              <a:rPr lang="en-US" altLang="zh-TW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?</a:t>
            </a:r>
          </a:p>
          <a:p>
            <a:pPr algn="ctr">
              <a:lnSpc>
                <a:spcPct val="120000"/>
              </a:lnSpc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為何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就分離</a:t>
            </a: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？為何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就分離</a:t>
            </a: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？</a:t>
            </a:r>
          </a:p>
        </p:txBody>
      </p:sp>
      <p:sp>
        <p:nvSpPr>
          <p:cNvPr id="1441795" name="Text Box 3"/>
          <p:cNvSpPr txBox="1">
            <a:spLocks noChangeArrowheads="1"/>
          </p:cNvSpPr>
          <p:nvPr/>
        </p:nvSpPr>
        <p:spPr bwMode="auto">
          <a:xfrm>
            <a:off x="971550" y="44624"/>
            <a:ext cx="7272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Bonsoir, </a:t>
            </a:r>
            <a:r>
              <a:rPr lang="en-US" altLang="zh-TW" sz="36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Mes</a:t>
            </a:r>
            <a:r>
              <a:rPr lang="en-US" altLang="zh-TW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Amis ! </a:t>
            </a:r>
            <a:r>
              <a:rPr lang="zh-TW" altLang="en-US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朋友們晚安</a:t>
            </a:r>
          </a:p>
        </p:txBody>
      </p:sp>
    </p:spTree>
    <p:extLst>
      <p:ext uri="{BB962C8B-B14F-4D97-AF65-F5344CB8AC3E}">
        <p14:creationId xmlns:p14="http://schemas.microsoft.com/office/powerpoint/2010/main" val="4149502177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一、</a:t>
            </a:r>
            <a:r>
              <a:rPr lang="zh-TW" altLang="en-US" dirty="0" smtClean="0">
                <a:ea typeface="標楷體" pitchFamily="65" charset="-120"/>
              </a:rPr>
              <a:t>現代外交實務新思維：溝通</a:t>
            </a:r>
            <a:r>
              <a:rPr lang="zh-TW" altLang="en-US" dirty="0">
                <a:ea typeface="標楷體" pitchFamily="65" charset="-120"/>
              </a:rPr>
              <a:t>世代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0728"/>
            <a:ext cx="8820150" cy="5832822"/>
          </a:xfrm>
        </p:spPr>
        <p:txBody>
          <a:bodyPr/>
          <a:lstStyle/>
          <a:p>
            <a:pPr lvl="1">
              <a:lnSpc>
                <a:spcPct val="125000"/>
              </a:lnSpc>
              <a:buFontTx/>
              <a:buChar char="-"/>
            </a:pPr>
            <a:r>
              <a:rPr lang="zh-TW" altLang="en-US" sz="32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現代生活必要條件</a:t>
            </a:r>
            <a:r>
              <a:rPr lang="zh-TW" altLang="en-US" sz="3200" b="1" dirty="0" smtClean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：情緒管理及抗壓力</a:t>
            </a:r>
            <a:endParaRPr lang="en-US" altLang="zh-TW" sz="3200" b="1" dirty="0" smtClean="0">
              <a:solidFill>
                <a:srgbClr val="FFFF99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25000"/>
              </a:lnSpc>
              <a:buFontTx/>
              <a:buChar char="-"/>
            </a:pPr>
            <a:r>
              <a:rPr lang="zh-TW" altLang="en-US" sz="32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把</a:t>
            </a:r>
            <a:r>
              <a:rPr lang="zh-TW" altLang="en-US" sz="3200" b="1" dirty="0">
                <a:solidFill>
                  <a:srgbClr val="FFFFCC"/>
                </a:solidFill>
                <a:effectLst/>
                <a:ea typeface="標楷體" pitchFamily="65" charset="-120"/>
              </a:rPr>
              <a:t>話說清楚 </a:t>
            </a:r>
            <a:r>
              <a:rPr lang="zh-TW" altLang="en-US" sz="3200" b="1" dirty="0" smtClean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2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 </a:t>
            </a:r>
            <a:r>
              <a:rPr lang="zh-TW" altLang="en-US" sz="3200" b="1" dirty="0">
                <a:solidFill>
                  <a:srgbClr val="FFFFCC"/>
                </a:solidFill>
                <a:effectLst/>
                <a:ea typeface="標楷體" pitchFamily="65" charset="-120"/>
              </a:rPr>
              <a:t>交換資訊 </a:t>
            </a:r>
            <a:r>
              <a:rPr lang="zh-TW" altLang="en-US" sz="32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→ 與</a:t>
            </a:r>
            <a:r>
              <a:rPr lang="zh-TW" altLang="en-US" sz="3200" b="1" dirty="0">
                <a:solidFill>
                  <a:srgbClr val="FFFFCC"/>
                </a:solidFill>
                <a:effectLst/>
                <a:ea typeface="標楷體" pitchFamily="65" charset="-120"/>
              </a:rPr>
              <a:t>對方互動  </a:t>
            </a:r>
            <a:r>
              <a:rPr lang="zh-TW" altLang="en-US" sz="32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→ 影響</a:t>
            </a:r>
            <a:r>
              <a:rPr lang="zh-TW" altLang="en-US" sz="3200" b="1" dirty="0" smtClean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對方或</a:t>
            </a:r>
            <a:r>
              <a:rPr lang="en-US" altLang="zh-TW" sz="3200" b="1" dirty="0" smtClean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2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 </a:t>
            </a:r>
            <a:r>
              <a:rPr lang="zh-TW" altLang="en-US" sz="3200" b="1" dirty="0">
                <a:solidFill>
                  <a:srgbClr val="FFFFCC"/>
                </a:solidFill>
                <a:effectLst/>
                <a:ea typeface="標楷體" pitchFamily="65" charset="-120"/>
              </a:rPr>
              <a:t>。</a:t>
            </a:r>
          </a:p>
          <a:p>
            <a:pPr>
              <a:spcBef>
                <a:spcPct val="0"/>
              </a:spcBef>
            </a:pPr>
            <a:r>
              <a:rPr lang="zh-TW" altLang="en-US" sz="32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認識溝通對象：知己知彼好交往。</a:t>
            </a:r>
          </a:p>
          <a:p>
            <a:pPr>
              <a:spcBef>
                <a:spcPct val="0"/>
              </a:spcBef>
            </a:pPr>
            <a:r>
              <a:rPr lang="zh-TW" altLang="en-US" sz="32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良好</a:t>
            </a:r>
            <a:r>
              <a:rPr lang="zh-TW" altLang="en-US" sz="3200" b="1" dirty="0">
                <a:solidFill>
                  <a:srgbClr val="FFFFCC"/>
                </a:solidFill>
                <a:effectLst/>
                <a:ea typeface="標楷體" pitchFamily="65" charset="-120"/>
              </a:rPr>
              <a:t>的溝通不在於說得多，而在於說得好 ，相互瞭解</a:t>
            </a:r>
            <a:r>
              <a:rPr lang="zh-TW" altLang="en-US" sz="32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。</a:t>
            </a:r>
            <a:endParaRPr lang="en-US" altLang="zh-TW" sz="3200" b="1" dirty="0" smtClean="0">
              <a:solidFill>
                <a:srgbClr val="FFFFCC"/>
              </a:solidFill>
              <a:effectLst/>
              <a:ea typeface="標楷體" pitchFamily="65" charset="-120"/>
            </a:endParaRPr>
          </a:p>
          <a:p>
            <a:pPr>
              <a:spcBef>
                <a:spcPct val="0"/>
              </a:spcBef>
            </a:pPr>
            <a:r>
              <a:rPr lang="zh-TW" altLang="en-US" sz="32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有效的溝通應該是主動、可以雙贏的。</a:t>
            </a:r>
          </a:p>
          <a:p>
            <a:pPr>
              <a:spcBef>
                <a:spcPct val="0"/>
              </a:spcBef>
            </a:pPr>
            <a:r>
              <a:rPr lang="zh-TW" altLang="en-US" sz="32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海頓</a:t>
            </a:r>
            <a:r>
              <a:rPr lang="zh-TW" altLang="en-US" sz="3200" b="1" dirty="0">
                <a:solidFill>
                  <a:srgbClr val="FFFF99"/>
                </a:solidFill>
                <a:effectLst/>
                <a:ea typeface="標楷體" pitchFamily="65" charset="-120"/>
              </a:rPr>
              <a:t>：</a:t>
            </a:r>
            <a:r>
              <a:rPr lang="zh-TW" altLang="en-US" sz="3200" b="1" u="sng" dirty="0">
                <a:solidFill>
                  <a:srgbClr val="FFFF99"/>
                </a:solidFill>
                <a:effectLst/>
                <a:ea typeface="標楷體" pitchFamily="65" charset="-120"/>
              </a:rPr>
              <a:t>溝通從溫柔的地方開始</a:t>
            </a:r>
            <a:r>
              <a:rPr lang="zh-TW" altLang="en-US" sz="3200" b="1" dirty="0">
                <a:solidFill>
                  <a:srgbClr val="FFFF99"/>
                </a:solidFill>
                <a:effectLst/>
                <a:ea typeface="標楷體" pitchFamily="65" charset="-120"/>
              </a:rPr>
              <a:t>  </a:t>
            </a:r>
            <a:r>
              <a:rPr lang="zh-TW" altLang="en-US" sz="3200" b="1" dirty="0" smtClean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→ 理</a:t>
            </a:r>
            <a:r>
              <a:rPr lang="zh-TW" altLang="en-US" sz="32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直氣和好說話</a:t>
            </a:r>
            <a:r>
              <a:rPr lang="zh-TW" altLang="en-US" sz="3200" b="1" dirty="0">
                <a:solidFill>
                  <a:srgbClr val="FFFF99"/>
                </a:solidFill>
                <a:effectLst/>
                <a:ea typeface="標楷體" pitchFamily="65" charset="-120"/>
              </a:rPr>
              <a:t>。 </a:t>
            </a:r>
          </a:p>
          <a:p>
            <a:r>
              <a:rPr lang="zh-TW" altLang="en-US" sz="32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溝通</a:t>
            </a:r>
            <a:r>
              <a:rPr lang="zh-TW" altLang="en-US" sz="3200" b="1" dirty="0">
                <a:solidFill>
                  <a:srgbClr val="FFFFCC"/>
                </a:solidFill>
                <a:effectLst/>
                <a:ea typeface="標楷體" pitchFamily="65" charset="-120"/>
              </a:rPr>
              <a:t>效果與實力互為因果。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1" y="0"/>
            <a:ext cx="9180512" cy="850900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一、現代外交實務新思維：溝通世代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6850" y="1008063"/>
            <a:ext cx="7426325" cy="6092825"/>
          </a:xfrm>
        </p:spPr>
        <p:txBody>
          <a:bodyPr/>
          <a:lstStyle/>
          <a:p>
            <a:pPr marL="685800" indent="-685800" algn="ctr">
              <a:lnSpc>
                <a:spcPct val="85000"/>
              </a:lnSpc>
              <a:buFontTx/>
              <a:buNone/>
            </a:pPr>
            <a:r>
              <a:rPr lang="zh-TW" altLang="en-US" sz="4400" b="1" dirty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溝 通 方 式 ：</a:t>
            </a:r>
            <a:endParaRPr lang="zh-TW" altLang="en-US" sz="4400" b="1" dirty="0">
              <a:solidFill>
                <a:srgbClr val="00FFCC"/>
              </a:solidFill>
              <a:latin typeface="標楷體" pitchFamily="65" charset="-120"/>
              <a:ea typeface="標楷體" pitchFamily="65" charset="-120"/>
            </a:endParaRPr>
          </a:p>
          <a:p>
            <a:pPr marL="685800" indent="-685800">
              <a:lnSpc>
                <a:spcPct val="85000"/>
              </a:lnSpc>
              <a:buFontTx/>
              <a:buAutoNum type="arabicPeriod"/>
            </a:pPr>
            <a:r>
              <a:rPr lang="zh-TW" altLang="en-US" sz="40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面     談：當面接觸對話</a:t>
            </a:r>
          </a:p>
          <a:p>
            <a:pPr marL="685800" indent="-685800">
              <a:lnSpc>
                <a:spcPct val="85000"/>
              </a:lnSpc>
              <a:buFontTx/>
              <a:buAutoNum type="arabicPeriod"/>
            </a:pPr>
            <a:r>
              <a:rPr lang="zh-TW" altLang="en-US" sz="40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公     關：有目的的互動</a:t>
            </a:r>
          </a:p>
          <a:p>
            <a:pPr marL="685800" indent="-685800">
              <a:lnSpc>
                <a:spcPct val="85000"/>
              </a:lnSpc>
              <a:buFontTx/>
              <a:buAutoNum type="arabicPeriod"/>
            </a:pPr>
            <a:r>
              <a:rPr lang="zh-TW" altLang="en-US" sz="40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廣     告：運用媒體傳達</a:t>
            </a:r>
          </a:p>
          <a:p>
            <a:pPr marL="685800" indent="-685800">
              <a:lnSpc>
                <a:spcPct val="85000"/>
              </a:lnSpc>
              <a:buFontTx/>
              <a:buAutoNum type="arabicPeriod"/>
            </a:pPr>
            <a:r>
              <a:rPr lang="zh-TW" altLang="en-US" sz="40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會     議：有主題的探討</a:t>
            </a:r>
          </a:p>
          <a:p>
            <a:pPr marL="685800" indent="-685800">
              <a:lnSpc>
                <a:spcPct val="85000"/>
              </a:lnSpc>
              <a:buFontTx/>
              <a:buAutoNum type="arabicPeriod"/>
            </a:pPr>
            <a:r>
              <a:rPr lang="zh-TW" altLang="en-US" sz="40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遊     說：有計畫的說服</a:t>
            </a:r>
          </a:p>
          <a:p>
            <a:pPr marL="685800" indent="-685800">
              <a:lnSpc>
                <a:spcPct val="85000"/>
              </a:lnSpc>
              <a:buFontTx/>
              <a:buAutoNum type="arabicPeriod"/>
            </a:pPr>
            <a:r>
              <a:rPr lang="zh-TW" altLang="en-US" sz="40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談     判：追求既定目標</a:t>
            </a:r>
          </a:p>
          <a:p>
            <a:pPr marL="685800" indent="-685800">
              <a:lnSpc>
                <a:spcPct val="85000"/>
              </a:lnSpc>
              <a:buFontTx/>
              <a:buAutoNum type="arabicPeriod"/>
            </a:pPr>
            <a:r>
              <a:rPr lang="zh-TW" altLang="en-US" sz="40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活     動：各類型群聚會</a:t>
            </a:r>
          </a:p>
          <a:p>
            <a:pPr marL="685800" indent="-685800">
              <a:lnSpc>
                <a:spcPct val="85000"/>
              </a:lnSpc>
              <a:buFontTx/>
              <a:buAutoNum type="arabicPeriod"/>
            </a:pPr>
            <a:r>
              <a:rPr lang="zh-TW" altLang="en-US" sz="40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其     他：非文明手段</a:t>
            </a:r>
            <a:r>
              <a:rPr lang="en-US" altLang="zh-TW" sz="40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…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一、現代外交實務新思維：溝通世代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125538"/>
            <a:ext cx="8229600" cy="4525962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zh-TW" altLang="en-US" b="1" u="sng" dirty="0">
                <a:solidFill>
                  <a:srgbClr val="FFFF99"/>
                </a:solidFill>
                <a:effectLst/>
                <a:ea typeface="標楷體" pitchFamily="65" charset="-120"/>
              </a:rPr>
              <a:t>溝通準則</a:t>
            </a:r>
            <a:r>
              <a:rPr lang="zh-TW" altLang="en-US" b="1" dirty="0">
                <a:solidFill>
                  <a:srgbClr val="FFFF99"/>
                </a:solidFill>
                <a:effectLst/>
                <a:ea typeface="標楷體" pitchFamily="65" charset="-120"/>
              </a:rPr>
              <a:t>：</a:t>
            </a:r>
            <a:r>
              <a:rPr lang="zh-TW" altLang="en-US" b="1" dirty="0">
                <a:solidFill>
                  <a:srgbClr val="FFFFCC"/>
                </a:solidFill>
                <a:effectLst/>
                <a:ea typeface="標楷體" pitchFamily="65" charset="-120"/>
              </a:rPr>
              <a:t>自信心與行為語言</a:t>
            </a:r>
          </a:p>
          <a:p>
            <a:pPr>
              <a:lnSpc>
                <a:spcPct val="105000"/>
              </a:lnSpc>
              <a:buFontTx/>
              <a:buNone/>
            </a:pPr>
            <a:r>
              <a:rPr lang="zh-TW" altLang="en-US" b="1" dirty="0">
                <a:solidFill>
                  <a:srgbClr val="FFFF99"/>
                </a:solidFill>
                <a:effectLst/>
                <a:ea typeface="標楷體" pitchFamily="65" charset="-120"/>
              </a:rPr>
              <a:t>    </a:t>
            </a:r>
            <a:r>
              <a:rPr lang="zh-TW" altLang="en-US" b="1" dirty="0">
                <a:solidFill>
                  <a:srgbClr val="FFFFCC"/>
                </a:solidFill>
                <a:effectLst/>
                <a:ea typeface="標楷體" pitchFamily="65" charset="-120"/>
              </a:rPr>
              <a:t>誠懇敦厚、溫文儒雅、坦白婉轉、</a:t>
            </a:r>
          </a:p>
          <a:p>
            <a:pPr>
              <a:lnSpc>
                <a:spcPct val="105000"/>
              </a:lnSpc>
              <a:buFontTx/>
              <a:buNone/>
            </a:pPr>
            <a:r>
              <a:rPr lang="zh-TW" altLang="en-US" b="1" dirty="0">
                <a:solidFill>
                  <a:srgbClr val="FFFFCC"/>
                </a:solidFill>
                <a:effectLst/>
                <a:ea typeface="標楷體" pitchFamily="65" charset="-120"/>
              </a:rPr>
              <a:t>    以柔克剛、不亢不卑、穩忍沈潛</a:t>
            </a:r>
          </a:p>
          <a:p>
            <a:pPr>
              <a:lnSpc>
                <a:spcPct val="105000"/>
              </a:lnSpc>
            </a:pPr>
            <a:r>
              <a:rPr lang="zh-TW" altLang="en-US" b="1" u="sng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心理建設</a:t>
            </a:r>
            <a:r>
              <a:rPr lang="zh-TW" altLang="en-US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最佳</a:t>
            </a:r>
            <a:r>
              <a:rPr lang="en-US" altLang="zh-TW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次佳</a:t>
            </a:r>
            <a:r>
              <a:rPr lang="en-US" altLang="zh-TW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沒有選擇</a:t>
            </a:r>
          </a:p>
          <a:p>
            <a:pPr>
              <a:lnSpc>
                <a:spcPct val="105000"/>
              </a:lnSpc>
            </a:pPr>
            <a:r>
              <a:rPr lang="zh-TW" altLang="en-US" b="1" u="sng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運用策略</a:t>
            </a:r>
            <a:r>
              <a:rPr lang="zh-TW" altLang="en-US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lnSpc>
                <a:spcPct val="105000"/>
              </a:lnSpc>
              <a:buFontTx/>
              <a:buNone/>
            </a:pPr>
            <a:r>
              <a:rPr lang="zh-TW" altLang="en-US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正面堅定、以勢逼進、以退為進、</a:t>
            </a:r>
          </a:p>
          <a:p>
            <a:pPr>
              <a:lnSpc>
                <a:spcPct val="105000"/>
              </a:lnSpc>
              <a:buFontTx/>
              <a:buNone/>
            </a:pPr>
            <a:r>
              <a:rPr lang="zh-TW" altLang="en-US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    雙贏多贏、少輸少贏、不輸不贏</a:t>
            </a:r>
          </a:p>
          <a:p>
            <a:pPr>
              <a:lnSpc>
                <a:spcPct val="105000"/>
              </a:lnSpc>
            </a:pPr>
            <a:r>
              <a:rPr lang="zh-TW" altLang="en-US" b="1" u="sng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技術層面</a:t>
            </a:r>
            <a:r>
              <a:rPr lang="zh-TW" altLang="en-US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語言、文字與配套措施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-27384"/>
            <a:ext cx="9144000" cy="1143000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一、現代外交實務新思維：溝通世代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975"/>
            <a:ext cx="8929439" cy="56610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b="1" dirty="0">
                <a:solidFill>
                  <a:srgbClr val="FFFF99"/>
                </a:solidFill>
                <a:latin typeface="標楷體" pitchFamily="65" charset="-120"/>
                <a:ea typeface="標楷體" pitchFamily="65" charset="-120"/>
              </a:rPr>
              <a:t>日常溝通技巧探討：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zh-TW" altLang="en-US" sz="32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 三分鐘把話講清楚。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zh-TW" altLang="en-US" sz="32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 三天三夜講不完的本事（觀光導遊人員</a:t>
            </a:r>
            <a:r>
              <a:rPr lang="zh-TW" altLang="en-US" sz="3200" b="1" dirty="0" smtClean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講</a:t>
            </a:r>
            <a:endParaRPr lang="en-US" altLang="zh-TW" sz="3200" b="1" dirty="0" smtClean="0">
              <a:solidFill>
                <a:srgbClr val="FFFFCC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buNone/>
            </a:pPr>
            <a:r>
              <a:rPr lang="en-US" altLang="zh-TW" sz="3200" b="1" dirty="0" smtClean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習</a:t>
            </a:r>
            <a:r>
              <a:rPr lang="zh-TW" altLang="en-US" sz="32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班專業訓練）。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zh-TW" altLang="en-US" sz="32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 華碩「電梯談話」之省思：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32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訓練員工在搭電梯 </a:t>
            </a:r>
            <a:r>
              <a:rPr lang="en-US" altLang="zh-TW" sz="32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45-90 </a:t>
            </a:r>
            <a:r>
              <a:rPr lang="zh-TW" altLang="en-US" sz="32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秒</a:t>
            </a:r>
            <a:r>
              <a:rPr lang="zh-TW" altLang="en-US" sz="32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之間</a:t>
            </a:r>
            <a:r>
              <a:rPr lang="zh-TW" altLang="en-US" sz="32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把任務</a:t>
            </a:r>
            <a:r>
              <a:rPr lang="zh-TW" altLang="en-US" sz="32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迅</a:t>
            </a:r>
            <a:endParaRPr lang="en-US" altLang="zh-TW" sz="3200" b="1" dirty="0" smtClean="0">
              <a:solidFill>
                <a:srgbClr val="FFFFFF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32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速</a:t>
            </a:r>
            <a:r>
              <a:rPr lang="zh-TW" altLang="en-US" sz="32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交代</a:t>
            </a:r>
            <a:r>
              <a:rPr lang="zh-TW" altLang="en-US" sz="32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清楚</a:t>
            </a:r>
            <a:r>
              <a:rPr lang="zh-TW" altLang="en-US" sz="20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20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時報周刊</a:t>
            </a:r>
            <a:r>
              <a:rPr lang="en-US" altLang="zh-TW" sz="20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2006</a:t>
            </a:r>
            <a:r>
              <a:rPr lang="zh-TW" altLang="en-US" sz="20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0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0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日第</a:t>
            </a:r>
            <a:r>
              <a:rPr lang="en-US" altLang="zh-TW" sz="20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1455</a:t>
            </a:r>
            <a:r>
              <a:rPr lang="zh-TW" altLang="en-US" sz="2000" b="1" dirty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期）</a:t>
            </a:r>
            <a:r>
              <a:rPr lang="zh-TW" altLang="en-US" sz="20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solidFill>
                <a:srgbClr val="FFFFFF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32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 smtClean="0"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外交部發言人從五樓到一樓電梯間請示部長</a:t>
            </a:r>
            <a:endParaRPr lang="zh-TW" altLang="en-US" sz="2000" b="1" dirty="0">
              <a:solidFill>
                <a:srgbClr val="FFFFFF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zh-TW" altLang="en-US" sz="32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>
                <a:solidFill>
                  <a:srgbClr val="FFFFCC"/>
                </a:solidFill>
                <a:effectLst/>
                <a:latin typeface="標楷體" pitchFamily="65" charset="-120"/>
                <a:ea typeface="標楷體" pitchFamily="65" charset="-120"/>
              </a:rPr>
              <a:t>溝通及說好話可以自我訓練。</a:t>
            </a:r>
            <a:endParaRPr lang="zh-TW" altLang="en-US" sz="3200" dirty="0"/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-26988"/>
            <a:ext cx="9145016" cy="1143001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一、現代外交實務新思維：溝通世代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052513"/>
            <a:ext cx="9144000" cy="4741862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zh-TW" altLang="en-US" sz="4000" b="1" dirty="0">
                <a:solidFill>
                  <a:srgbClr val="FFFF99"/>
                </a:solidFill>
                <a:effectLst/>
                <a:ea typeface="標楷體" pitchFamily="65" charset="-120"/>
              </a:rPr>
              <a:t>外交工作本質上就是國際溝通</a:t>
            </a:r>
          </a:p>
          <a:p>
            <a:pPr>
              <a:lnSpc>
                <a:spcPts val="4200"/>
              </a:lnSpc>
            </a:pPr>
            <a:r>
              <a:rPr lang="zh-TW" altLang="en-US" sz="4000" b="1" dirty="0">
                <a:solidFill>
                  <a:srgbClr val="FFFF99"/>
                </a:solidFill>
                <a:effectLst/>
                <a:ea typeface="標楷體" pitchFamily="65" charset="-120"/>
              </a:rPr>
              <a:t>國防經貿科技文化藝術</a:t>
            </a:r>
            <a:r>
              <a:rPr lang="zh-TW" altLang="en-US" sz="40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教育</a:t>
            </a:r>
            <a:r>
              <a:rPr lang="en-US" altLang="zh-TW" sz="40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…</a:t>
            </a:r>
            <a:r>
              <a:rPr lang="zh-TW" altLang="en-US" sz="40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等等國際參與暨交流皆為</a:t>
            </a:r>
            <a:r>
              <a:rPr lang="zh-TW" altLang="en-US" sz="4000" b="1" dirty="0">
                <a:solidFill>
                  <a:srgbClr val="FFFF99"/>
                </a:solidFill>
                <a:effectLst/>
                <a:ea typeface="標楷體" pitchFamily="65" charset="-120"/>
              </a:rPr>
              <a:t>現代外交工作一環</a:t>
            </a:r>
          </a:p>
          <a:p>
            <a:pPr>
              <a:lnSpc>
                <a:spcPts val="4200"/>
              </a:lnSpc>
            </a:pPr>
            <a:r>
              <a:rPr lang="zh-TW" altLang="en-US" sz="4000" b="1" dirty="0">
                <a:solidFill>
                  <a:srgbClr val="FFFF99"/>
                </a:solidFill>
                <a:effectLst/>
                <a:ea typeface="標楷體" pitchFamily="65" charset="-120"/>
              </a:rPr>
              <a:t>全球化下之國際組織與國際</a:t>
            </a:r>
            <a:r>
              <a:rPr lang="zh-TW" altLang="en-US" sz="40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事務：</a:t>
            </a:r>
            <a:endParaRPr lang="en-US" altLang="zh-TW" sz="4000" b="1" dirty="0" smtClean="0">
              <a:solidFill>
                <a:srgbClr val="FFFF99"/>
              </a:solidFill>
              <a:effectLst/>
              <a:ea typeface="標楷體" pitchFamily="65" charset="-120"/>
            </a:endParaRPr>
          </a:p>
          <a:p>
            <a:pPr marL="0" indent="0">
              <a:lnSpc>
                <a:spcPts val="4200"/>
              </a:lnSpc>
              <a:buNone/>
            </a:pPr>
            <a:r>
              <a:rPr lang="zh-TW" altLang="en-US" sz="40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   </a:t>
            </a:r>
            <a:r>
              <a:rPr lang="zh-TW" altLang="en-US" sz="28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反恐、環保、綠色能源、人口</a:t>
            </a:r>
            <a:r>
              <a:rPr lang="zh-TW" altLang="en-US" sz="2800" b="1" dirty="0">
                <a:solidFill>
                  <a:srgbClr val="FFFFCC"/>
                </a:solidFill>
                <a:effectLst/>
                <a:ea typeface="標楷體" pitchFamily="65" charset="-120"/>
              </a:rPr>
              <a:t>老化、永續</a:t>
            </a:r>
            <a:r>
              <a:rPr lang="zh-TW" altLang="en-US" sz="28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發展</a:t>
            </a:r>
            <a:r>
              <a:rPr lang="en-US" altLang="zh-TW" sz="28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…</a:t>
            </a:r>
            <a:endParaRPr lang="zh-TW" altLang="en-US" sz="2800" b="1" dirty="0">
              <a:solidFill>
                <a:srgbClr val="FFFFCC"/>
              </a:solidFill>
              <a:effectLst/>
              <a:ea typeface="標楷體" pitchFamily="65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b="1" dirty="0">
                <a:solidFill>
                  <a:srgbClr val="FFFF99"/>
                </a:solidFill>
                <a:effectLst/>
                <a:ea typeface="標楷體" pitchFamily="65" charset="-120"/>
              </a:rPr>
              <a:t>外交實務與</a:t>
            </a:r>
            <a:r>
              <a:rPr lang="zh-TW" altLang="en-US" sz="40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國家利益：</a:t>
            </a:r>
            <a:endParaRPr lang="zh-TW" altLang="en-US" sz="4000" b="1" dirty="0">
              <a:solidFill>
                <a:srgbClr val="FFFF99"/>
              </a:solidFill>
              <a:effectLst/>
              <a:ea typeface="標楷體" pitchFamily="65" charset="-120"/>
            </a:endParaRPr>
          </a:p>
          <a:p>
            <a:pPr>
              <a:lnSpc>
                <a:spcPts val="4200"/>
              </a:lnSpc>
              <a:buFontTx/>
              <a:buNone/>
            </a:pPr>
            <a:r>
              <a:rPr lang="zh-TW" altLang="en-US" sz="4000" b="1" dirty="0">
                <a:solidFill>
                  <a:srgbClr val="FFFF99"/>
                </a:solidFill>
                <a:effectLst/>
                <a:ea typeface="標楷體" pitchFamily="65" charset="-120"/>
              </a:rPr>
              <a:t>   </a:t>
            </a:r>
            <a:r>
              <a:rPr lang="zh-TW" altLang="en-US" sz="2800" b="1" dirty="0">
                <a:solidFill>
                  <a:srgbClr val="FFFFCC"/>
                </a:solidFill>
                <a:effectLst/>
                <a:ea typeface="標楷體" pitchFamily="65" charset="-120"/>
              </a:rPr>
              <a:t>象徵意義與實質作用</a:t>
            </a:r>
          </a:p>
          <a:p>
            <a:pPr>
              <a:lnSpc>
                <a:spcPts val="4200"/>
              </a:lnSpc>
            </a:pPr>
            <a:r>
              <a:rPr lang="zh-TW" altLang="en-US" sz="4000" b="1" dirty="0">
                <a:solidFill>
                  <a:srgbClr val="FFFF99"/>
                </a:solidFill>
                <a:effectLst/>
                <a:ea typeface="標楷體" pitchFamily="65" charset="-120"/>
              </a:rPr>
              <a:t>全民對國際參與應有正確</a:t>
            </a:r>
            <a:r>
              <a:rPr lang="zh-TW" altLang="en-US" sz="4000" b="1" dirty="0" smtClean="0">
                <a:solidFill>
                  <a:srgbClr val="FFFF99"/>
                </a:solidFill>
                <a:effectLst/>
                <a:ea typeface="標楷體" pitchFamily="65" charset="-120"/>
              </a:rPr>
              <a:t>認知</a:t>
            </a:r>
            <a:endParaRPr lang="en-US" altLang="zh-TW" sz="4000" b="1" dirty="0" smtClean="0">
              <a:solidFill>
                <a:srgbClr val="FFFF99"/>
              </a:solidFill>
              <a:effectLst/>
              <a:ea typeface="標楷體" pitchFamily="65" charset="-120"/>
            </a:endParaRPr>
          </a:p>
          <a:p>
            <a:pPr marL="0" indent="0">
              <a:lnSpc>
                <a:spcPts val="4200"/>
              </a:lnSpc>
              <a:buNone/>
            </a:pPr>
            <a:r>
              <a:rPr lang="zh-TW" altLang="en-US" sz="4000" b="1" dirty="0">
                <a:solidFill>
                  <a:srgbClr val="FFFFCC"/>
                </a:solidFill>
                <a:effectLst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   </a:t>
            </a:r>
            <a:r>
              <a:rPr lang="en-US" altLang="zh-TW" sz="40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-</a:t>
            </a:r>
            <a:r>
              <a:rPr lang="zh-TW" altLang="en-US" sz="4000" b="1" dirty="0" smtClean="0">
                <a:solidFill>
                  <a:srgbClr val="FFFFCC"/>
                </a:solidFill>
                <a:effectLst/>
                <a:ea typeface="標楷體" pitchFamily="65" charset="-120"/>
              </a:rPr>
              <a:t>  您我都是貢獻者及受益者</a:t>
            </a:r>
            <a:endParaRPr lang="zh-TW" altLang="en-US" sz="4000" b="1" dirty="0">
              <a:solidFill>
                <a:srgbClr val="FFFFCC"/>
              </a:solidFill>
              <a:effectLst/>
              <a:ea typeface="標楷體" pitchFamily="65" charset="-120"/>
            </a:endParaRP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>
          <a:xfrm>
            <a:off x="179512" y="-14199"/>
            <a:ext cx="9036496" cy="2088232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>二、中華民國國家發展獨特經驗</a:t>
            </a:r>
            <a:r>
              <a:rPr lang="en-US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特粗明體"/>
                <a:ea typeface="標楷體" pitchFamily="65" charset="-120"/>
              </a:rPr>
            </a:br>
            <a:r>
              <a:rPr lang="en-US" altLang="zh-TW" sz="3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一個</a:t>
            </a:r>
            <a:r>
              <a:rPr lang="zh-TW" altLang="en-US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不可能停止進步的國家</a:t>
            </a:r>
            <a:r>
              <a:rPr lang="zh-TW" altLang="en-US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  <a:t/>
            </a:r>
            <a:br>
              <a:rPr lang="zh-TW" altLang="en-US" b="1" dirty="0" smtClean="0">
                <a:solidFill>
                  <a:srgbClr val="FFFF99"/>
                </a:solidFill>
                <a:effectLst/>
                <a:latin typeface="華康特粗明體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>
          <a:xfrm>
            <a:off x="0" y="1628800"/>
            <a:ext cx="9144000" cy="5472608"/>
          </a:xfrm>
        </p:spPr>
        <p:txBody>
          <a:bodyPr/>
          <a:lstStyle/>
          <a:p>
            <a:pPr>
              <a:lnSpc>
                <a:spcPts val="4700"/>
              </a:lnSpc>
            </a:pPr>
            <a:r>
              <a:rPr lang="zh-TW" altLang="en-US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歷史背景：優勢與包袱</a:t>
            </a:r>
            <a:endParaRPr lang="en-US" altLang="zh-TW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500"/>
              </a:lnSpc>
            </a:pPr>
            <a:r>
              <a:rPr lang="zh-TW" altLang="en-US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傳統、現代與未來</a:t>
            </a:r>
            <a:endParaRPr lang="en-US" altLang="zh-TW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500"/>
              </a:lnSpc>
            </a:pPr>
            <a:r>
              <a:rPr lang="zh-TW" altLang="en-US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人民勇氣努力智慧與韌性</a:t>
            </a:r>
            <a:endParaRPr lang="en-US" altLang="zh-TW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500"/>
              </a:lnSpc>
            </a:pPr>
            <a:r>
              <a:rPr lang="zh-TW" altLang="en-US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國家發展內部挑戰：多元文化及海島思維</a:t>
            </a:r>
            <a:endParaRPr lang="en-US" altLang="zh-TW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500"/>
              </a:lnSpc>
            </a:pPr>
            <a:r>
              <a:rPr lang="zh-TW" altLang="en-US" dirty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國家發展</a:t>
            </a:r>
            <a:r>
              <a:rPr lang="zh-TW" altLang="en-US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外來挑戰：獨特無二、奮力向上</a:t>
            </a:r>
            <a:endParaRPr lang="en-US" altLang="zh-TW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500"/>
              </a:lnSpc>
            </a:pPr>
            <a:r>
              <a:rPr lang="zh-TW" altLang="en-US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永續發展 </a:t>
            </a:r>
            <a:r>
              <a:rPr lang="en-US" altLang="zh-TW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 知己知彼</a:t>
            </a:r>
            <a:endParaRPr lang="en-US" altLang="zh-TW" dirty="0" smtClean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500"/>
              </a:lnSpc>
            </a:pPr>
            <a:r>
              <a:rPr lang="zh-TW" altLang="en-US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更多理性 </a:t>
            </a:r>
            <a:r>
              <a:rPr lang="en-US" altLang="zh-TW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 次佳選擇</a:t>
            </a:r>
            <a:endParaRPr lang="zh-TW" altLang="en-US" dirty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zh-TW" altLang="en-US" sz="4800" dirty="0">
                <a:solidFill>
                  <a:srgbClr val="FFFF00"/>
                </a:solidFill>
                <a:latin typeface="華康特粗明體"/>
                <a:ea typeface="標楷體" pitchFamily="65" charset="-120"/>
              </a:rPr>
              <a:t>二、中華民國國家發展獨特經驗</a:t>
            </a:r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3988"/>
            <a:ext cx="9144000" cy="4525962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zh-TW" altLang="en-US" sz="37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認命務實、腳踏實地 </a:t>
            </a:r>
            <a:r>
              <a:rPr lang="zh-TW" altLang="en-US" sz="37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→ </a:t>
            </a:r>
            <a:r>
              <a:rPr lang="zh-TW" altLang="en-US" sz="37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脫離貧窮。</a:t>
            </a:r>
          </a:p>
          <a:p>
            <a:pPr>
              <a:lnSpc>
                <a:spcPct val="105000"/>
              </a:lnSpc>
            </a:pPr>
            <a:r>
              <a:rPr lang="zh-TW" altLang="en-US" sz="37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重視教育、發展經貿 → 改善生活。</a:t>
            </a:r>
          </a:p>
          <a:p>
            <a:pPr>
              <a:lnSpc>
                <a:spcPct val="105000"/>
              </a:lnSpc>
            </a:pPr>
            <a:r>
              <a:rPr lang="zh-TW" altLang="en-US" sz="37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勤能補拙、持續努力 → 一定要成功。</a:t>
            </a:r>
          </a:p>
          <a:p>
            <a:pPr>
              <a:lnSpc>
                <a:spcPct val="105000"/>
              </a:lnSpc>
            </a:pPr>
            <a:r>
              <a:rPr lang="zh-TW" altLang="en-US" sz="37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研發第一、確保實力 → 能競爭與貢獻。</a:t>
            </a:r>
          </a:p>
          <a:p>
            <a:pPr>
              <a:lnSpc>
                <a:spcPct val="105000"/>
              </a:lnSpc>
            </a:pPr>
            <a:r>
              <a:rPr lang="zh-TW" altLang="en-US" sz="37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珍惜成就、愛心分享 → 國際肯定。</a:t>
            </a:r>
          </a:p>
          <a:p>
            <a:pPr>
              <a:lnSpc>
                <a:spcPct val="105000"/>
              </a:lnSpc>
            </a:pPr>
            <a:r>
              <a:rPr lang="zh-TW" altLang="en-US" sz="37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處境獨特、堅忍不拔 → 樂觀</a:t>
            </a:r>
            <a:r>
              <a:rPr lang="zh-TW" altLang="en-US" sz="3700" b="1" dirty="0" smtClean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信心。</a:t>
            </a:r>
            <a:endParaRPr lang="zh-TW" altLang="en-US" sz="3700" b="1" dirty="0">
              <a:solidFill>
                <a:srgbClr val="FFFF99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05000"/>
              </a:lnSpc>
            </a:pPr>
            <a:r>
              <a:rPr lang="zh-TW" altLang="en-US" sz="3700" b="1" dirty="0">
                <a:solidFill>
                  <a:srgbClr val="FFFF99"/>
                </a:solidFill>
                <a:effectLst/>
                <a:latin typeface="標楷體" pitchFamily="65" charset="-120"/>
                <a:ea typeface="標楷體" pitchFamily="65" charset="-120"/>
              </a:rPr>
              <a:t>面對挑戰、信心樂觀 → 永續發展。</a:t>
            </a:r>
            <a:endParaRPr lang="zh-TW" altLang="en-US" sz="37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0408533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395536" y="188640"/>
            <a:ext cx="8642350" cy="326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zh-TW" altLang="en-US" sz="4000" b="1" dirty="0">
                <a:solidFill>
                  <a:srgbClr val="FFFF99"/>
                </a:solidFill>
                <a:ea typeface="標楷體" pitchFamily="65" charset="-120"/>
              </a:rPr>
              <a:t>法華經濟貿易觀光促進會</a:t>
            </a:r>
          </a:p>
          <a:p>
            <a:pPr algn="ctr">
              <a:lnSpc>
                <a:spcPct val="85000"/>
              </a:lnSpc>
            </a:pPr>
            <a:r>
              <a:rPr lang="fr-FR" altLang="zh-TW" sz="3200" b="1" dirty="0">
                <a:solidFill>
                  <a:srgbClr val="FFFF99"/>
                </a:solidFill>
                <a:ea typeface="標楷體" pitchFamily="65" charset="-120"/>
              </a:rPr>
              <a:t>Association pour la Promotion des Echanges Commerciaux et Touristiques avec Taiwan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altLang="zh-TW" sz="3200" b="1" dirty="0">
                <a:solidFill>
                  <a:srgbClr val="FFFF99"/>
                </a:solidFill>
                <a:ea typeface="標楷體" pitchFamily="65" charset="-120"/>
              </a:rPr>
              <a:t>A.S.P.E.C.T. - TAIWAN</a:t>
            </a:r>
            <a:r>
              <a:rPr lang="zh-TW" altLang="en-US" sz="3200" b="1" dirty="0">
                <a:solidFill>
                  <a:srgbClr val="FFFF99"/>
                </a:solidFill>
                <a:ea typeface="標楷體" pitchFamily="65" charset="-120"/>
              </a:rPr>
              <a:t>（</a:t>
            </a:r>
            <a:r>
              <a:rPr lang="en-US" altLang="zh-TW" sz="3200" b="1" dirty="0">
                <a:solidFill>
                  <a:srgbClr val="FFFF99"/>
                </a:solidFill>
                <a:ea typeface="標楷體" pitchFamily="65" charset="-120"/>
              </a:rPr>
              <a:t>1972</a:t>
            </a:r>
            <a:r>
              <a:rPr lang="zh-TW" altLang="en-US" sz="3200" b="1" dirty="0">
                <a:solidFill>
                  <a:srgbClr val="FFFF99"/>
                </a:solidFill>
                <a:ea typeface="標楷體" pitchFamily="65" charset="-120"/>
              </a:rPr>
              <a:t>）</a:t>
            </a:r>
          </a:p>
          <a:p>
            <a:pPr algn="ctr">
              <a:lnSpc>
                <a:spcPct val="80000"/>
              </a:lnSpc>
            </a:pPr>
            <a:r>
              <a:rPr lang="zh-TW" altLang="en-US" sz="4000" b="1" dirty="0">
                <a:solidFill>
                  <a:srgbClr val="FFFF99"/>
                </a:solidFill>
                <a:ea typeface="標楷體" pitchFamily="65" charset="-120"/>
              </a:rPr>
              <a:t>駐法國台北代表處</a:t>
            </a:r>
          </a:p>
          <a:p>
            <a:pPr>
              <a:lnSpc>
                <a:spcPct val="80000"/>
              </a:lnSpc>
            </a:pPr>
            <a:r>
              <a:rPr lang="en-US" altLang="zh-TW" sz="3200" b="1" dirty="0">
                <a:solidFill>
                  <a:srgbClr val="FFFF99"/>
                </a:solidFill>
                <a:ea typeface="標楷體" pitchFamily="65" charset="-120"/>
              </a:rPr>
              <a:t>Bureau de </a:t>
            </a:r>
            <a:r>
              <a:rPr lang="en-US" altLang="zh-TW" sz="3200" b="1" dirty="0" err="1">
                <a:solidFill>
                  <a:srgbClr val="FFFF99"/>
                </a:solidFill>
                <a:ea typeface="標楷體" pitchFamily="65" charset="-120"/>
              </a:rPr>
              <a:t>Repr</a:t>
            </a:r>
            <a:r>
              <a:rPr lang="en-US" altLang="zh-TW" sz="3200" b="1" dirty="0" err="1">
                <a:solidFill>
                  <a:srgbClr val="FFFF99"/>
                </a:solidFill>
                <a:ea typeface="標楷體" pitchFamily="65" charset="-120"/>
                <a:cs typeface="Times New Roman" pitchFamily="18" charset="0"/>
              </a:rPr>
              <a:t>é</a:t>
            </a:r>
            <a:r>
              <a:rPr lang="en-US" altLang="zh-TW" sz="3200" b="1" dirty="0" err="1">
                <a:solidFill>
                  <a:srgbClr val="FFFF99"/>
                </a:solidFill>
                <a:ea typeface="標楷體" pitchFamily="65" charset="-120"/>
              </a:rPr>
              <a:t>sentation</a:t>
            </a:r>
            <a:r>
              <a:rPr lang="en-US" altLang="zh-TW" sz="3200" b="1" dirty="0">
                <a:solidFill>
                  <a:srgbClr val="FFFF99"/>
                </a:solidFill>
                <a:ea typeface="標楷體" pitchFamily="65" charset="-120"/>
              </a:rPr>
              <a:t> de Taipei en France </a:t>
            </a:r>
            <a:r>
              <a:rPr lang="en-US" altLang="zh-TW" sz="3200" b="1" dirty="0">
                <a:ea typeface="標楷體" pitchFamily="65" charset="-120"/>
              </a:rPr>
              <a:t>(1996)</a:t>
            </a:r>
          </a:p>
        </p:txBody>
      </p:sp>
      <p:pic>
        <p:nvPicPr>
          <p:cNvPr id="7" name="圖片 6" descr="代表處中庭-2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0687"/>
            <a:ext cx="9144000" cy="381731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252536" y="63813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FFFF00"/>
                </a:solidFill>
                <a:ea typeface="標楷體" pitchFamily="65" charset="-120"/>
              </a:rPr>
              <a:t>駐法國代表處中庭  </a:t>
            </a:r>
            <a:r>
              <a:rPr lang="en-US" altLang="zh-TW" sz="2800" b="1" dirty="0" smtClean="0">
                <a:solidFill>
                  <a:srgbClr val="FFFF00"/>
                </a:solidFill>
                <a:ea typeface="標楷體" pitchFamily="65" charset="-120"/>
              </a:rPr>
              <a:t>78, Rue de l</a:t>
            </a:r>
            <a:r>
              <a:rPr lang="fr-FR" altLang="zh-TW" sz="2800" b="1" dirty="0" smtClean="0">
                <a:solidFill>
                  <a:srgbClr val="FFFF00"/>
                </a:solidFill>
                <a:ea typeface="標楷體" pitchFamily="65" charset="-120"/>
              </a:rPr>
              <a:t>’</a:t>
            </a:r>
            <a:r>
              <a:rPr lang="en-US" altLang="zh-TW" sz="2800" b="1" dirty="0" err="1" smtClean="0">
                <a:solidFill>
                  <a:srgbClr val="FFFF00"/>
                </a:solidFill>
                <a:ea typeface="標楷體" pitchFamily="65" charset="-120"/>
              </a:rPr>
              <a:t>Université</a:t>
            </a:r>
            <a:r>
              <a:rPr lang="en-US" altLang="zh-TW" sz="2800" b="1" dirty="0" smtClean="0">
                <a:solidFill>
                  <a:srgbClr val="FFFF00"/>
                </a:solidFill>
                <a:ea typeface="標楷體" pitchFamily="65" charset="-120"/>
              </a:rPr>
              <a:t>, 75007 Paris</a:t>
            </a:r>
            <a:endParaRPr lang="en-US" altLang="zh-TW" sz="2800" dirty="0">
              <a:ea typeface="標楷體" pitchFamily="65" charset="-120"/>
            </a:endParaRP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rag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rag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ag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rag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ag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ag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ag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ag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agon 8">
        <a:dk1>
          <a:srgbClr val="000000"/>
        </a:dk1>
        <a:lt1>
          <a:srgbClr val="FF0000"/>
        </a:lt1>
        <a:dk2>
          <a:srgbClr val="000000"/>
        </a:dk2>
        <a:lt2>
          <a:srgbClr val="C0C0C0"/>
        </a:lt2>
        <a:accent1>
          <a:srgbClr val="FEE002"/>
        </a:accent1>
        <a:accent2>
          <a:srgbClr val="3333CC"/>
        </a:accent2>
        <a:accent3>
          <a:srgbClr val="FFAAAA"/>
        </a:accent3>
        <a:accent4>
          <a:srgbClr val="000000"/>
        </a:accent4>
        <a:accent5>
          <a:srgbClr val="FEEDAA"/>
        </a:accent5>
        <a:accent6>
          <a:srgbClr val="2D2DB9"/>
        </a:accent6>
        <a:hlink>
          <a:srgbClr val="0099FF"/>
        </a:hlink>
        <a:folHlink>
          <a:srgbClr val="FF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CDRAGON</Template>
  <TotalTime>18715</TotalTime>
  <Words>1196</Words>
  <Application>Microsoft Office PowerPoint</Application>
  <PresentationFormat>如螢幕大小 (4:3)</PresentationFormat>
  <Paragraphs>159</Paragraphs>
  <Slides>17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cdragon</vt:lpstr>
      <vt:lpstr> 呂大使開講16 平 常 心 看 台 灣 –以感恩的心從分享外交專業經驗談起  -</vt:lpstr>
      <vt:lpstr>一、現代外交實務新思維：溝通世代</vt:lpstr>
      <vt:lpstr>一、現代外交實務新思維：溝通世代</vt:lpstr>
      <vt:lpstr>一、現代外交實務新思維：溝通世代</vt:lpstr>
      <vt:lpstr>一、現代外交實務新思維：溝通世代</vt:lpstr>
      <vt:lpstr>一、現代外交實務新思維：溝通世代</vt:lpstr>
      <vt:lpstr>二、中華民國國家發展獨特經驗 - 一個不可能停止進步的國家 </vt:lpstr>
      <vt:lpstr>二、中華民國國家發展獨特經驗</vt:lpstr>
      <vt:lpstr>PowerPoint 簡報</vt:lpstr>
      <vt:lpstr>PowerPoint 簡報</vt:lpstr>
      <vt:lpstr> 三、分享四十年外交工作實務經驗   –  我所瞭解的法國、瑞士及荷蘭 </vt:lpstr>
      <vt:lpstr>PowerPoint 簡報</vt:lpstr>
      <vt:lpstr>四、公民社會與國家競爭力： </vt:lpstr>
      <vt:lpstr>四、公民社會與國家競爭力：</vt:lpstr>
      <vt:lpstr>五、天助人助：自己是最重要的貴人 </vt:lpstr>
      <vt:lpstr>五、天助人助：您是最重要的貴人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國際談判技巧與實務</dc:title>
  <dc:creator>dica</dc:creator>
  <cp:lastModifiedBy>艾倫</cp:lastModifiedBy>
  <cp:revision>349</cp:revision>
  <dcterms:created xsi:type="dcterms:W3CDTF">2004-10-16T08:21:53Z</dcterms:created>
  <dcterms:modified xsi:type="dcterms:W3CDTF">2015-10-01T02:53:37Z</dcterms:modified>
</cp:coreProperties>
</file>