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sldIdLst>
    <p:sldId id="256" r:id="rId2"/>
    <p:sldId id="294" r:id="rId3"/>
    <p:sldId id="258" r:id="rId4"/>
    <p:sldId id="259" r:id="rId5"/>
    <p:sldId id="260" r:id="rId6"/>
    <p:sldId id="261" r:id="rId7"/>
    <p:sldId id="262" r:id="rId8"/>
    <p:sldId id="263" r:id="rId9"/>
    <p:sldId id="264" r:id="rId10"/>
    <p:sldId id="265" r:id="rId11"/>
    <p:sldId id="266" r:id="rId12"/>
    <p:sldId id="267" r:id="rId13"/>
    <p:sldId id="268" r:id="rId14"/>
    <p:sldId id="271" r:id="rId15"/>
    <p:sldId id="274" r:id="rId16"/>
    <p:sldId id="275" r:id="rId17"/>
    <p:sldId id="273" r:id="rId18"/>
    <p:sldId id="279" r:id="rId19"/>
    <p:sldId id="280" r:id="rId20"/>
    <p:sldId id="281" r:id="rId21"/>
    <p:sldId id="282" r:id="rId22"/>
    <p:sldId id="283" r:id="rId23"/>
    <p:sldId id="284" r:id="rId24"/>
    <p:sldId id="286" r:id="rId25"/>
    <p:sldId id="287" r:id="rId26"/>
    <p:sldId id="288" r:id="rId27"/>
    <p:sldId id="291" r:id="rId28"/>
    <p:sldId id="292" r:id="rId29"/>
    <p:sldId id="293" r:id="rId30"/>
    <p:sldId id="295" r:id="rId31"/>
    <p:sldId id="296" r:id="rId32"/>
    <p:sldId id="297" r:id="rId33"/>
  </p:sldIdLst>
  <p:sldSz cx="9144000" cy="6858000" type="screen4x3"/>
  <p:notesSz cx="6858000" cy="9144000"/>
  <p:defaultText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5" d="100"/>
          <a:sy n="105" d="100"/>
        </p:scale>
        <p:origin x="-1158"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zh-TW" altLang="en-US" smtClean="0"/>
              <a:t>按一下以編輯母片標題樣式</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smtClean="0"/>
              <a:t>按一下以編輯母片副標題樣式</a:t>
            </a:r>
            <a:endParaRPr kumimoji="0" lang="en-US"/>
          </a:p>
        </p:txBody>
      </p:sp>
      <p:sp>
        <p:nvSpPr>
          <p:cNvPr id="30" name="Date Placeholder 29"/>
          <p:cNvSpPr>
            <a:spLocks noGrp="1"/>
          </p:cNvSpPr>
          <p:nvPr>
            <p:ph type="dt" sz="half" idx="10"/>
          </p:nvPr>
        </p:nvSpPr>
        <p:spPr/>
        <p:txBody>
          <a:bodyPr/>
          <a:lstStyle/>
          <a:p>
            <a:fld id="{A996C041-77C6-884E-9FE0-4BBD9C6D7F2F}" type="datetimeFigureOut">
              <a:rPr kumimoji="1" lang="zh-TW" altLang="en-US" smtClean="0"/>
              <a:t>2015/10/3</a:t>
            </a:fld>
            <a:endParaRPr kumimoji="1" lang="zh-TW" altLang="en-US"/>
          </a:p>
        </p:txBody>
      </p:sp>
      <p:sp>
        <p:nvSpPr>
          <p:cNvPr id="19" name="Footer Placeholder 18"/>
          <p:cNvSpPr>
            <a:spLocks noGrp="1"/>
          </p:cNvSpPr>
          <p:nvPr>
            <p:ph type="ftr" sz="quarter" idx="11"/>
          </p:nvPr>
        </p:nvSpPr>
        <p:spPr/>
        <p:txBody>
          <a:bodyPr/>
          <a:lstStyle/>
          <a:p>
            <a:endParaRPr kumimoji="1" lang="zh-TW" altLang="en-US"/>
          </a:p>
        </p:txBody>
      </p:sp>
      <p:sp>
        <p:nvSpPr>
          <p:cNvPr id="27" name="Slide Number Placeholder 26"/>
          <p:cNvSpPr>
            <a:spLocks noGrp="1"/>
          </p:cNvSpPr>
          <p:nvPr>
            <p:ph type="sldNum" sz="quarter" idx="12"/>
          </p:nvPr>
        </p:nvSpPr>
        <p:spPr/>
        <p:txBody>
          <a:bodyPr/>
          <a:lstStyle/>
          <a:p>
            <a:fld id="{FA84A37A-AFC2-4A01-80A1-FC20F2C0D5BB}"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zh-TW" altLang="en-US" smtClean="0"/>
              <a:t>按一下以編輯母片標題樣式</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Date Placeholder 3"/>
          <p:cNvSpPr>
            <a:spLocks noGrp="1"/>
          </p:cNvSpPr>
          <p:nvPr>
            <p:ph type="dt" sz="half" idx="10"/>
          </p:nvPr>
        </p:nvSpPr>
        <p:spPr/>
        <p:txBody>
          <a:bodyPr/>
          <a:lstStyle/>
          <a:p>
            <a:fld id="{A996C041-77C6-884E-9FE0-4BBD9C6D7F2F}" type="datetimeFigureOut">
              <a:rPr kumimoji="1" lang="zh-TW" altLang="en-US" smtClean="0"/>
              <a:t>2015/10/3</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3144D999-D718-A04C-9BBA-2E803EDE6DA3}" type="slidenum">
              <a:rPr kumimoji="1" lang="zh-TW" altLang="en-US" smtClean="0"/>
              <a:t>‹#›</a:t>
            </a:fld>
            <a:endParaRPr kumimoji="1"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zh-TW" altLang="en-US" smtClean="0"/>
              <a:t>按一下以編輯母片標題樣式</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Date Placeholder 3"/>
          <p:cNvSpPr>
            <a:spLocks noGrp="1"/>
          </p:cNvSpPr>
          <p:nvPr>
            <p:ph type="dt" sz="half" idx="10"/>
          </p:nvPr>
        </p:nvSpPr>
        <p:spPr/>
        <p:txBody>
          <a:bodyPr/>
          <a:lstStyle/>
          <a:p>
            <a:fld id="{A996C041-77C6-884E-9FE0-4BBD9C6D7F2F}" type="datetimeFigureOut">
              <a:rPr kumimoji="1" lang="zh-TW" altLang="en-US" smtClean="0"/>
              <a:t>2015/10/3</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3144D999-D718-A04C-9BBA-2E803EDE6DA3}" type="slidenum">
              <a:rPr kumimoji="1" lang="zh-TW" altLang="en-US" smtClean="0"/>
              <a:t>‹#›</a:t>
            </a:fld>
            <a:endParaRPr kumimoji="1"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標題投影片含圖片">
    <p:bg>
      <p:bgRef idx="1002">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854200" y="3693645"/>
            <a:ext cx="5446713" cy="1470025"/>
          </a:xfrm>
        </p:spPr>
        <p:txBody>
          <a:bodyPr anchor="b" anchorCtr="0"/>
          <a:lstStyle>
            <a:lvl1pPr>
              <a:lnSpc>
                <a:spcPts val="6800"/>
              </a:lnSpc>
              <a:defRPr sz="6500">
                <a:latin typeface="+mj-lt"/>
              </a:defRPr>
            </a:lvl1pPr>
          </a:lstStyle>
          <a:p>
            <a:r>
              <a:rPr lang="zh-TW" altLang="en-US" smtClean="0"/>
              <a:t>按一下以編輯母片標題樣式</a:t>
            </a:r>
            <a:endParaRPr/>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spcBef>
                <a:spcPts val="300"/>
              </a:spcBef>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按一下以編輯母片子標題樣式</a:t>
            </a:r>
            <a:endParaRPr dirty="0"/>
          </a:p>
        </p:txBody>
      </p:sp>
      <p:sp>
        <p:nvSpPr>
          <p:cNvPr id="4" name="Date Placeholder 3"/>
          <p:cNvSpPr>
            <a:spLocks noGrp="1"/>
          </p:cNvSpPr>
          <p:nvPr>
            <p:ph type="dt" sz="half" idx="10"/>
          </p:nvPr>
        </p:nvSpPr>
        <p:spPr>
          <a:xfrm>
            <a:off x="5257800" y="6356350"/>
            <a:ext cx="2133600" cy="365125"/>
          </a:xfrm>
        </p:spPr>
        <p:txBody>
          <a:bodyPr/>
          <a:lstStyle>
            <a:lvl1pPr>
              <a:defRPr>
                <a:solidFill>
                  <a:schemeClr val="tx2"/>
                </a:solidFill>
              </a:defRPr>
            </a:lvl1pPr>
          </a:lstStyle>
          <a:p>
            <a:fld id="{A996C041-77C6-884E-9FE0-4BBD9C6D7F2F}" type="datetimeFigureOut">
              <a:rPr kumimoji="1" lang="zh-TW" altLang="en-US" smtClean="0"/>
              <a:t>2015/10/3</a:t>
            </a:fld>
            <a:endParaRPr kumimoji="1" lang="zh-TW" altLang="en-US"/>
          </a:p>
        </p:txBody>
      </p:sp>
      <p:sp>
        <p:nvSpPr>
          <p:cNvPr id="5" name="Footer Placeholder 4"/>
          <p:cNvSpPr>
            <a:spLocks noGrp="1"/>
          </p:cNvSpPr>
          <p:nvPr>
            <p:ph type="ftr" sz="quarter" idx="11"/>
          </p:nvPr>
        </p:nvSpPr>
        <p:spPr>
          <a:xfrm>
            <a:off x="1752600" y="6356350"/>
            <a:ext cx="2895600" cy="365125"/>
          </a:xfrm>
        </p:spPr>
        <p:txBody>
          <a:bodyPr/>
          <a:lstStyle>
            <a:lvl1pPr>
              <a:defRPr>
                <a:solidFill>
                  <a:schemeClr val="tx2"/>
                </a:solidFill>
              </a:defRPr>
            </a:lvl1pPr>
          </a:lstStyle>
          <a:p>
            <a:endParaRPr kumimoji="1" lang="zh-TW" altLang="en-US"/>
          </a:p>
        </p:txBody>
      </p:sp>
      <p:sp>
        <p:nvSpPr>
          <p:cNvPr id="14" name="Picture Placeholder 13"/>
          <p:cNvSpPr>
            <a:spLocks noGrp="1"/>
          </p:cNvSpPr>
          <p:nvPr>
            <p:ph type="pic" sz="quarter" idx="12"/>
          </p:nvPr>
        </p:nvSpPr>
        <p:spPr>
          <a:xfrm>
            <a:off x="3307977" y="950260"/>
            <a:ext cx="2528046" cy="2528046"/>
          </a:xfrm>
          <a:prstGeom prst="ellipse">
            <a:avLst/>
          </a:prstGeom>
          <a:solidFill>
            <a:schemeClr val="bg1">
              <a:lumMod val="85000"/>
            </a:schemeClr>
          </a:solidFill>
          <a:ln w="101600">
            <a:noFill/>
            <a:miter lim="800000"/>
          </a:ln>
          <a:effectLst>
            <a:innerShdw blurRad="762000">
              <a:schemeClr val="accent1">
                <a:alpha val="80000"/>
              </a:schemeClr>
            </a:innerShdw>
            <a:softEdge rad="317500"/>
          </a:effectLst>
        </p:spPr>
        <p:txBody>
          <a:bodyPr vert="horz" lIns="91440" tIns="45720" rIns="91440" bIns="45720" rtlCol="0">
            <a:normAutofit/>
          </a:bodyPr>
          <a:lstStyle>
            <a:lvl1pPr marL="0" indent="0" algn="ctr" defTabSz="914400" rtl="0" eaLnBrk="1" latinLnBrk="0" hangingPunct="1">
              <a:spcBef>
                <a:spcPts val="2400"/>
              </a:spcBef>
              <a:buClr>
                <a:schemeClr val="accent1">
                  <a:lumMod val="60000"/>
                  <a:lumOff val="40000"/>
                </a:schemeClr>
              </a:buClr>
              <a:buFont typeface="Candara" pitchFamily="34" charset="0"/>
              <a:buNone/>
              <a:defRPr sz="2400" kern="1200">
                <a:solidFill>
                  <a:schemeClr val="tx2"/>
                </a:solidFill>
                <a:latin typeface="+mn-lt"/>
                <a:ea typeface="+mn-ea"/>
                <a:cs typeface="+mn-cs"/>
              </a:defRPr>
            </a:lvl1pPr>
          </a:lstStyle>
          <a:p>
            <a:r>
              <a:rPr lang="zh-TW" altLang="en-US" smtClean="0"/>
              <a:t>將圖片拖曳至版面配置區或按一下圖示以新增</a:t>
            </a:r>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zh-TW" altLang="en-US" smtClean="0"/>
              <a:t>按一下以編輯母片標題樣式</a:t>
            </a:r>
            <a:endParaRPr kumimoji="0" lang="en-US"/>
          </a:p>
        </p:txBody>
      </p:sp>
      <p:sp>
        <p:nvSpPr>
          <p:cNvPr id="3" name="Content Placeholder 2"/>
          <p:cNvSpPr>
            <a:spLocks noGrp="1"/>
          </p:cNvSpPr>
          <p:nvPr>
            <p:ph idx="1"/>
          </p:nvPr>
        </p:nvSpPr>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Date Placeholder 3"/>
          <p:cNvSpPr>
            <a:spLocks noGrp="1"/>
          </p:cNvSpPr>
          <p:nvPr>
            <p:ph type="dt" sz="half" idx="10"/>
          </p:nvPr>
        </p:nvSpPr>
        <p:spPr/>
        <p:txBody>
          <a:bodyPr/>
          <a:lstStyle/>
          <a:p>
            <a:fld id="{A996C041-77C6-884E-9FE0-4BBD9C6D7F2F}" type="datetimeFigureOut">
              <a:rPr kumimoji="1" lang="zh-TW" altLang="en-US" smtClean="0"/>
              <a:t>2015/10/3</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3144D999-D718-A04C-9BBA-2E803EDE6DA3}" type="slidenum">
              <a:rPr kumimoji="1" lang="zh-TW" altLang="en-US" smtClean="0"/>
              <a:t>‹#›</a:t>
            </a:fld>
            <a:endParaRPr kumimoji="1"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zh-TW" altLang="en-US" smtClean="0"/>
              <a:t>按一下以編輯母片標題樣式</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TW" altLang="en-US" smtClean="0"/>
              <a:t>按一下以編輯母片文字樣式</a:t>
            </a:r>
          </a:p>
        </p:txBody>
      </p:sp>
      <p:sp>
        <p:nvSpPr>
          <p:cNvPr id="4" name="Date Placeholder 3"/>
          <p:cNvSpPr>
            <a:spLocks noGrp="1"/>
          </p:cNvSpPr>
          <p:nvPr>
            <p:ph type="dt" sz="half" idx="10"/>
          </p:nvPr>
        </p:nvSpPr>
        <p:spPr/>
        <p:txBody>
          <a:bodyPr/>
          <a:lstStyle/>
          <a:p>
            <a:fld id="{A996C041-77C6-884E-9FE0-4BBD9C6D7F2F}" type="datetimeFigureOut">
              <a:rPr kumimoji="1" lang="zh-TW" altLang="en-US" smtClean="0"/>
              <a:t>2015/10/3</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3144D999-D718-A04C-9BBA-2E803EDE6DA3}" type="slidenum">
              <a:rPr kumimoji="1" lang="zh-TW" altLang="en-US" smtClean="0"/>
              <a:t>‹#›</a:t>
            </a:fld>
            <a:endParaRPr kumimoji="1" lang="zh-TW"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zh-TW" altLang="en-US" smtClean="0"/>
              <a:t>按一下以編輯母片標題樣式</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Date Placeholder 4"/>
          <p:cNvSpPr>
            <a:spLocks noGrp="1"/>
          </p:cNvSpPr>
          <p:nvPr>
            <p:ph type="dt" sz="half" idx="10"/>
          </p:nvPr>
        </p:nvSpPr>
        <p:spPr/>
        <p:txBody>
          <a:bodyPr/>
          <a:lstStyle/>
          <a:p>
            <a:fld id="{A996C041-77C6-884E-9FE0-4BBD9C6D7F2F}" type="datetimeFigureOut">
              <a:rPr kumimoji="1" lang="zh-TW" altLang="en-US" smtClean="0"/>
              <a:t>2015/10/3</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7" name="Slide Number Placeholder 6"/>
          <p:cNvSpPr>
            <a:spLocks noGrp="1"/>
          </p:cNvSpPr>
          <p:nvPr>
            <p:ph type="sldNum" sz="quarter" idx="12"/>
          </p:nvPr>
        </p:nvSpPr>
        <p:spPr/>
        <p:txBody>
          <a:bodyPr/>
          <a:lstStyle/>
          <a:p>
            <a:fld id="{3144D999-D718-A04C-9BBA-2E803EDE6DA3}" type="slidenum">
              <a:rPr kumimoji="1" lang="zh-TW" altLang="en-US" smtClean="0"/>
              <a:t>‹#›</a:t>
            </a:fld>
            <a:endParaRPr kumimoji="1"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zh-TW" altLang="en-US" smtClean="0"/>
              <a:t>按一下以編輯母片標題樣式</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smtClean="0"/>
              <a:t>按一下以編輯母片文字樣式</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smtClean="0"/>
              <a:t>按一下以編輯母片文字樣式</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Date Placeholder 6"/>
          <p:cNvSpPr>
            <a:spLocks noGrp="1"/>
          </p:cNvSpPr>
          <p:nvPr>
            <p:ph type="dt" sz="half" idx="10"/>
          </p:nvPr>
        </p:nvSpPr>
        <p:spPr/>
        <p:txBody>
          <a:bodyPr/>
          <a:lstStyle/>
          <a:p>
            <a:fld id="{A996C041-77C6-884E-9FE0-4BBD9C6D7F2F}" type="datetimeFigureOut">
              <a:rPr kumimoji="1" lang="zh-TW" altLang="en-US" smtClean="0"/>
              <a:t>2015/10/3</a:t>
            </a:fld>
            <a:endParaRPr kumimoji="1" lang="zh-TW" altLang="en-US"/>
          </a:p>
        </p:txBody>
      </p:sp>
      <p:sp>
        <p:nvSpPr>
          <p:cNvPr id="8" name="Footer Placeholder 7"/>
          <p:cNvSpPr>
            <a:spLocks noGrp="1"/>
          </p:cNvSpPr>
          <p:nvPr>
            <p:ph type="ftr" sz="quarter" idx="11"/>
          </p:nvPr>
        </p:nvSpPr>
        <p:spPr/>
        <p:txBody>
          <a:bodyPr/>
          <a:lstStyle/>
          <a:p>
            <a:endParaRPr kumimoji="1" lang="zh-TW" altLang="en-US"/>
          </a:p>
        </p:txBody>
      </p:sp>
      <p:sp>
        <p:nvSpPr>
          <p:cNvPr id="9" name="Slide Number Placeholder 8"/>
          <p:cNvSpPr>
            <a:spLocks noGrp="1"/>
          </p:cNvSpPr>
          <p:nvPr>
            <p:ph type="sldNum" sz="quarter" idx="12"/>
          </p:nvPr>
        </p:nvSpPr>
        <p:spPr/>
        <p:txBody>
          <a:bodyPr/>
          <a:lstStyle/>
          <a:p>
            <a:fld id="{3144D999-D718-A04C-9BBA-2E803EDE6DA3}" type="slidenum">
              <a:rPr kumimoji="1" lang="zh-TW" altLang="en-US" smtClean="0"/>
              <a:t>‹#›</a:t>
            </a:fld>
            <a:endParaRPr kumimoji="1"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zh-TW" altLang="en-US" smtClean="0"/>
              <a:t>按一下以編輯母片標題樣式</a:t>
            </a:r>
            <a:endParaRPr kumimoji="0" lang="en-US"/>
          </a:p>
        </p:txBody>
      </p:sp>
      <p:sp>
        <p:nvSpPr>
          <p:cNvPr id="3" name="Date Placeholder 2"/>
          <p:cNvSpPr>
            <a:spLocks noGrp="1"/>
          </p:cNvSpPr>
          <p:nvPr>
            <p:ph type="dt" sz="half" idx="10"/>
          </p:nvPr>
        </p:nvSpPr>
        <p:spPr/>
        <p:txBody>
          <a:bodyPr/>
          <a:lstStyle/>
          <a:p>
            <a:fld id="{A996C041-77C6-884E-9FE0-4BBD9C6D7F2F}" type="datetimeFigureOut">
              <a:rPr kumimoji="1" lang="zh-TW" altLang="en-US" smtClean="0"/>
              <a:t>2015/10/3</a:t>
            </a:fld>
            <a:endParaRPr kumimoji="1" lang="zh-TW" altLang="en-US"/>
          </a:p>
        </p:txBody>
      </p:sp>
      <p:sp>
        <p:nvSpPr>
          <p:cNvPr id="4" name="Footer Placeholder 3"/>
          <p:cNvSpPr>
            <a:spLocks noGrp="1"/>
          </p:cNvSpPr>
          <p:nvPr>
            <p:ph type="ftr" sz="quarter" idx="11"/>
          </p:nvPr>
        </p:nvSpPr>
        <p:spPr/>
        <p:txBody>
          <a:bodyPr/>
          <a:lstStyle/>
          <a:p>
            <a:endParaRPr kumimoji="1" lang="zh-TW" altLang="en-US"/>
          </a:p>
        </p:txBody>
      </p:sp>
      <p:sp>
        <p:nvSpPr>
          <p:cNvPr id="5" name="Slide Number Placeholder 4"/>
          <p:cNvSpPr>
            <a:spLocks noGrp="1"/>
          </p:cNvSpPr>
          <p:nvPr>
            <p:ph type="sldNum" sz="quarter" idx="12"/>
          </p:nvPr>
        </p:nvSpPr>
        <p:spPr/>
        <p:txBody>
          <a:bodyPr/>
          <a:lstStyle/>
          <a:p>
            <a:fld id="{3144D999-D718-A04C-9BBA-2E803EDE6DA3}" type="slidenum">
              <a:rPr kumimoji="1" lang="zh-TW" altLang="en-US" smtClean="0"/>
              <a:t>‹#›</a:t>
            </a:fld>
            <a:endParaRPr kumimoji="1"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96C041-77C6-884E-9FE0-4BBD9C6D7F2F}" type="datetimeFigureOut">
              <a:rPr kumimoji="1" lang="zh-TW" altLang="en-US" smtClean="0"/>
              <a:t>2015/10/3</a:t>
            </a:fld>
            <a:endParaRPr kumimoji="1" lang="zh-TW" altLang="en-US"/>
          </a:p>
        </p:txBody>
      </p:sp>
      <p:sp>
        <p:nvSpPr>
          <p:cNvPr id="3" name="Footer Placeholder 2"/>
          <p:cNvSpPr>
            <a:spLocks noGrp="1"/>
          </p:cNvSpPr>
          <p:nvPr>
            <p:ph type="ftr" sz="quarter" idx="11"/>
          </p:nvPr>
        </p:nvSpPr>
        <p:spPr/>
        <p:txBody>
          <a:bodyPr/>
          <a:lstStyle/>
          <a:p>
            <a:endParaRPr kumimoji="1" lang="zh-TW" altLang="en-US"/>
          </a:p>
        </p:txBody>
      </p:sp>
      <p:sp>
        <p:nvSpPr>
          <p:cNvPr id="4" name="Slide Number Placeholder 3"/>
          <p:cNvSpPr>
            <a:spLocks noGrp="1"/>
          </p:cNvSpPr>
          <p:nvPr>
            <p:ph type="sldNum" sz="quarter" idx="12"/>
          </p:nvPr>
        </p:nvSpPr>
        <p:spPr/>
        <p:txBody>
          <a:bodyPr/>
          <a:lstStyle/>
          <a:p>
            <a:fld id="{3144D999-D718-A04C-9BBA-2E803EDE6DA3}" type="slidenum">
              <a:rPr kumimoji="1" lang="zh-TW" altLang="en-US" smtClean="0"/>
              <a:t>‹#›</a:t>
            </a:fld>
            <a:endParaRPr kumimoji="1"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zh-TW" altLang="en-US" smtClean="0"/>
              <a:t>按一下以編輯母片標題樣式</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zh-TW" altLang="en-US" smtClean="0"/>
              <a:t>按一下以編輯母片文字樣式</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Date Placeholder 4"/>
          <p:cNvSpPr>
            <a:spLocks noGrp="1"/>
          </p:cNvSpPr>
          <p:nvPr>
            <p:ph type="dt" sz="half" idx="10"/>
          </p:nvPr>
        </p:nvSpPr>
        <p:spPr/>
        <p:txBody>
          <a:bodyPr/>
          <a:lstStyle/>
          <a:p>
            <a:fld id="{A996C041-77C6-884E-9FE0-4BBD9C6D7F2F}" type="datetimeFigureOut">
              <a:rPr kumimoji="1" lang="zh-TW" altLang="en-US" smtClean="0"/>
              <a:t>2015/10/3</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7" name="Slide Number Placeholder 6"/>
          <p:cNvSpPr>
            <a:spLocks noGrp="1"/>
          </p:cNvSpPr>
          <p:nvPr>
            <p:ph type="sldNum" sz="quarter" idx="12"/>
          </p:nvPr>
        </p:nvSpPr>
        <p:spPr/>
        <p:txBody>
          <a:bodyPr/>
          <a:lstStyle/>
          <a:p>
            <a:fld id="{3144D999-D718-A04C-9BBA-2E803EDE6DA3}" type="slidenum">
              <a:rPr kumimoji="1" lang="zh-TW" altLang="en-US" smtClean="0"/>
              <a:t>‹#›</a:t>
            </a:fld>
            <a:endParaRPr kumimoji="1"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zh-TW" altLang="en-US" smtClean="0"/>
              <a:t>按一下以編輯母片標題樣式</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zh-TW" altLang="en-US" smtClean="0"/>
              <a:t>按一下以編輯母片文字樣式</a:t>
            </a:r>
          </a:p>
        </p:txBody>
      </p:sp>
      <p:sp>
        <p:nvSpPr>
          <p:cNvPr id="5" name="Date Placeholder 4"/>
          <p:cNvSpPr>
            <a:spLocks noGrp="1"/>
          </p:cNvSpPr>
          <p:nvPr>
            <p:ph type="dt" sz="half" idx="10"/>
          </p:nvPr>
        </p:nvSpPr>
        <p:spPr/>
        <p:txBody>
          <a:bodyPr/>
          <a:lstStyle/>
          <a:p>
            <a:fld id="{A996C041-77C6-884E-9FE0-4BBD9C6D7F2F}" type="datetimeFigureOut">
              <a:rPr kumimoji="1" lang="zh-TW" altLang="en-US" smtClean="0"/>
              <a:t>2015/10/3</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7" name="Slide Number Placeholder 6"/>
          <p:cNvSpPr>
            <a:spLocks noGrp="1"/>
          </p:cNvSpPr>
          <p:nvPr>
            <p:ph type="sldNum" sz="quarter" idx="12"/>
          </p:nvPr>
        </p:nvSpPr>
        <p:spPr>
          <a:xfrm>
            <a:off x="8077200" y="6356350"/>
            <a:ext cx="609600" cy="365125"/>
          </a:xfrm>
        </p:spPr>
        <p:txBody>
          <a:bodyPr/>
          <a:lstStyle/>
          <a:p>
            <a:fld id="{3144D999-D718-A04C-9BBA-2E803EDE6DA3}" type="slidenum">
              <a:rPr kumimoji="1" lang="zh-TW" altLang="en-US" smtClean="0"/>
              <a:t>‹#›</a:t>
            </a:fld>
            <a:endParaRPr kumimoji="1" lang="zh-TW" alt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zh-TW" altLang="en-US" smtClean="0"/>
              <a:t>按一下圖示以新增圖片</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zh-TW" altLang="en-US" smtClean="0"/>
              <a:t>按一下以編輯母片標題樣式</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A996C041-77C6-884E-9FE0-4BBD9C6D7F2F}" type="datetimeFigureOut">
              <a:rPr kumimoji="1" lang="zh-TW" altLang="en-US" smtClean="0"/>
              <a:t>2015/10/3</a:t>
            </a:fld>
            <a:endParaRPr kumimoji="1" lang="zh-TW" alt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kumimoji="1" lang="zh-TW" alt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144D999-D718-A04C-9BBA-2E803EDE6DA3}" type="slidenum">
              <a:rPr kumimoji="1" lang="zh-TW" altLang="en-US" smtClean="0"/>
              <a:t>‹#›</a:t>
            </a:fld>
            <a:endParaRPr kumimoji="1" lang="zh-TW" alt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1712686" y="4024919"/>
            <a:ext cx="5446713" cy="1470025"/>
          </a:xfrm>
        </p:spPr>
        <p:txBody>
          <a:bodyPr>
            <a:normAutofit fontScale="90000"/>
          </a:bodyPr>
          <a:lstStyle/>
          <a:p>
            <a:r>
              <a:rPr kumimoji="1" lang="en-US" altLang="zh-TW" sz="5400" b="1" dirty="0" smtClean="0"/>
              <a:t/>
            </a:r>
            <a:br>
              <a:rPr kumimoji="1" lang="en-US" altLang="zh-TW" sz="5400" b="1" dirty="0" smtClean="0"/>
            </a:br>
            <a:r>
              <a:rPr kumimoji="1" lang="zh-TW" altLang="en-US" sz="5400" b="1" dirty="0" smtClean="0"/>
              <a:t>希臘</a:t>
            </a:r>
            <a:r>
              <a:rPr kumimoji="1" lang="zh-TW" altLang="en-US" sz="5400" b="1" dirty="0"/>
              <a:t>古文明對我們的影響</a:t>
            </a:r>
            <a:endParaRPr kumimoji="1" lang="zh-TW" altLang="en-US" sz="5400" b="1" dirty="0" smtClean="0"/>
          </a:p>
        </p:txBody>
      </p:sp>
      <p:sp>
        <p:nvSpPr>
          <p:cNvPr id="5" name="子標題 4"/>
          <p:cNvSpPr>
            <a:spLocks noGrp="1"/>
          </p:cNvSpPr>
          <p:nvPr>
            <p:ph type="subTitle" idx="1"/>
          </p:nvPr>
        </p:nvSpPr>
        <p:spPr>
          <a:xfrm>
            <a:off x="1447573" y="6500931"/>
            <a:ext cx="5446713" cy="851647"/>
          </a:xfrm>
        </p:spPr>
        <p:txBody>
          <a:bodyPr/>
          <a:lstStyle/>
          <a:p>
            <a:endParaRPr kumimoji="1" lang="zh-TW" altLang="en-US" dirty="0"/>
          </a:p>
        </p:txBody>
      </p:sp>
      <p:pic>
        <p:nvPicPr>
          <p:cNvPr id="7" name="圖片版面配置區 6" descr="未命名.png"/>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584" r="1584"/>
          <a:stretch>
            <a:fillRect/>
          </a:stretch>
        </p:blipFill>
        <p:spPr>
          <a:xfrm>
            <a:off x="2140858" y="0"/>
            <a:ext cx="4753428" cy="3883425"/>
          </a:xfrm>
        </p:spPr>
      </p:pic>
    </p:spTree>
    <p:extLst>
      <p:ext uri="{BB962C8B-B14F-4D97-AF65-F5344CB8AC3E}">
        <p14:creationId xmlns:p14="http://schemas.microsoft.com/office/powerpoint/2010/main" val="35968262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p:txBody>
          <a:bodyPr>
            <a:normAutofit fontScale="90000"/>
          </a:bodyPr>
          <a:lstStyle/>
          <a:p>
            <a:r>
              <a:rPr lang="zh-TW" altLang="en-US" dirty="0">
                <a:latin typeface="標楷體" pitchFamily="65" charset="-120"/>
                <a:ea typeface="標楷體" pitchFamily="65" charset="-120"/>
              </a:rPr>
              <a:t>愛琴文明的發現，使歐洲文明推進了一千年</a:t>
            </a:r>
            <a:endParaRPr lang="zh-TW" altLang="en-US" dirty="0"/>
          </a:p>
        </p:txBody>
      </p:sp>
      <p:pic>
        <p:nvPicPr>
          <p:cNvPr id="3075"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57200" y="1978416"/>
            <a:ext cx="4038600" cy="4318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649549" y="1976599"/>
            <a:ext cx="4035902" cy="4322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39783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4286" y="987963"/>
            <a:ext cx="7406378" cy="1864973"/>
          </a:xfrm>
        </p:spPr>
        <p:txBody>
          <a:bodyPr>
            <a:normAutofit fontScale="90000"/>
          </a:bodyPr>
          <a:lstStyle/>
          <a:p>
            <a:r>
              <a:rPr lang="zh-TW" altLang="en-US" sz="2800" b="1" dirty="0" smtClean="0">
                <a:latin typeface="標楷體" pitchFamily="65" charset="-120"/>
                <a:ea typeface="標楷體" pitchFamily="65" charset="-120"/>
              </a:rPr>
              <a:t>西元前</a:t>
            </a:r>
            <a:r>
              <a:rPr lang="en-US" altLang="zh-TW" sz="2800" b="1" dirty="0">
                <a:latin typeface="標楷體" pitchFamily="65" charset="-120"/>
                <a:ea typeface="標楷體" pitchFamily="65" charset="-120"/>
              </a:rPr>
              <a:t>20</a:t>
            </a:r>
            <a:r>
              <a:rPr lang="zh-TW" altLang="en-US" sz="2800" b="1" dirty="0">
                <a:latin typeface="標楷體" pitchFamily="65" charset="-120"/>
                <a:ea typeface="標楷體" pitchFamily="65" charset="-120"/>
              </a:rPr>
              <a:t>世紀至</a:t>
            </a:r>
            <a:r>
              <a:rPr lang="en-US" altLang="zh-TW" sz="2800" b="1" dirty="0">
                <a:latin typeface="標楷體" pitchFamily="65" charset="-120"/>
                <a:ea typeface="標楷體" pitchFamily="65" charset="-120"/>
              </a:rPr>
              <a:t>12</a:t>
            </a:r>
            <a:r>
              <a:rPr lang="zh-TW" altLang="en-US" sz="2800" b="1" dirty="0">
                <a:latin typeface="標楷體" pitchFamily="65" charset="-120"/>
                <a:ea typeface="標楷體" pitchFamily="65" charset="-120"/>
              </a:rPr>
              <a:t>世紀是克里特島米諾安文明時期。</a:t>
            </a:r>
            <a:r>
              <a:rPr lang="en-US" altLang="zh-TW" sz="2800" b="1" dirty="0">
                <a:latin typeface="標楷體" pitchFamily="65" charset="-120"/>
                <a:ea typeface="標楷體" pitchFamily="65" charset="-120"/>
              </a:rPr>
              <a:t>(</a:t>
            </a:r>
            <a:r>
              <a:rPr lang="zh-TW" altLang="en-US" sz="2800" b="1" dirty="0">
                <a:latin typeface="標楷體" pitchFamily="65" charset="-120"/>
                <a:ea typeface="標楷體" pitchFamily="65" charset="-120"/>
              </a:rPr>
              <a:t>約當中國夏朝時期至商朝時期</a:t>
            </a:r>
            <a:r>
              <a:rPr lang="en-US" altLang="zh-TW" sz="2800" b="1" dirty="0" smtClean="0">
                <a:latin typeface="標楷體" pitchFamily="65" charset="-120"/>
                <a:ea typeface="標楷體" pitchFamily="65" charset="-120"/>
              </a:rPr>
              <a:t>)</a:t>
            </a:r>
            <a:br>
              <a:rPr lang="en-US" altLang="zh-TW" sz="2800" b="1" dirty="0" smtClean="0">
                <a:latin typeface="標楷體" pitchFamily="65" charset="-120"/>
                <a:ea typeface="標楷體" pitchFamily="65" charset="-120"/>
              </a:rPr>
            </a:br>
            <a:r>
              <a:rPr lang="zh-TW" altLang="en-US" sz="2800" b="1" dirty="0">
                <a:latin typeface="標楷體" pitchFamily="65" charset="-120"/>
                <a:ea typeface="標楷體" pitchFamily="65" charset="-120"/>
              </a:rPr>
              <a:t>克諾索斯是當時地中海最大的城市</a:t>
            </a:r>
            <a:r>
              <a:rPr lang="en-US" altLang="zh-TW" sz="2800" b="1" dirty="0">
                <a:latin typeface="標楷體" pitchFamily="65" charset="-120"/>
                <a:ea typeface="標楷體" pitchFamily="65" charset="-120"/>
              </a:rPr>
              <a:t/>
            </a:r>
            <a:br>
              <a:rPr lang="en-US" altLang="zh-TW" sz="2800" b="1" dirty="0">
                <a:latin typeface="標楷體" pitchFamily="65" charset="-120"/>
                <a:ea typeface="標楷體" pitchFamily="65" charset="-120"/>
              </a:rPr>
            </a:br>
            <a:r>
              <a:rPr lang="en-US" altLang="zh-TW" sz="2800" b="1" dirty="0">
                <a:latin typeface="標楷體" pitchFamily="65" charset="-120"/>
                <a:ea typeface="標楷體" pitchFamily="65" charset="-120"/>
              </a:rPr>
              <a:t/>
            </a:r>
            <a:br>
              <a:rPr lang="en-US" altLang="zh-TW" sz="2800" b="1" dirty="0">
                <a:latin typeface="標楷體" pitchFamily="65" charset="-120"/>
                <a:ea typeface="標楷體" pitchFamily="65" charset="-120"/>
              </a:rPr>
            </a:br>
            <a:endParaRPr lang="zh-TW" altLang="en-US" sz="2800" b="1" dirty="0"/>
          </a:p>
        </p:txBody>
      </p:sp>
      <p:pic>
        <p:nvPicPr>
          <p:cNvPr id="409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9512" y="2996952"/>
            <a:ext cx="4302085"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4648200" y="2313103"/>
            <a:ext cx="4038600" cy="3649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48101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92162" y="-501916"/>
            <a:ext cx="7570787" cy="1084516"/>
          </a:xfrm>
        </p:spPr>
        <p:txBody>
          <a:bodyPr>
            <a:normAutofit fontScale="90000"/>
          </a:bodyPr>
          <a:lstStyle/>
          <a:p>
            <a:r>
              <a:rPr lang="en-US" altLang="zh-TW" b="1" dirty="0" smtClean="0">
                <a:solidFill>
                  <a:srgbClr val="FFFF00"/>
                </a:solidFill>
                <a:latin typeface="標楷體" pitchFamily="65" charset="-120"/>
                <a:ea typeface="標楷體" pitchFamily="65" charset="-120"/>
              </a:rPr>
              <a:t/>
            </a:r>
            <a:br>
              <a:rPr lang="en-US" altLang="zh-TW" b="1" dirty="0" smtClean="0">
                <a:solidFill>
                  <a:srgbClr val="FFFF00"/>
                </a:solidFill>
                <a:latin typeface="標楷體" pitchFamily="65" charset="-120"/>
                <a:ea typeface="標楷體" pitchFamily="65" charset="-120"/>
              </a:rPr>
            </a:br>
            <a:r>
              <a:rPr lang="zh-TW" altLang="en-US" sz="3600" b="1" dirty="0" smtClean="0">
                <a:solidFill>
                  <a:srgbClr val="000000"/>
                </a:solidFill>
                <a:latin typeface="標楷體" pitchFamily="65" charset="-120"/>
                <a:ea typeface="標楷體" pitchFamily="65" charset="-120"/>
              </a:rPr>
              <a:t>木馬屠城記與邁</a:t>
            </a:r>
            <a:r>
              <a:rPr lang="zh-TW" altLang="en-US" sz="3600" b="1" dirty="0">
                <a:solidFill>
                  <a:srgbClr val="000000"/>
                </a:solidFill>
                <a:latin typeface="標楷體" pitchFamily="65" charset="-120"/>
                <a:ea typeface="標楷體" pitchFamily="65" charset="-120"/>
              </a:rPr>
              <a:t>錫尼古城</a:t>
            </a:r>
            <a:endParaRPr lang="zh-TW" altLang="en-US" sz="3600" dirty="0">
              <a:solidFill>
                <a:srgbClr val="000000"/>
              </a:solidFill>
            </a:endParaRPr>
          </a:p>
        </p:txBody>
      </p:sp>
      <p:sp>
        <p:nvSpPr>
          <p:cNvPr id="4" name="內容版面配置區 3"/>
          <p:cNvSpPr>
            <a:spLocks noGrp="1"/>
          </p:cNvSpPr>
          <p:nvPr>
            <p:ph sz="half" idx="1"/>
          </p:nvPr>
        </p:nvSpPr>
        <p:spPr>
          <a:xfrm>
            <a:off x="0" y="1415143"/>
            <a:ext cx="4766534" cy="5152571"/>
          </a:xfrm>
        </p:spPr>
        <p:txBody>
          <a:bodyPr>
            <a:noAutofit/>
          </a:bodyPr>
          <a:lstStyle/>
          <a:p>
            <a:r>
              <a:rPr lang="zh-TW" altLang="en-US" sz="4000" b="1" dirty="0">
                <a:latin typeface="標楷體" pitchFamily="65" charset="-120"/>
                <a:ea typeface="標楷體" pitchFamily="65" charset="-120"/>
              </a:rPr>
              <a:t>西元前</a:t>
            </a:r>
            <a:r>
              <a:rPr lang="en-US" altLang="zh-TW" sz="4000" b="1" dirty="0">
                <a:latin typeface="標楷體" pitchFamily="65" charset="-120"/>
                <a:ea typeface="標楷體" pitchFamily="65" charset="-120"/>
              </a:rPr>
              <a:t>16</a:t>
            </a:r>
            <a:r>
              <a:rPr lang="zh-TW" altLang="en-US" sz="4000" b="1" dirty="0">
                <a:latin typeface="標楷體" pitchFamily="65" charset="-120"/>
                <a:ea typeface="標楷體" pitchFamily="65" charset="-120"/>
              </a:rPr>
              <a:t>世紀至</a:t>
            </a:r>
            <a:r>
              <a:rPr lang="en-US" altLang="zh-TW" sz="4000" b="1" dirty="0">
                <a:latin typeface="標楷體" pitchFamily="65" charset="-120"/>
                <a:ea typeface="標楷體" pitchFamily="65" charset="-120"/>
              </a:rPr>
              <a:t>12</a:t>
            </a:r>
            <a:r>
              <a:rPr lang="zh-TW" altLang="en-US" sz="4000" b="1" dirty="0">
                <a:latin typeface="標楷體" pitchFamily="65" charset="-120"/>
                <a:ea typeface="標楷體" pitchFamily="65" charset="-120"/>
              </a:rPr>
              <a:t>世紀是伯羅奔尼薩半島之邁錫尼文明時期。荷馬史詩所述特洛伊戰爭就發生在邁錫尼文明晚期。</a:t>
            </a:r>
            <a:r>
              <a:rPr lang="en-US" altLang="zh-TW" sz="4000" b="1" dirty="0">
                <a:latin typeface="標楷體" pitchFamily="65" charset="-120"/>
                <a:ea typeface="標楷體" pitchFamily="65" charset="-120"/>
              </a:rPr>
              <a:t>(</a:t>
            </a:r>
            <a:r>
              <a:rPr lang="zh-TW" altLang="en-US" sz="4000" b="1" dirty="0">
                <a:latin typeface="標楷體" pitchFamily="65" charset="-120"/>
                <a:ea typeface="標楷體" pitchFamily="65" charset="-120"/>
              </a:rPr>
              <a:t>約當中國商朝時期</a:t>
            </a:r>
            <a:r>
              <a:rPr lang="en-US" altLang="zh-TW" sz="4000" b="1" dirty="0">
                <a:latin typeface="標楷體" pitchFamily="65" charset="-120"/>
                <a:ea typeface="標楷體" pitchFamily="65" charset="-120"/>
              </a:rPr>
              <a:t>)</a:t>
            </a:r>
            <a:r>
              <a:rPr lang="zh-TW" altLang="en-US" sz="4000" b="1" dirty="0">
                <a:latin typeface="標楷體" pitchFamily="65" charset="-120"/>
                <a:ea typeface="標楷體" pitchFamily="65" charset="-120"/>
              </a:rPr>
              <a:t> </a:t>
            </a:r>
            <a:endParaRPr kumimoji="1" lang="zh-TW" altLang="en-US" sz="4000" dirty="0"/>
          </a:p>
        </p:txBody>
      </p:sp>
      <p:pic>
        <p:nvPicPr>
          <p:cNvPr id="5" name="內容版面配置區 4" descr="木馬.png"/>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622237"/>
            <a:ext cx="4038600" cy="3031164"/>
          </a:xfrm>
        </p:spPr>
      </p:pic>
    </p:spTree>
    <p:extLst>
      <p:ext uri="{BB962C8B-B14F-4D97-AF65-F5344CB8AC3E}">
        <p14:creationId xmlns:p14="http://schemas.microsoft.com/office/powerpoint/2010/main" val="26725652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347" y="1792915"/>
            <a:ext cx="9471821" cy="4012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p:cNvSpPr>
            <a:spLocks noGrp="1"/>
          </p:cNvSpPr>
          <p:nvPr>
            <p:ph type="title"/>
          </p:nvPr>
        </p:nvSpPr>
        <p:spPr/>
        <p:txBody>
          <a:bodyPr/>
          <a:lstStyle/>
          <a:p>
            <a:r>
              <a:rPr lang="zh-TW" altLang="en-US" b="1" dirty="0" smtClean="0">
                <a:solidFill>
                  <a:srgbClr val="000000"/>
                </a:solidFill>
                <a:latin typeface="標楷體" pitchFamily="65" charset="-120"/>
                <a:ea typeface="標楷體" pitchFamily="65" charset="-120"/>
              </a:rPr>
              <a:t>邁錫尼古城之遺址</a:t>
            </a:r>
            <a:endParaRPr kumimoji="1" lang="zh-TW" altLang="en-US" dirty="0"/>
          </a:p>
        </p:txBody>
      </p:sp>
      <p:sp>
        <p:nvSpPr>
          <p:cNvPr id="3" name="內容版面配置區 2"/>
          <p:cNvSpPr>
            <a:spLocks noGrp="1"/>
          </p:cNvSpPr>
          <p:nvPr>
            <p:ph idx="1"/>
          </p:nvPr>
        </p:nvSpPr>
        <p:spPr/>
        <p:txBody>
          <a:bodyPr/>
          <a:lstStyle/>
          <a:p>
            <a:endParaRPr kumimoji="1" lang="zh-TW" altLang="en-US"/>
          </a:p>
        </p:txBody>
      </p:sp>
    </p:spTree>
    <p:extLst>
      <p:ext uri="{BB962C8B-B14F-4D97-AF65-F5344CB8AC3E}">
        <p14:creationId xmlns:p14="http://schemas.microsoft.com/office/powerpoint/2010/main" val="15594788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idx="4294967295"/>
          </p:nvPr>
        </p:nvSpPr>
        <p:spPr>
          <a:xfrm>
            <a:off x="0" y="979488"/>
            <a:ext cx="9144000" cy="5588000"/>
          </a:xfrm>
        </p:spPr>
        <p:txBody>
          <a:bodyPr/>
          <a:lstStyle/>
          <a:p>
            <a:pPr algn="l"/>
            <a:r>
              <a:rPr lang="zh-TW" altLang="en-US" sz="4000" b="1" dirty="0" smtClean="0">
                <a:latin typeface="標楷體" pitchFamily="65" charset="-120"/>
                <a:ea typeface="標楷體" pitchFamily="65" charset="-120"/>
              </a:rPr>
              <a:t>西元前</a:t>
            </a:r>
            <a:r>
              <a:rPr lang="en-US" altLang="zh-TW" sz="4000" b="1" dirty="0" smtClean="0">
                <a:latin typeface="標楷體" pitchFamily="65" charset="-120"/>
                <a:ea typeface="標楷體" pitchFamily="65" charset="-120"/>
              </a:rPr>
              <a:t>11</a:t>
            </a:r>
            <a:r>
              <a:rPr lang="zh-TW" altLang="en-US" sz="4000" b="1" dirty="0" smtClean="0">
                <a:latin typeface="標楷體" pitchFamily="65" charset="-120"/>
                <a:ea typeface="標楷體" pitchFamily="65" charset="-120"/>
              </a:rPr>
              <a:t>世紀至</a:t>
            </a:r>
            <a:r>
              <a:rPr lang="en-US" altLang="zh-TW" sz="4000" b="1" dirty="0" smtClean="0">
                <a:latin typeface="標楷體" pitchFamily="65" charset="-120"/>
                <a:ea typeface="標楷體" pitchFamily="65" charset="-120"/>
              </a:rPr>
              <a:t>8</a:t>
            </a:r>
            <a:r>
              <a:rPr lang="zh-TW" altLang="en-US" sz="4000" b="1" dirty="0" smtClean="0">
                <a:latin typeface="標楷體" pitchFamily="65" charset="-120"/>
                <a:ea typeface="標楷體" pitchFamily="65" charset="-120"/>
              </a:rPr>
              <a:t>世紀多利安人摧毀邁錫尼文明，史稱黑暗時代；又稱荷馬時代，因為我們所知這期間之情形，來自荷馬史詩之描述。</a:t>
            </a:r>
            <a:r>
              <a:rPr lang="en-US" altLang="zh-TW" sz="4000" b="1" dirty="0" smtClean="0">
                <a:latin typeface="標楷體" pitchFamily="65" charset="-120"/>
                <a:ea typeface="標楷體" pitchFamily="65" charset="-120"/>
              </a:rPr>
              <a:t>(</a:t>
            </a:r>
            <a:r>
              <a:rPr lang="zh-TW" altLang="en-US" sz="4000" b="1" dirty="0" smtClean="0">
                <a:latin typeface="標楷體" pitchFamily="65" charset="-120"/>
                <a:ea typeface="標楷體" pitchFamily="65" charset="-120"/>
              </a:rPr>
              <a:t>約當中國西周時期</a:t>
            </a:r>
            <a:r>
              <a:rPr lang="en-US" altLang="zh-TW" sz="4000" b="1" dirty="0" smtClean="0">
                <a:latin typeface="標楷體" pitchFamily="65" charset="-120"/>
                <a:ea typeface="標楷體" pitchFamily="65" charset="-120"/>
              </a:rPr>
              <a:t>)</a:t>
            </a:r>
            <a:br>
              <a:rPr lang="en-US" altLang="zh-TW" sz="4000" b="1" dirty="0" smtClean="0">
                <a:latin typeface="標楷體" pitchFamily="65" charset="-120"/>
                <a:ea typeface="標楷體" pitchFamily="65" charset="-120"/>
              </a:rPr>
            </a:br>
            <a:r>
              <a:rPr lang="zh-TW" altLang="en-US" sz="4000" b="1" dirty="0" smtClean="0">
                <a:latin typeface="標楷體" pitchFamily="65" charset="-120"/>
                <a:ea typeface="標楷體" pitchFamily="65" charset="-120"/>
              </a:rPr>
              <a:t>希臘文明中斷</a:t>
            </a:r>
            <a:r>
              <a:rPr lang="en-US" altLang="zh-TW" sz="4000" b="1" dirty="0" smtClean="0">
                <a:latin typeface="標楷體" pitchFamily="65" charset="-120"/>
                <a:ea typeface="標楷體" pitchFamily="65" charset="-120"/>
              </a:rPr>
              <a:t>300</a:t>
            </a:r>
            <a:r>
              <a:rPr lang="zh-TW" altLang="en-US" sz="4000" b="1" dirty="0" smtClean="0">
                <a:latin typeface="標楷體" pitchFamily="65" charset="-120"/>
                <a:ea typeface="標楷體" pitchFamily="65" charset="-120"/>
              </a:rPr>
              <a:t>年，沒有建設、手工業、金銀珠寶不流通，線形文字被遺棄。</a:t>
            </a:r>
            <a:br>
              <a:rPr lang="zh-TW" altLang="en-US" sz="4000" b="1" dirty="0" smtClean="0">
                <a:latin typeface="標楷體" pitchFamily="65" charset="-120"/>
                <a:ea typeface="標楷體" pitchFamily="65" charset="-120"/>
              </a:rPr>
            </a:br>
            <a:endParaRPr lang="zh-TW" altLang="en-US" sz="4000" dirty="0"/>
          </a:p>
        </p:txBody>
      </p:sp>
    </p:spTree>
    <p:extLst>
      <p:ext uri="{BB962C8B-B14F-4D97-AF65-F5344CB8AC3E}">
        <p14:creationId xmlns:p14="http://schemas.microsoft.com/office/powerpoint/2010/main" val="15772576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idx="4294967295"/>
          </p:nvPr>
        </p:nvSpPr>
        <p:spPr>
          <a:xfrm>
            <a:off x="0" y="652463"/>
            <a:ext cx="9144000" cy="6205537"/>
          </a:xfrm>
        </p:spPr>
        <p:txBody>
          <a:bodyPr>
            <a:normAutofit fontScale="90000"/>
          </a:bodyPr>
          <a:lstStyle/>
          <a:p>
            <a:pPr algn="l"/>
            <a:r>
              <a:rPr lang="zh-TW" altLang="en-US" dirty="0">
                <a:latin typeface="標楷體" pitchFamily="65" charset="-120"/>
                <a:ea typeface="標楷體" pitchFamily="65" charset="-120"/>
              </a:rPr>
              <a:t>希臘地形崎嶇多山，不便的陸路交通造成地域分隔，以某個城市為主，</a:t>
            </a:r>
            <a:r>
              <a:rPr lang="zh-TW" altLang="en-US" dirty="0">
                <a:solidFill>
                  <a:srgbClr val="000000"/>
                </a:solidFill>
                <a:latin typeface="標楷體" pitchFamily="65" charset="-120"/>
                <a:ea typeface="標楷體" pitchFamily="65" charset="-120"/>
              </a:rPr>
              <a:t>連同附近農村構成一個城邦，一個邦國，古希臘成為城邦割據</a:t>
            </a:r>
            <a:r>
              <a:rPr lang="zh-TW" altLang="en-US" dirty="0">
                <a:latin typeface="標楷體" pitchFamily="65" charset="-120"/>
                <a:ea typeface="標楷體" pitchFamily="65" charset="-120"/>
              </a:rPr>
              <a:t>，先由小亞細亞沿岸，愛琴海諸島、雅典開始，繼而伯羅奔尼撒，最後是中希臘及北希臘。城邦總數超過</a:t>
            </a:r>
            <a:r>
              <a:rPr lang="en-US" altLang="zh-TW" dirty="0">
                <a:latin typeface="標楷體" pitchFamily="65" charset="-120"/>
                <a:ea typeface="標楷體" pitchFamily="65" charset="-120"/>
              </a:rPr>
              <a:t>300</a:t>
            </a:r>
            <a:r>
              <a:rPr lang="zh-TW" altLang="en-US" dirty="0">
                <a:latin typeface="標楷體" pitchFamily="65" charset="-120"/>
                <a:ea typeface="標楷體" pitchFamily="65" charset="-120"/>
              </a:rPr>
              <a:t>個。</a:t>
            </a:r>
            <a:r>
              <a:rPr lang="en-US" altLang="zh-TW" dirty="0">
                <a:latin typeface="標楷體" pitchFamily="65" charset="-120"/>
                <a:ea typeface="標楷體" pitchFamily="65" charset="-120"/>
              </a:rPr>
              <a:t/>
            </a:r>
            <a:br>
              <a:rPr lang="en-US" altLang="zh-TW" dirty="0">
                <a:latin typeface="標楷體" pitchFamily="65" charset="-120"/>
                <a:ea typeface="標楷體" pitchFamily="65" charset="-120"/>
              </a:rPr>
            </a:br>
            <a:endParaRPr kumimoji="1" lang="zh-TW" altLang="en-US" dirty="0"/>
          </a:p>
        </p:txBody>
      </p:sp>
    </p:spTree>
    <p:extLst>
      <p:ext uri="{BB962C8B-B14F-4D97-AF65-F5344CB8AC3E}">
        <p14:creationId xmlns:p14="http://schemas.microsoft.com/office/powerpoint/2010/main" val="24992600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0"/>
            <a:ext cx="741682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5756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1000" y="4894407"/>
            <a:ext cx="3612776" cy="1963593"/>
          </a:xfrm>
        </p:spPr>
        <p:txBody>
          <a:bodyPr>
            <a:normAutofit fontScale="90000"/>
          </a:bodyPr>
          <a:lstStyle/>
          <a:p>
            <a:pPr algn="l"/>
            <a:r>
              <a:rPr lang="zh-TW" altLang="en-US" sz="4800" b="1" dirty="0">
                <a:solidFill>
                  <a:srgbClr val="FFFF00"/>
                </a:solidFill>
                <a:latin typeface="標楷體" pitchFamily="65" charset="-120"/>
                <a:ea typeface="標楷體" pitchFamily="65" charset="-120"/>
              </a:rPr>
              <a:t>城邦文明興起</a:t>
            </a:r>
            <a:r>
              <a:rPr lang="en-US" altLang="zh-TW" sz="4800" b="1" dirty="0" smtClean="0">
                <a:solidFill>
                  <a:srgbClr val="FFFF00"/>
                </a:solidFill>
                <a:latin typeface="標楷體" pitchFamily="65" charset="-120"/>
                <a:ea typeface="標楷體" pitchFamily="65" charset="-120"/>
              </a:rPr>
              <a:t>:</a:t>
            </a:r>
            <a:br>
              <a:rPr lang="en-US" altLang="zh-TW" sz="4800" b="1" dirty="0" smtClean="0">
                <a:solidFill>
                  <a:srgbClr val="FFFF00"/>
                </a:solidFill>
                <a:latin typeface="標楷體" pitchFamily="65" charset="-120"/>
                <a:ea typeface="標楷體" pitchFamily="65" charset="-120"/>
              </a:rPr>
            </a:br>
            <a:r>
              <a:rPr lang="zh-TW" altLang="en-US" sz="4000" dirty="0" smtClean="0">
                <a:latin typeface="標楷體" pitchFamily="65" charset="-120"/>
                <a:ea typeface="標楷體" pitchFamily="65" charset="-120"/>
              </a:rPr>
              <a:t>西元</a:t>
            </a:r>
            <a:r>
              <a:rPr lang="zh-TW" altLang="en-US" sz="4000" dirty="0">
                <a:latin typeface="標楷體" pitchFamily="65" charset="-120"/>
                <a:ea typeface="標楷體" pitchFamily="65" charset="-120"/>
              </a:rPr>
              <a:t>前</a:t>
            </a:r>
            <a:r>
              <a:rPr lang="en-US" altLang="zh-TW" sz="4000" dirty="0">
                <a:latin typeface="標楷體" pitchFamily="65" charset="-120"/>
                <a:ea typeface="標楷體" pitchFamily="65" charset="-120"/>
              </a:rPr>
              <a:t>8</a:t>
            </a:r>
            <a:r>
              <a:rPr lang="zh-TW" altLang="en-US" sz="4000" dirty="0">
                <a:latin typeface="標楷體" pitchFamily="65" charset="-120"/>
                <a:ea typeface="標楷體" pitchFamily="65" charset="-120"/>
              </a:rPr>
              <a:t>世紀至４世紀為希臘城邦時代，史稱古風時期。</a:t>
            </a:r>
            <a:r>
              <a:rPr lang="en-US" altLang="zh-TW" sz="4000" dirty="0">
                <a:latin typeface="標楷體" pitchFamily="65" charset="-120"/>
                <a:ea typeface="標楷體" pitchFamily="65" charset="-120"/>
              </a:rPr>
              <a:t>(</a:t>
            </a:r>
            <a:r>
              <a:rPr lang="zh-TW" altLang="en-US" sz="4000" dirty="0">
                <a:latin typeface="標楷體" pitchFamily="65" charset="-120"/>
                <a:ea typeface="標楷體" pitchFamily="65" charset="-120"/>
              </a:rPr>
              <a:t>約當中國東周時期，春秋戰國時代</a:t>
            </a:r>
            <a:r>
              <a:rPr lang="en-US" altLang="zh-TW" sz="4000" dirty="0">
                <a:latin typeface="標楷體" pitchFamily="65" charset="-120"/>
                <a:ea typeface="標楷體" pitchFamily="65" charset="-120"/>
              </a:rPr>
              <a:t>)</a:t>
            </a:r>
            <a:br>
              <a:rPr lang="en-US" altLang="zh-TW" sz="4000" dirty="0">
                <a:latin typeface="標楷體" pitchFamily="65" charset="-120"/>
                <a:ea typeface="標楷體" pitchFamily="65" charset="-120"/>
              </a:rPr>
            </a:br>
            <a:endParaRPr kumimoji="1" lang="zh-TW" altLang="en-US" sz="4000" dirty="0"/>
          </a:p>
        </p:txBody>
      </p:sp>
      <p:sp>
        <p:nvSpPr>
          <p:cNvPr id="4" name="文字版面配置區 3"/>
          <p:cNvSpPr>
            <a:spLocks noGrp="1"/>
          </p:cNvSpPr>
          <p:nvPr>
            <p:ph type="body" idx="2"/>
          </p:nvPr>
        </p:nvSpPr>
        <p:spPr>
          <a:xfrm>
            <a:off x="0" y="2209801"/>
            <a:ext cx="4318000" cy="4321628"/>
          </a:xfrm>
        </p:spPr>
        <p:txBody>
          <a:bodyPr/>
          <a:lstStyle/>
          <a:p>
            <a:endParaRPr kumimoji="1" lang="zh-TW" altLang="en-US" dirty="0">
              <a:solidFill>
                <a:schemeClr val="accent3"/>
              </a:solidFill>
            </a:endParaRPr>
          </a:p>
        </p:txBody>
      </p:sp>
      <p:sp>
        <p:nvSpPr>
          <p:cNvPr id="3" name="內容版面配置區 2"/>
          <p:cNvSpPr>
            <a:spLocks noGrp="1"/>
          </p:cNvSpPr>
          <p:nvPr>
            <p:ph sz="half" idx="1"/>
          </p:nvPr>
        </p:nvSpPr>
        <p:spPr>
          <a:xfrm>
            <a:off x="4318000" y="362857"/>
            <a:ext cx="4825999" cy="7112000"/>
          </a:xfrm>
        </p:spPr>
        <p:txBody>
          <a:bodyPr>
            <a:normAutofit fontScale="25000" lnSpcReduction="20000"/>
          </a:bodyPr>
          <a:lstStyle/>
          <a:p>
            <a:endParaRPr lang="en-US" altLang="zh-TW" sz="4300" dirty="0" smtClean="0">
              <a:latin typeface="標楷體" pitchFamily="65" charset="-120"/>
              <a:ea typeface="標楷體" pitchFamily="65" charset="-120"/>
            </a:endParaRPr>
          </a:p>
          <a:p>
            <a:r>
              <a:rPr lang="zh-TW" altLang="en-US" sz="12300" dirty="0" smtClean="0">
                <a:latin typeface="標楷體" pitchFamily="65" charset="-120"/>
                <a:ea typeface="標楷體" pitchFamily="65" charset="-120"/>
              </a:rPr>
              <a:t>城邦</a:t>
            </a:r>
            <a:r>
              <a:rPr lang="zh-TW" altLang="en-US" sz="12300" dirty="0">
                <a:latin typeface="標楷體" pitchFamily="65" charset="-120"/>
                <a:ea typeface="標楷體" pitchFamily="65" charset="-120"/>
              </a:rPr>
              <a:t>領土大小不一，斯巴達有</a:t>
            </a:r>
            <a:r>
              <a:rPr lang="en-US" altLang="zh-TW" sz="12300" dirty="0">
                <a:latin typeface="標楷體" pitchFamily="65" charset="-120"/>
                <a:ea typeface="標楷體" pitchFamily="65" charset="-120"/>
              </a:rPr>
              <a:t>8400</a:t>
            </a:r>
            <a:r>
              <a:rPr lang="zh-TW" altLang="en-US" sz="12300" dirty="0">
                <a:latin typeface="標楷體" pitchFamily="65" charset="-120"/>
                <a:ea typeface="標楷體" pitchFamily="65" charset="-120"/>
              </a:rPr>
              <a:t>平方公里；雅典有</a:t>
            </a:r>
            <a:r>
              <a:rPr lang="en-US" altLang="zh-TW" sz="12300" dirty="0">
                <a:latin typeface="標楷體" pitchFamily="65" charset="-120"/>
                <a:ea typeface="標楷體" pitchFamily="65" charset="-120"/>
              </a:rPr>
              <a:t>2550</a:t>
            </a:r>
            <a:r>
              <a:rPr lang="zh-TW" altLang="en-US" sz="12300" dirty="0">
                <a:latin typeface="標楷體" pitchFamily="65" charset="-120"/>
                <a:ea typeface="標楷體" pitchFamily="65" charset="-120"/>
              </a:rPr>
              <a:t>平方公里；小的城邦有的只有</a:t>
            </a:r>
            <a:r>
              <a:rPr lang="en-US" altLang="zh-TW" sz="12300" dirty="0">
                <a:latin typeface="標楷體" pitchFamily="65" charset="-120"/>
                <a:ea typeface="標楷體" pitchFamily="65" charset="-120"/>
              </a:rPr>
              <a:t>100</a:t>
            </a:r>
            <a:r>
              <a:rPr lang="zh-TW" altLang="en-US" sz="12300" dirty="0">
                <a:latin typeface="標楷體" pitchFamily="65" charset="-120"/>
                <a:ea typeface="標楷體" pitchFamily="65" charset="-120"/>
              </a:rPr>
              <a:t>平方公里。 </a:t>
            </a:r>
            <a:endParaRPr lang="en-US" altLang="zh-TW" sz="12300" dirty="0">
              <a:latin typeface="標楷體" pitchFamily="65" charset="-120"/>
              <a:ea typeface="標楷體" pitchFamily="65" charset="-120"/>
            </a:endParaRPr>
          </a:p>
          <a:p>
            <a:endParaRPr lang="en-US" altLang="zh-TW" sz="12300" dirty="0">
              <a:latin typeface="標楷體" pitchFamily="65" charset="-120"/>
              <a:ea typeface="標楷體" pitchFamily="65" charset="-120"/>
            </a:endParaRPr>
          </a:p>
          <a:p>
            <a:endParaRPr lang="en-US" altLang="zh-TW" sz="12300" dirty="0" smtClean="0">
              <a:latin typeface="標楷體" pitchFamily="65" charset="-120"/>
              <a:ea typeface="標楷體" pitchFamily="65" charset="-120"/>
            </a:endParaRPr>
          </a:p>
          <a:p>
            <a:r>
              <a:rPr lang="zh-TW" altLang="en-US" sz="12300" dirty="0" smtClean="0">
                <a:latin typeface="標楷體" pitchFamily="65" charset="-120"/>
                <a:ea typeface="標楷體" pitchFamily="65" charset="-120"/>
              </a:rPr>
              <a:t>古希臘之著名城邦如</a:t>
            </a:r>
            <a:r>
              <a:rPr lang="zh-TW" altLang="en-US" sz="12300" dirty="0">
                <a:latin typeface="標楷體" pitchFamily="65" charset="-120"/>
                <a:ea typeface="標楷體" pitchFamily="65" charset="-120"/>
              </a:rPr>
              <a:t>：斯巴達、雅典、德爾斐 、阿戈斯、科林斯、米利都</a:t>
            </a:r>
            <a:r>
              <a:rPr lang="en-US" altLang="zh-TW" sz="12300" dirty="0">
                <a:latin typeface="標楷體" pitchFamily="65" charset="-120"/>
                <a:ea typeface="標楷體" pitchFamily="65" charset="-120"/>
              </a:rPr>
              <a:t>(</a:t>
            </a:r>
            <a:r>
              <a:rPr lang="zh-TW" altLang="en-US" sz="12300" dirty="0">
                <a:latin typeface="標楷體" pitchFamily="65" charset="-120"/>
                <a:ea typeface="標楷體" pitchFamily="65" charset="-120"/>
              </a:rPr>
              <a:t>在小亞細亞</a:t>
            </a:r>
            <a:r>
              <a:rPr lang="en-US" altLang="zh-TW" sz="12300" dirty="0">
                <a:latin typeface="標楷體" pitchFamily="65" charset="-120"/>
                <a:ea typeface="標楷體" pitchFamily="65" charset="-120"/>
              </a:rPr>
              <a:t>) </a:t>
            </a:r>
            <a:r>
              <a:rPr lang="zh-TW" altLang="en-US" sz="12300" dirty="0">
                <a:latin typeface="標楷體" pitchFamily="65" charset="-120"/>
                <a:ea typeface="標楷體" pitchFamily="65" charset="-120"/>
              </a:rPr>
              <a:t>、以弗所</a:t>
            </a:r>
            <a:r>
              <a:rPr lang="en-US" altLang="zh-TW" sz="12300" dirty="0">
                <a:latin typeface="標楷體" pitchFamily="65" charset="-120"/>
                <a:ea typeface="標楷體" pitchFamily="65" charset="-120"/>
              </a:rPr>
              <a:t>(</a:t>
            </a:r>
            <a:r>
              <a:rPr lang="zh-TW" altLang="en-US" sz="12300" dirty="0">
                <a:latin typeface="標楷體" pitchFamily="65" charset="-120"/>
                <a:ea typeface="標楷體" pitchFamily="65" charset="-120"/>
              </a:rPr>
              <a:t>在土耳其</a:t>
            </a:r>
            <a:r>
              <a:rPr lang="en-US" altLang="zh-TW" sz="12300" dirty="0">
                <a:latin typeface="標楷體" pitchFamily="65" charset="-120"/>
                <a:ea typeface="標楷體" pitchFamily="65" charset="-120"/>
              </a:rPr>
              <a:t>)</a:t>
            </a:r>
          </a:p>
          <a:p>
            <a:r>
              <a:rPr lang="en-US" altLang="zh-TW" sz="12300" dirty="0">
                <a:latin typeface="標楷體" pitchFamily="65" charset="-120"/>
                <a:ea typeface="標楷體" pitchFamily="65" charset="-120"/>
              </a:rPr>
              <a:t/>
            </a:r>
            <a:br>
              <a:rPr lang="en-US" altLang="zh-TW" sz="12300" dirty="0">
                <a:latin typeface="標楷體" pitchFamily="65" charset="-120"/>
                <a:ea typeface="標楷體" pitchFamily="65" charset="-120"/>
              </a:rPr>
            </a:br>
            <a:endParaRPr lang="zh-TW" altLang="en-US" sz="12300" dirty="0"/>
          </a:p>
          <a:p>
            <a:endParaRPr kumimoji="1" lang="zh-TW" altLang="en-US" dirty="0"/>
          </a:p>
        </p:txBody>
      </p:sp>
    </p:spTree>
    <p:extLst>
      <p:ext uri="{BB962C8B-B14F-4D97-AF65-F5344CB8AC3E}">
        <p14:creationId xmlns:p14="http://schemas.microsoft.com/office/powerpoint/2010/main" val="16786838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043608" y="31494"/>
            <a:ext cx="7123080" cy="924475"/>
          </a:xfrm>
        </p:spPr>
        <p:txBody>
          <a:bodyPr/>
          <a:lstStyle/>
          <a:p>
            <a:r>
              <a:rPr lang="zh-TW" altLang="en-US" sz="3600" b="1" dirty="0">
                <a:solidFill>
                  <a:srgbClr val="7030A0"/>
                </a:solidFill>
                <a:latin typeface="標楷體" pitchFamily="65" charset="-120"/>
                <a:ea typeface="標楷體" pitchFamily="65" charset="-120"/>
              </a:rPr>
              <a:t>雅典城邦</a:t>
            </a:r>
            <a:endParaRPr lang="zh-TW" altLang="en-US" sz="3600" b="1" dirty="0">
              <a:solidFill>
                <a:srgbClr val="7030A0"/>
              </a:solidFill>
            </a:endParaRPr>
          </a:p>
        </p:txBody>
      </p:sp>
      <p:sp>
        <p:nvSpPr>
          <p:cNvPr id="9" name="內容版面配置區 8"/>
          <p:cNvSpPr>
            <a:spLocks noGrp="1"/>
          </p:cNvSpPr>
          <p:nvPr>
            <p:ph sz="half" idx="1"/>
          </p:nvPr>
        </p:nvSpPr>
        <p:spPr>
          <a:xfrm>
            <a:off x="0" y="1412213"/>
            <a:ext cx="4878388" cy="5902031"/>
          </a:xfrm>
        </p:spPr>
        <p:txBody>
          <a:bodyPr>
            <a:noAutofit/>
          </a:bodyPr>
          <a:lstStyle/>
          <a:p>
            <a:r>
              <a:rPr lang="en-US" altLang="zh-TW" sz="2800" b="1" dirty="0">
                <a:latin typeface="標楷體" pitchFamily="65" charset="-120"/>
                <a:ea typeface="標楷體" pitchFamily="65" charset="-120"/>
              </a:rPr>
              <a:t>1.</a:t>
            </a:r>
            <a:r>
              <a:rPr lang="zh-TW" altLang="en-US" sz="2800" b="1" dirty="0">
                <a:latin typeface="標楷體" pitchFamily="65" charset="-120"/>
                <a:ea typeface="標楷體" pitchFamily="65" charset="-120"/>
              </a:rPr>
              <a:t>雅典城邦原是氏族部落，分為貴族、農民、和手工業之等級；公職只由貴族出任。</a:t>
            </a:r>
            <a:endParaRPr lang="en-US" altLang="zh-TW" sz="2800" b="1" dirty="0">
              <a:latin typeface="標楷體" pitchFamily="65" charset="-120"/>
              <a:ea typeface="標楷體" pitchFamily="65" charset="-120"/>
            </a:endParaRPr>
          </a:p>
          <a:p>
            <a:r>
              <a:rPr lang="en-US" altLang="zh-TW" sz="2800" b="1" dirty="0">
                <a:latin typeface="標楷體" pitchFamily="65" charset="-120"/>
                <a:ea typeface="標楷體" pitchFamily="65" charset="-120"/>
              </a:rPr>
              <a:t>2.</a:t>
            </a:r>
            <a:r>
              <a:rPr lang="zh-TW" altLang="en-US" sz="2800" b="1" dirty="0">
                <a:latin typeface="標楷體" pitchFamily="65" charset="-120"/>
                <a:ea typeface="標楷體" pitchFamily="65" charset="-120"/>
              </a:rPr>
              <a:t>貴族用高利貸壓榨平民，債務甚至有以土地及家人作擔保。</a:t>
            </a:r>
            <a:endParaRPr lang="en-US" altLang="zh-TW" sz="2800" b="1" dirty="0">
              <a:latin typeface="標楷體" pitchFamily="65" charset="-120"/>
              <a:ea typeface="標楷體" pitchFamily="65" charset="-120"/>
            </a:endParaRPr>
          </a:p>
          <a:p>
            <a:r>
              <a:rPr lang="en-US" altLang="zh-TW" sz="2800" b="1" dirty="0">
                <a:latin typeface="標楷體" pitchFamily="65" charset="-120"/>
                <a:ea typeface="標楷體" pitchFamily="65" charset="-120"/>
              </a:rPr>
              <a:t>3.</a:t>
            </a:r>
            <a:r>
              <a:rPr lang="zh-TW" altLang="en-US" sz="2800" b="1" dirty="0">
                <a:latin typeface="標楷體" pitchFamily="65" charset="-120"/>
                <a:ea typeface="標楷體" pitchFamily="65" charset="-120"/>
              </a:rPr>
              <a:t>西元前</a:t>
            </a:r>
            <a:r>
              <a:rPr lang="en-US" altLang="zh-TW" sz="2800" b="1" dirty="0">
                <a:latin typeface="標楷體" pitchFamily="65" charset="-120"/>
                <a:ea typeface="標楷體" pitchFamily="65" charset="-120"/>
              </a:rPr>
              <a:t>6</a:t>
            </a:r>
            <a:r>
              <a:rPr lang="zh-TW" altLang="en-US" sz="2800" b="1" dirty="0">
                <a:latin typeface="標楷體" pitchFamily="65" charset="-120"/>
                <a:ea typeface="標楷體" pitchFamily="65" charset="-120"/>
              </a:rPr>
              <a:t>世紀出現新興之工商業階級，聯合平民抗爭，致有一連串長期不斷改革，確立雅典之政治民主、文治武功均盛之黃金時期。</a:t>
            </a:r>
          </a:p>
          <a:p>
            <a:endParaRPr lang="zh-TW" altLang="en-US" sz="2400" b="1" dirty="0"/>
          </a:p>
        </p:txBody>
      </p:sp>
      <p:pic>
        <p:nvPicPr>
          <p:cNvPr id="717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5004792" y="1920875"/>
            <a:ext cx="3325416" cy="4433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32387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9420" y="1482505"/>
            <a:ext cx="8099615" cy="724638"/>
          </a:xfrm>
        </p:spPr>
        <p:txBody>
          <a:bodyPr>
            <a:normAutofit fontScale="90000"/>
          </a:bodyPr>
          <a:lstStyle/>
          <a:p>
            <a:pPr eaLnBrk="1" fontAlgn="auto" hangingPunct="1">
              <a:spcAft>
                <a:spcPts val="0"/>
              </a:spcAft>
              <a:defRPr/>
            </a:pPr>
            <a:r>
              <a:rPr lang="zh-TW" altLang="en-US" sz="3600" b="1" dirty="0">
                <a:solidFill>
                  <a:srgbClr val="7030A0"/>
                </a:solidFill>
                <a:latin typeface="標楷體" pitchFamily="65" charset="-120"/>
                <a:ea typeface="標楷體" pitchFamily="65" charset="-120"/>
              </a:rPr>
              <a:t>梭倫憲改</a:t>
            </a:r>
            <a:r>
              <a:rPr lang="en-US" altLang="zh-TW" sz="3600" b="1" dirty="0">
                <a:solidFill>
                  <a:srgbClr val="7030A0"/>
                </a:solidFill>
                <a:latin typeface="標楷體" pitchFamily="65" charset="-120"/>
                <a:ea typeface="標楷體" pitchFamily="65" charset="-120"/>
              </a:rPr>
              <a:t>(</a:t>
            </a:r>
            <a:r>
              <a:rPr lang="zh-TW" altLang="en-US" sz="3600" b="1" dirty="0">
                <a:solidFill>
                  <a:srgbClr val="7030A0"/>
                </a:solidFill>
                <a:latin typeface="標楷體" pitchFamily="65" charset="-120"/>
                <a:ea typeface="標楷體" pitchFamily="65" charset="-120"/>
              </a:rPr>
              <a:t>西元前</a:t>
            </a:r>
            <a:r>
              <a:rPr lang="en-US" altLang="zh-TW" sz="3600" b="1" dirty="0">
                <a:solidFill>
                  <a:srgbClr val="7030A0"/>
                </a:solidFill>
                <a:latin typeface="標楷體" pitchFamily="65" charset="-120"/>
                <a:ea typeface="標楷體" pitchFamily="65" charset="-120"/>
              </a:rPr>
              <a:t>592</a:t>
            </a:r>
            <a:r>
              <a:rPr lang="zh-TW" altLang="en-US" sz="3600" b="1" dirty="0">
                <a:solidFill>
                  <a:srgbClr val="7030A0"/>
                </a:solidFill>
                <a:latin typeface="標楷體" pitchFamily="65" charset="-120"/>
                <a:ea typeface="標楷體" pitchFamily="65" charset="-120"/>
              </a:rPr>
              <a:t>年</a:t>
            </a:r>
            <a:r>
              <a:rPr lang="en-US" altLang="zh-TW" sz="3600" b="1" dirty="0">
                <a:solidFill>
                  <a:srgbClr val="7030A0"/>
                </a:solidFill>
                <a:latin typeface="標楷體" pitchFamily="65" charset="-120"/>
                <a:ea typeface="標楷體" pitchFamily="65" charset="-120"/>
              </a:rPr>
              <a:t>)</a:t>
            </a:r>
            <a:r>
              <a:rPr lang="zh-TW" altLang="en-US" sz="3600" b="1" dirty="0">
                <a:solidFill>
                  <a:srgbClr val="7030A0"/>
                </a:solidFill>
                <a:latin typeface="標楷體" pitchFamily="65" charset="-120"/>
                <a:ea typeface="標楷體" pitchFamily="65" charset="-120"/>
              </a:rPr>
              <a:t>：廢除土地及自由公民人身作保，終結債務奴隸制</a:t>
            </a:r>
            <a:r>
              <a:rPr lang="zh-TW" altLang="en-US" b="1" dirty="0">
                <a:solidFill>
                  <a:srgbClr val="7030A0"/>
                </a:solidFill>
              </a:rPr>
              <a:t/>
            </a:r>
            <a:br>
              <a:rPr lang="zh-TW" altLang="en-US" b="1" dirty="0">
                <a:solidFill>
                  <a:srgbClr val="7030A0"/>
                </a:solidFill>
              </a:rPr>
            </a:br>
            <a:endParaRPr lang="zh-TW" altLang="en-US" b="1" dirty="0">
              <a:solidFill>
                <a:srgbClr val="7030A0"/>
              </a:solidFill>
            </a:endParaRPr>
          </a:p>
        </p:txBody>
      </p:sp>
      <p:sp>
        <p:nvSpPr>
          <p:cNvPr id="16387" name="文字版面配置區 2"/>
          <p:cNvSpPr>
            <a:spLocks noGrp="1"/>
          </p:cNvSpPr>
          <p:nvPr>
            <p:ph type="body" idx="1"/>
          </p:nvPr>
        </p:nvSpPr>
        <p:spPr>
          <a:xfrm>
            <a:off x="0" y="1844824"/>
            <a:ext cx="4507732" cy="946844"/>
          </a:xfrm>
        </p:spPr>
        <p:txBody>
          <a:bodyPr/>
          <a:lstStyle/>
          <a:p>
            <a:pPr eaLnBrk="1" hangingPunct="1"/>
            <a:r>
              <a:rPr lang="zh-TW" altLang="en-US" sz="2800" dirty="0" smtClean="0">
                <a:solidFill>
                  <a:schemeClr val="accent1">
                    <a:lumMod val="50000"/>
                  </a:schemeClr>
                </a:solidFill>
                <a:latin typeface="Adobe 楷体 Std R" pitchFamily="18" charset="-128"/>
                <a:ea typeface="Adobe 楷体 Std R" pitchFamily="18" charset="-128"/>
              </a:rPr>
              <a:t>全部自由公民不論出身，依據財產分為</a:t>
            </a:r>
            <a:r>
              <a:rPr lang="en-US" altLang="zh-TW" sz="2800" dirty="0" smtClean="0">
                <a:solidFill>
                  <a:schemeClr val="accent1">
                    <a:lumMod val="50000"/>
                  </a:schemeClr>
                </a:solidFill>
                <a:latin typeface="Adobe 楷体 Std R" pitchFamily="18" charset="-128"/>
                <a:ea typeface="Adobe 楷体 Std R" pitchFamily="18" charset="-128"/>
              </a:rPr>
              <a:t>4</a:t>
            </a:r>
            <a:r>
              <a:rPr lang="zh-TW" altLang="en-US" sz="2800" dirty="0" smtClean="0">
                <a:solidFill>
                  <a:schemeClr val="accent1">
                    <a:lumMod val="50000"/>
                  </a:schemeClr>
                </a:solidFill>
                <a:latin typeface="Adobe 楷体 Std R" pitchFamily="18" charset="-128"/>
                <a:ea typeface="Adobe 楷体 Std R" pitchFamily="18" charset="-128"/>
              </a:rPr>
              <a:t>個等級：</a:t>
            </a:r>
          </a:p>
          <a:p>
            <a:pPr eaLnBrk="1" hangingPunct="1"/>
            <a:endParaRPr lang="zh-TW" altLang="en-US" dirty="0" smtClean="0"/>
          </a:p>
        </p:txBody>
      </p:sp>
      <p:sp>
        <p:nvSpPr>
          <p:cNvPr id="4" name="文字版面配置區 3"/>
          <p:cNvSpPr>
            <a:spLocks noGrp="1"/>
          </p:cNvSpPr>
          <p:nvPr>
            <p:ph type="body" sz="half" idx="3"/>
          </p:nvPr>
        </p:nvSpPr>
        <p:spPr>
          <a:xfrm>
            <a:off x="5652120" y="1628800"/>
            <a:ext cx="3491880" cy="870074"/>
          </a:xfrm>
        </p:spPr>
        <p:txBody>
          <a:bodyPr>
            <a:normAutofit fontScale="92500" lnSpcReduction="20000"/>
          </a:bodyPr>
          <a:lstStyle/>
          <a:p>
            <a:pPr eaLnBrk="1" fontAlgn="auto" hangingPunct="1">
              <a:spcAft>
                <a:spcPts val="0"/>
              </a:spcAft>
              <a:buClr>
                <a:schemeClr val="accent3"/>
              </a:buClr>
              <a:buFont typeface="Wingdings 2"/>
              <a:buNone/>
              <a:defRPr/>
            </a:pPr>
            <a:r>
              <a:rPr lang="zh-TW" altLang="en-US" dirty="0">
                <a:solidFill>
                  <a:srgbClr val="000000"/>
                </a:solidFill>
                <a:latin typeface="Adobe 楷体 Std R" pitchFamily="18" charset="-128"/>
                <a:ea typeface="Adobe 楷体 Std R" pitchFamily="18" charset="-128"/>
              </a:rPr>
              <a:t>在美國眾議院牆上所雕刻史</a:t>
            </a:r>
            <a:r>
              <a:rPr lang="zh-TW" altLang="en-US" dirty="0" smtClean="0">
                <a:solidFill>
                  <a:srgbClr val="000000"/>
                </a:solidFill>
                <a:latin typeface="Adobe 楷体 Std R" pitchFamily="18" charset="-128"/>
                <a:ea typeface="Adobe 楷体 Std R" pitchFamily="18" charset="-128"/>
              </a:rPr>
              <a:t>上</a:t>
            </a:r>
            <a:r>
              <a:rPr lang="en-US" altLang="zh-TW" dirty="0" smtClean="0">
                <a:solidFill>
                  <a:srgbClr val="000000"/>
                </a:solidFill>
                <a:latin typeface="Adobe 楷体 Std R" pitchFamily="18" charset="-128"/>
                <a:ea typeface="Adobe 楷体 Std R" pitchFamily="18" charset="-128"/>
              </a:rPr>
              <a:t>23</a:t>
            </a:r>
            <a:r>
              <a:rPr lang="zh-TW" altLang="en-US" dirty="0">
                <a:solidFill>
                  <a:srgbClr val="000000"/>
                </a:solidFill>
                <a:latin typeface="Adobe 楷体 Std R" pitchFamily="18" charset="-128"/>
                <a:ea typeface="Adobe 楷体 Std R" pitchFamily="18" charset="-128"/>
              </a:rPr>
              <a:t>位偉大之修法</a:t>
            </a:r>
            <a:r>
              <a:rPr lang="zh-TW" altLang="en-US" dirty="0" smtClean="0">
                <a:solidFill>
                  <a:srgbClr val="000000"/>
                </a:solidFill>
                <a:latin typeface="Adobe 楷体 Std R" pitchFamily="18" charset="-128"/>
                <a:ea typeface="Adobe 楷体 Std R" pitchFamily="18" charset="-128"/>
              </a:rPr>
              <a:t>者</a:t>
            </a:r>
            <a:r>
              <a:rPr lang="zh-TW" altLang="en-US" dirty="0">
                <a:solidFill>
                  <a:srgbClr val="000000"/>
                </a:solidFill>
                <a:latin typeface="Adobe 楷体 Std R" pitchFamily="18" charset="-128"/>
                <a:ea typeface="Adobe 楷体 Std R" pitchFamily="18" charset="-128"/>
              </a:rPr>
              <a:t>梭</a:t>
            </a:r>
            <a:r>
              <a:rPr lang="zh-TW" altLang="en-US" dirty="0" smtClean="0">
                <a:solidFill>
                  <a:srgbClr val="000000"/>
                </a:solidFill>
                <a:latin typeface="Adobe 楷体 Std R" pitchFamily="18" charset="-128"/>
                <a:ea typeface="Adobe 楷体 Std R" pitchFamily="18" charset="-128"/>
              </a:rPr>
              <a:t>倫 </a:t>
            </a:r>
            <a:r>
              <a:rPr lang="en-US" altLang="zh-TW" dirty="0" smtClean="0">
                <a:solidFill>
                  <a:srgbClr val="000000"/>
                </a:solidFill>
                <a:latin typeface="Adobe 楷体 Std R" pitchFamily="18" charset="-128"/>
                <a:ea typeface="Adobe 楷体 Std R" pitchFamily="18" charset="-128"/>
              </a:rPr>
              <a:t>(Solon)</a:t>
            </a:r>
            <a:endParaRPr lang="zh-TW" altLang="en-US" dirty="0">
              <a:solidFill>
                <a:srgbClr val="000000"/>
              </a:solidFill>
              <a:latin typeface="Adobe 楷体 Std R" pitchFamily="18" charset="-128"/>
              <a:ea typeface="Adobe 楷体 Std R" pitchFamily="18" charset="-128"/>
            </a:endParaRPr>
          </a:p>
        </p:txBody>
      </p:sp>
      <p:sp>
        <p:nvSpPr>
          <p:cNvPr id="5" name="內容版面配置區 4"/>
          <p:cNvSpPr>
            <a:spLocks noGrp="1"/>
          </p:cNvSpPr>
          <p:nvPr>
            <p:ph sz="quarter" idx="2"/>
          </p:nvPr>
        </p:nvSpPr>
        <p:spPr>
          <a:xfrm>
            <a:off x="13522" y="2564904"/>
            <a:ext cx="5494581" cy="4134545"/>
          </a:xfrm>
        </p:spPr>
        <p:txBody>
          <a:bodyPr>
            <a:normAutofit lnSpcReduction="10000"/>
          </a:bodyPr>
          <a:lstStyle/>
          <a:p>
            <a:pPr marL="0" indent="0" eaLnBrk="1" fontAlgn="t" hangingPunct="1">
              <a:spcAft>
                <a:spcPts val="0"/>
              </a:spcAft>
              <a:buClr>
                <a:schemeClr val="accent3"/>
              </a:buClr>
              <a:buFont typeface="Wingdings 2"/>
              <a:buNone/>
              <a:defRPr/>
            </a:pPr>
            <a:r>
              <a:rPr lang="zh-TW" altLang="zh-TW" b="1" dirty="0" smtClean="0"/>
              <a:t>財產</a:t>
            </a:r>
            <a:r>
              <a:rPr lang="en-US" altLang="zh-TW" b="1" dirty="0" smtClean="0"/>
              <a:t>    </a:t>
            </a:r>
            <a:r>
              <a:rPr lang="en-US" altLang="zh-TW" dirty="0"/>
              <a:t> </a:t>
            </a:r>
            <a:r>
              <a:rPr lang="en-US" altLang="zh-TW" dirty="0" smtClean="0"/>
              <a:t>        </a:t>
            </a:r>
            <a:r>
              <a:rPr lang="zh-TW" altLang="zh-TW" b="1" dirty="0" smtClean="0"/>
              <a:t>階級</a:t>
            </a:r>
            <a:r>
              <a:rPr lang="en-US" altLang="zh-TW" dirty="0"/>
              <a:t> </a:t>
            </a:r>
            <a:r>
              <a:rPr lang="en-US" altLang="zh-TW" dirty="0" smtClean="0"/>
              <a:t>         </a:t>
            </a:r>
            <a:r>
              <a:rPr lang="zh-TW" altLang="zh-TW" b="1" dirty="0" smtClean="0"/>
              <a:t>權利</a:t>
            </a:r>
            <a:r>
              <a:rPr lang="en-US" altLang="zh-TW" dirty="0" smtClean="0"/>
              <a:t>               </a:t>
            </a:r>
            <a:r>
              <a:rPr lang="zh-TW" altLang="zh-TW" b="1" dirty="0" smtClean="0"/>
              <a:t>義務</a:t>
            </a:r>
            <a:endParaRPr lang="zh-TW" altLang="zh-TW" dirty="0"/>
          </a:p>
          <a:p>
            <a:pPr marL="0" indent="0" eaLnBrk="1" fontAlgn="t" hangingPunct="1">
              <a:spcAft>
                <a:spcPts val="0"/>
              </a:spcAft>
              <a:buClr>
                <a:schemeClr val="accent3"/>
              </a:buClr>
              <a:buFont typeface="Wingdings 2"/>
              <a:buNone/>
              <a:defRPr/>
            </a:pPr>
            <a:r>
              <a:rPr lang="en-US" altLang="zh-TW" sz="2100" b="1" dirty="0">
                <a:latin typeface="Adobe 楷体 Std R" pitchFamily="18" charset="-128"/>
                <a:ea typeface="Adobe 楷体 Std R" pitchFamily="18" charset="-128"/>
              </a:rPr>
              <a:t>500</a:t>
            </a:r>
            <a:r>
              <a:rPr lang="zh-TW" altLang="zh-TW" sz="2100" b="1" dirty="0">
                <a:latin typeface="Adobe 楷体 Std R" pitchFamily="18" charset="-128"/>
                <a:ea typeface="Adobe 楷体 Std R" pitchFamily="18" charset="-128"/>
              </a:rPr>
              <a:t>麥</a:t>
            </a:r>
            <a:r>
              <a:rPr lang="zh-TW" altLang="zh-TW" sz="2100" b="1" dirty="0" smtClean="0">
                <a:latin typeface="Adobe 楷体 Std R" pitchFamily="18" charset="-128"/>
                <a:ea typeface="Adobe 楷体 Std R" pitchFamily="18" charset="-128"/>
              </a:rPr>
              <a:t>斗</a:t>
            </a:r>
            <a:r>
              <a:rPr lang="en-US" altLang="zh-TW" sz="2100" b="1" dirty="0" smtClean="0">
                <a:latin typeface="Adobe 楷体 Std R" pitchFamily="18" charset="-128"/>
                <a:ea typeface="Adobe 楷体 Std R" pitchFamily="18" charset="-128"/>
              </a:rPr>
              <a:t>  500</a:t>
            </a:r>
            <a:r>
              <a:rPr lang="zh-TW" altLang="zh-TW" sz="2100" b="1" dirty="0">
                <a:latin typeface="Adobe 楷体 Std R" pitchFamily="18" charset="-128"/>
                <a:ea typeface="Adobe 楷体 Std R" pitchFamily="18" charset="-128"/>
              </a:rPr>
              <a:t>麥斗</a:t>
            </a:r>
            <a:r>
              <a:rPr lang="zh-TW" altLang="zh-TW" sz="2100" b="1" dirty="0" smtClean="0">
                <a:latin typeface="Adobe 楷体 Std R" pitchFamily="18" charset="-128"/>
                <a:ea typeface="Adobe 楷体 Std R" pitchFamily="18" charset="-128"/>
              </a:rPr>
              <a:t>級</a:t>
            </a:r>
            <a:r>
              <a:rPr lang="en-US" altLang="zh-TW" sz="2100" b="1" dirty="0" smtClean="0">
                <a:latin typeface="Adobe 楷体 Std R" pitchFamily="18" charset="-128"/>
                <a:ea typeface="Adobe 楷体 Std R" pitchFamily="18" charset="-128"/>
              </a:rPr>
              <a:t>  </a:t>
            </a:r>
            <a:r>
              <a:rPr lang="zh-TW" altLang="zh-TW" sz="2100" b="1" dirty="0" smtClean="0">
                <a:latin typeface="Adobe 楷体 Std R" pitchFamily="18" charset="-128"/>
                <a:ea typeface="Adobe 楷体 Std R" pitchFamily="18" charset="-128"/>
              </a:rPr>
              <a:t>可以</a:t>
            </a:r>
            <a:r>
              <a:rPr lang="zh-TW" altLang="zh-TW" sz="2100" b="1" dirty="0">
                <a:latin typeface="Adobe 楷体 Std R" pitchFamily="18" charset="-128"/>
                <a:ea typeface="Adobe 楷体 Std R" pitchFamily="18" charset="-128"/>
              </a:rPr>
              <a:t>作高</a:t>
            </a:r>
            <a:r>
              <a:rPr lang="zh-TW" altLang="zh-TW" sz="2100" b="1" dirty="0" smtClean="0">
                <a:latin typeface="Adobe 楷体 Std R" pitchFamily="18" charset="-128"/>
                <a:ea typeface="Adobe 楷体 Std R" pitchFamily="18" charset="-128"/>
              </a:rPr>
              <a:t>官</a:t>
            </a:r>
            <a:r>
              <a:rPr lang="en-US" altLang="zh-TW" sz="2100" b="1" dirty="0" smtClean="0">
                <a:latin typeface="Adobe 楷体 Std R" pitchFamily="18" charset="-128"/>
                <a:ea typeface="Adobe 楷体 Std R" pitchFamily="18" charset="-128"/>
              </a:rPr>
              <a:t>  </a:t>
            </a:r>
            <a:r>
              <a:rPr lang="zh-TW" altLang="zh-TW" sz="2100" b="1" dirty="0" smtClean="0">
                <a:latin typeface="Adobe 楷体 Std R" pitchFamily="18" charset="-128"/>
                <a:ea typeface="Adobe 楷体 Std R" pitchFamily="18" charset="-128"/>
              </a:rPr>
              <a:t>戰爭</a:t>
            </a:r>
            <a:r>
              <a:rPr lang="zh-TW" altLang="zh-TW" sz="2100" b="1" dirty="0">
                <a:latin typeface="Adobe 楷体 Std R" pitchFamily="18" charset="-128"/>
                <a:ea typeface="Adobe 楷体 Std R" pitchFamily="18" charset="-128"/>
              </a:rPr>
              <a:t>時組成騎兵</a:t>
            </a:r>
          </a:p>
          <a:p>
            <a:pPr marL="0" indent="0" eaLnBrk="1" fontAlgn="auto" hangingPunct="1">
              <a:spcAft>
                <a:spcPts val="0"/>
              </a:spcAft>
              <a:buClr>
                <a:schemeClr val="accent3"/>
              </a:buClr>
              <a:buFont typeface="Wingdings 2"/>
              <a:buNone/>
              <a:defRPr/>
            </a:pPr>
            <a:endParaRPr lang="en-US" altLang="zh-TW" sz="2100" b="1" dirty="0" smtClean="0">
              <a:latin typeface="Adobe 楷体 Std R" pitchFamily="18" charset="-128"/>
              <a:ea typeface="Adobe 楷体 Std R" pitchFamily="18" charset="-128"/>
            </a:endParaRPr>
          </a:p>
          <a:p>
            <a:pPr marL="0" indent="0" eaLnBrk="1" fontAlgn="auto" hangingPunct="1">
              <a:spcAft>
                <a:spcPts val="0"/>
              </a:spcAft>
              <a:buClr>
                <a:schemeClr val="accent3"/>
              </a:buClr>
              <a:buFont typeface="Wingdings 2"/>
              <a:buNone/>
              <a:defRPr/>
            </a:pPr>
            <a:r>
              <a:rPr lang="en-US" altLang="zh-TW" sz="2100" b="1" dirty="0" smtClean="0">
                <a:latin typeface="Adobe 楷体 Std R" pitchFamily="18" charset="-128"/>
                <a:ea typeface="Adobe 楷体 Std R" pitchFamily="18" charset="-128"/>
              </a:rPr>
              <a:t>300</a:t>
            </a:r>
            <a:r>
              <a:rPr lang="zh-TW" altLang="zh-TW" sz="2100" b="1" dirty="0">
                <a:latin typeface="Adobe 楷体 Std R" pitchFamily="18" charset="-128"/>
                <a:ea typeface="Adobe 楷体 Std R" pitchFamily="18" charset="-128"/>
              </a:rPr>
              <a:t>麥</a:t>
            </a:r>
            <a:r>
              <a:rPr lang="zh-TW" altLang="zh-TW" sz="2100" b="1" dirty="0" smtClean="0">
                <a:latin typeface="Adobe 楷体 Std R" pitchFamily="18" charset="-128"/>
                <a:ea typeface="Adobe 楷体 Std R" pitchFamily="18" charset="-128"/>
              </a:rPr>
              <a:t>斗</a:t>
            </a:r>
            <a:r>
              <a:rPr lang="en-US" altLang="zh-TW" sz="2100" b="1" dirty="0" smtClean="0">
                <a:latin typeface="Adobe 楷体 Std R" pitchFamily="18" charset="-128"/>
                <a:ea typeface="Adobe 楷体 Std R" pitchFamily="18" charset="-128"/>
              </a:rPr>
              <a:t>  </a:t>
            </a:r>
            <a:r>
              <a:rPr lang="zh-TW" altLang="zh-TW" sz="2100" b="1" dirty="0" smtClean="0">
                <a:latin typeface="Adobe 楷体 Std R" pitchFamily="18" charset="-128"/>
                <a:ea typeface="Adobe 楷体 Std R" pitchFamily="18" charset="-128"/>
              </a:rPr>
              <a:t>騎士級</a:t>
            </a:r>
            <a:r>
              <a:rPr lang="en-US" altLang="zh-TW" sz="2100" b="1" dirty="0" smtClean="0">
                <a:latin typeface="Adobe 楷体 Std R" pitchFamily="18" charset="-128"/>
                <a:ea typeface="Adobe 楷体 Std R" pitchFamily="18" charset="-128"/>
              </a:rPr>
              <a:t>      </a:t>
            </a:r>
            <a:r>
              <a:rPr lang="zh-TW" altLang="zh-TW" sz="2100" b="1" dirty="0" smtClean="0">
                <a:latin typeface="Adobe 楷体 Std R" pitchFamily="18" charset="-128"/>
                <a:ea typeface="Adobe 楷体 Std R" pitchFamily="18" charset="-128"/>
              </a:rPr>
              <a:t>可以</a:t>
            </a:r>
            <a:r>
              <a:rPr lang="zh-TW" altLang="zh-TW" sz="2100" b="1" dirty="0">
                <a:latin typeface="Adobe 楷体 Std R" pitchFamily="18" charset="-128"/>
                <a:ea typeface="Adobe 楷体 Std R" pitchFamily="18" charset="-128"/>
              </a:rPr>
              <a:t>作高</a:t>
            </a:r>
            <a:r>
              <a:rPr lang="zh-TW" altLang="zh-TW" sz="2100" b="1" dirty="0" smtClean="0">
                <a:latin typeface="Adobe 楷体 Std R" pitchFamily="18" charset="-128"/>
                <a:ea typeface="Adobe 楷体 Std R" pitchFamily="18" charset="-128"/>
              </a:rPr>
              <a:t>官</a:t>
            </a:r>
            <a:r>
              <a:rPr lang="en-US" altLang="zh-TW" sz="2100" b="1" dirty="0" smtClean="0">
                <a:latin typeface="Adobe 楷体 Std R" pitchFamily="18" charset="-128"/>
                <a:ea typeface="Adobe 楷体 Std R" pitchFamily="18" charset="-128"/>
              </a:rPr>
              <a:t>    </a:t>
            </a:r>
            <a:r>
              <a:rPr lang="zh-TW" altLang="zh-TW" sz="2100" b="1" dirty="0" smtClean="0">
                <a:latin typeface="Adobe 楷体 Std R" pitchFamily="18" charset="-128"/>
                <a:ea typeface="Adobe 楷体 Std R" pitchFamily="18" charset="-128"/>
              </a:rPr>
              <a:t>戰爭</a:t>
            </a:r>
            <a:r>
              <a:rPr lang="zh-TW" altLang="zh-TW" sz="2100" b="1" dirty="0">
                <a:latin typeface="Adobe 楷体 Std R" pitchFamily="18" charset="-128"/>
                <a:ea typeface="Adobe 楷体 Std R" pitchFamily="18" charset="-128"/>
              </a:rPr>
              <a:t>時組成</a:t>
            </a:r>
            <a:r>
              <a:rPr lang="zh-TW" altLang="zh-TW" sz="2100" b="1" dirty="0" smtClean="0">
                <a:latin typeface="Adobe 楷体 Std R" pitchFamily="18" charset="-128"/>
                <a:ea typeface="Adobe 楷体 Std R" pitchFamily="18" charset="-128"/>
              </a:rPr>
              <a:t>騎兵</a:t>
            </a:r>
            <a:endParaRPr lang="en-US" altLang="zh-TW" sz="2100" b="1" dirty="0" smtClean="0">
              <a:latin typeface="Adobe 楷体 Std R" pitchFamily="18" charset="-128"/>
              <a:ea typeface="Adobe 楷体 Std R" pitchFamily="18" charset="-128"/>
            </a:endParaRPr>
          </a:p>
          <a:p>
            <a:pPr marL="0" indent="0" eaLnBrk="1" fontAlgn="auto" hangingPunct="1">
              <a:spcAft>
                <a:spcPts val="0"/>
              </a:spcAft>
              <a:buClr>
                <a:schemeClr val="accent3"/>
              </a:buClr>
              <a:buFont typeface="Wingdings 2"/>
              <a:buNone/>
              <a:defRPr/>
            </a:pPr>
            <a:endParaRPr lang="en-US" altLang="zh-TW" sz="2100" b="1" dirty="0" smtClean="0">
              <a:latin typeface="Adobe 楷体 Std R" pitchFamily="18" charset="-128"/>
              <a:ea typeface="Adobe 楷体 Std R" pitchFamily="18" charset="-128"/>
            </a:endParaRPr>
          </a:p>
          <a:p>
            <a:pPr marL="0" indent="0" eaLnBrk="1" fontAlgn="auto" hangingPunct="1">
              <a:spcAft>
                <a:spcPts val="0"/>
              </a:spcAft>
              <a:buClr>
                <a:schemeClr val="accent3"/>
              </a:buClr>
              <a:buFont typeface="Wingdings 2"/>
              <a:buNone/>
              <a:defRPr/>
            </a:pPr>
            <a:r>
              <a:rPr lang="en-US" altLang="zh-TW" sz="2100" b="1" dirty="0" smtClean="0">
                <a:latin typeface="Adobe 楷体 Std R" pitchFamily="18" charset="-128"/>
                <a:ea typeface="Adobe 楷体 Std R" pitchFamily="18" charset="-128"/>
              </a:rPr>
              <a:t>200</a:t>
            </a:r>
            <a:r>
              <a:rPr lang="zh-TW" altLang="zh-TW" sz="2100" b="1" dirty="0">
                <a:latin typeface="Adobe 楷体 Std R" pitchFamily="18" charset="-128"/>
                <a:ea typeface="Adobe 楷体 Std R" pitchFamily="18" charset="-128"/>
              </a:rPr>
              <a:t>麥</a:t>
            </a:r>
            <a:r>
              <a:rPr lang="zh-TW" altLang="zh-TW" sz="2100" b="1" dirty="0" smtClean="0">
                <a:latin typeface="Adobe 楷体 Std R" pitchFamily="18" charset="-128"/>
                <a:ea typeface="Adobe 楷体 Std R" pitchFamily="18" charset="-128"/>
              </a:rPr>
              <a:t>斗</a:t>
            </a:r>
            <a:r>
              <a:rPr lang="en-US" altLang="zh-TW" sz="2100" b="1" dirty="0" smtClean="0">
                <a:latin typeface="Adobe 楷体 Std R" pitchFamily="18" charset="-128"/>
                <a:ea typeface="Adobe 楷体 Std R" pitchFamily="18" charset="-128"/>
              </a:rPr>
              <a:t>   </a:t>
            </a:r>
            <a:r>
              <a:rPr lang="zh-TW" altLang="zh-TW" sz="2100" b="1" dirty="0" smtClean="0">
                <a:latin typeface="Adobe 楷体 Std R" pitchFamily="18" charset="-128"/>
                <a:ea typeface="Adobe 楷体 Std R" pitchFamily="18" charset="-128"/>
              </a:rPr>
              <a:t>雙</a:t>
            </a:r>
            <a:r>
              <a:rPr lang="zh-TW" altLang="zh-TW" sz="2100" b="1" dirty="0">
                <a:latin typeface="Adobe 楷体 Std R" pitchFamily="18" charset="-128"/>
                <a:ea typeface="Adobe 楷体 Std R" pitchFamily="18" charset="-128"/>
              </a:rPr>
              <a:t>牛</a:t>
            </a:r>
            <a:r>
              <a:rPr lang="zh-TW" altLang="zh-TW" sz="2100" b="1" dirty="0" smtClean="0">
                <a:latin typeface="Adobe 楷体 Std R" pitchFamily="18" charset="-128"/>
                <a:ea typeface="Adobe 楷体 Std R" pitchFamily="18" charset="-128"/>
              </a:rPr>
              <a:t>級</a:t>
            </a:r>
            <a:r>
              <a:rPr lang="en-US" altLang="zh-TW" sz="2100" b="1" dirty="0" smtClean="0">
                <a:latin typeface="Adobe 楷体 Std R" pitchFamily="18" charset="-128"/>
                <a:ea typeface="Adobe 楷体 Std R" pitchFamily="18" charset="-128"/>
              </a:rPr>
              <a:t>     </a:t>
            </a:r>
            <a:r>
              <a:rPr lang="zh-TW" altLang="zh-TW" sz="2100" b="1" dirty="0" smtClean="0">
                <a:latin typeface="Adobe 楷体 Std R" pitchFamily="18" charset="-128"/>
                <a:ea typeface="Adobe 楷体 Std R" pitchFamily="18" charset="-128"/>
              </a:rPr>
              <a:t>作</a:t>
            </a:r>
            <a:r>
              <a:rPr lang="zh-TW" altLang="zh-TW" sz="2100" b="1" dirty="0">
                <a:latin typeface="Adobe 楷体 Std R" pitchFamily="18" charset="-128"/>
                <a:ea typeface="Adobe 楷体 Std R" pitchFamily="18" charset="-128"/>
              </a:rPr>
              <a:t>低級</a:t>
            </a:r>
            <a:r>
              <a:rPr lang="zh-TW" altLang="zh-TW" sz="2100" b="1" dirty="0" smtClean="0">
                <a:latin typeface="Adobe 楷体 Std R" pitchFamily="18" charset="-128"/>
                <a:ea typeface="Adobe 楷体 Std R" pitchFamily="18" charset="-128"/>
              </a:rPr>
              <a:t>官吏</a:t>
            </a:r>
            <a:r>
              <a:rPr lang="en-US" altLang="zh-TW" sz="2100" b="1" dirty="0" smtClean="0">
                <a:latin typeface="Adobe 楷体 Std R" pitchFamily="18" charset="-128"/>
                <a:ea typeface="Adobe 楷体 Std R" pitchFamily="18" charset="-128"/>
              </a:rPr>
              <a:t>  </a:t>
            </a:r>
            <a:r>
              <a:rPr lang="zh-TW" altLang="zh-TW" sz="2100" b="1" dirty="0" smtClean="0">
                <a:latin typeface="Adobe 楷体 Std R" pitchFamily="18" charset="-128"/>
                <a:ea typeface="Adobe 楷体 Std R" pitchFamily="18" charset="-128"/>
              </a:rPr>
              <a:t>戰爭</a:t>
            </a:r>
            <a:r>
              <a:rPr lang="zh-TW" altLang="zh-TW" sz="2100" b="1" dirty="0">
                <a:latin typeface="Adobe 楷体 Std R" pitchFamily="18" charset="-128"/>
                <a:ea typeface="Adobe 楷体 Std R" pitchFamily="18" charset="-128"/>
              </a:rPr>
              <a:t>時組成重裝</a:t>
            </a:r>
            <a:r>
              <a:rPr lang="zh-TW" altLang="zh-TW" sz="2100" b="1" dirty="0" smtClean="0">
                <a:latin typeface="Adobe 楷体 Std R" pitchFamily="18" charset="-128"/>
                <a:ea typeface="Adobe 楷体 Std R" pitchFamily="18" charset="-128"/>
              </a:rPr>
              <a:t>步兵</a:t>
            </a:r>
            <a:endParaRPr lang="en-US" altLang="zh-TW" sz="2100" b="1" dirty="0" smtClean="0">
              <a:latin typeface="Adobe 楷体 Std R" pitchFamily="18" charset="-128"/>
              <a:ea typeface="Adobe 楷体 Std R" pitchFamily="18" charset="-128"/>
            </a:endParaRPr>
          </a:p>
          <a:p>
            <a:pPr marL="0" indent="0" eaLnBrk="1" fontAlgn="auto" hangingPunct="1">
              <a:spcAft>
                <a:spcPts val="0"/>
              </a:spcAft>
              <a:buClr>
                <a:schemeClr val="accent3"/>
              </a:buClr>
              <a:buFont typeface="Wingdings 2"/>
              <a:buNone/>
              <a:defRPr/>
            </a:pPr>
            <a:endParaRPr lang="en-US" altLang="zh-TW" sz="2100" b="1" dirty="0" smtClean="0">
              <a:latin typeface="Adobe 楷体 Std R" pitchFamily="18" charset="-128"/>
              <a:ea typeface="Adobe 楷体 Std R" pitchFamily="18" charset="-128"/>
            </a:endParaRPr>
          </a:p>
          <a:p>
            <a:pPr marL="0" indent="0" eaLnBrk="1" fontAlgn="auto" hangingPunct="1">
              <a:spcAft>
                <a:spcPts val="0"/>
              </a:spcAft>
              <a:buClr>
                <a:schemeClr val="accent3"/>
              </a:buClr>
              <a:buFont typeface="Wingdings 2"/>
              <a:buNone/>
              <a:defRPr/>
            </a:pPr>
            <a:r>
              <a:rPr lang="en-US" altLang="zh-TW" sz="2100" b="1" dirty="0" smtClean="0">
                <a:latin typeface="Adobe 楷体 Std R" pitchFamily="18" charset="-128"/>
                <a:ea typeface="Adobe 楷体 Std R" pitchFamily="18" charset="-128"/>
              </a:rPr>
              <a:t>200</a:t>
            </a:r>
            <a:r>
              <a:rPr lang="zh-TW" altLang="zh-TW" sz="2100" b="1" dirty="0">
                <a:latin typeface="Adobe 楷体 Std R" pitchFamily="18" charset="-128"/>
                <a:ea typeface="Adobe 楷体 Std R" pitchFamily="18" charset="-128"/>
              </a:rPr>
              <a:t>麥斗</a:t>
            </a:r>
            <a:r>
              <a:rPr lang="zh-TW" altLang="zh-TW" sz="2100" b="1" dirty="0" smtClean="0">
                <a:latin typeface="Adobe 楷体 Std R" pitchFamily="18" charset="-128"/>
                <a:ea typeface="Adobe 楷体 Std R" pitchFamily="18" charset="-128"/>
              </a:rPr>
              <a:t>以下</a:t>
            </a:r>
            <a:r>
              <a:rPr lang="en-US" altLang="zh-TW" sz="2100" b="1" dirty="0" smtClean="0">
                <a:latin typeface="Adobe 楷体 Std R" pitchFamily="18" charset="-128"/>
                <a:ea typeface="Adobe 楷体 Std R" pitchFamily="18" charset="-128"/>
              </a:rPr>
              <a:t>  </a:t>
            </a:r>
            <a:r>
              <a:rPr lang="zh-TW" altLang="zh-TW" sz="2100" b="1" dirty="0" smtClean="0">
                <a:latin typeface="Adobe 楷体 Std R" pitchFamily="18" charset="-128"/>
                <a:ea typeface="Adobe 楷体 Std R" pitchFamily="18" charset="-128"/>
              </a:rPr>
              <a:t>日</a:t>
            </a:r>
            <a:r>
              <a:rPr lang="zh-TW" altLang="zh-TW" sz="2100" b="1" dirty="0">
                <a:latin typeface="Adobe 楷体 Std R" pitchFamily="18" charset="-128"/>
                <a:ea typeface="Adobe 楷体 Std R" pitchFamily="18" charset="-128"/>
              </a:rPr>
              <a:t>傭</a:t>
            </a:r>
            <a:r>
              <a:rPr lang="zh-TW" altLang="zh-TW" sz="2100" b="1" dirty="0" smtClean="0">
                <a:latin typeface="Adobe 楷体 Std R" pitchFamily="18" charset="-128"/>
                <a:ea typeface="Adobe 楷体 Std R" pitchFamily="18" charset="-128"/>
              </a:rPr>
              <a:t>級</a:t>
            </a:r>
            <a:r>
              <a:rPr lang="en-US" altLang="zh-TW" sz="2100" b="1" dirty="0" smtClean="0">
                <a:latin typeface="Adobe 楷体 Std R" pitchFamily="18" charset="-128"/>
                <a:ea typeface="Adobe 楷体 Std R" pitchFamily="18" charset="-128"/>
              </a:rPr>
              <a:t>   </a:t>
            </a:r>
            <a:r>
              <a:rPr lang="zh-TW" altLang="zh-TW" sz="2100" b="1" dirty="0" smtClean="0">
                <a:latin typeface="Adobe 楷体 Std R" pitchFamily="18" charset="-128"/>
                <a:ea typeface="Adobe 楷体 Std R" pitchFamily="18" charset="-128"/>
              </a:rPr>
              <a:t>不許作官</a:t>
            </a:r>
            <a:r>
              <a:rPr lang="en-US" altLang="zh-TW" sz="2100" b="1" dirty="0" smtClean="0">
                <a:latin typeface="Adobe 楷体 Std R" pitchFamily="18" charset="-128"/>
                <a:ea typeface="Adobe 楷体 Std R" pitchFamily="18" charset="-128"/>
              </a:rPr>
              <a:t>  </a:t>
            </a:r>
            <a:r>
              <a:rPr lang="zh-TW" altLang="zh-TW" sz="2100" b="1" dirty="0" smtClean="0">
                <a:latin typeface="Adobe 楷体 Std R" pitchFamily="18" charset="-128"/>
                <a:ea typeface="Adobe 楷体 Std R" pitchFamily="18" charset="-128"/>
              </a:rPr>
              <a:t>戰爭</a:t>
            </a:r>
            <a:r>
              <a:rPr lang="zh-TW" altLang="zh-TW" sz="2100" b="1" dirty="0">
                <a:latin typeface="Adobe 楷体 Std R" pitchFamily="18" charset="-128"/>
                <a:ea typeface="Adobe 楷体 Std R" pitchFamily="18" charset="-128"/>
              </a:rPr>
              <a:t>時組成輕裝步兵</a:t>
            </a:r>
          </a:p>
          <a:p>
            <a:pPr marL="274320" indent="-274320" eaLnBrk="1" fontAlgn="auto" hangingPunct="1">
              <a:spcAft>
                <a:spcPts val="0"/>
              </a:spcAft>
              <a:buClr>
                <a:schemeClr val="accent3"/>
              </a:buClr>
              <a:buFont typeface="Wingdings 2"/>
              <a:buChar char=""/>
              <a:defRPr/>
            </a:pPr>
            <a:endParaRPr lang="zh-TW" altLang="en-US" dirty="0"/>
          </a:p>
        </p:txBody>
      </p:sp>
      <p:pic>
        <p:nvPicPr>
          <p:cNvPr id="16390" name="Picture 2" descr="C:\Users\Elizabeth Chu\Desktop\Solon_bas-relief_in_the_U.S._House_of_Representatives_chamber.jpg"/>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tretch>
            <a:fillRect/>
          </a:stretch>
        </p:blipFill>
        <p:spPr>
          <a:xfrm>
            <a:off x="5127307" y="2514600"/>
            <a:ext cx="3077210" cy="3846513"/>
          </a:xfrm>
          <a:noFill/>
        </p:spPr>
      </p:pic>
    </p:spTree>
    <p:extLst>
      <p:ext uri="{BB962C8B-B14F-4D97-AF65-F5344CB8AC3E}">
        <p14:creationId xmlns:p14="http://schemas.microsoft.com/office/powerpoint/2010/main" val="4147114184"/>
      </p:ext>
    </p:extLst>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希臘共和國</a:t>
            </a:r>
            <a:endParaRPr lang="zh-TW" altLang="en-US" dirty="0"/>
          </a:p>
        </p:txBody>
      </p:sp>
      <p:sp>
        <p:nvSpPr>
          <p:cNvPr id="3" name="內容版面配置區 2"/>
          <p:cNvSpPr>
            <a:spLocks noGrp="1"/>
          </p:cNvSpPr>
          <p:nvPr>
            <p:ph sz="half" idx="1"/>
          </p:nvPr>
        </p:nvSpPr>
        <p:spPr>
          <a:xfrm>
            <a:off x="247876" y="2033465"/>
            <a:ext cx="4301207" cy="4824535"/>
          </a:xfrm>
        </p:spPr>
        <p:txBody>
          <a:bodyPr>
            <a:normAutofit/>
          </a:bodyPr>
          <a:lstStyle/>
          <a:p>
            <a:r>
              <a:rPr lang="zh-TW" altLang="en-US" sz="2800" b="1" dirty="0">
                <a:solidFill>
                  <a:schemeClr val="tx1">
                    <a:lumMod val="95000"/>
                  </a:schemeClr>
                </a:solidFill>
              </a:rPr>
              <a:t>首都</a:t>
            </a:r>
            <a:r>
              <a:rPr lang="en-US" altLang="zh-TW" sz="2800" b="1" dirty="0">
                <a:solidFill>
                  <a:schemeClr val="tx1">
                    <a:lumMod val="95000"/>
                  </a:schemeClr>
                </a:solidFill>
              </a:rPr>
              <a:t>:</a:t>
            </a:r>
            <a:r>
              <a:rPr lang="zh-TW" altLang="en-US" sz="2800" b="1" dirty="0">
                <a:solidFill>
                  <a:schemeClr val="tx1">
                    <a:lumMod val="95000"/>
                  </a:schemeClr>
                </a:solidFill>
              </a:rPr>
              <a:t>雅典</a:t>
            </a:r>
            <a:endParaRPr lang="en-US" altLang="zh-TW" sz="2800" b="1" dirty="0">
              <a:solidFill>
                <a:schemeClr val="tx1">
                  <a:lumMod val="95000"/>
                </a:schemeClr>
              </a:solidFill>
            </a:endParaRPr>
          </a:p>
          <a:p>
            <a:r>
              <a:rPr lang="zh-TW" altLang="en-US" sz="2800" b="1" dirty="0">
                <a:solidFill>
                  <a:schemeClr val="tx1">
                    <a:lumMod val="95000"/>
                  </a:schemeClr>
                </a:solidFill>
              </a:rPr>
              <a:t>語言</a:t>
            </a:r>
            <a:r>
              <a:rPr lang="en-US" altLang="zh-TW" sz="2800" b="1" dirty="0">
                <a:solidFill>
                  <a:schemeClr val="tx1">
                    <a:lumMod val="95000"/>
                  </a:schemeClr>
                </a:solidFill>
              </a:rPr>
              <a:t>:</a:t>
            </a:r>
            <a:r>
              <a:rPr lang="zh-TW" altLang="en-US" sz="2800" b="1" dirty="0">
                <a:solidFill>
                  <a:schemeClr val="tx1">
                    <a:lumMod val="95000"/>
                  </a:schemeClr>
                </a:solidFill>
              </a:rPr>
              <a:t>希臘語</a:t>
            </a:r>
            <a:endParaRPr lang="en-US" altLang="zh-TW" sz="2800" b="1" dirty="0">
              <a:solidFill>
                <a:schemeClr val="tx1">
                  <a:lumMod val="95000"/>
                </a:schemeClr>
              </a:solidFill>
            </a:endParaRPr>
          </a:p>
          <a:p>
            <a:r>
              <a:rPr lang="zh-TW" altLang="en-US" sz="2800" b="1" dirty="0">
                <a:solidFill>
                  <a:schemeClr val="tx1">
                    <a:lumMod val="95000"/>
                  </a:schemeClr>
                </a:solidFill>
              </a:rPr>
              <a:t>幣別</a:t>
            </a:r>
            <a:r>
              <a:rPr lang="en-US" altLang="zh-TW" sz="2800" b="1" dirty="0">
                <a:solidFill>
                  <a:schemeClr val="tx1">
                    <a:lumMod val="95000"/>
                  </a:schemeClr>
                </a:solidFill>
              </a:rPr>
              <a:t>:</a:t>
            </a:r>
            <a:r>
              <a:rPr lang="zh-TW" altLang="en-US" sz="2800" b="1" dirty="0">
                <a:solidFill>
                  <a:schemeClr val="tx1">
                    <a:lumMod val="95000"/>
                  </a:schemeClr>
                </a:solidFill>
              </a:rPr>
              <a:t>歐元</a:t>
            </a:r>
            <a:endParaRPr lang="en-US" altLang="zh-TW" sz="2800" b="1" dirty="0">
              <a:solidFill>
                <a:schemeClr val="tx1">
                  <a:lumMod val="95000"/>
                </a:schemeClr>
              </a:solidFill>
            </a:endParaRPr>
          </a:p>
          <a:p>
            <a:r>
              <a:rPr lang="zh-TW" altLang="en-US" sz="2800" b="1" dirty="0">
                <a:solidFill>
                  <a:schemeClr val="tx1">
                    <a:lumMod val="95000"/>
                  </a:schemeClr>
                </a:solidFill>
              </a:rPr>
              <a:t>氣候：地中海型氣候</a:t>
            </a:r>
            <a:endParaRPr lang="en-US" altLang="zh-TW" sz="2800" b="1" dirty="0">
              <a:solidFill>
                <a:schemeClr val="tx1">
                  <a:lumMod val="95000"/>
                </a:schemeClr>
              </a:solidFill>
            </a:endParaRPr>
          </a:p>
          <a:p>
            <a:r>
              <a:rPr lang="zh-TW" altLang="en-US" sz="2800" b="1" dirty="0">
                <a:solidFill>
                  <a:schemeClr val="tx1">
                    <a:lumMod val="95000"/>
                  </a:schemeClr>
                </a:solidFill>
              </a:rPr>
              <a:t>人口</a:t>
            </a:r>
            <a:r>
              <a:rPr lang="en-US" altLang="zh-TW" sz="2800" b="1" dirty="0">
                <a:solidFill>
                  <a:schemeClr val="tx1">
                    <a:lumMod val="95000"/>
                  </a:schemeClr>
                </a:solidFill>
              </a:rPr>
              <a:t>: 11.306.183 (2010</a:t>
            </a:r>
            <a:r>
              <a:rPr lang="zh-TW" altLang="en-US" sz="2800" b="1" dirty="0">
                <a:solidFill>
                  <a:schemeClr val="tx1">
                    <a:lumMod val="95000"/>
                  </a:schemeClr>
                </a:solidFill>
              </a:rPr>
              <a:t>年</a:t>
            </a:r>
            <a:r>
              <a:rPr lang="en-US" altLang="zh-TW" sz="2800" b="1" dirty="0">
                <a:solidFill>
                  <a:schemeClr val="tx1">
                    <a:lumMod val="95000"/>
                  </a:schemeClr>
                </a:solidFill>
              </a:rPr>
              <a:t>)</a:t>
            </a:r>
          </a:p>
          <a:p>
            <a:r>
              <a:rPr lang="zh-TW" altLang="en-US" sz="2800" b="1" dirty="0">
                <a:solidFill>
                  <a:schemeClr val="tx1">
                    <a:lumMod val="95000"/>
                  </a:schemeClr>
                </a:solidFill>
              </a:rPr>
              <a:t>政治型態：單一議會制，多數党党魁為總理並組內閣，虛位之總統。</a:t>
            </a:r>
            <a:endParaRPr lang="en-US" altLang="zh-TW" sz="2800" b="1" dirty="0">
              <a:solidFill>
                <a:schemeClr val="tx1">
                  <a:lumMod val="95000"/>
                </a:schemeClr>
              </a:solidFill>
            </a:endParaRPr>
          </a:p>
          <a:p>
            <a:r>
              <a:rPr lang="zh-TW" altLang="en-US" sz="2800" b="1" dirty="0">
                <a:solidFill>
                  <a:schemeClr val="tx1">
                    <a:lumMod val="95000"/>
                  </a:schemeClr>
                </a:solidFill>
              </a:rPr>
              <a:t>有</a:t>
            </a:r>
            <a:r>
              <a:rPr lang="en-US" altLang="zh-TW" sz="2800" b="1" dirty="0">
                <a:solidFill>
                  <a:schemeClr val="tx1">
                    <a:lumMod val="95000"/>
                  </a:schemeClr>
                </a:solidFill>
              </a:rPr>
              <a:t>300</a:t>
            </a:r>
            <a:r>
              <a:rPr lang="zh-TW" altLang="en-US" sz="2800" b="1" dirty="0">
                <a:solidFill>
                  <a:schemeClr val="tx1">
                    <a:lumMod val="95000"/>
                  </a:schemeClr>
                </a:solidFill>
              </a:rPr>
              <a:t>位議員。</a:t>
            </a:r>
            <a:endParaRPr lang="zh-TW" altLang="en-US" sz="2800" b="1" dirty="0"/>
          </a:p>
          <a:p>
            <a:endParaRPr lang="zh-TW" altLang="en-US" dirty="0"/>
          </a:p>
        </p:txBody>
      </p:sp>
      <p:pic>
        <p:nvPicPr>
          <p:cNvPr id="5" name="內容版面配置區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15000" y="2709069"/>
            <a:ext cx="1905000" cy="2857500"/>
          </a:xfrm>
        </p:spPr>
      </p:pic>
    </p:spTree>
    <p:extLst>
      <p:ext uri="{BB962C8B-B14F-4D97-AF65-F5344CB8AC3E}">
        <p14:creationId xmlns:p14="http://schemas.microsoft.com/office/powerpoint/2010/main" val="35876102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27584" y="188640"/>
            <a:ext cx="7123080" cy="924475"/>
          </a:xfrm>
        </p:spPr>
        <p:txBody>
          <a:bodyPr/>
          <a:lstStyle/>
          <a:p>
            <a:r>
              <a:rPr lang="zh-TW" altLang="en-US" sz="4000" dirty="0">
                <a:solidFill>
                  <a:srgbClr val="7030A0"/>
                </a:solidFill>
                <a:latin typeface="標楷體" pitchFamily="65" charset="-120"/>
                <a:ea typeface="標楷體" pitchFamily="65" charset="-120"/>
              </a:rPr>
              <a:t>伯里克里斯深化民主改革</a:t>
            </a:r>
            <a:endParaRPr lang="zh-TW" altLang="en-US" sz="4000" dirty="0">
              <a:solidFill>
                <a:srgbClr val="7030A0"/>
              </a:solidFill>
            </a:endParaRPr>
          </a:p>
        </p:txBody>
      </p:sp>
      <p:sp>
        <p:nvSpPr>
          <p:cNvPr id="3" name="內容版面配置區 2"/>
          <p:cNvSpPr>
            <a:spLocks noGrp="1"/>
          </p:cNvSpPr>
          <p:nvPr>
            <p:ph sz="half" idx="1"/>
          </p:nvPr>
        </p:nvSpPr>
        <p:spPr>
          <a:xfrm>
            <a:off x="323528" y="1412776"/>
            <a:ext cx="5040560" cy="5184576"/>
          </a:xfrm>
        </p:spPr>
        <p:txBody>
          <a:bodyPr>
            <a:normAutofit fontScale="92500"/>
          </a:bodyPr>
          <a:lstStyle/>
          <a:p>
            <a:r>
              <a:rPr lang="en-US" altLang="zh-TW" sz="2600" b="1" dirty="0">
                <a:latin typeface="標楷體" pitchFamily="65" charset="-120"/>
                <a:ea typeface="標楷體" pitchFamily="65" charset="-120"/>
              </a:rPr>
              <a:t>1.</a:t>
            </a:r>
            <a:r>
              <a:rPr lang="zh-TW" altLang="en-US" sz="2600" b="1" dirty="0">
                <a:latin typeface="標楷體" pitchFamily="65" charset="-120"/>
                <a:ea typeface="標楷體" pitchFamily="65" charset="-120"/>
              </a:rPr>
              <a:t>各級官職允許公民擔任，通過抽籤、選舉、轉換方式出任各級職務。</a:t>
            </a:r>
            <a:endParaRPr lang="en-US" altLang="zh-TW" sz="2600" b="1" dirty="0">
              <a:latin typeface="標楷體" pitchFamily="65" charset="-120"/>
              <a:ea typeface="標楷體" pitchFamily="65" charset="-120"/>
            </a:endParaRPr>
          </a:p>
          <a:p>
            <a:r>
              <a:rPr lang="en-US" altLang="zh-TW" sz="2600" b="1" dirty="0">
                <a:latin typeface="標楷體" pitchFamily="65" charset="-120"/>
                <a:ea typeface="標楷體" pitchFamily="65" charset="-120"/>
              </a:rPr>
              <a:t>2.</a:t>
            </a:r>
            <a:r>
              <a:rPr lang="zh-TW" altLang="en-US" sz="2600" b="1" dirty="0">
                <a:latin typeface="標楷體" pitchFamily="65" charset="-120"/>
                <a:ea typeface="標楷體" pitchFamily="65" charset="-120"/>
              </a:rPr>
              <a:t>由國家出錢給公職人員補助， 。</a:t>
            </a:r>
            <a:endParaRPr lang="en-US" altLang="zh-TW" sz="2600" b="1" dirty="0">
              <a:latin typeface="標楷體" pitchFamily="65" charset="-120"/>
              <a:ea typeface="標楷體" pitchFamily="65" charset="-120"/>
            </a:endParaRPr>
          </a:p>
          <a:p>
            <a:r>
              <a:rPr lang="en-US" altLang="zh-TW" sz="2600" b="1" dirty="0">
                <a:latin typeface="標楷體" pitchFamily="65" charset="-120"/>
                <a:ea typeface="標楷體" pitchFamily="65" charset="-120"/>
              </a:rPr>
              <a:t>3.</a:t>
            </a:r>
            <a:r>
              <a:rPr lang="zh-TW" altLang="en-US" sz="2600" b="1" dirty="0">
                <a:latin typeface="標楷體" pitchFamily="65" charset="-120"/>
                <a:ea typeface="標楷體" pitchFamily="65" charset="-120"/>
              </a:rPr>
              <a:t>限制取得公民之身分：只有父母均是雅典公民才有公民權。奴隸、異邦人、婦女都不具有公民權</a:t>
            </a:r>
            <a:endParaRPr lang="en-US" altLang="zh-TW" sz="2600" b="1" dirty="0">
              <a:latin typeface="標楷體" pitchFamily="65" charset="-120"/>
              <a:ea typeface="標楷體" pitchFamily="65" charset="-120"/>
            </a:endParaRPr>
          </a:p>
          <a:p>
            <a:r>
              <a:rPr lang="zh-TW" altLang="en-US" sz="2600" b="1" dirty="0">
                <a:latin typeface="標楷體" pitchFamily="65" charset="-120"/>
                <a:ea typeface="標楷體" pitchFamily="65" charset="-120"/>
              </a:rPr>
              <a:t>經過這些改革，雅典富有的自由民多了，也有時間享受物質生活，參與藝術活動。伯里克里斯又進行大規模建設，鼓勵學術研究，倡導文藝，學者不斷湧進雅典，造就雅典成為古希臘最著名之城邦。</a:t>
            </a:r>
          </a:p>
          <a:p>
            <a:endParaRPr lang="zh-TW" altLang="en-US" dirty="0"/>
          </a:p>
        </p:txBody>
      </p:sp>
      <p:pic>
        <p:nvPicPr>
          <p:cNvPr id="5" name="內容版面配置區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48102" y="2115748"/>
            <a:ext cx="2838796" cy="4044142"/>
          </a:xfrm>
        </p:spPr>
      </p:pic>
    </p:spTree>
    <p:extLst>
      <p:ext uri="{BB962C8B-B14F-4D97-AF65-F5344CB8AC3E}">
        <p14:creationId xmlns:p14="http://schemas.microsoft.com/office/powerpoint/2010/main" val="15488840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71600" y="598849"/>
            <a:ext cx="7123080" cy="924475"/>
          </a:xfrm>
        </p:spPr>
        <p:txBody>
          <a:bodyPr/>
          <a:lstStyle/>
          <a:p>
            <a:r>
              <a:rPr lang="zh-TW" altLang="en-US" sz="4000" dirty="0">
                <a:solidFill>
                  <a:srgbClr val="7030A0"/>
                </a:solidFill>
                <a:latin typeface="標楷體" pitchFamily="65" charset="-120"/>
                <a:ea typeface="標楷體" pitchFamily="65" charset="-120"/>
              </a:rPr>
              <a:t>馬其頓帝國之興起</a:t>
            </a:r>
            <a:endParaRPr lang="zh-TW" altLang="en-US" sz="4000" dirty="0">
              <a:solidFill>
                <a:srgbClr val="7030A0"/>
              </a:solidFill>
            </a:endParaRPr>
          </a:p>
        </p:txBody>
      </p:sp>
      <p:sp>
        <p:nvSpPr>
          <p:cNvPr id="4" name="內容版面配置區 3"/>
          <p:cNvSpPr>
            <a:spLocks noGrp="1"/>
          </p:cNvSpPr>
          <p:nvPr>
            <p:ph sz="half" idx="1"/>
          </p:nvPr>
        </p:nvSpPr>
        <p:spPr>
          <a:xfrm>
            <a:off x="395536" y="1523324"/>
            <a:ext cx="5192464" cy="5661248"/>
          </a:xfrm>
        </p:spPr>
        <p:txBody>
          <a:bodyPr>
            <a:noAutofit/>
          </a:bodyPr>
          <a:lstStyle/>
          <a:p>
            <a:r>
              <a:rPr lang="zh-TW" altLang="en-US" sz="2800" b="1" dirty="0" smtClean="0">
                <a:latin typeface="標楷體" pitchFamily="65" charset="-120"/>
                <a:ea typeface="標楷體" pitchFamily="65" charset="-120"/>
              </a:rPr>
              <a:t>西元前</a:t>
            </a:r>
            <a:r>
              <a:rPr lang="en-US" altLang="zh-TW" sz="2800" b="1" dirty="0" smtClean="0">
                <a:latin typeface="標楷體" pitchFamily="65" charset="-120"/>
                <a:ea typeface="標楷體" pitchFamily="65" charset="-120"/>
              </a:rPr>
              <a:t>336</a:t>
            </a:r>
            <a:r>
              <a:rPr lang="zh-TW" altLang="en-US" sz="2800" b="1" dirty="0" smtClean="0">
                <a:latin typeface="標楷體" pitchFamily="65" charset="-120"/>
                <a:ea typeface="標楷體" pitchFamily="65" charset="-120"/>
              </a:rPr>
              <a:t>年腓力普二世國王被刺身亡，</a:t>
            </a:r>
            <a:r>
              <a:rPr lang="en-US" altLang="zh-TW" sz="2800" b="1" dirty="0" smtClean="0">
                <a:latin typeface="標楷體" pitchFamily="65" charset="-120"/>
                <a:ea typeface="標楷體" pitchFamily="65" charset="-120"/>
              </a:rPr>
              <a:t>20</a:t>
            </a:r>
            <a:r>
              <a:rPr lang="zh-TW" altLang="en-US" sz="2800" b="1" dirty="0" smtClean="0">
                <a:latin typeface="標楷體" pitchFamily="65" charset="-120"/>
                <a:ea typeface="標楷體" pitchFamily="65" charset="-120"/>
              </a:rPr>
              <a:t>歲之亞歷山大即帝位。</a:t>
            </a:r>
            <a:endParaRPr lang="en-US" altLang="zh-TW" sz="2800" b="1" dirty="0" smtClean="0">
              <a:latin typeface="標楷體" pitchFamily="65" charset="-120"/>
              <a:ea typeface="標楷體" pitchFamily="65" charset="-120"/>
            </a:endParaRPr>
          </a:p>
          <a:p>
            <a:r>
              <a:rPr lang="zh-TW" altLang="en-US" sz="2800" b="1" dirty="0" smtClean="0">
                <a:latin typeface="標楷體" pitchFamily="65" charset="-120"/>
                <a:ea typeface="標楷體" pitchFamily="65" charset="-120"/>
              </a:rPr>
              <a:t>西元前</a:t>
            </a:r>
            <a:r>
              <a:rPr lang="en-US" altLang="zh-TW" sz="2800" b="1" dirty="0" smtClean="0">
                <a:latin typeface="標楷體" pitchFamily="65" charset="-120"/>
                <a:ea typeface="標楷體" pitchFamily="65" charset="-120"/>
              </a:rPr>
              <a:t>335</a:t>
            </a:r>
            <a:r>
              <a:rPr lang="zh-TW" altLang="en-US" sz="2800" b="1" dirty="0" smtClean="0">
                <a:latin typeface="標楷體" pitchFamily="65" charset="-120"/>
                <a:ea typeface="標楷體" pitchFamily="65" charset="-120"/>
              </a:rPr>
              <a:t>年開始遠征，攻小亞細亞、腓尼基、巴勒斯坦、埃及、兩河流域之北部、波斯、中亞、印度河上游。</a:t>
            </a:r>
            <a:endParaRPr lang="en-US" altLang="zh-TW" sz="2800" b="1" dirty="0" smtClean="0">
              <a:latin typeface="標楷體" pitchFamily="65" charset="-120"/>
              <a:ea typeface="標楷體" pitchFamily="65" charset="-120"/>
            </a:endParaRPr>
          </a:p>
          <a:p>
            <a:r>
              <a:rPr lang="zh-TW" altLang="en-US" sz="2800" b="1" dirty="0" smtClean="0">
                <a:latin typeface="標楷體" pitchFamily="65" charset="-120"/>
                <a:ea typeface="標楷體" pitchFamily="65" charset="-120"/>
              </a:rPr>
              <a:t>因戰士思鄉才退回中亞，他</a:t>
            </a:r>
            <a:r>
              <a:rPr lang="en-US" altLang="zh-TW" sz="2800" b="1" dirty="0" smtClean="0">
                <a:latin typeface="標楷體" pitchFamily="65" charset="-120"/>
                <a:ea typeface="標楷體" pitchFamily="65" charset="-120"/>
              </a:rPr>
              <a:t>10</a:t>
            </a:r>
            <a:r>
              <a:rPr lang="zh-TW" altLang="en-US" sz="2800" b="1" dirty="0" smtClean="0">
                <a:latin typeface="標楷體" pitchFamily="65" charset="-120"/>
                <a:ea typeface="標楷體" pitchFamily="65" charset="-120"/>
              </a:rPr>
              <a:t>年征戰建立了無數城市，以亞歷山大命名的就有</a:t>
            </a:r>
            <a:r>
              <a:rPr lang="en-US" altLang="zh-TW" sz="2800" b="1" dirty="0" smtClean="0">
                <a:latin typeface="標楷體" pitchFamily="65" charset="-120"/>
                <a:ea typeface="標楷體" pitchFamily="65" charset="-120"/>
              </a:rPr>
              <a:t>70</a:t>
            </a:r>
            <a:r>
              <a:rPr lang="zh-TW" altLang="en-US" sz="2800" b="1" dirty="0" smtClean="0">
                <a:latin typeface="標楷體" pitchFamily="65" charset="-120"/>
                <a:ea typeface="標楷體" pitchFamily="65" charset="-120"/>
              </a:rPr>
              <a:t>個。</a:t>
            </a:r>
            <a:endParaRPr lang="en-US" altLang="zh-TW" sz="2800" b="1" dirty="0" smtClean="0">
              <a:latin typeface="標楷體" pitchFamily="65" charset="-120"/>
              <a:ea typeface="標楷體" pitchFamily="65" charset="-120"/>
            </a:endParaRPr>
          </a:p>
          <a:p>
            <a:endParaRPr lang="zh-TW" altLang="en-US" sz="2800" b="1" dirty="0"/>
          </a:p>
        </p:txBody>
      </p:sp>
      <p:pic>
        <p:nvPicPr>
          <p:cNvPr id="6" name="內容版面配置區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45410" y="1920875"/>
            <a:ext cx="2444180" cy="4433888"/>
          </a:xfrm>
        </p:spPr>
      </p:pic>
    </p:spTree>
    <p:extLst>
      <p:ext uri="{BB962C8B-B14F-4D97-AF65-F5344CB8AC3E}">
        <p14:creationId xmlns:p14="http://schemas.microsoft.com/office/powerpoint/2010/main" val="5712960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71600" y="260648"/>
            <a:ext cx="7125113" cy="924475"/>
          </a:xfrm>
        </p:spPr>
        <p:txBody>
          <a:bodyPr/>
          <a:lstStyle/>
          <a:p>
            <a:r>
              <a:rPr lang="zh-TW" altLang="en-US" sz="4000" b="1" dirty="0">
                <a:latin typeface="標楷體" pitchFamily="65" charset="-120"/>
                <a:ea typeface="標楷體" pitchFamily="65" charset="-120"/>
              </a:rPr>
              <a:t>亞歷山大大帝國之崩潰</a:t>
            </a:r>
            <a:endParaRPr lang="zh-TW" altLang="en-US" sz="4000" b="1" dirty="0"/>
          </a:p>
        </p:txBody>
      </p:sp>
      <p:sp>
        <p:nvSpPr>
          <p:cNvPr id="3" name="內容版面配置區 2"/>
          <p:cNvSpPr>
            <a:spLocks noGrp="1"/>
          </p:cNvSpPr>
          <p:nvPr>
            <p:ph idx="1"/>
          </p:nvPr>
        </p:nvSpPr>
        <p:spPr>
          <a:xfrm>
            <a:off x="0" y="1761565"/>
            <a:ext cx="9144000" cy="4289611"/>
          </a:xfrm>
        </p:spPr>
        <p:txBody>
          <a:bodyPr>
            <a:noAutofit/>
          </a:bodyPr>
          <a:lstStyle/>
          <a:p>
            <a:r>
              <a:rPr lang="zh-TW" altLang="en-US" sz="3600" b="1" dirty="0">
                <a:solidFill>
                  <a:srgbClr val="3E2979"/>
                </a:solidFill>
                <a:latin typeface="標楷體" pitchFamily="65" charset="-120"/>
                <a:ea typeface="標楷體" pitchFamily="65" charset="-120"/>
              </a:rPr>
              <a:t>亞歷山大大帝國西起巴爾幹半島，南至尼羅河流域及利比亞、東達中亞、印度河流域，北鄰多惱河及黑海。</a:t>
            </a:r>
            <a:endParaRPr lang="en-US" altLang="zh-TW" sz="3600" b="1" dirty="0">
              <a:solidFill>
                <a:srgbClr val="3E2979"/>
              </a:solidFill>
              <a:latin typeface="標楷體" pitchFamily="65" charset="-120"/>
              <a:ea typeface="標楷體" pitchFamily="65" charset="-120"/>
            </a:endParaRPr>
          </a:p>
          <a:p>
            <a:r>
              <a:rPr lang="zh-TW" altLang="en-US" sz="3600" b="1" dirty="0">
                <a:solidFill>
                  <a:srgbClr val="3E2979"/>
                </a:solidFill>
                <a:latin typeface="標楷體" pitchFamily="65" charset="-120"/>
                <a:ea typeface="標楷體" pitchFamily="65" charset="-120"/>
              </a:rPr>
              <a:t>西元前</a:t>
            </a:r>
            <a:r>
              <a:rPr lang="en-US" altLang="zh-TW" sz="3600" b="1" dirty="0">
                <a:solidFill>
                  <a:srgbClr val="3E2979"/>
                </a:solidFill>
                <a:latin typeface="標楷體" pitchFamily="65" charset="-120"/>
                <a:ea typeface="標楷體" pitchFamily="65" charset="-120"/>
              </a:rPr>
              <a:t>323</a:t>
            </a:r>
            <a:r>
              <a:rPr lang="zh-TW" altLang="en-US" sz="3600" b="1" dirty="0">
                <a:solidFill>
                  <a:srgbClr val="3E2979"/>
                </a:solidFill>
                <a:latin typeface="標楷體" pitchFamily="65" charset="-120"/>
                <a:ea typeface="標楷體" pitchFamily="65" charset="-120"/>
              </a:rPr>
              <a:t>年他準備攻打阿拉伯半島時暴卒。</a:t>
            </a:r>
            <a:endParaRPr lang="en-US" altLang="zh-TW" sz="3600" b="1" dirty="0">
              <a:solidFill>
                <a:srgbClr val="3E2979"/>
              </a:solidFill>
              <a:latin typeface="標楷體" pitchFamily="65" charset="-120"/>
              <a:ea typeface="標楷體" pitchFamily="65" charset="-120"/>
            </a:endParaRPr>
          </a:p>
          <a:p>
            <a:r>
              <a:rPr lang="zh-TW" altLang="en-US" sz="3600" b="1" dirty="0">
                <a:solidFill>
                  <a:srgbClr val="3E2979"/>
                </a:solidFill>
                <a:latin typeface="標楷體" pitchFamily="65" charset="-120"/>
                <a:ea typeface="標楷體" pitchFamily="65" charset="-120"/>
              </a:rPr>
              <a:t>他逝後未交代王位繼承，中央集權瓦解，各地總督擁兵自重，帝國四分五裂。</a:t>
            </a:r>
            <a:endParaRPr lang="en-US" altLang="zh-TW" sz="3600" b="1" dirty="0">
              <a:solidFill>
                <a:srgbClr val="3E2979"/>
              </a:solidFill>
              <a:latin typeface="標楷體" pitchFamily="65" charset="-120"/>
              <a:ea typeface="標楷體" pitchFamily="65" charset="-120"/>
            </a:endParaRPr>
          </a:p>
          <a:p>
            <a:r>
              <a:rPr lang="zh-TW" altLang="en-US" sz="4000" b="1" dirty="0">
                <a:solidFill>
                  <a:srgbClr val="3E2979"/>
                </a:solidFill>
                <a:latin typeface="Adobe 楷体 Std R" pitchFamily="18" charset="-128"/>
                <a:ea typeface="Adobe 楷体 Std R" pitchFamily="18" charset="-128"/>
              </a:rPr>
              <a:t>埃及艷后與</a:t>
            </a:r>
            <a:r>
              <a:rPr lang="zh-TW" altLang="en-US" sz="4000" b="1" dirty="0" smtClean="0">
                <a:solidFill>
                  <a:srgbClr val="3E2979"/>
                </a:solidFill>
                <a:latin typeface="Adobe 楷体 Std R" pitchFamily="18" charset="-128"/>
                <a:ea typeface="Adobe 楷体 Std R" pitchFamily="18" charset="-128"/>
              </a:rPr>
              <a:t>亞</a:t>
            </a:r>
            <a:r>
              <a:rPr lang="zh-TW" altLang="en-US" sz="4000" b="1" dirty="0">
                <a:solidFill>
                  <a:srgbClr val="3E2979"/>
                </a:solidFill>
                <a:latin typeface="Adobe 楷体 Std R" pitchFamily="18" charset="-128"/>
                <a:ea typeface="Adobe 楷体 Std R" pitchFamily="18" charset="-128"/>
              </a:rPr>
              <a:t>亞歷山大大帝是同鄉</a:t>
            </a:r>
          </a:p>
        </p:txBody>
      </p:sp>
    </p:spTree>
    <p:extLst>
      <p:ext uri="{BB962C8B-B14F-4D97-AF65-F5344CB8AC3E}">
        <p14:creationId xmlns:p14="http://schemas.microsoft.com/office/powerpoint/2010/main" val="19630026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3608" y="404664"/>
            <a:ext cx="7125113" cy="924475"/>
          </a:xfrm>
        </p:spPr>
        <p:txBody>
          <a:bodyPr/>
          <a:lstStyle/>
          <a:p>
            <a:r>
              <a:rPr lang="zh-TW" altLang="en-US" sz="4000" b="1" dirty="0">
                <a:solidFill>
                  <a:srgbClr val="7030A0"/>
                </a:solidFill>
                <a:latin typeface="標楷體" pitchFamily="65" charset="-120"/>
                <a:ea typeface="標楷體" pitchFamily="65" charset="-120"/>
              </a:rPr>
              <a:t>古希臘文明對後世之影響</a:t>
            </a:r>
            <a:endParaRPr lang="zh-TW" altLang="en-US" sz="4000" b="1" dirty="0">
              <a:solidFill>
                <a:srgbClr val="7030A0"/>
              </a:solidFill>
            </a:endParaRPr>
          </a:p>
        </p:txBody>
      </p:sp>
      <p:sp>
        <p:nvSpPr>
          <p:cNvPr id="3" name="內容版面配置區 2"/>
          <p:cNvSpPr>
            <a:spLocks noGrp="1"/>
          </p:cNvSpPr>
          <p:nvPr>
            <p:ph idx="1"/>
          </p:nvPr>
        </p:nvSpPr>
        <p:spPr>
          <a:xfrm>
            <a:off x="683568" y="1628801"/>
            <a:ext cx="7992888" cy="5040560"/>
          </a:xfrm>
        </p:spPr>
        <p:txBody>
          <a:bodyPr>
            <a:normAutofit/>
          </a:bodyPr>
          <a:lstStyle/>
          <a:p>
            <a:r>
              <a:rPr lang="zh-TW" altLang="en-US" sz="2800" dirty="0">
                <a:latin typeface="標楷體" pitchFamily="65" charset="-120"/>
                <a:ea typeface="標楷體" pitchFamily="65" charset="-120"/>
              </a:rPr>
              <a:t>在世界歷史上從沒有一個文明在如此短的時期，卻有如此輝煌的成就。</a:t>
            </a:r>
            <a:endParaRPr lang="en-US" altLang="zh-TW" sz="2800" dirty="0">
              <a:latin typeface="標楷體" pitchFamily="65" charset="-120"/>
              <a:ea typeface="標楷體" pitchFamily="65" charset="-120"/>
            </a:endParaRPr>
          </a:p>
          <a:p>
            <a:r>
              <a:rPr lang="zh-TW" altLang="en-US" sz="2800" dirty="0">
                <a:latin typeface="標楷體" pitchFamily="65" charset="-120"/>
                <a:ea typeface="標楷體" pitchFamily="65" charset="-120"/>
              </a:rPr>
              <a:t>政治方面：城邦政治成為世界民主之搖籃。</a:t>
            </a:r>
            <a:endParaRPr lang="en-US" altLang="zh-TW" sz="2800" dirty="0">
              <a:latin typeface="標楷體" pitchFamily="65" charset="-120"/>
              <a:ea typeface="標楷體" pitchFamily="65" charset="-120"/>
            </a:endParaRPr>
          </a:p>
          <a:p>
            <a:r>
              <a:rPr lang="zh-TW" altLang="en-US" sz="2800" dirty="0">
                <a:latin typeface="標楷體" pitchFamily="65" charset="-120"/>
                <a:ea typeface="標楷體" pitchFamily="65" charset="-120"/>
              </a:rPr>
              <a:t>經濟方面：強化東西方商業交易，航海技術發達，影響後世歐洲對外擴張。葡萄酒、橄欖油之交易至今仍佔重要地位。</a:t>
            </a:r>
            <a:endParaRPr lang="en-US" altLang="zh-TW" sz="2800" dirty="0">
              <a:latin typeface="標楷體" pitchFamily="65" charset="-120"/>
              <a:ea typeface="標楷體" pitchFamily="65" charset="-120"/>
            </a:endParaRPr>
          </a:p>
          <a:p>
            <a:r>
              <a:rPr lang="zh-TW" altLang="en-US" sz="2800" dirty="0">
                <a:latin typeface="標楷體" pitchFamily="65" charset="-120"/>
                <a:ea typeface="標楷體" pitchFamily="65" charset="-120"/>
              </a:rPr>
              <a:t>文學方面：荷馬史詩影響歐洲文學，散文如伊索寓言之諷喻故事，仍受歡迎。</a:t>
            </a:r>
            <a:endParaRPr lang="en-US" altLang="zh-TW" sz="2800" dirty="0">
              <a:latin typeface="標楷體" pitchFamily="65" charset="-120"/>
              <a:ea typeface="標楷體" pitchFamily="65" charset="-120"/>
            </a:endParaRPr>
          </a:p>
          <a:p>
            <a:r>
              <a:rPr lang="zh-TW" altLang="en-US" sz="2800" dirty="0">
                <a:latin typeface="標楷體" pitchFamily="65" charset="-120"/>
                <a:ea typeface="標楷體" pitchFamily="65" charset="-120"/>
              </a:rPr>
              <a:t>戲劇方面：悲劇創始於希臘，是西方戲劇之源。</a:t>
            </a:r>
            <a:endParaRPr lang="en-US" altLang="zh-TW" sz="2800" dirty="0">
              <a:latin typeface="標楷體" pitchFamily="65" charset="-120"/>
              <a:ea typeface="標楷體" pitchFamily="65" charset="-120"/>
            </a:endParaRPr>
          </a:p>
          <a:p>
            <a:endParaRPr lang="zh-TW" altLang="en-US" dirty="0"/>
          </a:p>
        </p:txBody>
      </p:sp>
    </p:spTree>
    <p:extLst>
      <p:ext uri="{BB962C8B-B14F-4D97-AF65-F5344CB8AC3E}">
        <p14:creationId xmlns:p14="http://schemas.microsoft.com/office/powerpoint/2010/main" val="33389907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sz="half" idx="1"/>
          </p:nvPr>
        </p:nvSpPr>
        <p:spPr>
          <a:xfrm>
            <a:off x="163453" y="1773050"/>
            <a:ext cx="4053059" cy="4568345"/>
          </a:xfrm>
        </p:spPr>
        <p:txBody>
          <a:bodyPr>
            <a:normAutofit fontScale="92500" lnSpcReduction="10000"/>
          </a:bodyPr>
          <a:lstStyle/>
          <a:p>
            <a:endParaRPr lang="zh-TW" altLang="en-US" sz="4000" dirty="0" smtClean="0">
              <a:solidFill>
                <a:srgbClr val="3E2979"/>
              </a:solidFill>
            </a:endParaRPr>
          </a:p>
          <a:p>
            <a:r>
              <a:rPr lang="zh-TW" altLang="en-US" sz="4000" dirty="0" smtClean="0">
                <a:solidFill>
                  <a:srgbClr val="3E2979"/>
                </a:solidFill>
                <a:latin typeface="標楷體" pitchFamily="65" charset="-120"/>
                <a:ea typeface="標楷體" pitchFamily="65" charset="-120"/>
              </a:rPr>
              <a:t>悲劇經典</a:t>
            </a:r>
            <a:r>
              <a:rPr lang="zh-TW" altLang="en-US" sz="4000" dirty="0">
                <a:solidFill>
                  <a:srgbClr val="3E2979"/>
                </a:solidFill>
                <a:latin typeface="標楷體" pitchFamily="65" charset="-120"/>
                <a:ea typeface="標楷體" pitchFamily="65" charset="-120"/>
              </a:rPr>
              <a:t>名劇有</a:t>
            </a:r>
            <a:r>
              <a:rPr lang="en-US" altLang="zh-TW" sz="4000" dirty="0">
                <a:solidFill>
                  <a:srgbClr val="3E2979"/>
                </a:solidFill>
                <a:latin typeface="標楷體" pitchFamily="65" charset="-120"/>
                <a:ea typeface="標楷體" pitchFamily="65" charset="-120"/>
              </a:rPr>
              <a:t>《</a:t>
            </a:r>
            <a:r>
              <a:rPr lang="zh-TW" altLang="en-US" sz="4000" dirty="0">
                <a:solidFill>
                  <a:srgbClr val="3E2979"/>
                </a:solidFill>
                <a:latin typeface="標楷體" pitchFamily="65" charset="-120"/>
                <a:ea typeface="標楷體" pitchFamily="65" charset="-120"/>
              </a:rPr>
              <a:t>伊底帕斯王</a:t>
            </a:r>
            <a:r>
              <a:rPr lang="en-US" altLang="zh-TW" sz="4000" dirty="0">
                <a:solidFill>
                  <a:srgbClr val="3E2979"/>
                </a:solidFill>
                <a:latin typeface="標楷體" pitchFamily="65" charset="-120"/>
                <a:ea typeface="標楷體" pitchFamily="65" charset="-120"/>
              </a:rPr>
              <a:t>》</a:t>
            </a:r>
            <a:r>
              <a:rPr lang="zh-TW" altLang="en-US" sz="4000" dirty="0">
                <a:solidFill>
                  <a:srgbClr val="3E2979"/>
                </a:solidFill>
                <a:latin typeface="標楷體" pitchFamily="65" charset="-120"/>
                <a:ea typeface="標楷體" pitchFamily="65" charset="-120"/>
              </a:rPr>
              <a:t>是西元前五世紀的作品。弒父娶母的曲折劇情，顯示古希臘悲劇藝術之不凡</a:t>
            </a:r>
            <a:r>
              <a:rPr lang="zh-TW" altLang="en-US" sz="4000" dirty="0" smtClean="0">
                <a:solidFill>
                  <a:srgbClr val="3E2979"/>
                </a:solidFill>
                <a:latin typeface="標楷體" pitchFamily="65" charset="-120"/>
                <a:ea typeface="標楷體" pitchFamily="65" charset="-120"/>
              </a:rPr>
              <a:t>。</a:t>
            </a:r>
            <a:endParaRPr lang="en-US" altLang="zh-TW" sz="4000" dirty="0">
              <a:solidFill>
                <a:srgbClr val="3E2979"/>
              </a:solidFill>
              <a:latin typeface="標楷體" pitchFamily="65" charset="-120"/>
              <a:ea typeface="標楷體" pitchFamily="65" charset="-120"/>
            </a:endParaRPr>
          </a:p>
        </p:txBody>
      </p:sp>
      <p:sp>
        <p:nvSpPr>
          <p:cNvPr id="4" name="內容版面配置區 3"/>
          <p:cNvSpPr>
            <a:spLocks noGrp="1"/>
          </p:cNvSpPr>
          <p:nvPr>
            <p:ph sz="half" idx="2"/>
          </p:nvPr>
        </p:nvSpPr>
        <p:spPr>
          <a:xfrm>
            <a:off x="5431705" y="2558987"/>
            <a:ext cx="3687147" cy="3782408"/>
          </a:xfrm>
        </p:spPr>
        <p:txBody>
          <a:bodyPr>
            <a:normAutofit fontScale="92500" lnSpcReduction="10000"/>
          </a:bodyPr>
          <a:lstStyle/>
          <a:p>
            <a:endParaRPr lang="en-US" altLang="zh-TW" sz="3600" dirty="0" smtClean="0">
              <a:latin typeface="標楷體" pitchFamily="65" charset="-120"/>
              <a:ea typeface="標楷體" pitchFamily="65" charset="-120"/>
            </a:endParaRPr>
          </a:p>
          <a:p>
            <a:pPr marL="0" indent="0">
              <a:buNone/>
            </a:pPr>
            <a:r>
              <a:rPr lang="zh-TW" altLang="en-US" sz="3600" dirty="0" smtClean="0">
                <a:latin typeface="標楷體" pitchFamily="65" charset="-120"/>
                <a:ea typeface="標楷體" pitchFamily="65" charset="-120"/>
              </a:rPr>
              <a:t>喜劇產生遲於</a:t>
            </a:r>
            <a:r>
              <a:rPr lang="zh-TW" altLang="en-US" sz="3600" dirty="0">
                <a:latin typeface="標楷體" pitchFamily="65" charset="-120"/>
                <a:ea typeface="標楷體" pitchFamily="65" charset="-120"/>
              </a:rPr>
              <a:t>悲劇，也是祭祀酒神時狂舞歡唱再加上滑稽的表演。</a:t>
            </a:r>
          </a:p>
          <a:p>
            <a:endParaRPr lang="zh-TW" altLang="en-US" dirty="0"/>
          </a:p>
        </p:txBody>
      </p:sp>
    </p:spTree>
    <p:extLst>
      <p:ext uri="{BB962C8B-B14F-4D97-AF65-F5344CB8AC3E}">
        <p14:creationId xmlns:p14="http://schemas.microsoft.com/office/powerpoint/2010/main" val="29971705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3608" y="332656"/>
            <a:ext cx="7123080" cy="924475"/>
          </a:xfrm>
        </p:spPr>
        <p:txBody>
          <a:bodyPr/>
          <a:lstStyle/>
          <a:p>
            <a:r>
              <a:rPr lang="zh-TW" altLang="en-US" sz="4000" dirty="0">
                <a:solidFill>
                  <a:srgbClr val="7030A0"/>
                </a:solidFill>
                <a:latin typeface="標楷體" pitchFamily="65" charset="-120"/>
                <a:ea typeface="標楷體" pitchFamily="65" charset="-120"/>
              </a:rPr>
              <a:t>法國巴黎羅浮宮的鎮館之寶</a:t>
            </a:r>
            <a:endParaRPr lang="zh-TW" altLang="en-US" sz="4000" dirty="0">
              <a:solidFill>
                <a:srgbClr val="7030A0"/>
              </a:solidFill>
            </a:endParaRPr>
          </a:p>
        </p:txBody>
      </p:sp>
      <p:pic>
        <p:nvPicPr>
          <p:cNvPr id="5" name="內容版面配置區 8"/>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21274" y="1772816"/>
            <a:ext cx="3600400" cy="4464496"/>
          </a:xfrm>
        </p:spPr>
      </p:pic>
      <p:sp>
        <p:nvSpPr>
          <p:cNvPr id="4" name="內容版面配置區 3"/>
          <p:cNvSpPr>
            <a:spLocks noGrp="1"/>
          </p:cNvSpPr>
          <p:nvPr>
            <p:ph sz="half" idx="2"/>
          </p:nvPr>
        </p:nvSpPr>
        <p:spPr>
          <a:xfrm>
            <a:off x="4211960" y="1257131"/>
            <a:ext cx="4932040" cy="5131422"/>
          </a:xfrm>
        </p:spPr>
        <p:txBody>
          <a:bodyPr>
            <a:noAutofit/>
          </a:bodyPr>
          <a:lstStyle/>
          <a:p>
            <a:r>
              <a:rPr lang="zh-TW" altLang="en-US" sz="2800" b="1" dirty="0">
                <a:latin typeface="標楷體" pitchFamily="65" charset="-120"/>
                <a:ea typeface="標楷體" pitchFamily="65" charset="-120"/>
              </a:rPr>
              <a:t>斷臂的維納斯</a:t>
            </a:r>
            <a:r>
              <a:rPr lang="en-US" altLang="zh-TW" sz="2800" b="1" dirty="0">
                <a:latin typeface="標楷體" pitchFamily="65" charset="-120"/>
                <a:ea typeface="標楷體" pitchFamily="65" charset="-120"/>
              </a:rPr>
              <a:t>(</a:t>
            </a:r>
            <a:r>
              <a:rPr lang="zh-TW" altLang="en-US" sz="2800" b="1" dirty="0">
                <a:latin typeface="標楷體" pitchFamily="65" charset="-120"/>
                <a:ea typeface="標楷體" pitchFamily="65" charset="-120"/>
              </a:rPr>
              <a:t>義大利名</a:t>
            </a:r>
            <a:r>
              <a:rPr lang="en-US" altLang="zh-TW" sz="2800" b="1" dirty="0">
                <a:latin typeface="標楷體" pitchFamily="65" charset="-120"/>
                <a:ea typeface="標楷體" pitchFamily="65" charset="-120"/>
              </a:rPr>
              <a:t>)</a:t>
            </a:r>
          </a:p>
          <a:p>
            <a:r>
              <a:rPr lang="zh-TW" altLang="en-US" sz="2800" b="1" dirty="0">
                <a:latin typeface="標楷體" pitchFamily="65" charset="-120"/>
                <a:ea typeface="標楷體" pitchFamily="65" charset="-120"/>
              </a:rPr>
              <a:t>米洛斯的阿芙羅狄</a:t>
            </a:r>
            <a:r>
              <a:rPr lang="en-US" altLang="zh-TW" sz="2800" b="1" dirty="0">
                <a:latin typeface="標楷體" pitchFamily="65" charset="-120"/>
                <a:ea typeface="標楷體" pitchFamily="65" charset="-120"/>
              </a:rPr>
              <a:t>(</a:t>
            </a:r>
            <a:r>
              <a:rPr lang="zh-TW" altLang="en-US" sz="2800" b="1" dirty="0">
                <a:latin typeface="標楷體" pitchFamily="65" charset="-120"/>
                <a:ea typeface="標楷體" pitchFamily="65" charset="-120"/>
              </a:rPr>
              <a:t>原名</a:t>
            </a:r>
            <a:r>
              <a:rPr lang="en-US" altLang="zh-TW" sz="2800" b="1" dirty="0">
                <a:latin typeface="標楷體" pitchFamily="65" charset="-120"/>
                <a:ea typeface="標楷體" pitchFamily="65" charset="-120"/>
              </a:rPr>
              <a:t>)</a:t>
            </a:r>
            <a:endParaRPr lang="zh-TW" altLang="en-US" sz="2800" b="1" dirty="0">
              <a:latin typeface="標楷體" pitchFamily="65" charset="-120"/>
              <a:ea typeface="標楷體" pitchFamily="65" charset="-120"/>
            </a:endParaRPr>
          </a:p>
          <a:p>
            <a:r>
              <a:rPr lang="zh-TW" altLang="en-US" sz="2800" b="1" dirty="0">
                <a:solidFill>
                  <a:schemeClr val="tx2">
                    <a:lumMod val="90000"/>
                  </a:schemeClr>
                </a:solidFill>
                <a:latin typeface="標楷體" pitchFamily="65" charset="-120"/>
                <a:ea typeface="標楷體" pitchFamily="65" charset="-120"/>
              </a:rPr>
              <a:t>希臘化時期</a:t>
            </a:r>
            <a:r>
              <a:rPr lang="en-US" altLang="zh-TW" sz="2800" b="1" dirty="0">
                <a:solidFill>
                  <a:schemeClr val="tx2">
                    <a:lumMod val="90000"/>
                  </a:schemeClr>
                </a:solidFill>
                <a:latin typeface="標楷體" pitchFamily="65" charset="-120"/>
                <a:ea typeface="標楷體" pitchFamily="65" charset="-120"/>
              </a:rPr>
              <a:t>(Hellenistic)</a:t>
            </a:r>
            <a:r>
              <a:rPr lang="zh-TW" altLang="en-US" sz="2800" b="1" dirty="0">
                <a:solidFill>
                  <a:schemeClr val="tx2">
                    <a:lumMod val="90000"/>
                  </a:schemeClr>
                </a:solidFill>
                <a:latin typeface="標楷體" pitchFamily="65" charset="-120"/>
                <a:ea typeface="標楷體" pitchFamily="65" charset="-120"/>
              </a:rPr>
              <a:t>之</a:t>
            </a:r>
            <a:r>
              <a:rPr lang="zh-TW" altLang="en-US" sz="2800" b="1" dirty="0" smtClean="0">
                <a:solidFill>
                  <a:schemeClr val="tx2">
                    <a:lumMod val="90000"/>
                  </a:schemeClr>
                </a:solidFill>
                <a:latin typeface="標楷體" pitchFamily="65" charset="-120"/>
                <a:ea typeface="標楷體" pitchFamily="65" charset="-120"/>
              </a:rPr>
              <a:t>雕像</a:t>
            </a:r>
            <a:r>
              <a:rPr lang="zh-TW" altLang="zh-TW" sz="2800" b="1" dirty="0" smtClean="0">
                <a:solidFill>
                  <a:schemeClr val="tx2">
                    <a:lumMod val="90000"/>
                  </a:schemeClr>
                </a:solidFill>
                <a:latin typeface="標楷體" pitchFamily="65" charset="-120"/>
                <a:ea typeface="標楷體" pitchFamily="65" charset="-120"/>
              </a:rPr>
              <a:t>（</a:t>
            </a:r>
            <a:r>
              <a:rPr lang="zh-TW" altLang="zh-TW" sz="2800" b="1" dirty="0">
                <a:solidFill>
                  <a:schemeClr val="tx2">
                    <a:lumMod val="90000"/>
                  </a:schemeClr>
                </a:solidFill>
                <a:latin typeface="標楷體" pitchFamily="65" charset="-120"/>
                <a:ea typeface="標楷體" pitchFamily="65" charset="-120"/>
              </a:rPr>
              <a:t>西元前</a:t>
            </a:r>
            <a:r>
              <a:rPr lang="en-US" altLang="zh-TW" sz="2800" b="1" dirty="0">
                <a:solidFill>
                  <a:schemeClr val="tx2">
                    <a:lumMod val="90000"/>
                  </a:schemeClr>
                </a:solidFill>
                <a:latin typeface="標楷體" pitchFamily="65" charset="-120"/>
                <a:ea typeface="標楷體" pitchFamily="65" charset="-120"/>
              </a:rPr>
              <a:t>330</a:t>
            </a:r>
            <a:r>
              <a:rPr lang="zh-TW" altLang="zh-TW" sz="2800" b="1" dirty="0">
                <a:solidFill>
                  <a:schemeClr val="tx2">
                    <a:lumMod val="90000"/>
                  </a:schemeClr>
                </a:solidFill>
                <a:latin typeface="標楷體" pitchFamily="65" charset="-120"/>
                <a:ea typeface="標楷體" pitchFamily="65" charset="-120"/>
              </a:rPr>
              <a:t>年至前</a:t>
            </a:r>
            <a:r>
              <a:rPr lang="en-US" altLang="zh-TW" sz="2800" b="1" dirty="0">
                <a:solidFill>
                  <a:schemeClr val="tx2">
                    <a:lumMod val="90000"/>
                  </a:schemeClr>
                </a:solidFill>
                <a:latin typeface="標楷體" pitchFamily="65" charset="-120"/>
                <a:ea typeface="標楷體" pitchFamily="65" charset="-120"/>
              </a:rPr>
              <a:t>30</a:t>
            </a:r>
            <a:r>
              <a:rPr lang="zh-TW" altLang="zh-TW" sz="2800" b="1" dirty="0">
                <a:solidFill>
                  <a:schemeClr val="tx2">
                    <a:lumMod val="90000"/>
                  </a:schemeClr>
                </a:solidFill>
                <a:latin typeface="標楷體" pitchFamily="65" charset="-120"/>
                <a:ea typeface="標楷體" pitchFamily="65" charset="-120"/>
              </a:rPr>
              <a:t>年</a:t>
            </a:r>
            <a:r>
              <a:rPr lang="zh-TW" altLang="zh-TW" sz="2800" b="1" dirty="0" smtClean="0">
                <a:solidFill>
                  <a:schemeClr val="tx2">
                    <a:lumMod val="90000"/>
                  </a:schemeClr>
                </a:solidFill>
                <a:latin typeface="標楷體" pitchFamily="65" charset="-120"/>
                <a:ea typeface="標楷體" pitchFamily="65" charset="-120"/>
              </a:rPr>
              <a:t>）</a:t>
            </a:r>
            <a:endParaRPr lang="en-US" altLang="zh-TW" sz="2800" b="1" dirty="0" smtClean="0">
              <a:solidFill>
                <a:schemeClr val="tx2">
                  <a:lumMod val="90000"/>
                </a:schemeClr>
              </a:solidFill>
              <a:latin typeface="標楷體" pitchFamily="65" charset="-120"/>
              <a:ea typeface="標楷體" pitchFamily="65" charset="-120"/>
            </a:endParaRPr>
          </a:p>
          <a:p>
            <a:r>
              <a:rPr lang="en-US" altLang="zh-TW" sz="2800" b="1" dirty="0">
                <a:latin typeface="標楷體" pitchFamily="65" charset="-120"/>
                <a:ea typeface="標楷體" pitchFamily="65" charset="-120"/>
              </a:rPr>
              <a:t>《</a:t>
            </a:r>
            <a:r>
              <a:rPr lang="zh-TW" altLang="en-US" sz="2800" b="1" dirty="0">
                <a:latin typeface="標楷體" pitchFamily="65" charset="-120"/>
                <a:ea typeface="標楷體" pitchFamily="65" charset="-120"/>
              </a:rPr>
              <a:t>米洛斯的阿芙羅狄</a:t>
            </a:r>
            <a:r>
              <a:rPr lang="en-US" altLang="zh-TW" sz="2800" b="1" dirty="0">
                <a:latin typeface="標楷體" pitchFamily="65" charset="-120"/>
                <a:ea typeface="標楷體" pitchFamily="65" charset="-120"/>
              </a:rPr>
              <a:t>》 </a:t>
            </a:r>
            <a:r>
              <a:rPr lang="zh-TW" altLang="en-US" sz="2800" b="1" dirty="0">
                <a:latin typeface="標楷體" pitchFamily="65" charset="-120"/>
                <a:ea typeface="標楷體" pitchFamily="65" charset="-120"/>
              </a:rPr>
              <a:t>，因在米洛斯島而得名。有著人類母親的聖潔感。不過世人大都知道</a:t>
            </a:r>
            <a:r>
              <a:rPr lang="en-US" altLang="zh-TW" sz="2800" b="1" dirty="0">
                <a:latin typeface="標楷體" pitchFamily="65" charset="-120"/>
                <a:ea typeface="標楷體" pitchFamily="65" charset="-120"/>
              </a:rPr>
              <a:t>《</a:t>
            </a:r>
            <a:r>
              <a:rPr lang="zh-TW" altLang="en-US" sz="2800" b="1" dirty="0">
                <a:latin typeface="標楷體" pitchFamily="65" charset="-120"/>
                <a:ea typeface="標楷體" pitchFamily="65" charset="-120"/>
              </a:rPr>
              <a:t>斷臂的維納斯</a:t>
            </a:r>
            <a:r>
              <a:rPr lang="en-US" altLang="zh-TW" sz="2800" b="1" dirty="0">
                <a:latin typeface="標楷體" pitchFamily="65" charset="-120"/>
                <a:ea typeface="標楷體" pitchFamily="65" charset="-120"/>
              </a:rPr>
              <a:t>》</a:t>
            </a:r>
            <a:r>
              <a:rPr lang="zh-TW" altLang="en-US" sz="2800" b="1" dirty="0">
                <a:latin typeface="標楷體" pitchFamily="65" charset="-120"/>
                <a:ea typeface="標楷體" pitchFamily="65" charset="-120"/>
              </a:rPr>
              <a:t>之名雕像，而原名漸被忘了。</a:t>
            </a:r>
            <a:endParaRPr lang="en-US" altLang="zh-TW" sz="2800" b="1" dirty="0">
              <a:latin typeface="標楷體" pitchFamily="65" charset="-120"/>
              <a:ea typeface="標楷體" pitchFamily="65" charset="-120"/>
            </a:endParaRPr>
          </a:p>
          <a:p>
            <a:r>
              <a:rPr lang="zh-TW" altLang="zh-TW" sz="2800" b="1" dirty="0">
                <a:solidFill>
                  <a:schemeClr val="tx2">
                    <a:lumMod val="90000"/>
                  </a:schemeClr>
                </a:solidFill>
                <a:latin typeface="標楷體" pitchFamily="65" charset="-120"/>
                <a:ea typeface="標楷體" pitchFamily="65" charset="-120"/>
              </a:rPr>
              <a:t/>
            </a:r>
            <a:br>
              <a:rPr lang="zh-TW" altLang="zh-TW" sz="2800" b="1" dirty="0">
                <a:solidFill>
                  <a:schemeClr val="tx2">
                    <a:lumMod val="90000"/>
                  </a:schemeClr>
                </a:solidFill>
                <a:latin typeface="標楷體" pitchFamily="65" charset="-120"/>
                <a:ea typeface="標楷體" pitchFamily="65" charset="-120"/>
              </a:rPr>
            </a:br>
            <a:endParaRPr lang="zh-TW" altLang="en-US" sz="2800" b="1" dirty="0"/>
          </a:p>
        </p:txBody>
      </p:sp>
    </p:spTree>
    <p:extLst>
      <p:ext uri="{BB962C8B-B14F-4D97-AF65-F5344CB8AC3E}">
        <p14:creationId xmlns:p14="http://schemas.microsoft.com/office/powerpoint/2010/main" val="10903034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9346" y="562563"/>
            <a:ext cx="8640959" cy="924475"/>
          </a:xfrm>
        </p:spPr>
        <p:txBody>
          <a:bodyPr/>
          <a:lstStyle/>
          <a:p>
            <a:r>
              <a:rPr lang="zh-TW" altLang="en-US" sz="4000" b="1" dirty="0">
                <a:solidFill>
                  <a:srgbClr val="7030A0"/>
                </a:solidFill>
                <a:latin typeface="標楷體" pitchFamily="65" charset="-120"/>
                <a:ea typeface="標楷體" pitchFamily="65" charset="-120"/>
              </a:rPr>
              <a:t>古希臘柱式建築是歐洲建築藝術之母</a:t>
            </a:r>
            <a:endParaRPr lang="zh-TW" altLang="en-US" sz="4000" b="1" dirty="0">
              <a:solidFill>
                <a:srgbClr val="7030A0"/>
              </a:solidFill>
            </a:endParaRPr>
          </a:p>
        </p:txBody>
      </p:sp>
      <p:sp>
        <p:nvSpPr>
          <p:cNvPr id="3" name="內容版面配置區 2"/>
          <p:cNvSpPr>
            <a:spLocks noGrp="1"/>
          </p:cNvSpPr>
          <p:nvPr>
            <p:ph sz="half" idx="1"/>
          </p:nvPr>
        </p:nvSpPr>
        <p:spPr>
          <a:xfrm>
            <a:off x="-108520" y="1844824"/>
            <a:ext cx="5472608" cy="5256584"/>
          </a:xfrm>
        </p:spPr>
        <p:txBody>
          <a:bodyPr>
            <a:normAutofit/>
          </a:bodyPr>
          <a:lstStyle/>
          <a:p>
            <a:r>
              <a:rPr lang="zh-TW" altLang="en-US" sz="2400" b="1" dirty="0">
                <a:latin typeface="標楷體" pitchFamily="65" charset="-120"/>
                <a:ea typeface="標楷體" pitchFamily="65" charset="-120"/>
              </a:rPr>
              <a:t>古希臘之紀念性建築形式與樑柱結構之設計影響歐洲二千多年的建築史。</a:t>
            </a:r>
            <a:endParaRPr lang="en-US" altLang="zh-TW" sz="2400" b="1" dirty="0">
              <a:latin typeface="標楷體" pitchFamily="65" charset="-120"/>
              <a:ea typeface="標楷體" pitchFamily="65" charset="-120"/>
            </a:endParaRPr>
          </a:p>
          <a:p>
            <a:r>
              <a:rPr lang="zh-TW" altLang="en-US" sz="2400" b="1" dirty="0">
                <a:latin typeface="標楷體" pitchFamily="65" charset="-120"/>
                <a:ea typeface="標楷體" pitchFamily="65" charset="-120"/>
              </a:rPr>
              <a:t>古希臘人崇尚人體美連建築物也認為以人体比例是最完美的。</a:t>
            </a:r>
            <a:endParaRPr lang="en-US" altLang="zh-TW" sz="2400" b="1" dirty="0">
              <a:latin typeface="標楷體" pitchFamily="65" charset="-120"/>
              <a:ea typeface="標楷體" pitchFamily="65" charset="-120"/>
            </a:endParaRPr>
          </a:p>
          <a:p>
            <a:r>
              <a:rPr lang="zh-TW" altLang="en-US" sz="2400" b="1" dirty="0">
                <a:latin typeface="標楷體" pitchFamily="65" charset="-120"/>
                <a:ea typeface="標楷體" pitchFamily="65" charset="-120"/>
              </a:rPr>
              <a:t>帕德儂神殿建於西元前</a:t>
            </a:r>
            <a:r>
              <a:rPr lang="en-US" altLang="zh-TW" sz="2400" b="1" dirty="0">
                <a:latin typeface="標楷體" pitchFamily="65" charset="-120"/>
                <a:ea typeface="標楷體" pitchFamily="65" charset="-120"/>
              </a:rPr>
              <a:t>5</a:t>
            </a:r>
            <a:r>
              <a:rPr lang="zh-TW" altLang="en-US" sz="2400" b="1" dirty="0">
                <a:latin typeface="標楷體" pitchFamily="65" charset="-120"/>
                <a:ea typeface="標楷體" pitchFamily="65" charset="-120"/>
              </a:rPr>
              <a:t>世紀，祭祀雅典娜守護神，坐西朝東，有</a:t>
            </a:r>
            <a:r>
              <a:rPr lang="en-US" altLang="zh-TW" sz="2400" b="1" dirty="0">
                <a:latin typeface="標楷體" pitchFamily="65" charset="-120"/>
                <a:ea typeface="標楷體" pitchFamily="65" charset="-120"/>
              </a:rPr>
              <a:t>46</a:t>
            </a:r>
            <a:r>
              <a:rPr lang="zh-TW" altLang="en-US" sz="2400" b="1" dirty="0">
                <a:latin typeface="標楷體" pitchFamily="65" charset="-120"/>
                <a:ea typeface="標楷體" pitchFamily="65" charset="-120"/>
              </a:rPr>
              <a:t>根大理石圓柱。</a:t>
            </a:r>
            <a:endParaRPr lang="en-US" altLang="zh-TW" sz="2400" b="1" dirty="0">
              <a:latin typeface="標楷體" pitchFamily="65" charset="-120"/>
              <a:ea typeface="標楷體" pitchFamily="65" charset="-120"/>
            </a:endParaRPr>
          </a:p>
          <a:p>
            <a:r>
              <a:rPr lang="zh-TW" altLang="en-US" sz="2400" b="1" dirty="0">
                <a:latin typeface="標楷體" pitchFamily="65" charset="-120"/>
                <a:ea typeface="標楷體" pitchFamily="65" charset="-120"/>
              </a:rPr>
              <a:t>帕德儂神殿歷經滄桑，西元</a:t>
            </a:r>
            <a:r>
              <a:rPr lang="en-US" altLang="zh-TW" sz="2400" b="1" dirty="0">
                <a:latin typeface="標楷體" pitchFamily="65" charset="-120"/>
                <a:ea typeface="標楷體" pitchFamily="65" charset="-120"/>
              </a:rPr>
              <a:t>393</a:t>
            </a:r>
            <a:r>
              <a:rPr lang="zh-TW" altLang="en-US" sz="2400" b="1" dirty="0">
                <a:latin typeface="標楷體" pitchFamily="65" charset="-120"/>
                <a:ea typeface="標楷體" pitchFamily="65" charset="-120"/>
              </a:rPr>
              <a:t>年改為基督教堂，奧圖曼帝國時改為清真寺，</a:t>
            </a:r>
            <a:r>
              <a:rPr lang="en-US" altLang="zh-TW" sz="2400" b="1" dirty="0">
                <a:latin typeface="標楷體" pitchFamily="65" charset="-120"/>
                <a:ea typeface="標楷體" pitchFamily="65" charset="-120"/>
              </a:rPr>
              <a:t>1687</a:t>
            </a:r>
            <a:r>
              <a:rPr lang="zh-TW" altLang="en-US" sz="2400" b="1" dirty="0">
                <a:latin typeface="標楷體" pitchFamily="65" charset="-120"/>
                <a:ea typeface="標楷體" pitchFamily="65" charset="-120"/>
              </a:rPr>
              <a:t>年廟頂及殿牆被存放在內的炸藥爆炸損毀。</a:t>
            </a:r>
            <a:endParaRPr lang="en-US" altLang="zh-TW" sz="2400" b="1" dirty="0">
              <a:latin typeface="標楷體" pitchFamily="65" charset="-120"/>
              <a:ea typeface="標楷體" pitchFamily="65" charset="-120"/>
            </a:endParaRPr>
          </a:p>
          <a:p>
            <a:endParaRPr lang="zh-TW" altLang="en-US" dirty="0"/>
          </a:p>
        </p:txBody>
      </p:sp>
      <p:pic>
        <p:nvPicPr>
          <p:cNvPr id="5" name="內容版面配置區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508624" y="1844824"/>
            <a:ext cx="3635375" cy="3584983"/>
          </a:xfrm>
        </p:spPr>
      </p:pic>
    </p:spTree>
    <p:extLst>
      <p:ext uri="{BB962C8B-B14F-4D97-AF65-F5344CB8AC3E}">
        <p14:creationId xmlns:p14="http://schemas.microsoft.com/office/powerpoint/2010/main" val="25831938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107503" y="1137961"/>
            <a:ext cx="9036497" cy="924475"/>
          </a:xfrm>
        </p:spPr>
        <p:txBody>
          <a:bodyPr>
            <a:normAutofit fontScale="90000"/>
          </a:bodyPr>
          <a:lstStyle/>
          <a:p>
            <a:pPr algn="l"/>
            <a:r>
              <a:rPr lang="zh-TW" altLang="en-US" sz="3200" b="1" dirty="0">
                <a:solidFill>
                  <a:srgbClr val="3E2979"/>
                </a:solidFill>
                <a:latin typeface="標楷體" pitchFamily="65" charset="-120"/>
                <a:ea typeface="標楷體" pitchFamily="65" charset="-120"/>
              </a:rPr>
              <a:t>西方哲學皆源自希臘。英文之哲學</a:t>
            </a:r>
            <a:r>
              <a:rPr lang="en-US" altLang="zh-TW" sz="3200" b="1" dirty="0">
                <a:solidFill>
                  <a:srgbClr val="3E2979"/>
                </a:solidFill>
                <a:latin typeface="標楷體" pitchFamily="65" charset="-120"/>
                <a:ea typeface="標楷體" pitchFamily="65" charset="-120"/>
              </a:rPr>
              <a:t>Philosophy</a:t>
            </a:r>
            <a:r>
              <a:rPr lang="zh-TW" altLang="en-US" sz="3200" b="1" dirty="0">
                <a:solidFill>
                  <a:srgbClr val="3E2979"/>
                </a:solidFill>
                <a:latin typeface="標楷體" pitchFamily="65" charset="-120"/>
                <a:ea typeface="標楷體" pitchFamily="65" charset="-120"/>
              </a:rPr>
              <a:t>即是希臘字</a:t>
            </a:r>
            <a:r>
              <a:rPr lang="en-US" altLang="zh-TW" sz="3200" b="1" dirty="0" err="1">
                <a:solidFill>
                  <a:srgbClr val="3E2979"/>
                </a:solidFill>
                <a:latin typeface="標楷體" pitchFamily="65" charset="-120"/>
                <a:ea typeface="標楷體" pitchFamily="65" charset="-120"/>
              </a:rPr>
              <a:t>Philosophia</a:t>
            </a:r>
            <a:r>
              <a:rPr lang="en-US" altLang="zh-TW" sz="3200" b="1" dirty="0">
                <a:solidFill>
                  <a:srgbClr val="3E2979"/>
                </a:solidFill>
                <a:latin typeface="標楷體" pitchFamily="65" charset="-120"/>
                <a:ea typeface="標楷體" pitchFamily="65" charset="-120"/>
              </a:rPr>
              <a:t>, Philo</a:t>
            </a:r>
            <a:r>
              <a:rPr lang="zh-TW" altLang="en-US" sz="3200" b="1" dirty="0">
                <a:solidFill>
                  <a:srgbClr val="3E2979"/>
                </a:solidFill>
                <a:latin typeface="標楷體" pitchFamily="65" charset="-120"/>
                <a:ea typeface="標楷體" pitchFamily="65" charset="-120"/>
              </a:rPr>
              <a:t>是喜歡，</a:t>
            </a:r>
            <a:r>
              <a:rPr lang="en-US" altLang="zh-TW" sz="3200" b="1" dirty="0" err="1">
                <a:solidFill>
                  <a:srgbClr val="3E2979"/>
                </a:solidFill>
                <a:latin typeface="標楷體" pitchFamily="65" charset="-120"/>
                <a:ea typeface="標楷體" pitchFamily="65" charset="-120"/>
              </a:rPr>
              <a:t>sophia</a:t>
            </a:r>
            <a:r>
              <a:rPr lang="zh-TW" altLang="en-US" sz="3200" b="1" dirty="0">
                <a:solidFill>
                  <a:srgbClr val="3E2979"/>
                </a:solidFill>
                <a:latin typeface="標楷體" pitchFamily="65" charset="-120"/>
                <a:ea typeface="標楷體" pitchFamily="65" charset="-120"/>
              </a:rPr>
              <a:t>是智慧之意。</a:t>
            </a:r>
            <a:r>
              <a:rPr lang="en-US" altLang="zh-TW" sz="3200" b="1" dirty="0">
                <a:solidFill>
                  <a:srgbClr val="3E2979"/>
                </a:solidFill>
                <a:latin typeface="標楷體" pitchFamily="65" charset="-120"/>
                <a:ea typeface="標楷體" pitchFamily="65" charset="-120"/>
              </a:rPr>
              <a:t/>
            </a:r>
            <a:br>
              <a:rPr lang="en-US" altLang="zh-TW" sz="3200" b="1" dirty="0">
                <a:solidFill>
                  <a:srgbClr val="3E2979"/>
                </a:solidFill>
                <a:latin typeface="標楷體" pitchFamily="65" charset="-120"/>
                <a:ea typeface="標楷體" pitchFamily="65" charset="-120"/>
              </a:rPr>
            </a:br>
            <a:r>
              <a:rPr lang="zh-TW" altLang="en-US" sz="3200" b="1" dirty="0">
                <a:solidFill>
                  <a:srgbClr val="3E2979"/>
                </a:solidFill>
                <a:latin typeface="標楷體" pitchFamily="65" charset="-120"/>
                <a:ea typeface="標楷體" pitchFamily="65" charset="-120"/>
              </a:rPr>
              <a:t>古希臘三哲：蘇格拉底、柏拉圖、亞里士多德</a:t>
            </a:r>
            <a:endParaRPr lang="zh-TW" altLang="en-US" sz="3200" b="1" dirty="0">
              <a:solidFill>
                <a:srgbClr val="3E2979"/>
              </a:solidFill>
            </a:endParaRPr>
          </a:p>
        </p:txBody>
      </p:sp>
      <p:pic>
        <p:nvPicPr>
          <p:cNvPr id="7" name="內容版面配置區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2522" y="3265714"/>
            <a:ext cx="2465365" cy="3592286"/>
          </a:xfrm>
        </p:spPr>
      </p:pic>
      <p:pic>
        <p:nvPicPr>
          <p:cNvPr id="8" name="Picture 2" descr="C:\Users\Elizabeth Chu\Desktop\Plato_Silanion_Musei_Capitolini_MC13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7428" y="3179328"/>
            <a:ext cx="2346739" cy="3678672"/>
          </a:xfrm>
          <a:prstGeom prst="rect">
            <a:avLst/>
          </a:prstGeom>
          <a:noFill/>
          <a:extLst>
            <a:ext uri="{909E8E84-426E-40DD-AFC4-6F175D3DCCD1}">
              <a14:hiddenFill xmlns:a14="http://schemas.microsoft.com/office/drawing/2010/main">
                <a:solidFill>
                  <a:srgbClr val="FFFFFF"/>
                </a:solidFill>
              </a14:hiddenFill>
            </a:ext>
          </a:extLst>
        </p:spPr>
      </p:pic>
      <p:pic>
        <p:nvPicPr>
          <p:cNvPr id="9" name="內容版面配置區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0030" y="3265714"/>
            <a:ext cx="2193970" cy="3501426"/>
          </a:xfrm>
          <a:prstGeom prst="rect">
            <a:avLst/>
          </a:prstGeom>
        </p:spPr>
      </p:pic>
    </p:spTree>
    <p:extLst>
      <p:ext uri="{BB962C8B-B14F-4D97-AF65-F5344CB8AC3E}">
        <p14:creationId xmlns:p14="http://schemas.microsoft.com/office/powerpoint/2010/main" val="40807623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67544" y="476672"/>
            <a:ext cx="8280920" cy="5632311"/>
          </a:xfrm>
          <a:prstGeom prst="rect">
            <a:avLst/>
          </a:prstGeom>
        </p:spPr>
        <p:txBody>
          <a:bodyPr wrap="square">
            <a:spAutoFit/>
          </a:bodyPr>
          <a:lstStyle/>
          <a:p>
            <a:r>
              <a:rPr lang="zh-TW" altLang="en-US" sz="3600" dirty="0" smtClean="0">
                <a:latin typeface="標楷體" pitchFamily="65" charset="-120"/>
                <a:ea typeface="標楷體" pitchFamily="65" charset="-120"/>
              </a:rPr>
              <a:t>天文學：近代天文學起源於古希臘天文學。</a:t>
            </a:r>
            <a:endParaRPr lang="en-US" altLang="zh-TW" sz="3600" dirty="0" smtClean="0">
              <a:latin typeface="標楷體" pitchFamily="65" charset="-120"/>
              <a:ea typeface="標楷體" pitchFamily="65" charset="-120"/>
            </a:endParaRPr>
          </a:p>
          <a:p>
            <a:r>
              <a:rPr lang="zh-TW" altLang="en-US" sz="3600" dirty="0" smtClean="0">
                <a:latin typeface="標楷體" pitchFamily="65" charset="-120"/>
                <a:ea typeface="標楷體" pitchFamily="65" charset="-120"/>
              </a:rPr>
              <a:t>數學；歐幾里得創了</a:t>
            </a:r>
            <a:r>
              <a:rPr lang="en-US" altLang="zh-TW" sz="3600" dirty="0" smtClean="0">
                <a:latin typeface="標楷體" pitchFamily="65" charset="-120"/>
                <a:ea typeface="標楷體" pitchFamily="65" charset="-120"/>
              </a:rPr>
              <a:t>『</a:t>
            </a:r>
            <a:r>
              <a:rPr lang="zh-TW" altLang="en-US" sz="3600" dirty="0" smtClean="0">
                <a:latin typeface="標楷體" pitchFamily="65" charset="-120"/>
                <a:ea typeface="標楷體" pitchFamily="65" charset="-120"/>
              </a:rPr>
              <a:t>幾何原本</a:t>
            </a:r>
            <a:r>
              <a:rPr lang="en-US" altLang="zh-TW" sz="3600" dirty="0" smtClean="0">
                <a:latin typeface="標楷體" pitchFamily="65" charset="-120"/>
                <a:ea typeface="標楷體" pitchFamily="65" charset="-120"/>
              </a:rPr>
              <a:t>』</a:t>
            </a:r>
            <a:r>
              <a:rPr lang="zh-TW" altLang="en-US" sz="3600" dirty="0" smtClean="0">
                <a:latin typeface="標楷體" pitchFamily="65" charset="-120"/>
                <a:ea typeface="標楷體" pitchFamily="65" charset="-120"/>
              </a:rPr>
              <a:t>；古希臘數學從哲學、天文學中獨立為學科。</a:t>
            </a:r>
            <a:endParaRPr lang="en-US" altLang="zh-TW" sz="3600" dirty="0" smtClean="0">
              <a:latin typeface="標楷體" pitchFamily="65" charset="-120"/>
              <a:ea typeface="標楷體" pitchFamily="65" charset="-120"/>
            </a:endParaRPr>
          </a:p>
          <a:p>
            <a:r>
              <a:rPr lang="zh-TW" altLang="en-US" sz="3600" dirty="0" smtClean="0">
                <a:latin typeface="標楷體" pitchFamily="65" charset="-120"/>
                <a:ea typeface="標楷體" pitchFamily="65" charset="-120"/>
              </a:rPr>
              <a:t>物理學：阿基里德是古希臘之偉大物理學家，及數學家；他所發明之螺旋式抽水机至今埃及仍在使用。他又創靜力學和流体靜力學。</a:t>
            </a:r>
            <a:endParaRPr lang="en-US" altLang="zh-TW" sz="3600" dirty="0" smtClean="0">
              <a:latin typeface="標楷體" pitchFamily="65" charset="-120"/>
              <a:ea typeface="標楷體" pitchFamily="65" charset="-120"/>
            </a:endParaRPr>
          </a:p>
          <a:p>
            <a:r>
              <a:rPr lang="zh-TW" altLang="en-US" sz="3600" dirty="0" smtClean="0">
                <a:latin typeface="標楷體" pitchFamily="65" charset="-120"/>
                <a:ea typeface="標楷體" pitchFamily="65" charset="-120"/>
              </a:rPr>
              <a:t>古希臘在光學、熱學、聲學方面也都有貢獻</a:t>
            </a:r>
            <a:endParaRPr lang="zh-TW" altLang="en-US" sz="3600" dirty="0"/>
          </a:p>
        </p:txBody>
      </p:sp>
    </p:spTree>
    <p:extLst>
      <p:ext uri="{BB962C8B-B14F-4D97-AF65-F5344CB8AC3E}">
        <p14:creationId xmlns:p14="http://schemas.microsoft.com/office/powerpoint/2010/main" val="9307975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99592" y="552261"/>
            <a:ext cx="7125113" cy="924475"/>
          </a:xfrm>
        </p:spPr>
        <p:txBody>
          <a:bodyPr/>
          <a:lstStyle/>
          <a:p>
            <a:r>
              <a:rPr lang="zh-TW" altLang="en-US" sz="4000" dirty="0">
                <a:solidFill>
                  <a:srgbClr val="7030A0"/>
                </a:solidFill>
                <a:latin typeface="標楷體" pitchFamily="65" charset="-120"/>
                <a:ea typeface="標楷體" pitchFamily="65" charset="-120"/>
              </a:rPr>
              <a:t>奧林匹克運動會</a:t>
            </a:r>
            <a:endParaRPr lang="zh-TW" altLang="en-US" sz="4000" dirty="0">
              <a:solidFill>
                <a:srgbClr val="7030A0"/>
              </a:solidFill>
            </a:endParaRPr>
          </a:p>
        </p:txBody>
      </p:sp>
      <p:sp>
        <p:nvSpPr>
          <p:cNvPr id="3" name="內容版面配置區 2"/>
          <p:cNvSpPr>
            <a:spLocks noGrp="1"/>
          </p:cNvSpPr>
          <p:nvPr>
            <p:ph idx="1"/>
          </p:nvPr>
        </p:nvSpPr>
        <p:spPr>
          <a:xfrm>
            <a:off x="320258" y="1666777"/>
            <a:ext cx="8784976" cy="5445223"/>
          </a:xfrm>
        </p:spPr>
        <p:txBody>
          <a:bodyPr>
            <a:normAutofit/>
          </a:bodyPr>
          <a:lstStyle/>
          <a:p>
            <a:r>
              <a:rPr lang="zh-TW" altLang="en-US" sz="2400" b="1" dirty="0">
                <a:latin typeface="標楷體" pitchFamily="65" charset="-120"/>
                <a:ea typeface="標楷體" pitchFamily="65" charset="-120"/>
              </a:rPr>
              <a:t>據說奧林匹克運動會原是祭祀在奧林匹亞的宙斯王而競技的；但有文字記載的是始於西元前</a:t>
            </a:r>
            <a:r>
              <a:rPr lang="en-US" altLang="zh-TW" sz="2400" b="1" dirty="0">
                <a:latin typeface="標楷體" pitchFamily="65" charset="-120"/>
                <a:ea typeface="標楷體" pitchFamily="65" charset="-120"/>
              </a:rPr>
              <a:t>776</a:t>
            </a:r>
            <a:r>
              <a:rPr lang="zh-TW" altLang="en-US" sz="2400" b="1" dirty="0">
                <a:latin typeface="標楷體" pitchFamily="65" charset="-120"/>
                <a:ea typeface="標楷體" pitchFamily="65" charset="-120"/>
              </a:rPr>
              <a:t>年。</a:t>
            </a:r>
            <a:endParaRPr lang="en-US" altLang="zh-TW" sz="2400" b="1" dirty="0">
              <a:latin typeface="標楷體" pitchFamily="65" charset="-120"/>
              <a:ea typeface="標楷體" pitchFamily="65" charset="-120"/>
            </a:endParaRPr>
          </a:p>
          <a:p>
            <a:r>
              <a:rPr lang="zh-TW" altLang="en-US" sz="2400" b="1" dirty="0">
                <a:latin typeface="標楷體" pitchFamily="65" charset="-120"/>
                <a:ea typeface="標楷體" pitchFamily="65" charset="-120"/>
              </a:rPr>
              <a:t>希臘城邦之間因政治或軍事目的彼此依賴，又因爭奪有限之土地或農產資源而彼此爭鬥；奧運會的產生是城邦間可以和平競賽及維繫友誼而產生。</a:t>
            </a:r>
            <a:endParaRPr lang="en-US" altLang="zh-TW" sz="2400" b="1" dirty="0">
              <a:latin typeface="標楷體" pitchFamily="65" charset="-120"/>
              <a:ea typeface="標楷體" pitchFamily="65" charset="-120"/>
            </a:endParaRPr>
          </a:p>
          <a:p>
            <a:r>
              <a:rPr lang="zh-TW" altLang="en-US" sz="2400" b="1" dirty="0">
                <a:latin typeface="標楷體" pitchFamily="65" charset="-120"/>
                <a:ea typeface="標楷體" pitchFamily="65" charset="-120"/>
              </a:rPr>
              <a:t>第</a:t>
            </a:r>
            <a:r>
              <a:rPr lang="en-US" altLang="zh-TW" sz="2400" b="1" dirty="0">
                <a:latin typeface="標楷體" pitchFamily="65" charset="-120"/>
                <a:ea typeface="標楷體" pitchFamily="65" charset="-120"/>
              </a:rPr>
              <a:t>1</a:t>
            </a:r>
            <a:r>
              <a:rPr lang="zh-TW" altLang="en-US" sz="2400" b="1" dirty="0">
                <a:latin typeface="標楷體" pitchFamily="65" charset="-120"/>
                <a:ea typeface="標楷體" pitchFamily="65" charset="-120"/>
              </a:rPr>
              <a:t>次奧運會只有短跑，只舉行</a:t>
            </a:r>
            <a:r>
              <a:rPr lang="en-US" altLang="zh-TW" sz="2400" b="1" dirty="0">
                <a:latin typeface="標楷體" pitchFamily="65" charset="-120"/>
                <a:ea typeface="標楷體" pitchFamily="65" charset="-120"/>
              </a:rPr>
              <a:t>1</a:t>
            </a:r>
            <a:r>
              <a:rPr lang="zh-TW" altLang="en-US" sz="2400" b="1" dirty="0">
                <a:latin typeface="標楷體" pitchFamily="65" charset="-120"/>
                <a:ea typeface="標楷體" pitchFamily="65" charset="-120"/>
              </a:rPr>
              <a:t>天；後來加入中距、遠距賽跑；第</a:t>
            </a:r>
            <a:r>
              <a:rPr lang="en-US" altLang="zh-TW" sz="2400" b="1" dirty="0">
                <a:latin typeface="標楷體" pitchFamily="65" charset="-120"/>
                <a:ea typeface="標楷體" pitchFamily="65" charset="-120"/>
              </a:rPr>
              <a:t>18</a:t>
            </a:r>
            <a:r>
              <a:rPr lang="zh-TW" altLang="en-US" sz="2400" b="1" dirty="0">
                <a:latin typeface="標楷體" pitchFamily="65" charset="-120"/>
                <a:ea typeface="標楷體" pitchFamily="65" charset="-120"/>
              </a:rPr>
              <a:t>次以後才有摔跤、跳遠、擲鐵餅，漸漸才有拳擊、戰車、賽馬，時間也延長為</a:t>
            </a:r>
            <a:r>
              <a:rPr lang="en-US" altLang="zh-TW" sz="2400" b="1" dirty="0">
                <a:latin typeface="標楷體" pitchFamily="65" charset="-120"/>
                <a:ea typeface="標楷體" pitchFamily="65" charset="-120"/>
              </a:rPr>
              <a:t>3</a:t>
            </a:r>
            <a:r>
              <a:rPr lang="zh-TW" altLang="en-US" sz="2400" b="1" dirty="0">
                <a:latin typeface="標楷體" pitchFamily="65" charset="-120"/>
                <a:ea typeface="標楷體" pitchFamily="65" charset="-120"/>
              </a:rPr>
              <a:t>天。</a:t>
            </a:r>
            <a:endParaRPr lang="en-US" altLang="zh-TW" sz="2400" b="1" dirty="0">
              <a:latin typeface="標楷體" pitchFamily="65" charset="-120"/>
              <a:ea typeface="標楷體" pitchFamily="65" charset="-120"/>
            </a:endParaRPr>
          </a:p>
          <a:p>
            <a:r>
              <a:rPr lang="zh-TW" altLang="en-US" sz="2400" b="1" dirty="0">
                <a:latin typeface="標楷體" pitchFamily="65" charset="-120"/>
                <a:ea typeface="標楷體" pitchFamily="65" charset="-120"/>
              </a:rPr>
              <a:t>馬其頓帝國強盛後不重視奧運會，西元前</a:t>
            </a:r>
            <a:r>
              <a:rPr lang="en-US" altLang="zh-TW" sz="2400" b="1" dirty="0">
                <a:latin typeface="標楷體" pitchFamily="65" charset="-120"/>
                <a:ea typeface="標楷體" pitchFamily="65" charset="-120"/>
              </a:rPr>
              <a:t>4</a:t>
            </a:r>
            <a:r>
              <a:rPr lang="zh-TW" altLang="en-US" sz="2400" b="1" dirty="0">
                <a:latin typeface="標楷體" pitchFamily="65" charset="-120"/>
                <a:ea typeface="標楷體" pitchFamily="65" charset="-120"/>
              </a:rPr>
              <a:t>世紀起奧運漸衰；羅馬人佔領希臘後更加忽視奧運。</a:t>
            </a:r>
            <a:endParaRPr lang="en-US" altLang="zh-TW" sz="2400" b="1" dirty="0">
              <a:latin typeface="標楷體" pitchFamily="65" charset="-120"/>
              <a:ea typeface="標楷體" pitchFamily="65" charset="-120"/>
            </a:endParaRPr>
          </a:p>
          <a:p>
            <a:r>
              <a:rPr lang="zh-TW" altLang="en-US" sz="2400" b="1" dirty="0">
                <a:latin typeface="標楷體" pitchFamily="65" charset="-120"/>
                <a:ea typeface="標楷體" pitchFamily="65" charset="-120"/>
              </a:rPr>
              <a:t>西元</a:t>
            </a:r>
            <a:r>
              <a:rPr lang="en-US" altLang="zh-TW" sz="2400" b="1" dirty="0">
                <a:latin typeface="標楷體" pitchFamily="65" charset="-120"/>
                <a:ea typeface="標楷體" pitchFamily="65" charset="-120"/>
              </a:rPr>
              <a:t>392</a:t>
            </a:r>
            <a:r>
              <a:rPr lang="zh-TW" altLang="en-US" sz="2400" b="1" dirty="0">
                <a:latin typeface="標楷體" pitchFamily="65" charset="-120"/>
                <a:ea typeface="標楷體" pitchFamily="65" charset="-120"/>
              </a:rPr>
              <a:t>年羅馬定基督教為國教，奧運與祭祀宙斯神有關，</a:t>
            </a:r>
            <a:r>
              <a:rPr lang="en-US" altLang="zh-TW" sz="2400" b="1" dirty="0">
                <a:latin typeface="標楷體" pitchFamily="65" charset="-120"/>
                <a:ea typeface="標楷體" pitchFamily="65" charset="-120"/>
              </a:rPr>
              <a:t>394</a:t>
            </a:r>
            <a:r>
              <a:rPr lang="zh-TW" altLang="en-US" sz="2400" b="1" dirty="0">
                <a:latin typeface="標楷體" pitchFamily="65" charset="-120"/>
                <a:ea typeface="標楷體" pitchFamily="65" charset="-120"/>
              </a:rPr>
              <a:t>年被禁止續辦。持續</a:t>
            </a:r>
            <a:r>
              <a:rPr lang="en-US" altLang="zh-TW" sz="2400" b="1" dirty="0">
                <a:latin typeface="標楷體" pitchFamily="65" charset="-120"/>
                <a:ea typeface="標楷體" pitchFamily="65" charset="-120"/>
              </a:rPr>
              <a:t>1170</a:t>
            </a:r>
            <a:r>
              <a:rPr lang="zh-TW" altLang="en-US" sz="2400" b="1" dirty="0">
                <a:latin typeface="標楷體" pitchFamily="65" charset="-120"/>
                <a:ea typeface="標楷體" pitchFamily="65" charset="-120"/>
              </a:rPr>
              <a:t>年共</a:t>
            </a:r>
            <a:r>
              <a:rPr lang="en-US" altLang="zh-TW" sz="2400" b="1" dirty="0">
                <a:latin typeface="標楷體" pitchFamily="65" charset="-120"/>
                <a:ea typeface="標楷體" pitchFamily="65" charset="-120"/>
              </a:rPr>
              <a:t>293</a:t>
            </a:r>
            <a:r>
              <a:rPr lang="zh-TW" altLang="en-US" sz="2400" b="1" dirty="0">
                <a:latin typeface="標楷體" pitchFamily="65" charset="-120"/>
                <a:ea typeface="標楷體" pitchFamily="65" charset="-120"/>
              </a:rPr>
              <a:t>屆奧運會停了。</a:t>
            </a:r>
            <a:endParaRPr lang="en-US" altLang="zh-TW" sz="2400" b="1" dirty="0">
              <a:latin typeface="標楷體" pitchFamily="65" charset="-120"/>
              <a:ea typeface="標楷體" pitchFamily="65" charset="-120"/>
            </a:endParaRPr>
          </a:p>
          <a:p>
            <a:r>
              <a:rPr lang="zh-TW" altLang="en-US" sz="2400" b="1" dirty="0">
                <a:latin typeface="標楷體" pitchFamily="65" charset="-120"/>
                <a:ea typeface="標楷體" pitchFamily="65" charset="-120"/>
              </a:rPr>
              <a:t>奧林匹亞的神殿、競技場及其他建築物也在大地震中成為廢墟。</a:t>
            </a:r>
            <a:endParaRPr lang="en-US" altLang="zh-TW" sz="2400" b="1" dirty="0">
              <a:latin typeface="標楷體" pitchFamily="65" charset="-120"/>
              <a:ea typeface="標楷體" pitchFamily="65" charset="-120"/>
            </a:endParaRPr>
          </a:p>
          <a:p>
            <a:endParaRPr lang="zh-TW" altLang="en-US" dirty="0"/>
          </a:p>
        </p:txBody>
      </p:sp>
    </p:spTree>
    <p:extLst>
      <p:ext uri="{BB962C8B-B14F-4D97-AF65-F5344CB8AC3E}">
        <p14:creationId xmlns:p14="http://schemas.microsoft.com/office/powerpoint/2010/main" val="22433440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71" y="-654249"/>
            <a:ext cx="9470571" cy="7947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50709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0" y="471488"/>
            <a:ext cx="4953000" cy="591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2314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0"/>
            <a:ext cx="8229600" cy="1143000"/>
          </a:xfrm>
        </p:spPr>
        <p:txBody>
          <a:bodyPr>
            <a:normAutofit/>
          </a:bodyPr>
          <a:lstStyle/>
          <a:p>
            <a:pPr algn="l"/>
            <a:endParaRPr lang="zh-TW" altLang="en-US" b="1" dirty="0">
              <a:solidFill>
                <a:schemeClr val="tx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08" y="764704"/>
            <a:ext cx="8136904" cy="5562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3844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標題 1"/>
          <p:cNvSpPr>
            <a:spLocks noGrp="1"/>
          </p:cNvSpPr>
          <p:nvPr>
            <p:ph type="title"/>
          </p:nvPr>
        </p:nvSpPr>
        <p:spPr/>
        <p:txBody>
          <a:bodyPr/>
          <a:lstStyle/>
          <a:p>
            <a:r>
              <a:rPr lang="zh-TW" altLang="en-US" b="1" dirty="0" smtClean="0">
                <a:solidFill>
                  <a:schemeClr val="tx1">
                    <a:lumMod val="95000"/>
                    <a:lumOff val="5000"/>
                  </a:schemeClr>
                </a:solidFill>
                <a:latin typeface="+mn-ea"/>
                <a:ea typeface="+mn-ea"/>
              </a:rPr>
              <a:t>假油事件古今中外頻傳</a:t>
            </a:r>
          </a:p>
        </p:txBody>
      </p:sp>
      <p:sp>
        <p:nvSpPr>
          <p:cNvPr id="35843" name="內容版面配置區 3"/>
          <p:cNvSpPr>
            <a:spLocks noGrp="1"/>
          </p:cNvSpPr>
          <p:nvPr>
            <p:ph idx="1"/>
          </p:nvPr>
        </p:nvSpPr>
        <p:spPr/>
        <p:txBody>
          <a:bodyPr/>
          <a:lstStyle/>
          <a:p>
            <a:r>
              <a:rPr lang="zh-TW" altLang="en-US" sz="2800" b="1" smtClean="0">
                <a:solidFill>
                  <a:schemeClr val="tx1">
                    <a:lumMod val="95000"/>
                    <a:lumOff val="5000"/>
                  </a:schemeClr>
                </a:solidFill>
                <a:latin typeface="+mn-ea"/>
              </a:rPr>
              <a:t>去年食用油摻和其他油事件，尤其橄欖油被查出混充為純橄欖油，被加入棉子油、銅葉綠素更令人痛心。</a:t>
            </a:r>
            <a:endParaRPr lang="en-US" altLang="zh-TW" sz="2800" b="1" smtClean="0">
              <a:solidFill>
                <a:schemeClr val="tx1">
                  <a:lumMod val="95000"/>
                  <a:lumOff val="5000"/>
                </a:schemeClr>
              </a:solidFill>
              <a:latin typeface="+mn-ea"/>
            </a:endParaRPr>
          </a:p>
          <a:p>
            <a:r>
              <a:rPr lang="zh-TW" altLang="en-US" sz="2800" b="1" smtClean="0">
                <a:solidFill>
                  <a:schemeClr val="tx1">
                    <a:lumMod val="95000"/>
                    <a:lumOff val="5000"/>
                  </a:schemeClr>
                </a:solidFill>
                <a:latin typeface="+mn-ea"/>
              </a:rPr>
              <a:t>其實美國市場上也有</a:t>
            </a:r>
            <a:r>
              <a:rPr lang="en-US" altLang="zh-TW" sz="2800" b="1" smtClean="0">
                <a:solidFill>
                  <a:schemeClr val="tx1">
                    <a:lumMod val="95000"/>
                    <a:lumOff val="5000"/>
                  </a:schemeClr>
                </a:solidFill>
                <a:latin typeface="+mn-ea"/>
              </a:rPr>
              <a:t>69%</a:t>
            </a:r>
            <a:r>
              <a:rPr lang="zh-TW" altLang="en-US" sz="2800" b="1" smtClean="0">
                <a:solidFill>
                  <a:schemeClr val="tx1">
                    <a:lumMod val="95000"/>
                    <a:lumOff val="5000"/>
                  </a:schemeClr>
                </a:solidFill>
                <a:latin typeface="+mn-ea"/>
              </a:rPr>
              <a:t>是混合油卻冒充冷壓初榨橄欖油。</a:t>
            </a:r>
            <a:endParaRPr lang="en-US" altLang="zh-TW" sz="2800" b="1" smtClean="0">
              <a:solidFill>
                <a:schemeClr val="tx1">
                  <a:lumMod val="95000"/>
                  <a:lumOff val="5000"/>
                </a:schemeClr>
              </a:solidFill>
              <a:latin typeface="+mn-ea"/>
            </a:endParaRPr>
          </a:p>
          <a:p>
            <a:r>
              <a:rPr lang="zh-TW" altLang="en-US" sz="2800" b="1" smtClean="0">
                <a:solidFill>
                  <a:schemeClr val="tx1">
                    <a:lumMod val="95000"/>
                    <a:lumOff val="5000"/>
                  </a:schemeClr>
                </a:solidFill>
                <a:latin typeface="+mn-ea"/>
              </a:rPr>
              <a:t>更遠的古代，羅馬帝國時，混合油就已是大問題，但是只要黑心商人存在，這問題就無解。</a:t>
            </a:r>
            <a:endParaRPr lang="en-US" altLang="zh-TW" sz="2800" b="1" smtClean="0">
              <a:solidFill>
                <a:schemeClr val="tx1">
                  <a:lumMod val="95000"/>
                  <a:lumOff val="5000"/>
                </a:schemeClr>
              </a:solidFill>
              <a:latin typeface="+mn-ea"/>
            </a:endParaRPr>
          </a:p>
          <a:p>
            <a:r>
              <a:rPr lang="zh-TW" altLang="en-US" sz="2800" b="1" smtClean="0">
                <a:solidFill>
                  <a:schemeClr val="tx1">
                    <a:lumMod val="95000"/>
                    <a:lumOff val="5000"/>
                  </a:schemeClr>
                </a:solidFill>
                <a:latin typeface="+mn-ea"/>
              </a:rPr>
              <a:t>世界上的專家均告以，要向信任的廠商購買，才能確保不會買到不佳的混合油。</a:t>
            </a:r>
          </a:p>
        </p:txBody>
      </p:sp>
    </p:spTree>
    <p:extLst>
      <p:ext uri="{BB962C8B-B14F-4D97-AF65-F5344CB8AC3E}">
        <p14:creationId xmlns:p14="http://schemas.microsoft.com/office/powerpoint/2010/main" val="1177522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32656"/>
            <a:ext cx="9143999" cy="6521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91830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2934" y="620688"/>
            <a:ext cx="7643481" cy="6020643"/>
          </a:xfrm>
        </p:spPr>
      </p:pic>
    </p:spTree>
    <p:extLst>
      <p:ext uri="{BB962C8B-B14F-4D97-AF65-F5344CB8AC3E}">
        <p14:creationId xmlns:p14="http://schemas.microsoft.com/office/powerpoint/2010/main" val="15639701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8" name="內容版面配置區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548680"/>
            <a:ext cx="7560839" cy="6038645"/>
          </a:xfrm>
        </p:spPr>
      </p:pic>
    </p:spTree>
    <p:extLst>
      <p:ext uri="{BB962C8B-B14F-4D97-AF65-F5344CB8AC3E}">
        <p14:creationId xmlns:p14="http://schemas.microsoft.com/office/powerpoint/2010/main" val="32306208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6924" y="620688"/>
            <a:ext cx="7595476" cy="5688632"/>
          </a:xfrm>
        </p:spPr>
      </p:pic>
    </p:spTree>
    <p:extLst>
      <p:ext uri="{BB962C8B-B14F-4D97-AF65-F5344CB8AC3E}">
        <p14:creationId xmlns:p14="http://schemas.microsoft.com/office/powerpoint/2010/main" val="34093135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64956" y="620688"/>
            <a:ext cx="7379452" cy="5966637"/>
          </a:xfrm>
        </p:spPr>
      </p:pic>
    </p:spTree>
    <p:extLst>
      <p:ext uri="{BB962C8B-B14F-4D97-AF65-F5344CB8AC3E}">
        <p14:creationId xmlns:p14="http://schemas.microsoft.com/office/powerpoint/2010/main" val="27870814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196752"/>
            <a:ext cx="8280920" cy="936104"/>
          </a:xfrm>
        </p:spPr>
        <p:txBody>
          <a:bodyPr>
            <a:normAutofit fontScale="90000"/>
          </a:bodyPr>
          <a:lstStyle/>
          <a:p>
            <a:r>
              <a:rPr lang="zh-TW" altLang="en-US" sz="4800" dirty="0">
                <a:latin typeface="標楷體" pitchFamily="65" charset="-120"/>
                <a:ea typeface="標楷體" pitchFamily="65" charset="-120"/>
              </a:rPr>
              <a:t>愛琴文明</a:t>
            </a:r>
            <a:r>
              <a:rPr lang="zh-TW" altLang="en-US" sz="4800" dirty="0" smtClean="0">
                <a:latin typeface="標楷體" pitchFamily="65" charset="-120"/>
                <a:ea typeface="標楷體" pitchFamily="65" charset="-120"/>
              </a:rPr>
              <a:t>：</a:t>
            </a:r>
            <a:r>
              <a:rPr lang="en-US" altLang="zh-TW" sz="4800" dirty="0" smtClean="0">
                <a:latin typeface="標楷體" pitchFamily="65" charset="-120"/>
                <a:ea typeface="標楷體" pitchFamily="65" charset="-120"/>
              </a:rPr>
              <a:t/>
            </a:r>
            <a:br>
              <a:rPr lang="en-US" altLang="zh-TW" sz="4800" dirty="0" smtClean="0">
                <a:latin typeface="標楷體" pitchFamily="65" charset="-120"/>
                <a:ea typeface="標楷體" pitchFamily="65" charset="-120"/>
              </a:rPr>
            </a:br>
            <a:r>
              <a:rPr lang="zh-TW" altLang="en-US" sz="3600" dirty="0" smtClean="0">
                <a:latin typeface="標楷體" pitchFamily="65" charset="-120"/>
                <a:ea typeface="標楷體" pitchFamily="65" charset="-120"/>
              </a:rPr>
              <a:t>米</a:t>
            </a:r>
            <a:r>
              <a:rPr lang="zh-TW" altLang="en-US" sz="3600" dirty="0">
                <a:latin typeface="標楷體" pitchFamily="65" charset="-120"/>
                <a:ea typeface="標楷體" pitchFamily="65" charset="-120"/>
              </a:rPr>
              <a:t>諾安文明及邁錫尼文明合稱愛琴文明</a:t>
            </a:r>
            <a:r>
              <a:rPr lang="zh-TW" altLang="en-US" sz="4800" dirty="0">
                <a:latin typeface="標楷體" pitchFamily="65" charset="-120"/>
                <a:ea typeface="標楷體" pitchFamily="65" charset="-120"/>
              </a:rPr>
              <a:t>。</a:t>
            </a:r>
            <a:r>
              <a:rPr lang="zh-TW" altLang="en-US" sz="4800" dirty="0"/>
              <a:t/>
            </a:r>
            <a:br>
              <a:rPr lang="zh-TW" altLang="en-US" sz="4800" dirty="0"/>
            </a:br>
            <a:endParaRPr lang="zh-TW" altLang="en-US" sz="4800" dirty="0"/>
          </a:p>
        </p:txBody>
      </p:sp>
      <p:sp>
        <p:nvSpPr>
          <p:cNvPr id="4" name="文字版面配置區 3"/>
          <p:cNvSpPr>
            <a:spLocks noGrp="1"/>
          </p:cNvSpPr>
          <p:nvPr>
            <p:ph type="body" idx="1"/>
          </p:nvPr>
        </p:nvSpPr>
        <p:spPr>
          <a:xfrm>
            <a:off x="899592" y="2204864"/>
            <a:ext cx="3132495" cy="576262"/>
          </a:xfrm>
        </p:spPr>
        <p:txBody>
          <a:bodyPr>
            <a:normAutofit/>
          </a:bodyPr>
          <a:lstStyle/>
          <a:p>
            <a:r>
              <a:rPr lang="zh-TW" altLang="en-US" sz="3200" dirty="0">
                <a:solidFill>
                  <a:schemeClr val="tx1"/>
                </a:solidFill>
                <a:latin typeface="標楷體" pitchFamily="65" charset="-120"/>
                <a:ea typeface="標楷體" pitchFamily="65" charset="-120"/>
              </a:rPr>
              <a:t>米諾安文明</a:t>
            </a:r>
            <a:endParaRPr lang="zh-TW" altLang="en-US" sz="3200" dirty="0">
              <a:solidFill>
                <a:schemeClr val="tx1"/>
              </a:solidFill>
            </a:endParaRPr>
          </a:p>
        </p:txBody>
      </p:sp>
      <p:sp>
        <p:nvSpPr>
          <p:cNvPr id="6" name="文字版面配置區 5"/>
          <p:cNvSpPr>
            <a:spLocks noGrp="1"/>
          </p:cNvSpPr>
          <p:nvPr>
            <p:ph type="body" sz="half" idx="3"/>
          </p:nvPr>
        </p:nvSpPr>
        <p:spPr>
          <a:xfrm>
            <a:off x="4788024" y="2204864"/>
            <a:ext cx="3150476" cy="576262"/>
          </a:xfrm>
        </p:spPr>
        <p:txBody>
          <a:bodyPr>
            <a:normAutofit/>
          </a:bodyPr>
          <a:lstStyle/>
          <a:p>
            <a:r>
              <a:rPr lang="zh-TW" altLang="en-US" sz="3200" dirty="0">
                <a:solidFill>
                  <a:srgbClr val="000000"/>
                </a:solidFill>
                <a:latin typeface="標楷體" pitchFamily="65" charset="-120"/>
                <a:ea typeface="標楷體" pitchFamily="65" charset="-120"/>
              </a:rPr>
              <a:t>邁錫尼文明</a:t>
            </a:r>
            <a:endParaRPr lang="zh-TW" altLang="en-US" sz="3200" dirty="0">
              <a:solidFill>
                <a:srgbClr val="000000"/>
              </a:solidFill>
            </a:endParaRPr>
          </a:p>
        </p:txBody>
      </p:sp>
      <p:pic>
        <p:nvPicPr>
          <p:cNvPr id="2050" name="Picture 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755576" y="3068638"/>
            <a:ext cx="3310790" cy="331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643438" y="3068638"/>
            <a:ext cx="3471862" cy="347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464485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流線">
  <a:themeElements>
    <a:clrScheme name="波形">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流線">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流線">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188</TotalTime>
  <Words>1571</Words>
  <Application>Microsoft Office PowerPoint</Application>
  <PresentationFormat>如螢幕大小 (4:3)</PresentationFormat>
  <Paragraphs>93</Paragraphs>
  <Slides>32</Slides>
  <Notes>0</Notes>
  <HiddenSlides>0</HiddenSlides>
  <MMClips>0</MMClips>
  <ScaleCrop>false</ScaleCrop>
  <HeadingPairs>
    <vt:vector size="4" baseType="variant">
      <vt:variant>
        <vt:lpstr>佈景主題</vt:lpstr>
      </vt:variant>
      <vt:variant>
        <vt:i4>1</vt:i4>
      </vt:variant>
      <vt:variant>
        <vt:lpstr>投影片標題</vt:lpstr>
      </vt:variant>
      <vt:variant>
        <vt:i4>32</vt:i4>
      </vt:variant>
    </vt:vector>
  </HeadingPairs>
  <TitlesOfParts>
    <vt:vector size="33" baseType="lpstr">
      <vt:lpstr>流線</vt:lpstr>
      <vt:lpstr> 希臘古文明對我們的影響</vt:lpstr>
      <vt:lpstr>希臘共和國</vt:lpstr>
      <vt:lpstr>PowerPoint 簡報</vt:lpstr>
      <vt:lpstr>PowerPoint 簡報</vt:lpstr>
      <vt:lpstr>PowerPoint 簡報</vt:lpstr>
      <vt:lpstr>PowerPoint 簡報</vt:lpstr>
      <vt:lpstr>PowerPoint 簡報</vt:lpstr>
      <vt:lpstr>PowerPoint 簡報</vt:lpstr>
      <vt:lpstr>愛琴文明： 米諾安文明及邁錫尼文明合稱愛琴文明。 </vt:lpstr>
      <vt:lpstr>愛琴文明的發現，使歐洲文明推進了一千年</vt:lpstr>
      <vt:lpstr>西元前20世紀至12世紀是克里特島米諾安文明時期。(約當中國夏朝時期至商朝時期) 克諾索斯是當時地中海最大的城市  </vt:lpstr>
      <vt:lpstr> 木馬屠城記與邁錫尼古城</vt:lpstr>
      <vt:lpstr>邁錫尼古城之遺址</vt:lpstr>
      <vt:lpstr>西元前11世紀至8世紀多利安人摧毀邁錫尼文明，史稱黑暗時代；又稱荷馬時代，因為我們所知這期間之情形，來自荷馬史詩之描述。(約當中國西周時期) 希臘文明中斷300年，沒有建設、手工業、金銀珠寶不流通，線形文字被遺棄。 </vt:lpstr>
      <vt:lpstr>希臘地形崎嶇多山，不便的陸路交通造成地域分隔，以某個城市為主，連同附近農村構成一個城邦，一個邦國，古希臘成為城邦割據，先由小亞細亞沿岸，愛琴海諸島、雅典開始，繼而伯羅奔尼撒，最後是中希臘及北希臘。城邦總數超過300個。 </vt:lpstr>
      <vt:lpstr>PowerPoint 簡報</vt:lpstr>
      <vt:lpstr>城邦文明興起: 西元前8世紀至４世紀為希臘城邦時代，史稱古風時期。(約當中國東周時期，春秋戰國時代) </vt:lpstr>
      <vt:lpstr>雅典城邦</vt:lpstr>
      <vt:lpstr>梭倫憲改(西元前592年)：廢除土地及自由公民人身作保，終結債務奴隸制 </vt:lpstr>
      <vt:lpstr>伯里克里斯深化民主改革</vt:lpstr>
      <vt:lpstr>馬其頓帝國之興起</vt:lpstr>
      <vt:lpstr>亞歷山大大帝國之崩潰</vt:lpstr>
      <vt:lpstr>古希臘文明對後世之影響</vt:lpstr>
      <vt:lpstr>PowerPoint 簡報</vt:lpstr>
      <vt:lpstr>法國巴黎羅浮宮的鎮館之寶</vt:lpstr>
      <vt:lpstr>古希臘柱式建築是歐洲建築藝術之母</vt:lpstr>
      <vt:lpstr>西方哲學皆源自希臘。英文之哲學Philosophy即是希臘字Philosophia, Philo是喜歡，sophia是智慧之意。 古希臘三哲：蘇格拉底、柏拉圖、亞里士多德</vt:lpstr>
      <vt:lpstr>PowerPoint 簡報</vt:lpstr>
      <vt:lpstr>奧林匹克運動會</vt:lpstr>
      <vt:lpstr>PowerPoint 簡報</vt:lpstr>
      <vt:lpstr>PowerPoint 簡報</vt:lpstr>
      <vt:lpstr>假油事件古今中外頻傳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Mac w3T</dc:creator>
  <cp:lastModifiedBy>user</cp:lastModifiedBy>
  <cp:revision>17</cp:revision>
  <dcterms:created xsi:type="dcterms:W3CDTF">2015-02-19T13:00:15Z</dcterms:created>
  <dcterms:modified xsi:type="dcterms:W3CDTF">2015-10-03T09:18:55Z</dcterms:modified>
</cp:coreProperties>
</file>