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1" r:id="rId4"/>
    <p:sldId id="270" r:id="rId5"/>
    <p:sldId id="257" r:id="rId6"/>
    <p:sldId id="275" r:id="rId7"/>
    <p:sldId id="260" r:id="rId8"/>
    <p:sldId id="272" r:id="rId9"/>
    <p:sldId id="262" r:id="rId10"/>
    <p:sldId id="269" r:id="rId11"/>
    <p:sldId id="263" r:id="rId12"/>
    <p:sldId id="265" r:id="rId13"/>
    <p:sldId id="264" r:id="rId14"/>
    <p:sldId id="268" r:id="rId15"/>
    <p:sldId id="274" r:id="rId16"/>
    <p:sldId id="26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40E3-5930-48FB-9F15-C31D2775736C}" type="datetimeFigureOut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E6C6-EB1F-481C-BF01-1ADB07FA15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D47B-2D72-4F4A-AB58-E4E83F7A5A6C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1AB-74F4-4240-954F-405CEF1580BA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6483-BE0A-46FB-BE09-D04BF43036F4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F68-D286-46A8-A21C-E6F84AE50CD8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A72-34ED-43B7-B878-99C2A55E794F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02A-8B11-4DEB-8640-A3458F374730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2A92-DC93-4E10-B2F3-EE63C4B718DC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49A3-5418-4A6A-8B0D-83916815C97B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2364-9D9E-4C5F-AE9F-C9D0C4506E92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2BA8-15CE-48D3-9982-20C60904201A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2AC-E0FA-4F9B-9802-C83350E7C264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C864-16AC-4EF7-BA3F-C3BD2A2DE324}" type="datetime1">
              <a:rPr lang="zh-TW" altLang="en-US" smtClean="0"/>
              <a:pPr/>
              <a:t>2015/3/25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3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029604" cy="642942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品咖啡 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聊創新的是非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07157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創新方法與應用</a:t>
            </a:r>
            <a:endParaRPr lang="en-US" altLang="zh-TW" sz="4000" b="1" dirty="0" smtClean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 加減乘除</a:t>
            </a:r>
            <a:endParaRPr lang="zh-TW" altLang="en-US" dirty="0"/>
          </a:p>
        </p:txBody>
      </p:sp>
      <p:sp>
        <p:nvSpPr>
          <p:cNvPr id="2050" name="AutoShape 2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2" name="AutoShape 4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4" name="AutoShape 6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8" name="Picture 10" descr="「百年 咖啡館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627878" cy="1471612"/>
          </a:xfrm>
          <a:prstGeom prst="rect">
            <a:avLst/>
          </a:prstGeom>
          <a:noFill/>
        </p:spPr>
      </p:pic>
      <p:pic>
        <p:nvPicPr>
          <p:cNvPr id="2060" name="Picture 12" descr="「星巴克咖啡館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2193587" cy="1643074"/>
          </a:xfrm>
          <a:prstGeom prst="rect">
            <a:avLst/>
          </a:prstGeom>
          <a:noFill/>
        </p:spPr>
      </p:pic>
      <p:sp>
        <p:nvSpPr>
          <p:cNvPr id="2062" name="AutoShape 14" descr="「doutor coffe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4" name="Picture 16" descr="「doutor coffee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4714884"/>
            <a:ext cx="2214578" cy="1487162"/>
          </a:xfrm>
          <a:prstGeom prst="rect">
            <a:avLst/>
          </a:prstGeom>
          <a:noFill/>
        </p:spPr>
      </p:pic>
      <p:sp>
        <p:nvSpPr>
          <p:cNvPr id="2066" name="AutoShape 18" descr="「加減乘除符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8" name="AutoShape 20" descr="「加減乘除符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643306" y="3214686"/>
            <a:ext cx="1071570" cy="27146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Picture 22" descr="「加減乘除符號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214818"/>
            <a:ext cx="714380" cy="714380"/>
          </a:xfrm>
          <a:prstGeom prst="rect">
            <a:avLst/>
          </a:prstGeom>
          <a:noFill/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pic>
        <p:nvPicPr>
          <p:cNvPr id="10242" name="Picture 2" descr="「星巴克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428868"/>
            <a:ext cx="1600195" cy="1363130"/>
          </a:xfrm>
          <a:prstGeom prst="rect">
            <a:avLst/>
          </a:prstGeom>
          <a:noFill/>
        </p:spPr>
      </p:pic>
      <p:pic>
        <p:nvPicPr>
          <p:cNvPr id="10244" name="Picture 4" descr="「星巴克」的圖片搜尋結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285861"/>
            <a:ext cx="1714512" cy="1240424"/>
          </a:xfrm>
          <a:prstGeom prst="rect">
            <a:avLst/>
          </a:prstGeom>
          <a:noFill/>
        </p:spPr>
      </p:pic>
      <p:pic>
        <p:nvPicPr>
          <p:cNvPr id="10246" name="Picture 6" descr="「星巴克」的圖片搜尋結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1857364"/>
            <a:ext cx="1571636" cy="1496472"/>
          </a:xfrm>
          <a:prstGeom prst="rect">
            <a:avLst/>
          </a:prstGeom>
          <a:noFill/>
        </p:spPr>
      </p:pic>
      <p:pic>
        <p:nvPicPr>
          <p:cNvPr id="10248" name="Picture 8" descr="「doutor coffee」的圖片搜尋結果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929198"/>
            <a:ext cx="1519738" cy="1133472"/>
          </a:xfrm>
          <a:prstGeom prst="rect">
            <a:avLst/>
          </a:prstGeom>
          <a:noFill/>
        </p:spPr>
      </p:pic>
      <p:pic>
        <p:nvPicPr>
          <p:cNvPr id="10250" name="Picture 10" descr="「doutor coffee」的圖片搜尋結果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4000504"/>
            <a:ext cx="1313991" cy="2428892"/>
          </a:xfrm>
          <a:prstGeom prst="rect">
            <a:avLst/>
          </a:prstGeom>
          <a:noFill/>
        </p:spPr>
      </p:pic>
      <p:pic>
        <p:nvPicPr>
          <p:cNvPr id="10252" name="Picture 12" descr="「doutor coffee」的圖片搜尋結果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3929066"/>
            <a:ext cx="1357307" cy="1357307"/>
          </a:xfrm>
          <a:prstGeom prst="rect">
            <a:avLst/>
          </a:prstGeom>
          <a:noFill/>
        </p:spPr>
      </p:pic>
      <p:sp>
        <p:nvSpPr>
          <p:cNvPr id="22" name="向下箭號 21"/>
          <p:cNvSpPr/>
          <p:nvPr/>
        </p:nvSpPr>
        <p:spPr>
          <a:xfrm>
            <a:off x="500034" y="242886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54" name="Picture 14" descr="「星巴克」的圖片搜尋結果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214554"/>
            <a:ext cx="1176081" cy="142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" name="Picture 6" descr="https://s.yimg.com/bt/api/res/1.2/Ins6gDxGNBvwkyacRxK9wA--/YXBwaWQ9eW5ld3M7cT04NTt3PTMxMA--/http:/media.zenfs.com/zh_hant_tw/News/tvbs/20141008121654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2119747" cy="2714643"/>
          </a:xfrm>
          <a:prstGeom prst="rect">
            <a:avLst/>
          </a:prstGeom>
          <a:noFill/>
        </p:spPr>
      </p:pic>
      <p:pic>
        <p:nvPicPr>
          <p:cNvPr id="5" name="Picture 4" descr="https://s3.yimg.com/bt/api/res/1.2/d4OsGNVste4fXhiEuQZtcQ--/YXBwaWQ9eW5ld3M7cT04NTt3PTMxMA--/http:/media.zenfs.com/zh_hant_tw/News/tvbs/20141008121648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428891" cy="2428892"/>
          </a:xfrm>
          <a:prstGeom prst="rect">
            <a:avLst/>
          </a:prstGeom>
          <a:noFill/>
        </p:spPr>
      </p:pic>
      <p:pic>
        <p:nvPicPr>
          <p:cNvPr id="6" name="Picture 2" descr="https://s3.yimg.com/bt/api/res/1.2/_BlnQYYHRcDLpjxp14dYFw--/YXBwaWQ9eW5ld3M7cT04NTt3PTMxMA--/http:/media.zenfs.com/zh_hant_tw/News/tvbs/20141008121940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5"/>
            <a:ext cx="3381378" cy="1668875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想像力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028" name="Picture 4" descr="https://encrypted-tbn3.gstatic.com/images?q=tbn:ANd9GcQL8Ru90YC8NJEXfvIYIcotQ-sP6_1kGWbzfgBNrOw5oLJOaKxq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2013853" cy="1357322"/>
          </a:xfrm>
          <a:prstGeom prst="rect">
            <a:avLst/>
          </a:prstGeom>
          <a:noFill/>
        </p:spPr>
      </p:pic>
      <p:pic>
        <p:nvPicPr>
          <p:cNvPr id="1032" name="Picture 8" descr="http://e.share.photo.xuite.net/s8296464/1e4933a/9021342/62177295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2571768" cy="1714512"/>
          </a:xfrm>
          <a:prstGeom prst="rect">
            <a:avLst/>
          </a:prstGeom>
          <a:noFill/>
        </p:spPr>
      </p:pic>
      <p:pic>
        <p:nvPicPr>
          <p:cNvPr id="1034" name="Picture 10" descr="http://blog.life.com.tw/upload_file/8/content/973e0ae9-5422-d21c-3c81-b48d63eb94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14488"/>
            <a:ext cx="2374579" cy="1595420"/>
          </a:xfrm>
          <a:prstGeom prst="rect">
            <a:avLst/>
          </a:prstGeom>
          <a:noFill/>
        </p:spPr>
      </p:pic>
      <p:pic>
        <p:nvPicPr>
          <p:cNvPr id="1036" name="Picture 12" descr="http://matchbin-assets.s3.amazonaws.com/public/sites/358/assets/138457680077672013111612374518_060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785926"/>
            <a:ext cx="2413468" cy="1604957"/>
          </a:xfrm>
          <a:prstGeom prst="rect">
            <a:avLst/>
          </a:prstGeom>
          <a:noFill/>
        </p:spPr>
      </p:pic>
      <p:pic>
        <p:nvPicPr>
          <p:cNvPr id="1038" name="Picture 14" descr="http://9.share.photo.xuite.net/george053508/19ff180/12497920/619636864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500438"/>
            <a:ext cx="2547922" cy="1773354"/>
          </a:xfrm>
          <a:prstGeom prst="rect">
            <a:avLst/>
          </a:prstGeom>
          <a:noFill/>
        </p:spPr>
      </p:pic>
      <p:pic>
        <p:nvPicPr>
          <p:cNvPr id="1040" name="Picture 16" descr="http://4.bp.blogspot.com/-nbFooskVb_k/Uf4LHK5OtNI/AAAAAAAAAz4/X0KWGyOMWD4/s1600/image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28289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最佳的</a:t>
            </a:r>
            <a:r>
              <a:rPr lang="zh-TW" altLang="en-US" dirty="0" smtClean="0"/>
              <a:t>創新技巧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解矛盾</a:t>
            </a:r>
            <a:endParaRPr lang="zh-TW" altLang="en-US" dirty="0"/>
          </a:p>
        </p:txBody>
      </p:sp>
      <p:pic>
        <p:nvPicPr>
          <p:cNvPr id="21508" name="Picture 4" descr="「矛盾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58655"/>
            <a:ext cx="2500330" cy="2579527"/>
          </a:xfrm>
          <a:prstGeom prst="rect">
            <a:avLst/>
          </a:prstGeom>
          <a:noFill/>
        </p:spPr>
      </p:pic>
      <p:pic>
        <p:nvPicPr>
          <p:cNvPr id="21510" name="Picture 6" descr="「矛盾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876" y="2000240"/>
            <a:ext cx="2046641" cy="250033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創新案例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解矛盾</a:t>
            </a:r>
            <a:endParaRPr lang="zh-TW" altLang="en-US" dirty="0"/>
          </a:p>
        </p:txBody>
      </p:sp>
      <p:sp>
        <p:nvSpPr>
          <p:cNvPr id="23554" name="AutoShape 2" descr="「飛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60" name="Picture 8" descr="「飛機 起降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619375" cy="1743076"/>
          </a:xfrm>
          <a:prstGeom prst="rect">
            <a:avLst/>
          </a:prstGeom>
          <a:noFill/>
        </p:spPr>
      </p:pic>
      <p:pic>
        <p:nvPicPr>
          <p:cNvPr id="23562" name="Picture 10" descr="「飛機 起降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571768" cy="1440190"/>
          </a:xfrm>
          <a:prstGeom prst="rect">
            <a:avLst/>
          </a:prstGeom>
          <a:noFill/>
        </p:spPr>
      </p:pic>
      <p:pic>
        <p:nvPicPr>
          <p:cNvPr id="23564" name="Picture 12" descr="「飛機 機翼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672" y="3786190"/>
            <a:ext cx="2774620" cy="1928826"/>
          </a:xfrm>
          <a:prstGeom prst="rect">
            <a:avLst/>
          </a:prstGeom>
          <a:noFill/>
        </p:spPr>
      </p:pic>
      <p:pic>
        <p:nvPicPr>
          <p:cNvPr id="23566" name="Picture 14" descr="「飛機 機翼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786190"/>
            <a:ext cx="3016790" cy="2000264"/>
          </a:xfrm>
          <a:prstGeom prst="rect">
            <a:avLst/>
          </a:prstGeom>
          <a:noFill/>
        </p:spPr>
      </p:pic>
      <p:sp>
        <p:nvSpPr>
          <p:cNvPr id="23570" name="AutoShape 18" descr="「空氣阻力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572" name="AutoShape 20" descr="「空氣阻力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74" name="Picture 22" descr="「空氣阻力 飛機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857364"/>
            <a:ext cx="2591771" cy="1157040"/>
          </a:xfrm>
          <a:prstGeom prst="rect">
            <a:avLst/>
          </a:prstGeom>
          <a:noFill/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以創新三階段解矛盾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929454" y="1285860"/>
            <a:ext cx="1214446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從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0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到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786182" y="2786058"/>
            <a:ext cx="1214446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模仿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cxnSp>
        <p:nvCxnSpPr>
          <p:cNvPr id="10" name="肘形接點 9"/>
          <p:cNvCxnSpPr/>
          <p:nvPr/>
        </p:nvCxnSpPr>
        <p:spPr>
          <a:xfrm flipV="1">
            <a:off x="3643306" y="3357562"/>
            <a:ext cx="3143272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 flipV="1">
            <a:off x="5286380" y="2571744"/>
            <a:ext cx="307183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5429256" y="2000240"/>
            <a:ext cx="1214446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加減乘除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0" descr="「毛澤東 蔣中正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1785950" cy="1332594"/>
          </a:xfrm>
          <a:prstGeom prst="rect">
            <a:avLst/>
          </a:prstGeom>
          <a:noFill/>
        </p:spPr>
      </p:pic>
      <p:sp>
        <p:nvSpPr>
          <p:cNvPr id="19" name="向右箭號 18"/>
          <p:cNvSpPr/>
          <p:nvPr/>
        </p:nvSpPr>
        <p:spPr>
          <a:xfrm>
            <a:off x="3857620" y="4357694"/>
            <a:ext cx="1285884" cy="185738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清朝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香港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5357818" y="3500438"/>
            <a:ext cx="1428760" cy="221457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夏威夷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蘇格蘭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929454" y="2643182"/>
            <a:ext cx="1714512" cy="35719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吸引力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F=G(m1*m2/r*r)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</a:t>
            </a:r>
            <a:r>
              <a:rPr lang="zh-TW" altLang="en-US" dirty="0" smtClean="0">
                <a:solidFill>
                  <a:schemeClr val="tx1"/>
                </a:solidFill>
              </a:rPr>
              <a:t>常數</a:t>
            </a:r>
            <a:r>
              <a:rPr lang="en-US" altLang="zh-TW" dirty="0" smtClean="0">
                <a:solidFill>
                  <a:schemeClr val="tx1"/>
                </a:solidFill>
              </a:rPr>
              <a:t>,m</a:t>
            </a:r>
            <a:r>
              <a:rPr lang="zh-TW" altLang="en-US" dirty="0" smtClean="0">
                <a:solidFill>
                  <a:schemeClr val="tx1"/>
                </a:solidFill>
              </a:rPr>
              <a:t>質量</a:t>
            </a:r>
            <a:r>
              <a:rPr lang="en-US" altLang="zh-TW" dirty="0" smtClean="0">
                <a:solidFill>
                  <a:schemeClr val="tx1"/>
                </a:solidFill>
              </a:rPr>
              <a:t>,r</a:t>
            </a:r>
            <a:r>
              <a:rPr lang="zh-TW" altLang="en-US" dirty="0" smtClean="0">
                <a:solidFill>
                  <a:schemeClr val="tx1"/>
                </a:solidFill>
              </a:rPr>
              <a:t>距離</a:t>
            </a:r>
            <a:endParaRPr lang="zh-TW" altLang="en-US" dirty="0"/>
          </a:p>
        </p:txBody>
      </p:sp>
      <p:pic>
        <p:nvPicPr>
          <p:cNvPr id="33794" name="Picture 2" descr="「兩岸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14884"/>
            <a:ext cx="2143125" cy="1485900"/>
          </a:xfrm>
          <a:prstGeom prst="rect">
            <a:avLst/>
          </a:prstGeom>
          <a:noFill/>
        </p:spPr>
      </p:pic>
      <p:pic>
        <p:nvPicPr>
          <p:cNvPr id="22" name="Picture 12" descr="「兩岸關係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00108"/>
            <a:ext cx="1214446" cy="182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12" grpId="0" build="allAtOnce" animBg="1"/>
      <p:bldP spid="19" grpId="0" build="allAtOnce" animBg="1"/>
      <p:bldP spid="20" grpId="0" build="allAtOnce" animBg="1"/>
      <p:bldP spid="2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14348" y="1500175"/>
            <a:ext cx="7772400" cy="1071570"/>
          </a:xfrm>
        </p:spPr>
        <p:txBody>
          <a:bodyPr/>
          <a:lstStyle/>
          <a:p>
            <a:r>
              <a:rPr lang="en-US" altLang="zh-TW" dirty="0" smtClean="0"/>
              <a:t>kcc@seed.net.tw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785786" y="3500438"/>
            <a:ext cx="7500990" cy="128588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柯俊傑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品咖啡</a:t>
            </a:r>
            <a:endParaRPr lang="zh-TW" altLang="en-US" dirty="0"/>
          </a:p>
        </p:txBody>
      </p:sp>
      <p:pic>
        <p:nvPicPr>
          <p:cNvPr id="1026" name="Picture 2" descr="「咖啡園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619375" cy="1743076"/>
          </a:xfrm>
          <a:prstGeom prst="rect">
            <a:avLst/>
          </a:prstGeom>
          <a:noFill/>
        </p:spPr>
      </p:pic>
      <p:pic>
        <p:nvPicPr>
          <p:cNvPr id="1030" name="Picture 6" descr="「咖啡櫻桃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857364"/>
            <a:ext cx="2109785" cy="1580303"/>
          </a:xfrm>
          <a:prstGeom prst="rect">
            <a:avLst/>
          </a:prstGeom>
          <a:noFill/>
        </p:spPr>
      </p:pic>
      <p:pic>
        <p:nvPicPr>
          <p:cNvPr id="1032" name="Picture 8" descr="「咖啡櫻桃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560406"/>
            <a:ext cx="1657348" cy="2006691"/>
          </a:xfrm>
          <a:prstGeom prst="rect">
            <a:avLst/>
          </a:prstGeom>
          <a:noFill/>
        </p:spPr>
      </p:pic>
      <p:pic>
        <p:nvPicPr>
          <p:cNvPr id="1036" name="Picture 12" descr="「咖啡生豆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2428892" cy="1214446"/>
          </a:xfrm>
          <a:prstGeom prst="rect">
            <a:avLst/>
          </a:prstGeom>
          <a:noFill/>
        </p:spPr>
      </p:pic>
      <p:sp>
        <p:nvSpPr>
          <p:cNvPr id="1038" name="AutoShape 14" descr="「咖啡豆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0" name="AutoShape 16" descr="「咖啡豆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2" name="Picture 18" descr="「咖啡豆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00504"/>
            <a:ext cx="2158038" cy="1500198"/>
          </a:xfrm>
          <a:prstGeom prst="rect">
            <a:avLst/>
          </a:prstGeom>
          <a:noFill/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pic>
        <p:nvPicPr>
          <p:cNvPr id="14338" name="Picture 2" descr="「精品咖啡」的圖片搜尋結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929066"/>
            <a:ext cx="2189967" cy="145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導言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多元</a:t>
            </a:r>
            <a:r>
              <a:rPr lang="en-US" altLang="zh-TW" dirty="0" smtClean="0"/>
              <a:t>,</a:t>
            </a:r>
            <a:r>
              <a:rPr lang="zh-TW" altLang="en-US" dirty="0" smtClean="0"/>
              <a:t>差異化</a:t>
            </a:r>
            <a:r>
              <a:rPr lang="en-US" altLang="zh-TW" dirty="0" smtClean="0"/>
              <a:t>,</a:t>
            </a:r>
            <a:r>
              <a:rPr lang="zh-TW" altLang="en-US" dirty="0" smtClean="0"/>
              <a:t>矛盾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29698" name="Picture 2" descr="「多元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619375" cy="1743076"/>
          </a:xfrm>
          <a:prstGeom prst="rect">
            <a:avLst/>
          </a:prstGeom>
          <a:noFill/>
        </p:spPr>
      </p:pic>
      <p:pic>
        <p:nvPicPr>
          <p:cNvPr id="29700" name="Picture 4" descr="「多元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85860"/>
            <a:ext cx="2933700" cy="1562100"/>
          </a:xfrm>
          <a:prstGeom prst="rect">
            <a:avLst/>
          </a:prstGeom>
          <a:noFill/>
        </p:spPr>
      </p:pic>
      <p:pic>
        <p:nvPicPr>
          <p:cNvPr id="7" name="Picture 6" descr="「矛盾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2552700" cy="1790701"/>
          </a:xfrm>
          <a:prstGeom prst="rect">
            <a:avLst/>
          </a:prstGeom>
          <a:noFill/>
        </p:spPr>
      </p:pic>
      <p:sp>
        <p:nvSpPr>
          <p:cNvPr id="29702" name="AutoShape 6" descr="「矛盾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9704" name="Picture 8" descr="「矛盾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285860"/>
            <a:ext cx="2143125" cy="2143125"/>
          </a:xfrm>
          <a:prstGeom prst="rect">
            <a:avLst/>
          </a:prstGeom>
          <a:noFill/>
        </p:spPr>
      </p:pic>
      <p:sp>
        <p:nvSpPr>
          <p:cNvPr id="29706" name="AutoShape 10" descr="「差異化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708" name="AutoShape 12" descr="「差異化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9710" name="Picture 14" descr="「差異化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24" y="3143248"/>
            <a:ext cx="3633865" cy="2357454"/>
          </a:xfrm>
          <a:prstGeom prst="rect">
            <a:avLst/>
          </a:prstGeom>
          <a:noFill/>
        </p:spPr>
      </p:pic>
      <p:pic>
        <p:nvPicPr>
          <p:cNvPr id="29712" name="Picture 16" descr="「差異化」的圖片搜尋結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714752"/>
            <a:ext cx="2333623" cy="155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導言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處處矛盾</a:t>
            </a:r>
            <a:r>
              <a:rPr lang="en-US" altLang="zh-TW" dirty="0" smtClean="0"/>
              <a:t>,</a:t>
            </a:r>
            <a:r>
              <a:rPr lang="zh-TW" altLang="en-US" dirty="0" smtClean="0"/>
              <a:t>創新解決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Picture 4" descr="「youbike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29066"/>
            <a:ext cx="2438400" cy="1828800"/>
          </a:xfrm>
          <a:prstGeom prst="rect">
            <a:avLst/>
          </a:prstGeom>
          <a:noFill/>
        </p:spPr>
      </p:pic>
      <p:pic>
        <p:nvPicPr>
          <p:cNvPr id="1026" name="Picture 2" descr="「台灣經濟 創新 國發會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8739" y="1214422"/>
            <a:ext cx="2765827" cy="2071702"/>
          </a:xfrm>
          <a:prstGeom prst="rect">
            <a:avLst/>
          </a:prstGeom>
          <a:noFill/>
        </p:spPr>
      </p:pic>
      <p:sp>
        <p:nvSpPr>
          <p:cNvPr id="1028" name="AutoShape 4" descr="「兩岸關係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2" name="Picture 8" descr="https://farm4.staticflickr.com/3642/3348494414_50cfc24d75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2881290" cy="1917859"/>
          </a:xfrm>
          <a:prstGeom prst="rect">
            <a:avLst/>
          </a:prstGeom>
          <a:noFill/>
        </p:spPr>
      </p:pic>
      <p:sp>
        <p:nvSpPr>
          <p:cNvPr id="1034" name="AutoShape 10" descr="「兩岸關係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6" name="Picture 12" descr="「兩岸關係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000108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奇人密碼</a:t>
            </a:r>
            <a:endParaRPr lang="zh-TW" altLang="en-US" dirty="0"/>
          </a:p>
        </p:txBody>
      </p:sp>
      <p:sp>
        <p:nvSpPr>
          <p:cNvPr id="6150" name="AutoShape 6" descr="「奇人密碼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2" name="AutoShape 8" descr="「奇人密碼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54" name="Picture 10" descr="「奇人密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00570"/>
            <a:ext cx="3514725" cy="1295401"/>
          </a:xfrm>
          <a:prstGeom prst="rect">
            <a:avLst/>
          </a:prstGeom>
          <a:noFill/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pic>
        <p:nvPicPr>
          <p:cNvPr id="9" name="Picture 6" descr="http://100.brandingtaiwan.org/prd_img/1311579852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928670"/>
            <a:ext cx="2571752" cy="2571753"/>
          </a:xfrm>
          <a:prstGeom prst="rect">
            <a:avLst/>
          </a:prstGeom>
          <a:noFill/>
        </p:spPr>
      </p:pic>
      <p:pic>
        <p:nvPicPr>
          <p:cNvPr id="12" name="Picture 12" descr="https://encrypted-tbn3.gstatic.com/images?q=tbn:ANd9GcRecAVGTfze4glMdPmBPdRI0x7CBAW7zXgrfQe6yniQ531X4Z8g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1714512" cy="1372976"/>
          </a:xfrm>
          <a:prstGeom prst="rect">
            <a:avLst/>
          </a:prstGeom>
          <a:noFill/>
        </p:spPr>
      </p:pic>
      <p:pic>
        <p:nvPicPr>
          <p:cNvPr id="13" name="Picture 8" descr="http://img.chinatimes.com/newsphoto/2013-12-16/656/B05A00_P_01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41808"/>
            <a:ext cx="2571768" cy="1368212"/>
          </a:xfrm>
          <a:prstGeom prst="rect">
            <a:avLst/>
          </a:prstGeom>
          <a:noFill/>
        </p:spPr>
      </p:pic>
      <p:pic>
        <p:nvPicPr>
          <p:cNvPr id="14" name="Picture 10" descr="https://fbexternal-a.akamaihd.net/safe_image.php?d=AQBu_hT-Uyf26ZG9&amp;w=484&amp;h=253&amp;url=http%3A%2F%2Fimgapi.nownews.com%2F%3Fw%3D640%26q%3D80%26src%3Dhttp%253A%252F%252Fs.nownews.com%252F1d%252Fd8%252F1dd891464afcca1059e9091e2eb29152.jpg&amp;cfs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500570"/>
            <a:ext cx="2552006" cy="132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 descr="「想像力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1665357" cy="1571636"/>
          </a:xfrm>
          <a:prstGeom prst="rect">
            <a:avLst/>
          </a:prstGeom>
          <a:noFill/>
        </p:spPr>
      </p:pic>
      <p:pic>
        <p:nvPicPr>
          <p:cNvPr id="1026" name="Picture 2" descr="「系統性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200275" cy="2066925"/>
          </a:xfrm>
          <a:prstGeom prst="rect">
            <a:avLst/>
          </a:prstGeom>
          <a:noFill/>
        </p:spPr>
      </p:pic>
      <p:pic>
        <p:nvPicPr>
          <p:cNvPr id="1028" name="Picture 4" descr="「創新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429000"/>
            <a:ext cx="2143125" cy="2143125"/>
          </a:xfrm>
          <a:prstGeom prst="rect">
            <a:avLst/>
          </a:prstGeom>
          <a:noFill/>
        </p:spPr>
      </p:pic>
      <p:sp>
        <p:nvSpPr>
          <p:cNvPr id="1030" name="AutoShape 6" descr="「腦力激盪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2" name="Picture 8" descr="「腦力激盪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428736"/>
            <a:ext cx="2762250" cy="1647825"/>
          </a:xfrm>
          <a:prstGeom prst="rect">
            <a:avLst/>
          </a:prstGeom>
          <a:noFill/>
        </p:spPr>
      </p:pic>
      <p:pic>
        <p:nvPicPr>
          <p:cNvPr id="1034" name="Picture 10" descr="「六頂思考帽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286124"/>
            <a:ext cx="2143125" cy="2143125"/>
          </a:xfrm>
          <a:prstGeom prst="rect">
            <a:avLst/>
          </a:prstGeom>
          <a:noFill/>
        </p:spPr>
      </p:pic>
      <p:sp>
        <p:nvSpPr>
          <p:cNvPr id="1036" name="AutoShape 12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8" name="AutoShape 14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0" name="Picture 16" descr="「模仿」的圖片搜尋結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714752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</a:t>
            </a:r>
            <a:r>
              <a:rPr lang="en-US" altLang="zh-TW" dirty="0" smtClean="0"/>
              <a:t>(</a:t>
            </a:r>
            <a:r>
              <a:rPr lang="zh-TW" altLang="en-US" dirty="0" smtClean="0"/>
              <a:t>能力</a:t>
            </a:r>
            <a:r>
              <a:rPr lang="en-US" altLang="zh-TW" dirty="0" smtClean="0"/>
              <a:t>/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的三階段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5715008" y="1357298"/>
            <a:ext cx="1571636" cy="16430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從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到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500166" y="4071942"/>
            <a:ext cx="1571636" cy="16430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模仿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cxnSp>
        <p:nvCxnSpPr>
          <p:cNvPr id="10" name="肘形接點 9"/>
          <p:cNvCxnSpPr/>
          <p:nvPr/>
        </p:nvCxnSpPr>
        <p:spPr>
          <a:xfrm flipV="1">
            <a:off x="1428728" y="4500570"/>
            <a:ext cx="3643338" cy="13573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 flipV="1">
            <a:off x="3643306" y="3143248"/>
            <a:ext cx="3857652" cy="13573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3643306" y="2714620"/>
            <a:ext cx="1571636" cy="16430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加減乘除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 模仿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Picture 6" descr="http://pic.pimg.tw/jay506/1374983965-178274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3031182" cy="1714512"/>
          </a:xfrm>
          <a:prstGeom prst="rect">
            <a:avLst/>
          </a:prstGeom>
          <a:noFill/>
        </p:spPr>
      </p:pic>
      <p:pic>
        <p:nvPicPr>
          <p:cNvPr id="6" name="Picture 10" descr="http://ww2.sinaimg.cn/large/76123fdfgw1efn4szpgq1g207302774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920042" cy="1214446"/>
          </a:xfrm>
          <a:prstGeom prst="rect">
            <a:avLst/>
          </a:prstGeom>
          <a:noFill/>
        </p:spPr>
      </p:pic>
      <p:pic>
        <p:nvPicPr>
          <p:cNvPr id="31746" name="Picture 2" descr="「肯德基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2428892" cy="1610462"/>
          </a:xfrm>
          <a:prstGeom prst="rect">
            <a:avLst/>
          </a:prstGeom>
          <a:noFill/>
        </p:spPr>
      </p:pic>
      <p:sp>
        <p:nvSpPr>
          <p:cNvPr id="8" name="向右箭號 7"/>
          <p:cNvSpPr/>
          <p:nvPr/>
        </p:nvSpPr>
        <p:spPr>
          <a:xfrm>
            <a:off x="3643306" y="2500306"/>
            <a:ext cx="928694" cy="22860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創新方法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 模仿 </a:t>
            </a:r>
            <a:r>
              <a:rPr lang="en-US" altLang="zh-TW" dirty="0" smtClean="0"/>
              <a:t>, </a:t>
            </a:r>
            <a:r>
              <a:rPr lang="zh-TW" altLang="en-US" dirty="0" smtClean="0"/>
              <a:t>加減</a:t>
            </a:r>
            <a:endParaRPr lang="zh-TW" altLang="en-US" dirty="0"/>
          </a:p>
        </p:txBody>
      </p:sp>
      <p:sp>
        <p:nvSpPr>
          <p:cNvPr id="2050" name="AutoShape 2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2" name="AutoShape 4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4" name="AutoShape 6" descr="「模仿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2" name="AutoShape 14" descr="「doutor coffe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6" name="AutoShape 18" descr="「加減乘除符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8" name="AutoShape 20" descr="「加減乘除符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214546" y="2357430"/>
            <a:ext cx="1571636" cy="33575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Picture 22" descr="「加減乘除符號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928694" cy="928694"/>
          </a:xfrm>
          <a:prstGeom prst="rect">
            <a:avLst/>
          </a:prstGeom>
          <a:noFill/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創新方法與應用  土城扶輪社  </a:t>
            </a:r>
            <a:r>
              <a:rPr lang="en-US" altLang="zh-TW" smtClean="0"/>
              <a:t>20150325</a:t>
            </a:r>
            <a:endParaRPr lang="zh-TW" altLang="en-US"/>
          </a:p>
        </p:txBody>
      </p:sp>
      <p:sp>
        <p:nvSpPr>
          <p:cNvPr id="2072" name="AutoShape 24" descr="「星巴克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" name="Picture 4" descr="http://img1n.soufun.com/blog/article/2008_03/04/1204606321574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1214446" cy="1214446"/>
          </a:xfrm>
          <a:prstGeom prst="rect">
            <a:avLst/>
          </a:prstGeom>
          <a:noFill/>
        </p:spPr>
      </p:pic>
      <p:pic>
        <p:nvPicPr>
          <p:cNvPr id="20" name="Picture 2" descr="http://twhere.1111.com.tw/include/shopPhoto.ashx?cNo=4767&amp;pid=19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1569229" cy="1518059"/>
          </a:xfrm>
          <a:prstGeom prst="rect">
            <a:avLst/>
          </a:prstGeom>
          <a:noFill/>
        </p:spPr>
      </p:pic>
      <p:sp>
        <p:nvSpPr>
          <p:cNvPr id="2074" name="AutoShape 26" descr="「壹咖啡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76" name="Picture 28" descr="「壹咖啡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500306"/>
            <a:ext cx="2824165" cy="2115399"/>
          </a:xfrm>
          <a:prstGeom prst="rect">
            <a:avLst/>
          </a:prstGeom>
          <a:noFill/>
        </p:spPr>
      </p:pic>
      <p:pic>
        <p:nvPicPr>
          <p:cNvPr id="2078" name="Picture 30" descr="「壹咖啡」的圖片搜尋結果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071546"/>
            <a:ext cx="2362200" cy="1524001"/>
          </a:xfrm>
          <a:prstGeom prst="rect">
            <a:avLst/>
          </a:prstGeom>
          <a:noFill/>
        </p:spPr>
      </p:pic>
      <p:pic>
        <p:nvPicPr>
          <p:cNvPr id="2080" name="Picture 32" descr="「壹咖啡」的圖片搜尋結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500570"/>
            <a:ext cx="2733675" cy="1666875"/>
          </a:xfrm>
          <a:prstGeom prst="rect">
            <a:avLst/>
          </a:prstGeom>
          <a:noFill/>
        </p:spPr>
      </p:pic>
      <p:pic>
        <p:nvPicPr>
          <p:cNvPr id="2082" name="Picture 34" descr="「壹咖啡」的圖片搜尋結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786059"/>
            <a:ext cx="1857388" cy="1527852"/>
          </a:xfrm>
          <a:prstGeom prst="rect">
            <a:avLst/>
          </a:prstGeom>
          <a:noFill/>
        </p:spPr>
      </p:pic>
      <p:sp>
        <p:nvSpPr>
          <p:cNvPr id="24" name="向下箭號 23"/>
          <p:cNvSpPr/>
          <p:nvPr/>
        </p:nvSpPr>
        <p:spPr>
          <a:xfrm>
            <a:off x="1000100" y="257174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250</Words>
  <PresentationFormat>如螢幕大小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品咖啡 , 聊創新的是非</vt:lpstr>
      <vt:lpstr>品咖啡</vt:lpstr>
      <vt:lpstr>導言 : 多元,差異化,矛盾</vt:lpstr>
      <vt:lpstr>導言 : 處處矛盾,創新解決</vt:lpstr>
      <vt:lpstr>案例 : 奇人密碼</vt:lpstr>
      <vt:lpstr>創新方法</vt:lpstr>
      <vt:lpstr>創新(能力/方法)的三階段</vt:lpstr>
      <vt:lpstr>創新方法: 模仿</vt:lpstr>
      <vt:lpstr>創新方法: 模仿 , 加減</vt:lpstr>
      <vt:lpstr>創新方法: 加減乘除</vt:lpstr>
      <vt:lpstr>創新方法 : 從 0 到 1</vt:lpstr>
      <vt:lpstr>創新方法 : 從 0 到 1 (想像力)</vt:lpstr>
      <vt:lpstr>最佳的創新技巧 : 解矛盾</vt:lpstr>
      <vt:lpstr>創新案例 : 解矛盾</vt:lpstr>
      <vt:lpstr>以創新三階段解矛盾</vt:lpstr>
      <vt:lpstr>kcc@seed.net.tw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創新發明案例分析 --技術與商業上的應用</dc:title>
  <cp:lastModifiedBy>user</cp:lastModifiedBy>
  <cp:revision>27</cp:revision>
  <dcterms:modified xsi:type="dcterms:W3CDTF">2015-03-25T02:33:46Z</dcterms:modified>
</cp:coreProperties>
</file>