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2"/>
  </p:notesMasterIdLst>
  <p:sldIdLst>
    <p:sldId id="260" r:id="rId2"/>
    <p:sldId id="339" r:id="rId3"/>
    <p:sldId id="310" r:id="rId4"/>
    <p:sldId id="402" r:id="rId5"/>
    <p:sldId id="261" r:id="rId6"/>
    <p:sldId id="262" r:id="rId7"/>
    <p:sldId id="401" r:id="rId8"/>
    <p:sldId id="263" r:id="rId9"/>
    <p:sldId id="264" r:id="rId10"/>
    <p:sldId id="265" r:id="rId11"/>
    <p:sldId id="266" r:id="rId12"/>
    <p:sldId id="267" r:id="rId13"/>
    <p:sldId id="268" r:id="rId14"/>
    <p:sldId id="269" r:id="rId15"/>
    <p:sldId id="270" r:id="rId16"/>
    <p:sldId id="271" r:id="rId17"/>
    <p:sldId id="398" r:id="rId18"/>
    <p:sldId id="312" r:id="rId19"/>
    <p:sldId id="272" r:id="rId20"/>
    <p:sldId id="343" r:id="rId21"/>
    <p:sldId id="273" r:id="rId22"/>
    <p:sldId id="399" r:id="rId23"/>
    <p:sldId id="400" r:id="rId24"/>
    <p:sldId id="274" r:id="rId25"/>
    <p:sldId id="275" r:id="rId26"/>
    <p:sldId id="276" r:id="rId27"/>
    <p:sldId id="313" r:id="rId28"/>
    <p:sldId id="277" r:id="rId29"/>
    <p:sldId id="278" r:id="rId30"/>
    <p:sldId id="302" r:id="rId31"/>
    <p:sldId id="344" r:id="rId32"/>
    <p:sldId id="290" r:id="rId33"/>
    <p:sldId id="325" r:id="rId34"/>
    <p:sldId id="345" r:id="rId35"/>
    <p:sldId id="346" r:id="rId36"/>
    <p:sldId id="347" r:id="rId37"/>
    <p:sldId id="338" r:id="rId38"/>
    <p:sldId id="330" r:id="rId39"/>
    <p:sldId id="336" r:id="rId40"/>
    <p:sldId id="387" r:id="rId41"/>
    <p:sldId id="388" r:id="rId42"/>
    <p:sldId id="389" r:id="rId43"/>
    <p:sldId id="390" r:id="rId44"/>
    <p:sldId id="391" r:id="rId45"/>
    <p:sldId id="392" r:id="rId46"/>
    <p:sldId id="393" r:id="rId47"/>
    <p:sldId id="337" r:id="rId48"/>
    <p:sldId id="348" r:id="rId49"/>
    <p:sldId id="394" r:id="rId50"/>
    <p:sldId id="395" r:id="rId51"/>
    <p:sldId id="396" r:id="rId52"/>
    <p:sldId id="286" r:id="rId53"/>
    <p:sldId id="279" r:id="rId54"/>
    <p:sldId id="280" r:id="rId55"/>
    <p:sldId id="349" r:id="rId56"/>
    <p:sldId id="366" r:id="rId57"/>
    <p:sldId id="356" r:id="rId58"/>
    <p:sldId id="367" r:id="rId59"/>
    <p:sldId id="368" r:id="rId60"/>
    <p:sldId id="281" r:id="rId61"/>
    <p:sldId id="369" r:id="rId62"/>
    <p:sldId id="370" r:id="rId63"/>
    <p:sldId id="350" r:id="rId64"/>
    <p:sldId id="351" r:id="rId65"/>
    <p:sldId id="357" r:id="rId66"/>
    <p:sldId id="358" r:id="rId67"/>
    <p:sldId id="364" r:id="rId68"/>
    <p:sldId id="365" r:id="rId69"/>
    <p:sldId id="359" r:id="rId70"/>
    <p:sldId id="360" r:id="rId71"/>
    <p:sldId id="363" r:id="rId72"/>
    <p:sldId id="361" r:id="rId73"/>
    <p:sldId id="362" r:id="rId74"/>
    <p:sldId id="353" r:id="rId75"/>
    <p:sldId id="354" r:id="rId76"/>
    <p:sldId id="355" r:id="rId77"/>
    <p:sldId id="331" r:id="rId78"/>
    <p:sldId id="332" r:id="rId79"/>
    <p:sldId id="334" r:id="rId80"/>
    <p:sldId id="333" r:id="rId81"/>
    <p:sldId id="371" r:id="rId82"/>
    <p:sldId id="372" r:id="rId83"/>
    <p:sldId id="374" r:id="rId84"/>
    <p:sldId id="375" r:id="rId85"/>
    <p:sldId id="376" r:id="rId86"/>
    <p:sldId id="377" r:id="rId87"/>
    <p:sldId id="335" r:id="rId88"/>
    <p:sldId id="378" r:id="rId89"/>
    <p:sldId id="379" r:id="rId90"/>
    <p:sldId id="380" r:id="rId91"/>
    <p:sldId id="381" r:id="rId92"/>
    <p:sldId id="382" r:id="rId93"/>
    <p:sldId id="383" r:id="rId94"/>
    <p:sldId id="384" r:id="rId95"/>
    <p:sldId id="385" r:id="rId96"/>
    <p:sldId id="386" r:id="rId97"/>
    <p:sldId id="340" r:id="rId98"/>
    <p:sldId id="284" r:id="rId99"/>
    <p:sldId id="397" r:id="rId100"/>
    <p:sldId id="295" r:id="rId101"/>
    <p:sldId id="314" r:id="rId102"/>
    <p:sldId id="315" r:id="rId103"/>
    <p:sldId id="294" r:id="rId104"/>
    <p:sldId id="316" r:id="rId105"/>
    <p:sldId id="317" r:id="rId106"/>
    <p:sldId id="318" r:id="rId107"/>
    <p:sldId id="319" r:id="rId108"/>
    <p:sldId id="341" r:id="rId109"/>
    <p:sldId id="285" r:id="rId110"/>
    <p:sldId id="291" r:id="rId111"/>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057" autoAdjust="0"/>
  </p:normalViewPr>
  <p:slideViewPr>
    <p:cSldViewPr>
      <p:cViewPr varScale="1">
        <p:scale>
          <a:sx n="73" d="100"/>
          <a:sy n="73" d="100"/>
        </p:scale>
        <p:origin x="-10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4710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4710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710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711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4711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9F25298-76AC-404E-A2EE-E3981284D35F}"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3ED0E5-E126-4378-8B14-9464CD6C9DCF}" type="slidenum">
              <a:rPr lang="zh-TW" altLang="en-US"/>
              <a:pPr/>
              <a:t>1</a:t>
            </a:fld>
            <a:endParaRPr lang="en-US" altLang="zh-TW"/>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p:txBody>
          <a:bodyPr/>
          <a:lstStyle/>
          <a:p>
            <a:r>
              <a:rPr lang="zh-TW" altLang="en-US"/>
              <a:t>冠狀動脈心臟病</a:t>
            </a:r>
            <a:r>
              <a:rPr lang="zh-TW" altLang="en-US">
                <a:sym typeface="Wingdings" pitchFamily="2" charset="2"/>
              </a:rPr>
              <a:t> 心絞痛, 心肌梗塞</a:t>
            </a:r>
          </a:p>
          <a:p>
            <a:r>
              <a:rPr lang="zh-TW" altLang="en-US">
                <a:sym typeface="Wingdings" pitchFamily="2" charset="2"/>
              </a:rPr>
              <a:t>就像捷運任何一段受阻都會有很大的影響</a:t>
            </a:r>
          </a:p>
          <a:p>
            <a:r>
              <a:rPr lang="zh-TW" altLang="en-US">
                <a:sym typeface="Wingdings" pitchFamily="2" charset="2"/>
              </a:rPr>
              <a:t>內容中也會提到高血壓,糖尿病 的一些概念</a:t>
            </a: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64AAB7-A825-420E-AD60-F8747163FA67}" type="slidenum">
              <a:rPr lang="en-US" altLang="zh-TW" smtClean="0"/>
              <a:pPr fontAlgn="base">
                <a:spcBef>
                  <a:spcPct val="0"/>
                </a:spcBef>
                <a:spcAft>
                  <a:spcPct val="0"/>
                </a:spcAft>
                <a:defRPr/>
              </a:pPr>
              <a:t>58</a:t>
            </a:fld>
            <a:endParaRPr lang="en-US" altLang="zh-TW" smtClean="0"/>
          </a:p>
        </p:txBody>
      </p:sp>
      <p:sp>
        <p:nvSpPr>
          <p:cNvPr id="3686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36868" name="Rectangle 3"/>
          <p:cNvSpPr>
            <a:spLocks noGrp="1" noChangeArrowheads="1"/>
          </p:cNvSpPr>
          <p:nvPr>
            <p:ph type="body" idx="1"/>
          </p:nvPr>
        </p:nvSpPr>
        <p:spPr bwMode="auto">
          <a:xfrm>
            <a:off x="1143000" y="4343400"/>
            <a:ext cx="4648200" cy="4114800"/>
          </a:xfrm>
          <a:noFill/>
        </p:spPr>
        <p:txBody>
          <a:bodyPr wrap="square" numCol="1" anchor="t" anchorCtr="0" compatLnSpc="1">
            <a:prstTxWarp prst="textNoShape">
              <a:avLst/>
            </a:prstTxWarp>
          </a:bodyPr>
          <a:lstStyle/>
          <a:p>
            <a:pPr marL="114300" indent="-114300" algn="just" eaLnBrk="1" hangingPunct="1">
              <a:spcBef>
                <a:spcPct val="0"/>
              </a:spcBef>
              <a:tabLst>
                <a:tab pos="114300" algn="l"/>
              </a:tabLst>
            </a:pPr>
            <a:r>
              <a:rPr lang="en-US" altLang="zh-TW" sz="1000" b="1" smtClean="0"/>
              <a:t>BP Reductions as Little as 2 mm Hg Reduce of the Risk of CV Events by</a:t>
            </a:r>
          </a:p>
          <a:p>
            <a:pPr marL="114300" indent="-114300" algn="just" eaLnBrk="1" hangingPunct="1">
              <a:spcBef>
                <a:spcPct val="0"/>
              </a:spcBef>
              <a:tabLst>
                <a:tab pos="114300" algn="l"/>
              </a:tabLst>
            </a:pPr>
            <a:r>
              <a:rPr lang="en-US" altLang="zh-TW" sz="1000" b="1" smtClean="0"/>
              <a:t>up to 10%</a:t>
            </a:r>
            <a:endParaRPr lang="en-US" altLang="zh-TW" sz="1000" smtClean="0"/>
          </a:p>
          <a:p>
            <a:pPr marL="114300" indent="-114300" algn="just" eaLnBrk="1" hangingPunct="1">
              <a:spcBef>
                <a:spcPct val="45000"/>
              </a:spcBef>
              <a:tabLst>
                <a:tab pos="114300" algn="l"/>
              </a:tabLst>
            </a:pPr>
            <a:r>
              <a:rPr lang="en-US" altLang="zh-TW" sz="1000" smtClean="0"/>
              <a:t>	Data from a meta-analysis of 61 prospective, observational studies has provided powerful evidence that throughout middle and old age, BP is strongly and directly related to vascular mortality.</a:t>
            </a:r>
            <a:r>
              <a:rPr lang="en-US" altLang="zh-TW" sz="1000" baseline="30000" smtClean="0"/>
              <a:t>13</a:t>
            </a:r>
            <a:r>
              <a:rPr lang="en-US" altLang="zh-TW" sz="1000" smtClean="0"/>
              <a:t> These findings show, for example, that a 10 mm Hg lower systolic BP is associated over the long term with a 40% lower risk of stroke death and a 30% lower risk of death from ischemic heart disease (IHD) or other vascular causes. Importantly, within each decade of life between 40 and 89 years the proportional difference in the risk of vascular death associated with a given absolute difference in mean BP is roughly equivalent down to at least 115 mm Hg for systolic BP and 75 mm Hg for diastolic BP (below which there is little evidence). Thus, there was no evidence of a J curve across all middle and older age groups.</a:t>
            </a:r>
          </a:p>
          <a:p>
            <a:pPr marL="114300" indent="-114300" algn="just" eaLnBrk="1" hangingPunct="1">
              <a:spcBef>
                <a:spcPct val="45000"/>
              </a:spcBef>
              <a:tabLst>
                <a:tab pos="114300" algn="l"/>
              </a:tabLst>
            </a:pPr>
            <a:r>
              <a:rPr lang="en-US" altLang="zh-TW" sz="1000" smtClean="0"/>
              <a:t>	Perhaps most striking is the practical implications of these data: even a small, 2 mm Hg fall in mean systolic BP would be associated with large absolute reductions in premature deaths and disabling strokes.</a:t>
            </a:r>
            <a:r>
              <a:rPr lang="en-US" altLang="zh-TW" sz="1000" baseline="30000" smtClean="0"/>
              <a:t>13</a:t>
            </a:r>
            <a:r>
              <a:rPr lang="en-US" altLang="zh-TW" sz="1000" smtClean="0"/>
              <a:t> As shown here, a 2 mm Hg lower mean systolic BP could lead to a 7% lower risk of IHD death and a 10% lower risk of stroke death.</a:t>
            </a:r>
            <a:r>
              <a:rPr lang="en-US" altLang="zh-TW" sz="1000" baseline="30000" smtClean="0"/>
              <a:t>13</a:t>
            </a:r>
            <a:endParaRPr lang="en-US" altLang="zh-TW" sz="1000" smtClean="0"/>
          </a:p>
          <a:p>
            <a:pPr marL="114300" indent="-114300" algn="just" eaLnBrk="1" hangingPunct="1">
              <a:spcBef>
                <a:spcPct val="45000"/>
              </a:spcBef>
              <a:tabLst>
                <a:tab pos="114300" algn="l"/>
              </a:tabLst>
            </a:pPr>
            <a:endParaRPr lang="en-US" altLang="zh-TW" sz="1000" smtClean="0"/>
          </a:p>
          <a:p>
            <a:pPr marL="114300" indent="-114300" eaLnBrk="1" hangingPunct="1">
              <a:spcBef>
                <a:spcPct val="45000"/>
              </a:spcBef>
              <a:tabLst>
                <a:tab pos="114300" algn="l"/>
              </a:tabLst>
            </a:pPr>
            <a:r>
              <a:rPr lang="en-US" altLang="zh-TW" sz="800" baseline="30000" smtClean="0">
                <a:solidFill>
                  <a:srgbClr val="000000"/>
                </a:solidFill>
              </a:rPr>
              <a:t>13</a:t>
            </a:r>
            <a:r>
              <a:rPr lang="en-US" altLang="zh-TW" sz="800" smtClean="0">
                <a:solidFill>
                  <a:srgbClr val="000000"/>
                </a:solidFill>
              </a:rPr>
              <a:t>  Lewington S, Clarke R, Qizilbash N, Peto R, Collins R.  Age-specific relevance of usual blood pressure to vascular mortality: a meta-analysis of individual data for one million adults in 61 prospective studies.  </a:t>
            </a:r>
            <a:r>
              <a:rPr lang="en-US" altLang="zh-TW" sz="800" i="1" smtClean="0">
                <a:solidFill>
                  <a:srgbClr val="000000"/>
                </a:solidFill>
              </a:rPr>
              <a:t>Lancet</a:t>
            </a:r>
            <a:r>
              <a:rPr lang="en-US" altLang="zh-TW" sz="800" smtClean="0">
                <a:solidFill>
                  <a:srgbClr val="000000"/>
                </a:solidFill>
              </a:rPr>
              <a:t> 2002;360:1903-1913.</a:t>
            </a:r>
            <a:r>
              <a:rPr lang="en-US" altLang="zh-TW" sz="800" smtClean="0"/>
              <a:t> </a:t>
            </a:r>
          </a:p>
          <a:p>
            <a:pPr marL="114300" indent="-114300" eaLnBrk="1" hangingPunct="1">
              <a:spcBef>
                <a:spcPct val="45000"/>
              </a:spcBef>
              <a:tabLst>
                <a:tab pos="114300" algn="l"/>
              </a:tabLst>
            </a:pPr>
            <a:endParaRPr lang="en-US" altLang="zh-TW" sz="800" b="1" smtClean="0"/>
          </a:p>
          <a:p>
            <a:pPr marL="114300" indent="-114300" eaLnBrk="1" hangingPunct="1">
              <a:spcBef>
                <a:spcPct val="0"/>
              </a:spcBef>
              <a:tabLst>
                <a:tab pos="114300" algn="l"/>
              </a:tabLst>
            </a:pPr>
            <a:endParaRPr lang="en-US"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B8573-AF78-40B8-93F0-CC9BD0493785}" type="slidenum">
              <a:rPr lang="en-US" altLang="zh-TW"/>
              <a:pPr/>
              <a:t>99</a:t>
            </a:fld>
            <a:endParaRPr lang="en-US" altLang="zh-TW"/>
          </a:p>
        </p:txBody>
      </p:sp>
      <p:sp>
        <p:nvSpPr>
          <p:cNvPr id="226306" name="Rectangle 2"/>
          <p:cNvSpPr>
            <a:spLocks noRo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zh-TW" altLang="en-US"/>
              <a:t>血管攝影室</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31C7D63-1AB3-4E40-A83D-CE6890AC180A}" type="slidenum">
              <a:rPr lang="zh-TW" altLang="en-US"/>
              <a:pPr/>
              <a:t>6</a:t>
            </a:fld>
            <a:endParaRPr lang="en-US" altLang="zh-TW"/>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zh-TW" altLang="en-US"/>
              <a:t>為什麼心臟疾病人數越來越多?</a:t>
            </a:r>
          </a:p>
          <a:p>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6215955D-2FD9-4DA1-B448-09E62B40FA0A}" type="slidenum">
              <a:rPr lang="en-US" altLang="zh-TW" smtClean="0"/>
              <a:pPr/>
              <a:t>7</a:t>
            </a:fld>
            <a:endParaRPr lang="en-US" altLang="zh-TW" smtClean="0"/>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E768525-3A4B-4857-AE96-961D753037F3}" type="slidenum">
              <a:rPr lang="zh-TW" altLang="en-US"/>
              <a:pPr/>
              <a:t>8</a:t>
            </a:fld>
            <a:endParaRPr lang="en-US" altLang="zh-TW"/>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zh-TW" altLang="en-US"/>
              <a:t>跟大家簡單介紹一下心臟血管的分布</a:t>
            </a:r>
          </a:p>
          <a:p>
            <a:r>
              <a:rPr lang="zh-TW" altLang="en-US"/>
              <a:t>左 右</a:t>
            </a:r>
          </a:p>
          <a:p>
            <a:r>
              <a:rPr lang="zh-TW" altLang="en-US"/>
              <a:t>發生在動脈的疾病</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6DCF540-34FD-49D3-931F-FEC38A1187AE}" type="slidenum">
              <a:rPr lang="zh-TW" altLang="en-US"/>
              <a:pPr/>
              <a:t>12</a:t>
            </a:fld>
            <a:endParaRPr lang="en-US" altLang="zh-TW"/>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zh-TW" altLang="en-US"/>
              <a:t>一條血管怎麼會阻塞呢?</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B2F34DAF-A5B2-4DE5-AD6C-8DCD33855919}" type="slidenum">
              <a:rPr lang="en-US" altLang="zh-TW" smtClean="0"/>
              <a:pPr/>
              <a:t>17</a:t>
            </a:fld>
            <a:endParaRPr lang="en-US" altLang="zh-TW" smtClean="0"/>
          </a:p>
        </p:txBody>
      </p:sp>
      <p:sp>
        <p:nvSpPr>
          <p:cNvPr id="179203" name="Rectangle 2"/>
          <p:cNvSpPr>
            <a:spLocks noRot="1" noChangeArrowheads="1" noTextEdit="1"/>
          </p:cNvSpPr>
          <p:nvPr>
            <p:ph type="sldImg"/>
          </p:nvPr>
        </p:nvSpPr>
        <p:spPr>
          <a:xfrm>
            <a:off x="930275" y="977900"/>
            <a:ext cx="4452938" cy="3338513"/>
          </a:xfrm>
          <a:ln w="12700" cap="flat">
            <a:solidFill>
              <a:schemeClr val="tx1"/>
            </a:solidFill>
          </a:ln>
        </p:spPr>
      </p:sp>
      <p:sp>
        <p:nvSpPr>
          <p:cNvPr id="179204" name="Rectangle 3"/>
          <p:cNvSpPr>
            <a:spLocks noGrp="1" noChangeArrowheads="1"/>
          </p:cNvSpPr>
          <p:nvPr>
            <p:ph type="body" idx="1"/>
          </p:nvPr>
        </p:nvSpPr>
        <p:spPr>
          <a:xfrm>
            <a:off x="831850" y="4560888"/>
            <a:ext cx="4933950" cy="4321175"/>
          </a:xfrm>
          <a:noFill/>
          <a:ln/>
        </p:spPr>
        <p:txBody>
          <a:bodyPr/>
          <a:lstStyle/>
          <a:p>
            <a:pPr marL="228600" indent="-228600" eaLnBrk="1" hangingPunct="1"/>
            <a:r>
              <a:rPr lang="en-US" altLang="zh-TW" b="1" smtClean="0"/>
              <a:t>Slide 3 	Atherothrombosis: a Generalized and Progressive 	Process</a:t>
            </a:r>
          </a:p>
          <a:p>
            <a:pPr marL="228600" indent="-228600" eaLnBrk="1" hangingPunct="1">
              <a:buFont typeface="Symbol" pitchFamily="18" charset="2"/>
              <a:buChar char="·"/>
            </a:pPr>
            <a:endParaRPr lang="en-US" altLang="zh-TW" smtClean="0"/>
          </a:p>
          <a:p>
            <a:pPr marL="228600" indent="-228600" eaLnBrk="1" hangingPunct="1">
              <a:buFont typeface="Symbol" pitchFamily="18" charset="2"/>
              <a:buChar char="·"/>
            </a:pPr>
            <a:r>
              <a:rPr lang="en-US" altLang="zh-TW" smtClean="0">
                <a:solidFill>
                  <a:srgbClr val="000000"/>
                </a:solidFill>
              </a:rPr>
              <a:t>Atherothrombosis is the common underlying disease process for MI, ischemia and vascular death.</a:t>
            </a:r>
          </a:p>
          <a:p>
            <a:pPr marL="228600" indent="-228600" eaLnBrk="1" hangingPunct="1">
              <a:buFont typeface="Symbol" pitchFamily="18" charset="2"/>
              <a:buChar char="·"/>
            </a:pPr>
            <a:r>
              <a:rPr lang="en-US" altLang="zh-TW" smtClean="0">
                <a:solidFill>
                  <a:srgbClr val="000000"/>
                </a:solidFill>
              </a:rPr>
              <a:t>ACS are classic examples of atherothrombosis (plaque rupture and thrombus formation).</a:t>
            </a:r>
            <a:r>
              <a:rPr lang="en-US" altLang="zh-TW" smtClean="0"/>
              <a:t> </a:t>
            </a:r>
          </a:p>
          <a:p>
            <a:pPr marL="228600" indent="-228600" eaLnBrk="1" hangingPunct="1">
              <a:buFont typeface="Symbol" pitchFamily="18" charset="2"/>
              <a:buChar char="·"/>
            </a:pPr>
            <a:r>
              <a:rPr lang="en-US" altLang="zh-TW" smtClean="0"/>
              <a:t>ACS (in common with ischemic stroke and critical leg ischemia) are typically caused by rupture or erosion of an atherosclerotic plaque followed by formation of a platelet-rich thrombus.</a:t>
            </a:r>
          </a:p>
          <a:p>
            <a:pPr marL="228600" indent="-228600" eaLnBrk="1" hangingPunct="1">
              <a:buFont typeface="Symbol" pitchFamily="18" charset="2"/>
              <a:buChar char="·"/>
            </a:pPr>
            <a:r>
              <a:rPr lang="en-US" altLang="zh-TW" smtClean="0"/>
              <a:t>Atherosclerosis is an ongoing process affecting mainly large and medium-sized arteries, which can begin in childhood and progress throughout a person’s lifetime.</a:t>
            </a:r>
          </a:p>
          <a:p>
            <a:pPr marL="228600" indent="-228600" eaLnBrk="1" hangingPunct="1">
              <a:buFont typeface="Symbol" pitchFamily="18" charset="2"/>
              <a:buChar char="·"/>
            </a:pPr>
            <a:r>
              <a:rPr lang="en-US" altLang="zh-TW" smtClean="0"/>
              <a:t>Stable atherosclerotic plaques may encroach on the lumen of the artery and cause chronic ischemia, resulting in (stable) angina pectoris or intermittent claudication, depending on the vascular bed affected.</a:t>
            </a:r>
          </a:p>
          <a:p>
            <a:pPr marL="228600" indent="-228600" eaLnBrk="1" hangingPunct="1">
              <a:buFont typeface="Symbol" pitchFamily="18" charset="2"/>
              <a:buChar char="·"/>
            </a:pPr>
            <a:r>
              <a:rPr lang="en-US" altLang="zh-TW" smtClean="0"/>
              <a:t>Unstable atherosclerotic plaques may rupture, leading to the formation of a platelet-rich thrombus that partially or completely occludes the artery and causes acute ischemic symptoms.</a:t>
            </a:r>
          </a:p>
          <a:p>
            <a:pPr marL="228600" indent="-228600" eaLnBrk="1" hangingPunct="1">
              <a:buFontTx/>
              <a:buChar char="•"/>
            </a:pPr>
            <a:endParaRPr lang="en-US" altLang="zh-TW" smtClean="0">
              <a:solidFill>
                <a:srgbClr val="000000"/>
              </a:solidFill>
            </a:endParaRPr>
          </a:p>
          <a:p>
            <a:pPr marL="228600" indent="-228600" eaLnBrk="1" hangingPunct="1"/>
            <a:endParaRPr lang="en-US" altLang="zh-TW" smtClean="0">
              <a:solidFill>
                <a:srgbClr val="000000"/>
              </a:solidFill>
              <a:latin typeface="Courier" pitchFamily="49"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5921929-C02A-4507-9249-E4166FB43D9C}" type="slidenum">
              <a:rPr lang="zh-TW" altLang="en-US"/>
              <a:pPr/>
              <a:t>21</a:t>
            </a:fld>
            <a:endParaRPr lang="en-US" altLang="zh-TW"/>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zh-TW" altLang="en-US">
                <a:cs typeface="Times New Roman" pitchFamily="18" charset="0"/>
              </a:rPr>
              <a:t>,,,</a:t>
            </a:r>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p:txBody>
          <a:bodyPr/>
          <a:lstStyle/>
          <a:p>
            <a:pPr>
              <a:defRPr/>
            </a:pPr>
            <a:r>
              <a:rPr lang="zh-TW" altLang="en-GB" smtClean="0"/>
              <a:t>Rosuvastatin Clinical Overview March 2005</a:t>
            </a:r>
          </a:p>
        </p:txBody>
      </p:sp>
      <p:sp>
        <p:nvSpPr>
          <p:cNvPr id="173059" name="Rectangle 7"/>
          <p:cNvSpPr>
            <a:spLocks noGrp="1" noChangeArrowheads="1"/>
          </p:cNvSpPr>
          <p:nvPr>
            <p:ph type="sldNum" sz="quarter" idx="5"/>
          </p:nvPr>
        </p:nvSpPr>
        <p:spPr/>
        <p:txBody>
          <a:bodyPr/>
          <a:lstStyle/>
          <a:p>
            <a:pPr>
              <a:defRPr/>
            </a:pPr>
            <a:fld id="{3EA1EA9D-9869-4C28-A1AF-F475CDE35E78}" type="slidenum">
              <a:rPr lang="zh-TW" altLang="en-GB" smtClean="0"/>
              <a:pPr>
                <a:defRPr/>
              </a:pPr>
              <a:t>44</a:t>
            </a:fld>
            <a:endParaRPr lang="zh-TW" altLang="en-GB" smtClean="0"/>
          </a:p>
        </p:txBody>
      </p:sp>
      <p:sp>
        <p:nvSpPr>
          <p:cNvPr id="87044" name="Rectangle 2"/>
          <p:cNvSpPr>
            <a:spLocks noGrp="1" noRot="1" noChangeAspect="1" noChangeArrowheads="1" noTextEdit="1"/>
          </p:cNvSpPr>
          <p:nvPr>
            <p:ph type="sldImg"/>
          </p:nvPr>
        </p:nvSpPr>
        <p:spPr bwMode="auto">
          <a:xfrm>
            <a:off x="1149350" y="684213"/>
            <a:ext cx="4573588" cy="3430587"/>
          </a:xfrm>
          <a:noFill/>
          <a:ln>
            <a:solidFill>
              <a:srgbClr val="000000"/>
            </a:solidFill>
            <a:miter lim="800000"/>
            <a:headEnd/>
            <a:tailEnd/>
          </a:ln>
        </p:spPr>
      </p:sp>
      <p:sp>
        <p:nvSpPr>
          <p:cNvPr id="87045" name="Rectangle 3"/>
          <p:cNvSpPr>
            <a:spLocks noGrp="1" noChangeAspect="1" noChangeArrowheads="1"/>
          </p:cNvSpPr>
          <p:nvPr>
            <p:ph type="body" idx="1"/>
          </p:nvPr>
        </p:nvSpPr>
        <p:spPr bwMode="auto">
          <a:xfrm>
            <a:off x="871538" y="4271963"/>
            <a:ext cx="5238750" cy="1244600"/>
          </a:xfrm>
          <a:noFill/>
        </p:spPr>
        <p:txBody>
          <a:bodyPr wrap="square" numCol="1" anchor="t" anchorCtr="0" compatLnSpc="1">
            <a:prstTxWarp prst="textNoShape">
              <a:avLst/>
            </a:prstTxWarp>
          </a:bodyPr>
          <a:lstStyle/>
          <a:p>
            <a:pPr eaLnBrk="1" hangingPunct="1"/>
            <a:r>
              <a:rPr lang="en-US" altLang="zh-TW" smtClean="0"/>
              <a:t>NCEP</a:t>
            </a:r>
            <a:r>
              <a:rPr lang="zh-TW" altLang="en-US" smtClean="0"/>
              <a:t>的專家會議依據研究而認為, 降低1%的</a:t>
            </a:r>
            <a:r>
              <a:rPr lang="en-US" altLang="zh-TW" smtClean="0"/>
              <a:t>LDL-C</a:t>
            </a:r>
            <a:r>
              <a:rPr lang="zh-TW" altLang="en-US" smtClean="0"/>
              <a:t>可以使心血管疾病的風險降低1%, 而提昇1%的</a:t>
            </a:r>
            <a:r>
              <a:rPr lang="en-US" altLang="zh-TW" smtClean="0"/>
              <a:t>HDL-C</a:t>
            </a:r>
            <a:r>
              <a:rPr lang="zh-TW" altLang="en-US" smtClean="0"/>
              <a:t>則可以使心血管疾病的風險降低3%之多, 血脂的控制與整個心血管疾病的風險有很大的關聯, 而冠脂妥在降低</a:t>
            </a:r>
            <a:r>
              <a:rPr lang="en-US" altLang="zh-TW" smtClean="0"/>
              <a:t>LDL-C</a:t>
            </a:r>
            <a:r>
              <a:rPr lang="zh-TW" altLang="en-US" smtClean="0"/>
              <a:t>與</a:t>
            </a:r>
            <a:r>
              <a:rPr lang="en-US" altLang="zh-TW" smtClean="0"/>
              <a:t>HDL-C</a:t>
            </a:r>
            <a:r>
              <a:rPr lang="zh-TW" altLang="en-US" smtClean="0"/>
              <a:t>的效果優於其他</a:t>
            </a:r>
            <a:r>
              <a:rPr lang="en-US" altLang="zh-TW" smtClean="0"/>
              <a:t>statin, </a:t>
            </a:r>
            <a:r>
              <a:rPr lang="zh-TW" altLang="en-US" smtClean="0"/>
              <a:t>因此是您在血脂控制上最好的選擇</a:t>
            </a:r>
          </a:p>
          <a:p>
            <a:pPr eaLnBrk="1" hangingPunct="1"/>
            <a:endParaRPr lang="en-US" altLang="en-US" sz="1000" smtClean="0">
              <a:ea typeface="新細明體" pitchFamily="18" charset="-120"/>
            </a:endParaRPr>
          </a:p>
          <a:p>
            <a:pPr eaLnBrk="1" hangingPunct="1"/>
            <a:r>
              <a:rPr lang="en-US" altLang="en-US" sz="1000" b="1" smtClean="0">
                <a:ea typeface="新細明體" pitchFamily="18" charset="-120"/>
              </a:rPr>
              <a:t>Reference</a:t>
            </a:r>
          </a:p>
          <a:p>
            <a:pPr eaLnBrk="1" hangingPunct="1"/>
            <a:r>
              <a:rPr lang="en-US" altLang="en-US" sz="1000" smtClean="0">
                <a:ea typeface="新細明體" pitchFamily="18" charset="-120"/>
              </a:rPr>
              <a:t>1. Third Report of the NCEP Expert Panel. NIH Publication No. 01-3670 2001. h</a:t>
            </a:r>
            <a:r>
              <a:rPr lang="en-US" altLang="zh-TW" sz="1000" smtClean="0"/>
              <a:t>ttp://hin.nhlbi.nih.gov/ncep_slds/menu.htm</a:t>
            </a:r>
          </a:p>
          <a:p>
            <a:pPr eaLnBrk="1" hangingPunct="1"/>
            <a:endParaRPr lang="en-US" altLang="zh-TW" sz="10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p:txBody>
          <a:bodyPr/>
          <a:lstStyle/>
          <a:p>
            <a:pPr>
              <a:defRPr/>
            </a:pPr>
            <a:r>
              <a:rPr lang="zh-TW" altLang="en-GB" smtClean="0"/>
              <a:t>Rosuvastatin Clinical Overview March 2005</a:t>
            </a:r>
          </a:p>
        </p:txBody>
      </p:sp>
      <p:sp>
        <p:nvSpPr>
          <p:cNvPr id="174083" name="Rectangle 7"/>
          <p:cNvSpPr>
            <a:spLocks noGrp="1" noChangeArrowheads="1"/>
          </p:cNvSpPr>
          <p:nvPr>
            <p:ph type="sldNum" sz="quarter" idx="5"/>
          </p:nvPr>
        </p:nvSpPr>
        <p:spPr/>
        <p:txBody>
          <a:bodyPr/>
          <a:lstStyle/>
          <a:p>
            <a:pPr>
              <a:defRPr/>
            </a:pPr>
            <a:fld id="{E4FF287E-1CE7-4241-AFE8-65F3EBDB7B3F}" type="slidenum">
              <a:rPr lang="zh-TW" altLang="en-GB" smtClean="0"/>
              <a:pPr>
                <a:defRPr/>
              </a:pPr>
              <a:t>47</a:t>
            </a:fld>
            <a:endParaRPr lang="zh-TW" altLang="en-GB" smtClean="0"/>
          </a:p>
        </p:txBody>
      </p:sp>
      <p:sp>
        <p:nvSpPr>
          <p:cNvPr id="88068" name="Rectangle 2"/>
          <p:cNvSpPr>
            <a:spLocks noGrp="1" noRot="1" noChangeAspect="1" noChangeArrowheads="1" noTextEdit="1"/>
          </p:cNvSpPr>
          <p:nvPr>
            <p:ph type="sldImg"/>
          </p:nvPr>
        </p:nvSpPr>
        <p:spPr bwMode="auto">
          <a:xfrm>
            <a:off x="1143000" y="685800"/>
            <a:ext cx="4573588" cy="3429000"/>
          </a:xfrm>
          <a:noFill/>
          <a:ln>
            <a:solidFill>
              <a:srgbClr val="000000"/>
            </a:solidFill>
            <a:miter lim="800000"/>
            <a:headEnd/>
            <a:tailEnd/>
          </a:ln>
        </p:spPr>
      </p:sp>
      <p:sp>
        <p:nvSpPr>
          <p:cNvPr id="88069" name="Rectangle 3"/>
          <p:cNvSpPr>
            <a:spLocks noGrp="1" noChangeAspect="1" noChangeArrowheads="1"/>
          </p:cNvSpPr>
          <p:nvPr>
            <p:ph type="body" idx="1"/>
          </p:nvPr>
        </p:nvSpPr>
        <p:spPr bwMode="auto">
          <a:xfrm>
            <a:off x="915988" y="4343400"/>
            <a:ext cx="5026025" cy="4114800"/>
          </a:xfrm>
          <a:noFill/>
        </p:spPr>
        <p:txBody>
          <a:bodyPr wrap="square" numCol="1" anchor="t" anchorCtr="0" compatLnSpc="1">
            <a:prstTxWarp prst="textNoShape">
              <a:avLst/>
            </a:prstTxWarp>
          </a:bodyPr>
          <a:lstStyle/>
          <a:p>
            <a:pPr eaLnBrk="1" hangingPunct="1"/>
            <a:r>
              <a:rPr lang="zh-TW" altLang="en-GB" dirty="0" smtClean="0"/>
              <a:t>在</a:t>
            </a:r>
            <a:r>
              <a:rPr lang="zh-TW" altLang="en-US" dirty="0" smtClean="0"/>
              <a:t>2004年的</a:t>
            </a:r>
            <a:r>
              <a:rPr lang="en-US" altLang="zh-TW" dirty="0" smtClean="0"/>
              <a:t>NCEP-ATP III</a:t>
            </a:r>
            <a:r>
              <a:rPr lang="zh-TW" altLang="en-US" dirty="0" smtClean="0"/>
              <a:t>的治療準則中, 對於高風險的病人, 希望</a:t>
            </a:r>
            <a:r>
              <a:rPr lang="en-US" altLang="zh-TW" dirty="0" smtClean="0"/>
              <a:t>LDL-C</a:t>
            </a:r>
            <a:r>
              <a:rPr lang="zh-TW" altLang="en-US" dirty="0" smtClean="0"/>
              <a:t>可以降到100 </a:t>
            </a:r>
            <a:r>
              <a:rPr lang="en-US" altLang="zh-TW" dirty="0" smtClean="0"/>
              <a:t>mg/dl</a:t>
            </a:r>
            <a:r>
              <a:rPr lang="zh-TW" altLang="en-US" dirty="0" smtClean="0"/>
              <a:t>以下, 而理想的狀態是甚至到70 </a:t>
            </a:r>
            <a:r>
              <a:rPr lang="en-US" altLang="zh-TW" dirty="0" smtClean="0"/>
              <a:t>mg/dl</a:t>
            </a:r>
            <a:r>
              <a:rPr lang="zh-TW" altLang="en-US" dirty="0" smtClean="0"/>
              <a:t>以下. 對於具有2個以上風險的病人, 我們也希望可以降到130 </a:t>
            </a:r>
            <a:r>
              <a:rPr lang="en-US" altLang="zh-TW" dirty="0" smtClean="0"/>
              <a:t>mg/dl</a:t>
            </a:r>
            <a:r>
              <a:rPr lang="zh-TW" altLang="en-US" dirty="0" smtClean="0"/>
              <a:t>以下, 或者更積極的可以降到100 </a:t>
            </a:r>
            <a:r>
              <a:rPr lang="en-US" altLang="zh-TW" dirty="0" smtClean="0"/>
              <a:t>mg/dl </a:t>
            </a:r>
            <a:r>
              <a:rPr lang="zh-TW" altLang="en-US" dirty="0" smtClean="0"/>
              <a:t>以下</a:t>
            </a:r>
            <a:endParaRPr lang="zh-TW" alt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8478838" cy="6173788"/>
            <a:chOff x="0" y="0"/>
            <a:chExt cx="5341" cy="3889"/>
          </a:xfrm>
        </p:grpSpPr>
        <p:sp>
          <p:nvSpPr>
            <p:cNvPr id="3075"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endParaRPr lang="zh-TW" altLang="en-US"/>
            </a:p>
          </p:txBody>
        </p:sp>
        <p:sp>
          <p:nvSpPr>
            <p:cNvPr id="3076"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endParaRPr lang="zh-TW" altLang="en-US"/>
            </a:p>
          </p:txBody>
        </p:sp>
        <p:sp>
          <p:nvSpPr>
            <p:cNvPr id="3077"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endParaRPr lang="zh-TW" altLang="en-US"/>
            </a:p>
          </p:txBody>
        </p:sp>
        <p:sp>
          <p:nvSpPr>
            <p:cNvPr id="3078"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endParaRPr lang="zh-TW" altLang="en-US"/>
            </a:p>
          </p:txBody>
        </p:sp>
      </p:grpSp>
      <p:sp>
        <p:nvSpPr>
          <p:cNvPr id="3079" name="Rectangle 7"/>
          <p:cNvSpPr>
            <a:spLocks noGrp="1" noChangeArrowheads="1"/>
          </p:cNvSpPr>
          <p:nvPr>
            <p:ph type="ctrTitle" sz="quarter"/>
          </p:nvPr>
        </p:nvSpPr>
        <p:spPr>
          <a:xfrm>
            <a:off x="685800" y="1143000"/>
            <a:ext cx="7772400" cy="1143000"/>
          </a:xfrm>
        </p:spPr>
        <p:txBody>
          <a:bodyPr/>
          <a:lstStyle>
            <a:lvl1pPr>
              <a:defRPr/>
            </a:lvl1pPr>
          </a:lstStyle>
          <a:p>
            <a:r>
              <a:rPr lang="zh-TW" altLang="en-US"/>
              <a:t>按一下以編輯母片標題樣式</a:t>
            </a:r>
          </a:p>
        </p:txBody>
      </p:sp>
      <p:sp>
        <p:nvSpPr>
          <p:cNvPr id="3080" name="Rectangle 8"/>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pitchFamily="2" charset="2"/>
              <a:buNone/>
              <a:defRPr/>
            </a:lvl1pPr>
          </a:lstStyle>
          <a:p>
            <a:r>
              <a:rPr lang="zh-TW" altLang="en-US"/>
              <a:t>按一下以編輯母片副標題樣式</a:t>
            </a:r>
          </a:p>
        </p:txBody>
      </p:sp>
      <p:sp>
        <p:nvSpPr>
          <p:cNvPr id="3081" name="Rectangle 9"/>
          <p:cNvSpPr>
            <a:spLocks noGrp="1" noChangeArrowheads="1"/>
          </p:cNvSpPr>
          <p:nvPr>
            <p:ph type="dt" sz="quarter" idx="2"/>
          </p:nvPr>
        </p:nvSpPr>
        <p:spPr/>
        <p:txBody>
          <a:bodyPr/>
          <a:lstStyle>
            <a:lvl1pPr>
              <a:defRPr>
                <a:solidFill>
                  <a:srgbClr val="FFFFFF"/>
                </a:solidFill>
              </a:defRPr>
            </a:lvl1pPr>
          </a:lstStyle>
          <a:p>
            <a:endParaRPr lang="en-US" altLang="zh-TW"/>
          </a:p>
        </p:txBody>
      </p:sp>
      <p:sp>
        <p:nvSpPr>
          <p:cNvPr id="3082" name="Rectangle 10"/>
          <p:cNvSpPr>
            <a:spLocks noGrp="1" noChangeArrowheads="1"/>
          </p:cNvSpPr>
          <p:nvPr>
            <p:ph type="ftr" sz="quarter" idx="3"/>
          </p:nvPr>
        </p:nvSpPr>
        <p:spPr/>
        <p:txBody>
          <a:bodyPr/>
          <a:lstStyle>
            <a:lvl1pPr>
              <a:defRPr>
                <a:solidFill>
                  <a:srgbClr val="FFFFFF"/>
                </a:solidFill>
              </a:defRPr>
            </a:lvl1pPr>
          </a:lstStyle>
          <a:p>
            <a:endParaRPr lang="en-US" altLang="zh-TW"/>
          </a:p>
        </p:txBody>
      </p:sp>
      <p:sp>
        <p:nvSpPr>
          <p:cNvPr id="3083" name="Rectangle 11"/>
          <p:cNvSpPr>
            <a:spLocks noGrp="1" noChangeArrowheads="1"/>
          </p:cNvSpPr>
          <p:nvPr>
            <p:ph type="sldNum" sz="quarter" idx="4"/>
          </p:nvPr>
        </p:nvSpPr>
        <p:spPr/>
        <p:txBody>
          <a:bodyPr/>
          <a:lstStyle>
            <a:lvl1pPr>
              <a:defRPr>
                <a:solidFill>
                  <a:srgbClr val="FFFFFF"/>
                </a:solidFill>
              </a:defRPr>
            </a:lvl1pPr>
          </a:lstStyle>
          <a:p>
            <a:fld id="{937DE348-89B5-4140-B65E-7258FB078654}" type="slidenum">
              <a:rPr lang="zh-TW" altLang="en-US"/>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4F8A362D-74EE-42DB-A9C4-3ECAB5C7E911}"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28600"/>
            <a:ext cx="1943100" cy="5867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228600"/>
            <a:ext cx="5676900" cy="5867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138CAE0E-1CD9-4A2D-A099-E14011A17BA7}" type="slidenum">
              <a:rPr lang="zh-TW" altLang="en-US"/>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228600"/>
            <a:ext cx="7772400" cy="12192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641475"/>
            <a:ext cx="3810000" cy="4454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41475"/>
            <a:ext cx="3810000" cy="4454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8400"/>
            <a:ext cx="1905000" cy="457200"/>
          </a:xfrm>
        </p:spPr>
        <p:txBody>
          <a:bodyPr/>
          <a:lstStyle>
            <a:lvl1pPr>
              <a:defRPr/>
            </a:lvl1pPr>
          </a:lstStyle>
          <a:p>
            <a:fld id="{F95A42E2-E0F2-42CA-ADDF-FCC62AF02F31}"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685800" y="228600"/>
            <a:ext cx="7772400" cy="12192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685800" y="1641475"/>
            <a:ext cx="3810000" cy="21510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41475"/>
            <a:ext cx="3810000" cy="21510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685800" y="3944938"/>
            <a:ext cx="3810000" cy="21510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44938"/>
            <a:ext cx="3810000" cy="21510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8" name="頁尾版面配置區 7"/>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9" name="投影片編號版面配置區 8"/>
          <p:cNvSpPr>
            <a:spLocks noGrp="1"/>
          </p:cNvSpPr>
          <p:nvPr>
            <p:ph type="sldNum" sz="quarter" idx="12"/>
          </p:nvPr>
        </p:nvSpPr>
        <p:spPr>
          <a:xfrm>
            <a:off x="6553200" y="6248400"/>
            <a:ext cx="1905000" cy="457200"/>
          </a:xfrm>
        </p:spPr>
        <p:txBody>
          <a:bodyPr/>
          <a:lstStyle>
            <a:lvl1pPr>
              <a:defRPr/>
            </a:lvl1pPr>
          </a:lstStyle>
          <a:p>
            <a:fld id="{5EE55B9B-EF86-4E89-9D1F-1462D75E5286}" type="slidenum">
              <a:rPr lang="zh-TW" altLang="en-US"/>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81000" y="176213"/>
            <a:ext cx="83820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381000" y="1524000"/>
            <a:ext cx="8382000" cy="4114800"/>
          </a:xfrm>
        </p:spPr>
        <p:txBody>
          <a:bodyPr>
            <a:normAutofit/>
          </a:bodyPr>
          <a:lstStyle/>
          <a:p>
            <a:pPr lvl="0"/>
            <a:endParaRPr lang="zh-TW" altLang="en-US" noProof="0" smtClean="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標題，美工圖案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381000"/>
            <a:ext cx="8229600" cy="1371600"/>
          </a:xfrm>
        </p:spPr>
        <p:txBody>
          <a:bodyPr/>
          <a:lstStyle/>
          <a:p>
            <a:r>
              <a:rPr lang="zh-TW" altLang="en-US" smtClean="0"/>
              <a:t>按一下以編輯母片標題樣式</a:t>
            </a:r>
            <a:endParaRPr lang="zh-TW" altLang="en-US"/>
          </a:p>
        </p:txBody>
      </p:sp>
      <p:sp>
        <p:nvSpPr>
          <p:cNvPr id="3" name="美工圖案版面配置區 2"/>
          <p:cNvSpPr>
            <a:spLocks noGrp="1"/>
          </p:cNvSpPr>
          <p:nvPr>
            <p:ph type="clipArt" sz="half" idx="1"/>
          </p:nvPr>
        </p:nvSpPr>
        <p:spPr>
          <a:xfrm>
            <a:off x="457200" y="1981200"/>
            <a:ext cx="4038600" cy="4114800"/>
          </a:xfrm>
        </p:spPr>
        <p:txBody>
          <a:bodyPr/>
          <a:lstStyle/>
          <a:p>
            <a:pPr lvl="0"/>
            <a:endParaRPr lang="zh-TW" altLang="en-US" noProof="0" smtClean="0"/>
          </a:p>
        </p:txBody>
      </p:sp>
      <p:sp>
        <p:nvSpPr>
          <p:cNvPr id="4" name="文字版面配置區 3"/>
          <p:cNvSpPr>
            <a:spLocks noGrp="1"/>
          </p:cNvSpPr>
          <p:nvPr>
            <p:ph type="body" sz="half" idx="2"/>
          </p:nvPr>
        </p:nvSpPr>
        <p:spPr>
          <a:xfrm>
            <a:off x="4648200" y="1981200"/>
            <a:ext cx="40386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B490FF1-F343-4604-8679-44335B858059}"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9AECE36-6F03-4C0C-B024-37AF926D8D2F}" type="slidenum">
              <a:rPr lang="zh-TW" altLang="en-US"/>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FF1F2AFA-E5AE-499D-98E5-53ABDA0E95C2}" type="slidenum">
              <a:rPr lang="zh-TW" altLang="en-US"/>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41475"/>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CD239E3B-7290-42BE-869C-B502F6607B8E}"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B586C15E-FAC3-4D29-AC8E-7D990A252483}"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E2C08067-D812-408D-B805-6C26283308C5}"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FC01CB86-9830-4CF6-8D35-168703DD080E}"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7D8116B1-2A6A-451E-B83C-256293703271}"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6A571F4C-0A7C-4D41-BABF-131943D70CEF}"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8478838" cy="6173788"/>
            <a:chOff x="0" y="0"/>
            <a:chExt cx="5341" cy="3889"/>
          </a:xfrm>
        </p:grpSpPr>
        <p:sp>
          <p:nvSpPr>
            <p:cNvPr id="2051" name="Freeform 3"/>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000"/>
              </a:schemeClr>
            </a:solidFill>
            <a:ln w="9525">
              <a:noFill/>
              <a:round/>
              <a:headEnd type="none" w="sm" len="sm"/>
              <a:tailEnd type="none" w="sm" len="sm"/>
            </a:ln>
            <a:effectLst/>
          </p:spPr>
          <p:txBody>
            <a:bodyPr/>
            <a:lstStyle/>
            <a:p>
              <a:endParaRPr lang="zh-TW" altLang="en-US"/>
            </a:p>
          </p:txBody>
        </p:sp>
        <p:sp>
          <p:nvSpPr>
            <p:cNvPr id="2052" name="Freeform 4"/>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chemeClr val="bg1">
                <a:alpha val="50000"/>
              </a:schemeClr>
            </a:solidFill>
            <a:ln w="9525">
              <a:noFill/>
              <a:round/>
              <a:headEnd type="none" w="sm" len="sm"/>
              <a:tailEnd type="none" w="sm" len="sm"/>
            </a:ln>
            <a:effectLst/>
          </p:spPr>
          <p:txBody>
            <a:bodyPr/>
            <a:lstStyle/>
            <a:p>
              <a:endParaRPr lang="zh-TW" altLang="en-US"/>
            </a:p>
          </p:txBody>
        </p:sp>
        <p:sp>
          <p:nvSpPr>
            <p:cNvPr id="2053" name="Freeform 5"/>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chemeClr val="bg1">
                <a:alpha val="50000"/>
              </a:schemeClr>
            </a:solidFill>
            <a:ln w="9525">
              <a:noFill/>
              <a:round/>
              <a:headEnd type="none" w="sm" len="sm"/>
              <a:tailEnd type="none" w="sm" len="sm"/>
            </a:ln>
            <a:effectLst/>
          </p:spPr>
          <p:txBody>
            <a:bodyPr/>
            <a:lstStyle/>
            <a:p>
              <a:endParaRPr lang="zh-TW" altLang="en-US"/>
            </a:p>
          </p:txBody>
        </p:sp>
        <p:sp>
          <p:nvSpPr>
            <p:cNvPr id="2054" name="Freeform 6"/>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chemeClr val="bg1">
                <a:alpha val="50000"/>
              </a:schemeClr>
            </a:solidFill>
            <a:ln w="9525">
              <a:noFill/>
              <a:round/>
              <a:headEnd type="none" w="sm" len="sm"/>
              <a:tailEnd type="none" w="sm" len="sm"/>
            </a:ln>
            <a:effectLst/>
          </p:spPr>
          <p:txBody>
            <a:bodyPr/>
            <a:lstStyle/>
            <a:p>
              <a:endParaRPr lang="zh-TW" altLang="en-US"/>
            </a:p>
          </p:txBody>
        </p:sp>
      </p:grpSp>
      <p:sp>
        <p:nvSpPr>
          <p:cNvPr id="205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smtClean="0"/>
              <a:t>按一下以編輯母片標題樣式</a:t>
            </a:r>
          </a:p>
        </p:txBody>
      </p:sp>
      <p:sp>
        <p:nvSpPr>
          <p:cNvPr id="2057" name="Rectangle 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kumimoji="0" sz="1400"/>
            </a:lvl1pPr>
          </a:lstStyle>
          <a:p>
            <a:endParaRPr lang="en-US" altLang="zh-TW"/>
          </a:p>
        </p:txBody>
      </p:sp>
      <p:sp>
        <p:nvSpPr>
          <p:cNvPr id="2058" name="Rectangle 1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kumimoji="0" sz="1400"/>
            </a:lvl1pPr>
          </a:lstStyle>
          <a:p>
            <a:endParaRPr lang="en-US" altLang="zh-TW"/>
          </a:p>
        </p:txBody>
      </p:sp>
      <p:sp>
        <p:nvSpPr>
          <p:cNvPr id="2059" name="Rectangle 1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kumimoji="0" sz="1400"/>
            </a:lvl1pPr>
          </a:lstStyle>
          <a:p>
            <a:fld id="{0A86CE7B-A80C-48E8-B870-C6D12FC8B9B2}" type="slidenum">
              <a:rPr lang="zh-TW" altLang="en-US"/>
              <a:pPr/>
              <a:t>‹#›</a:t>
            </a:fld>
            <a:endParaRPr lang="en-US" altLang="zh-TW"/>
          </a:p>
        </p:txBody>
      </p:sp>
      <p:sp>
        <p:nvSpPr>
          <p:cNvPr id="2060" name="Rectangle 12"/>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新細明體" pitchFamily="18" charset="-120"/>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新細明體" pitchFamily="18" charset="-120"/>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新細明體" pitchFamily="18" charset="-120"/>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ea typeface="新細明體" pitchFamily="18" charset="-12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lr>
          <a:schemeClr val="tx1"/>
        </a:buClr>
        <a:buChar char="»"/>
        <a:defRPr kumimoji="1"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lr>
          <a:schemeClr val="tx2"/>
        </a:buClr>
        <a:buSzPct val="7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10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3.xml"/><Relationship Id="rId5" Type="http://schemas.openxmlformats.org/officeDocument/2006/relationships/image" Target="../media/image85.jpeg"/><Relationship Id="rId4" Type="http://schemas.openxmlformats.org/officeDocument/2006/relationships/image" Target="../media/image84.jpeg"/></Relationships>
</file>

<file path=ppt/slides/_rels/slide10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10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533400"/>
            <a:ext cx="7772400" cy="1752600"/>
          </a:xfrm>
        </p:spPr>
        <p:txBody>
          <a:bodyPr/>
          <a:lstStyle/>
          <a:p>
            <a:r>
              <a:rPr lang="zh-TW" altLang="en-US">
                <a:ea typeface="標楷體" pitchFamily="65" charset="-120"/>
              </a:rPr>
              <a:t>冠狀動脈心臟病的防治</a:t>
            </a:r>
          </a:p>
        </p:txBody>
      </p:sp>
      <p:sp>
        <p:nvSpPr>
          <p:cNvPr id="31747" name="Rectangle 3"/>
          <p:cNvSpPr>
            <a:spLocks noGrp="1" noChangeArrowheads="1"/>
          </p:cNvSpPr>
          <p:nvPr>
            <p:ph type="subTitle" idx="1"/>
          </p:nvPr>
        </p:nvSpPr>
        <p:spPr>
          <a:xfrm>
            <a:off x="4572000" y="3429000"/>
            <a:ext cx="4267200" cy="1752600"/>
          </a:xfrm>
        </p:spPr>
        <p:txBody>
          <a:bodyPr/>
          <a:lstStyle/>
          <a:p>
            <a:r>
              <a:rPr lang="zh-TW" altLang="en-US" sz="2800">
                <a:latin typeface="標楷體" pitchFamily="65" charset="-120"/>
                <a:ea typeface="標楷體" pitchFamily="65" charset="-120"/>
              </a:rPr>
              <a:t>  台北市立聯合醫院</a:t>
            </a:r>
          </a:p>
          <a:p>
            <a:r>
              <a:rPr lang="zh-TW" altLang="en-US" sz="2800">
                <a:latin typeface="標楷體" pitchFamily="65" charset="-120"/>
                <a:ea typeface="標楷體" pitchFamily="65" charset="-120"/>
              </a:rPr>
              <a:t>      中興院區心臟科</a:t>
            </a:r>
          </a:p>
          <a:p>
            <a:r>
              <a:rPr lang="zh-TW" altLang="en-US" sz="2800">
                <a:latin typeface="標楷體" pitchFamily="65" charset="-120"/>
                <a:ea typeface="標楷體" pitchFamily="65" charset="-120"/>
              </a:rPr>
              <a:t>       主治醫師 陳冠宇</a:t>
            </a:r>
            <a:endParaRPr lang="zh-TW" altLang="en-US"/>
          </a:p>
        </p:txBody>
      </p:sp>
      <p:pic>
        <p:nvPicPr>
          <p:cNvPr id="31748" name="Picture 4" descr="coronarysmall"/>
          <p:cNvPicPr>
            <a:picLocks noChangeAspect="1" noChangeArrowheads="1" noCrop="1"/>
          </p:cNvPicPr>
          <p:nvPr/>
        </p:nvPicPr>
        <p:blipFill>
          <a:blip r:embed="rId3" cstate="print"/>
          <a:srcRect/>
          <a:stretch>
            <a:fillRect/>
          </a:stretch>
        </p:blipFill>
        <p:spPr bwMode="auto">
          <a:xfrm>
            <a:off x="0" y="2860675"/>
            <a:ext cx="4941888" cy="3997325"/>
          </a:xfrm>
          <a:prstGeom prst="rect">
            <a:avLst/>
          </a:prstGeom>
          <a:noFill/>
        </p:spPr>
      </p:pic>
      <p:pic>
        <p:nvPicPr>
          <p:cNvPr id="31750" name="Picture 6" descr="LOGO"/>
          <p:cNvPicPr>
            <a:picLocks noChangeAspect="1" noChangeArrowheads="1"/>
          </p:cNvPicPr>
          <p:nvPr/>
        </p:nvPicPr>
        <p:blipFill>
          <a:blip r:embed="rId4" cstate="print"/>
          <a:srcRect/>
          <a:stretch>
            <a:fillRect/>
          </a:stretch>
        </p:blipFill>
        <p:spPr bwMode="auto">
          <a:xfrm>
            <a:off x="7162800" y="5324475"/>
            <a:ext cx="1219200" cy="11493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zh-TW" altLang="en-US">
                <a:ea typeface="標楷體" pitchFamily="65" charset="-120"/>
              </a:rPr>
              <a:t>心臟功能</a:t>
            </a:r>
          </a:p>
        </p:txBody>
      </p:sp>
      <p:sp>
        <p:nvSpPr>
          <p:cNvPr id="36867" name="Rectangle 3"/>
          <p:cNvSpPr>
            <a:spLocks noGrp="1" noChangeArrowheads="1"/>
          </p:cNvSpPr>
          <p:nvPr>
            <p:ph type="body" idx="1"/>
          </p:nvPr>
        </p:nvSpPr>
        <p:spPr>
          <a:xfrm>
            <a:off x="1066800" y="1828800"/>
            <a:ext cx="7772400" cy="4454525"/>
          </a:xfrm>
        </p:spPr>
        <p:txBody>
          <a:bodyPr/>
          <a:lstStyle/>
          <a:p>
            <a:r>
              <a:rPr lang="zh-TW" altLang="en-US">
                <a:latin typeface="標楷體" pitchFamily="65" charset="-120"/>
                <a:ea typeface="標楷體" pitchFamily="65" charset="-120"/>
              </a:rPr>
              <a:t>循環系統</a:t>
            </a:r>
          </a:p>
          <a:p>
            <a:r>
              <a:rPr lang="zh-TW" altLang="en-US">
                <a:latin typeface="標楷體" pitchFamily="65" charset="-120"/>
                <a:ea typeface="標楷體" pitchFamily="65" charset="-120"/>
              </a:rPr>
              <a:t>幫浦</a:t>
            </a:r>
          </a:p>
          <a:p>
            <a:r>
              <a:rPr lang="zh-TW" altLang="en-US">
                <a:latin typeface="標楷體" pitchFamily="65" charset="-120"/>
                <a:ea typeface="標楷體" pitchFamily="65" charset="-120"/>
              </a:rPr>
              <a:t>節律器</a:t>
            </a:r>
          </a:p>
          <a:p>
            <a:r>
              <a:rPr lang="zh-TW" altLang="en-US">
                <a:latin typeface="標楷體" pitchFamily="65" charset="-120"/>
                <a:ea typeface="標楷體" pitchFamily="65" charset="-120"/>
              </a:rPr>
              <a:t>供應氧氣</a:t>
            </a:r>
          </a:p>
          <a:p>
            <a:endParaRPr lang="zh-TW" altLang="en-US">
              <a:latin typeface="標楷體" pitchFamily="65" charset="-120"/>
              <a:ea typeface="標楷體" pitchFamily="65" charset="-120"/>
            </a:endParaRPr>
          </a:p>
        </p:txBody>
      </p:sp>
      <p:pic>
        <p:nvPicPr>
          <p:cNvPr id="36868" name="Picture 4" descr="pressure_check"/>
          <p:cNvPicPr>
            <a:picLocks noChangeAspect="1" noChangeArrowheads="1"/>
          </p:cNvPicPr>
          <p:nvPr/>
        </p:nvPicPr>
        <p:blipFill>
          <a:blip r:embed="rId2" cstate="print"/>
          <a:srcRect/>
          <a:stretch>
            <a:fillRect/>
          </a:stretch>
        </p:blipFill>
        <p:spPr bwMode="auto">
          <a:xfrm>
            <a:off x="4343400" y="2438400"/>
            <a:ext cx="4545013" cy="3911600"/>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zh-TW" altLang="en-US"/>
          </a:p>
        </p:txBody>
      </p:sp>
      <p:sp>
        <p:nvSpPr>
          <p:cNvPr id="79875" name="Rectangle 3"/>
          <p:cNvSpPr>
            <a:spLocks noGrp="1" noChangeArrowheads="1"/>
          </p:cNvSpPr>
          <p:nvPr>
            <p:ph type="body" idx="1"/>
          </p:nvPr>
        </p:nvSpPr>
        <p:spPr/>
        <p:txBody>
          <a:bodyPr/>
          <a:lstStyle/>
          <a:p>
            <a:endParaRPr lang="zh-TW" altLang="en-US"/>
          </a:p>
        </p:txBody>
      </p:sp>
      <p:pic>
        <p:nvPicPr>
          <p:cNvPr id="79876" name="Picture 4" descr="angio"/>
          <p:cNvPicPr>
            <a:picLocks noChangeAspect="1" noChangeArrowheads="1"/>
          </p:cNvPicPr>
          <p:nvPr/>
        </p:nvPicPr>
        <p:blipFill>
          <a:blip r:embed="rId2" cstate="print"/>
          <a:srcRect/>
          <a:stretch>
            <a:fillRect/>
          </a:stretch>
        </p:blipFill>
        <p:spPr bwMode="auto">
          <a:xfrm>
            <a:off x="304800" y="990600"/>
            <a:ext cx="8572500" cy="5459413"/>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Image_1111703477200"/>
          <p:cNvPicPr>
            <a:picLocks noChangeAspect="1" noChangeArrowheads="1"/>
          </p:cNvPicPr>
          <p:nvPr/>
        </p:nvPicPr>
        <p:blipFill>
          <a:blip r:embed="rId2" cstate="print"/>
          <a:srcRect/>
          <a:stretch>
            <a:fillRect/>
          </a:stretch>
        </p:blipFill>
        <p:spPr bwMode="auto">
          <a:xfrm>
            <a:off x="1403350" y="260350"/>
            <a:ext cx="6337300" cy="633730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Image_1111703478466"/>
          <p:cNvPicPr>
            <a:picLocks noChangeAspect="1" noChangeArrowheads="1"/>
          </p:cNvPicPr>
          <p:nvPr/>
        </p:nvPicPr>
        <p:blipFill>
          <a:blip r:embed="rId2" cstate="print"/>
          <a:srcRect/>
          <a:stretch>
            <a:fillRect/>
          </a:stretch>
        </p:blipFill>
        <p:spPr bwMode="auto">
          <a:xfrm>
            <a:off x="1476375" y="119063"/>
            <a:ext cx="6335713" cy="6335712"/>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zh-TW" altLang="en-US">
                <a:ea typeface="標楷體" pitchFamily="65" charset="-120"/>
              </a:rPr>
              <a:t>狹窄冠狀動脈心導管影像</a:t>
            </a:r>
          </a:p>
        </p:txBody>
      </p:sp>
      <p:sp>
        <p:nvSpPr>
          <p:cNvPr id="78851" name="Rectangle 3"/>
          <p:cNvSpPr>
            <a:spLocks noGrp="1" noChangeArrowheads="1"/>
          </p:cNvSpPr>
          <p:nvPr>
            <p:ph type="body" idx="1"/>
          </p:nvPr>
        </p:nvSpPr>
        <p:spPr/>
        <p:txBody>
          <a:bodyPr/>
          <a:lstStyle/>
          <a:p>
            <a:endParaRPr lang="zh-TW" altLang="en-US"/>
          </a:p>
        </p:txBody>
      </p:sp>
      <p:pic>
        <p:nvPicPr>
          <p:cNvPr id="78852" name="Picture 4" descr="photo of angio"/>
          <p:cNvPicPr>
            <a:picLocks noChangeAspect="1" noChangeArrowheads="1"/>
          </p:cNvPicPr>
          <p:nvPr/>
        </p:nvPicPr>
        <p:blipFill>
          <a:blip r:embed="rId2" cstate="print"/>
          <a:srcRect/>
          <a:stretch>
            <a:fillRect/>
          </a:stretch>
        </p:blipFill>
        <p:spPr bwMode="auto">
          <a:xfrm>
            <a:off x="1447800" y="1524000"/>
            <a:ext cx="6553200" cy="4575175"/>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ill_ptca_150wx90h_01_cl_us"/>
          <p:cNvPicPr>
            <a:picLocks noChangeAspect="1" noChangeArrowheads="1"/>
          </p:cNvPicPr>
          <p:nvPr/>
        </p:nvPicPr>
        <p:blipFill>
          <a:blip r:embed="rId2" cstate="print"/>
          <a:srcRect/>
          <a:stretch>
            <a:fillRect/>
          </a:stretch>
        </p:blipFill>
        <p:spPr bwMode="auto">
          <a:xfrm>
            <a:off x="179388" y="549275"/>
            <a:ext cx="4319587" cy="2590800"/>
          </a:xfrm>
          <a:prstGeom prst="rect">
            <a:avLst/>
          </a:prstGeom>
          <a:noFill/>
        </p:spPr>
      </p:pic>
      <p:pic>
        <p:nvPicPr>
          <p:cNvPr id="121859" name="Picture 3" descr="ill_ptca_150wx90h_02_cl_us"/>
          <p:cNvPicPr>
            <a:picLocks noChangeAspect="1" noChangeArrowheads="1"/>
          </p:cNvPicPr>
          <p:nvPr/>
        </p:nvPicPr>
        <p:blipFill>
          <a:blip r:embed="rId3" cstate="print"/>
          <a:srcRect/>
          <a:stretch>
            <a:fillRect/>
          </a:stretch>
        </p:blipFill>
        <p:spPr bwMode="auto">
          <a:xfrm>
            <a:off x="4859338" y="555625"/>
            <a:ext cx="4284662" cy="2568575"/>
          </a:xfrm>
          <a:prstGeom prst="rect">
            <a:avLst/>
          </a:prstGeom>
          <a:noFill/>
        </p:spPr>
      </p:pic>
      <p:pic>
        <p:nvPicPr>
          <p:cNvPr id="121860" name="Picture 4" descr="ill_ptca_150wx90h_03_cl_us"/>
          <p:cNvPicPr>
            <a:picLocks noChangeAspect="1" noChangeArrowheads="1"/>
          </p:cNvPicPr>
          <p:nvPr/>
        </p:nvPicPr>
        <p:blipFill>
          <a:blip r:embed="rId4" cstate="print"/>
          <a:srcRect/>
          <a:stretch>
            <a:fillRect/>
          </a:stretch>
        </p:blipFill>
        <p:spPr bwMode="auto">
          <a:xfrm>
            <a:off x="2268538" y="3644900"/>
            <a:ext cx="4824412" cy="289560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H022_019"/>
          <p:cNvPicPr>
            <a:picLocks noChangeAspect="1" noChangeArrowheads="1"/>
          </p:cNvPicPr>
          <p:nvPr/>
        </p:nvPicPr>
        <p:blipFill>
          <a:blip r:embed="rId2" cstate="print"/>
          <a:srcRect/>
          <a:stretch>
            <a:fillRect/>
          </a:stretch>
        </p:blipFill>
        <p:spPr bwMode="auto">
          <a:xfrm>
            <a:off x="2484438" y="0"/>
            <a:ext cx="3365500" cy="6777038"/>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sz="quarter"/>
          </p:nvPr>
        </p:nvSpPr>
        <p:spPr/>
        <p:txBody>
          <a:bodyPr/>
          <a:lstStyle/>
          <a:p>
            <a:endParaRPr lang="zh-TW" altLang="en-US"/>
          </a:p>
        </p:txBody>
      </p:sp>
      <p:pic>
        <p:nvPicPr>
          <p:cNvPr id="123907" name="Picture 3" descr="stent"/>
          <p:cNvPicPr>
            <a:picLocks noGrp="1" noChangeAspect="1" noChangeArrowheads="1"/>
          </p:cNvPicPr>
          <p:nvPr>
            <p:ph sz="quarter" idx="2"/>
          </p:nvPr>
        </p:nvPicPr>
        <p:blipFill>
          <a:blip r:embed="rId2" cstate="print"/>
          <a:srcRect/>
          <a:stretch>
            <a:fillRect/>
          </a:stretch>
        </p:blipFill>
        <p:spPr>
          <a:xfrm>
            <a:off x="3779838" y="0"/>
            <a:ext cx="5459412" cy="7100888"/>
          </a:xfrm>
          <a:noFill/>
          <a:ln/>
        </p:spPr>
      </p:pic>
      <p:pic>
        <p:nvPicPr>
          <p:cNvPr id="123908" name="Picture 4" descr="bestent"/>
          <p:cNvPicPr>
            <a:picLocks noGrp="1" noChangeAspect="1" noChangeArrowheads="1"/>
          </p:cNvPicPr>
          <p:nvPr>
            <p:ph sz="quarter" idx="3"/>
          </p:nvPr>
        </p:nvPicPr>
        <p:blipFill>
          <a:blip r:embed="rId3" cstate="print"/>
          <a:srcRect/>
          <a:stretch>
            <a:fillRect/>
          </a:stretch>
        </p:blipFill>
        <p:spPr>
          <a:xfrm>
            <a:off x="0" y="4243388"/>
            <a:ext cx="3814763" cy="2798762"/>
          </a:xfrm>
          <a:noFill/>
          <a:ln/>
        </p:spPr>
      </p:pic>
      <p:pic>
        <p:nvPicPr>
          <p:cNvPr id="123909" name="Picture 5" descr="s7_close_up"/>
          <p:cNvPicPr>
            <a:picLocks noGrp="1" noChangeAspect="1" noChangeArrowheads="1"/>
          </p:cNvPicPr>
          <p:nvPr>
            <p:ph sz="quarter" idx="4"/>
          </p:nvPr>
        </p:nvPicPr>
        <p:blipFill>
          <a:blip r:embed="rId4" cstate="print"/>
          <a:srcRect/>
          <a:stretch>
            <a:fillRect/>
          </a:stretch>
        </p:blipFill>
        <p:spPr>
          <a:xfrm>
            <a:off x="0" y="0"/>
            <a:ext cx="3851275" cy="2546350"/>
          </a:xfrm>
          <a:noFill/>
          <a:ln/>
        </p:spPr>
      </p:pic>
      <p:pic>
        <p:nvPicPr>
          <p:cNvPr id="123910" name="Picture 6" descr="s670"/>
          <p:cNvPicPr>
            <a:picLocks noChangeAspect="1" noChangeArrowheads="1"/>
          </p:cNvPicPr>
          <p:nvPr/>
        </p:nvPicPr>
        <p:blipFill>
          <a:blip r:embed="rId5" cstate="print"/>
          <a:srcRect/>
          <a:stretch>
            <a:fillRect/>
          </a:stretch>
        </p:blipFill>
        <p:spPr bwMode="auto">
          <a:xfrm>
            <a:off x="0" y="2349500"/>
            <a:ext cx="3816350" cy="1884363"/>
          </a:xfrm>
          <a:prstGeom prst="rect">
            <a:avLst/>
          </a:prstGeo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endParaRPr lang="zh-TW" altLang="en-US"/>
          </a:p>
        </p:txBody>
      </p:sp>
      <p:sp>
        <p:nvSpPr>
          <p:cNvPr id="124931" name="Rectangle 3"/>
          <p:cNvSpPr>
            <a:spLocks noGrp="1" noChangeArrowheads="1"/>
          </p:cNvSpPr>
          <p:nvPr>
            <p:ph type="body" idx="1"/>
          </p:nvPr>
        </p:nvSpPr>
        <p:spPr/>
        <p:txBody>
          <a:bodyPr/>
          <a:lstStyle/>
          <a:p>
            <a:endParaRPr lang="zh-TW" altLang="en-US"/>
          </a:p>
        </p:txBody>
      </p:sp>
      <p:grpSp>
        <p:nvGrpSpPr>
          <p:cNvPr id="124932" name="Group 4"/>
          <p:cNvGrpSpPr>
            <a:grpSpLocks/>
          </p:cNvGrpSpPr>
          <p:nvPr/>
        </p:nvGrpSpPr>
        <p:grpSpPr bwMode="auto">
          <a:xfrm>
            <a:off x="250825" y="404813"/>
            <a:ext cx="4284663" cy="5462587"/>
            <a:chOff x="624" y="1296"/>
            <a:chExt cx="2137" cy="2683"/>
          </a:xfrm>
        </p:grpSpPr>
        <p:pic>
          <p:nvPicPr>
            <p:cNvPr id="124933" name="Picture 5"/>
            <p:cNvPicPr>
              <a:picLocks noChangeAspect="1" noChangeArrowheads="1"/>
            </p:cNvPicPr>
            <p:nvPr/>
          </p:nvPicPr>
          <p:blipFill>
            <a:blip r:embed="rId2" cstate="print"/>
            <a:srcRect/>
            <a:stretch>
              <a:fillRect/>
            </a:stretch>
          </p:blipFill>
          <p:spPr bwMode="auto">
            <a:xfrm>
              <a:off x="624" y="1296"/>
              <a:ext cx="2137" cy="2683"/>
            </a:xfrm>
            <a:prstGeom prst="rect">
              <a:avLst/>
            </a:prstGeom>
            <a:noFill/>
            <a:ln w="38100">
              <a:solidFill>
                <a:schemeClr val="accent2"/>
              </a:solidFill>
              <a:miter lim="800000"/>
              <a:headEnd/>
              <a:tailEnd/>
            </a:ln>
            <a:effectLst/>
          </p:spPr>
        </p:pic>
        <p:sp>
          <p:nvSpPr>
            <p:cNvPr id="124934" name="Line 6"/>
            <p:cNvSpPr>
              <a:spLocks noChangeShapeType="1"/>
            </p:cNvSpPr>
            <p:nvPr/>
          </p:nvSpPr>
          <p:spPr bwMode="auto">
            <a:xfrm>
              <a:off x="1200" y="2832"/>
              <a:ext cx="480" cy="384"/>
            </a:xfrm>
            <a:prstGeom prst="line">
              <a:avLst/>
            </a:prstGeom>
            <a:noFill/>
            <a:ln w="38100">
              <a:solidFill>
                <a:srgbClr val="CCFF33"/>
              </a:solidFill>
              <a:round/>
              <a:headEnd/>
              <a:tailEnd type="triangle" w="med" len="med"/>
            </a:ln>
            <a:effectLst/>
          </p:spPr>
          <p:txBody>
            <a:bodyPr wrap="none" anchor="ctr"/>
            <a:lstStyle/>
            <a:p>
              <a:endParaRPr lang="zh-TW" altLang="en-US"/>
            </a:p>
          </p:txBody>
        </p:sp>
      </p:grpSp>
      <p:grpSp>
        <p:nvGrpSpPr>
          <p:cNvPr id="124935" name="Group 7"/>
          <p:cNvGrpSpPr>
            <a:grpSpLocks/>
          </p:cNvGrpSpPr>
          <p:nvPr/>
        </p:nvGrpSpPr>
        <p:grpSpPr bwMode="auto">
          <a:xfrm>
            <a:off x="4643438" y="404813"/>
            <a:ext cx="3967162" cy="5462587"/>
            <a:chOff x="3282" y="1296"/>
            <a:chExt cx="2046" cy="2683"/>
          </a:xfrm>
        </p:grpSpPr>
        <p:pic>
          <p:nvPicPr>
            <p:cNvPr id="124936" name="Picture 8"/>
            <p:cNvPicPr>
              <a:picLocks noChangeAspect="1" noChangeArrowheads="1"/>
            </p:cNvPicPr>
            <p:nvPr/>
          </p:nvPicPr>
          <p:blipFill>
            <a:blip r:embed="rId3" cstate="print"/>
            <a:srcRect/>
            <a:stretch>
              <a:fillRect/>
            </a:stretch>
          </p:blipFill>
          <p:spPr bwMode="auto">
            <a:xfrm>
              <a:off x="3282" y="1296"/>
              <a:ext cx="2046" cy="2683"/>
            </a:xfrm>
            <a:prstGeom prst="rect">
              <a:avLst/>
            </a:prstGeom>
            <a:noFill/>
            <a:ln w="38100">
              <a:solidFill>
                <a:schemeClr val="accent2"/>
              </a:solidFill>
              <a:miter lim="800000"/>
              <a:headEnd/>
              <a:tailEnd/>
            </a:ln>
            <a:effectLst/>
          </p:spPr>
        </p:pic>
        <p:sp>
          <p:nvSpPr>
            <p:cNvPr id="124937" name="Line 9"/>
            <p:cNvSpPr>
              <a:spLocks noChangeShapeType="1"/>
            </p:cNvSpPr>
            <p:nvPr/>
          </p:nvSpPr>
          <p:spPr bwMode="auto">
            <a:xfrm>
              <a:off x="3600" y="2736"/>
              <a:ext cx="480" cy="384"/>
            </a:xfrm>
            <a:prstGeom prst="line">
              <a:avLst/>
            </a:prstGeom>
            <a:noFill/>
            <a:ln w="38100">
              <a:solidFill>
                <a:srgbClr val="CCFF33"/>
              </a:solidFill>
              <a:round/>
              <a:headEnd/>
              <a:tailEnd type="triangle" w="med" len="med"/>
            </a:ln>
            <a:effectLst/>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natcomp.liacs.nl/images/ivus_features.png"/>
          <p:cNvPicPr>
            <a:picLocks noChangeAspect="1" noChangeArrowheads="1"/>
          </p:cNvPicPr>
          <p:nvPr/>
        </p:nvPicPr>
        <p:blipFill>
          <a:blip r:embed="rId2" cstate="print"/>
          <a:srcRect/>
          <a:stretch>
            <a:fillRect/>
          </a:stretch>
        </p:blipFill>
        <p:spPr bwMode="auto">
          <a:xfrm>
            <a:off x="5148064" y="0"/>
            <a:ext cx="3260626" cy="3260627"/>
          </a:xfrm>
          <a:prstGeom prst="rect">
            <a:avLst/>
          </a:prstGeom>
          <a:noFill/>
        </p:spPr>
      </p:pic>
      <p:pic>
        <p:nvPicPr>
          <p:cNvPr id="130052" name="Picture 4" descr="http://www.cvc.uab.es/~aura/Imatges/IVUS.png"/>
          <p:cNvPicPr>
            <a:picLocks noChangeAspect="1" noChangeArrowheads="1"/>
          </p:cNvPicPr>
          <p:nvPr/>
        </p:nvPicPr>
        <p:blipFill>
          <a:blip r:embed="rId3" cstate="print"/>
          <a:srcRect/>
          <a:stretch>
            <a:fillRect/>
          </a:stretch>
        </p:blipFill>
        <p:spPr bwMode="auto">
          <a:xfrm>
            <a:off x="5148064" y="3429000"/>
            <a:ext cx="3137183" cy="3131468"/>
          </a:xfrm>
          <a:prstGeom prst="rect">
            <a:avLst/>
          </a:prstGeom>
          <a:noFill/>
        </p:spPr>
      </p:pic>
      <p:pic>
        <p:nvPicPr>
          <p:cNvPr id="130054" name="Picture 6" descr="https://encrypted-tbn2.gstatic.com/images?q=tbn:ANd9GcSr40CIcOXTa5FNnJIZuX1U_JZiSijHtULOmBbGv5j4zBUZMjjD"/>
          <p:cNvPicPr>
            <a:picLocks noChangeAspect="1" noChangeArrowheads="1"/>
          </p:cNvPicPr>
          <p:nvPr/>
        </p:nvPicPr>
        <p:blipFill>
          <a:blip r:embed="rId4" cstate="print"/>
          <a:srcRect/>
          <a:stretch>
            <a:fillRect/>
          </a:stretch>
        </p:blipFill>
        <p:spPr bwMode="auto">
          <a:xfrm>
            <a:off x="683568" y="2060848"/>
            <a:ext cx="3905789" cy="3888432"/>
          </a:xfrm>
          <a:prstGeom prst="rect">
            <a:avLst/>
          </a:prstGeom>
          <a:noFill/>
        </p:spPr>
      </p:pic>
      <p:sp>
        <p:nvSpPr>
          <p:cNvPr id="7" name="文字方塊 6"/>
          <p:cNvSpPr txBox="1"/>
          <p:nvPr/>
        </p:nvSpPr>
        <p:spPr>
          <a:xfrm>
            <a:off x="827584" y="476672"/>
            <a:ext cx="3384376" cy="830997"/>
          </a:xfrm>
          <a:prstGeom prst="rect">
            <a:avLst/>
          </a:prstGeom>
          <a:noFill/>
        </p:spPr>
        <p:txBody>
          <a:bodyPr wrap="square" rtlCol="0">
            <a:spAutoFit/>
          </a:bodyPr>
          <a:lstStyle/>
          <a:p>
            <a:r>
              <a:rPr lang="en-US" altLang="zh-TW" sz="4800" dirty="0" smtClean="0"/>
              <a:t>IVUS</a:t>
            </a:r>
            <a:endParaRPr lang="zh-TW" altLang="en-US" sz="48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zh-TW" altLang="en-US">
                <a:ea typeface="標楷體" pitchFamily="65" charset="-120"/>
              </a:rPr>
              <a:t>侵入性治療—</a:t>
            </a:r>
            <a:r>
              <a:rPr kumimoji="0" lang="zh-TW" altLang="en-US">
                <a:ea typeface="標楷體" pitchFamily="65" charset="-120"/>
              </a:rPr>
              <a:t>冠</a:t>
            </a:r>
            <a:r>
              <a:rPr lang="zh-TW" altLang="en-US">
                <a:ea typeface="標楷體" pitchFamily="65" charset="-120"/>
              </a:rPr>
              <a:t>狀動脈繞道術</a:t>
            </a:r>
          </a:p>
        </p:txBody>
      </p:sp>
      <p:sp>
        <p:nvSpPr>
          <p:cNvPr id="60419" name="Rectangle 3"/>
          <p:cNvSpPr>
            <a:spLocks noGrp="1" noChangeArrowheads="1"/>
          </p:cNvSpPr>
          <p:nvPr>
            <p:ph type="body" idx="1"/>
          </p:nvPr>
        </p:nvSpPr>
        <p:spPr/>
        <p:txBody>
          <a:bodyPr/>
          <a:lstStyle/>
          <a:p>
            <a:endParaRPr lang="zh-TW" altLang="en-US"/>
          </a:p>
        </p:txBody>
      </p:sp>
      <p:pic>
        <p:nvPicPr>
          <p:cNvPr id="60420" name="Picture 4" descr="CABG-int"/>
          <p:cNvPicPr>
            <a:picLocks noChangeAspect="1" noChangeArrowheads="1"/>
          </p:cNvPicPr>
          <p:nvPr/>
        </p:nvPicPr>
        <p:blipFill>
          <a:blip r:embed="rId2" cstate="print"/>
          <a:srcRect/>
          <a:stretch>
            <a:fillRect/>
          </a:stretch>
        </p:blipFill>
        <p:spPr bwMode="auto">
          <a:xfrm>
            <a:off x="609600" y="1828800"/>
            <a:ext cx="3875088" cy="4046538"/>
          </a:xfrm>
          <a:prstGeom prst="rect">
            <a:avLst/>
          </a:prstGeom>
          <a:noFill/>
        </p:spPr>
      </p:pic>
      <p:pic>
        <p:nvPicPr>
          <p:cNvPr id="60421" name="Picture 5" descr="CABG-sap-2"/>
          <p:cNvPicPr>
            <a:picLocks noChangeAspect="1" noChangeArrowheads="1"/>
          </p:cNvPicPr>
          <p:nvPr/>
        </p:nvPicPr>
        <p:blipFill>
          <a:blip r:embed="rId3" cstate="print"/>
          <a:srcRect/>
          <a:stretch>
            <a:fillRect/>
          </a:stretch>
        </p:blipFill>
        <p:spPr bwMode="auto">
          <a:xfrm>
            <a:off x="4724400" y="1828800"/>
            <a:ext cx="3609975" cy="41052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zh-TW" altLang="en-US">
                <a:ea typeface="標楷體" pitchFamily="65" charset="-120"/>
              </a:rPr>
              <a:t>冠狀動脈心臟病</a:t>
            </a:r>
          </a:p>
        </p:txBody>
      </p:sp>
      <p:sp>
        <p:nvSpPr>
          <p:cNvPr id="37891" name="Rectangle 3"/>
          <p:cNvSpPr>
            <a:spLocks noGrp="1" noChangeArrowheads="1"/>
          </p:cNvSpPr>
          <p:nvPr>
            <p:ph type="body" idx="1"/>
          </p:nvPr>
        </p:nvSpPr>
        <p:spPr/>
        <p:txBody>
          <a:bodyPr/>
          <a:lstStyle/>
          <a:p>
            <a:r>
              <a:rPr lang="zh-TW" altLang="en-US">
                <a:ea typeface="標楷體" pitchFamily="65" charset="-120"/>
              </a:rPr>
              <a:t>病因: 冠狀動脈阻塞</a:t>
            </a:r>
          </a:p>
          <a:p>
            <a:r>
              <a:rPr lang="zh-TW" altLang="en-US">
                <a:ea typeface="標楷體" pitchFamily="65" charset="-120"/>
              </a:rPr>
              <a:t>造成: 心肌缺氧，傳導障礙，幫浦無力</a:t>
            </a:r>
          </a:p>
          <a:p>
            <a:r>
              <a:rPr lang="zh-TW" altLang="en-US">
                <a:ea typeface="標楷體" pitchFamily="65" charset="-120"/>
              </a:rPr>
              <a:t>發生: 1.心絞痛， 心肌梗塞</a:t>
            </a:r>
            <a:endParaRPr lang="en-US" altLang="zh-TW">
              <a:ea typeface="標楷體" pitchFamily="65" charset="-120"/>
            </a:endParaRPr>
          </a:p>
          <a:p>
            <a:pPr>
              <a:buFont typeface="Wingdings" pitchFamily="2" charset="2"/>
              <a:buNone/>
            </a:pPr>
            <a:r>
              <a:rPr lang="zh-TW" altLang="en-US">
                <a:ea typeface="標楷體" pitchFamily="65" charset="-120"/>
              </a:rPr>
              <a:t>              2.心律不整</a:t>
            </a:r>
          </a:p>
          <a:p>
            <a:pPr>
              <a:buFont typeface="Wingdings" pitchFamily="2" charset="2"/>
              <a:buNone/>
            </a:pPr>
            <a:r>
              <a:rPr lang="en-US" altLang="zh-TW">
                <a:ea typeface="標楷體" pitchFamily="65" charset="-120"/>
              </a:rPr>
              <a:t>              3.</a:t>
            </a:r>
            <a:r>
              <a:rPr lang="zh-TW" altLang="en-US">
                <a:ea typeface="標楷體" pitchFamily="65" charset="-120"/>
              </a:rPr>
              <a:t>心臟衰竭</a:t>
            </a:r>
          </a:p>
          <a:p>
            <a:pPr>
              <a:buFont typeface="Wingdings" pitchFamily="2" charset="2"/>
              <a:buNone/>
            </a:pPr>
            <a:r>
              <a:rPr lang="zh-TW" altLang="en-US">
                <a:ea typeface="標楷體" pitchFamily="65" charset="-120"/>
              </a:rPr>
              <a:t>              4.猝死</a:t>
            </a:r>
            <a:endParaRPr lang="en-US" altLang="zh-TW">
              <a:ea typeface="標楷體" pitchFamily="65" charset="-120"/>
            </a:endParaRPr>
          </a:p>
        </p:txBody>
      </p:sp>
      <p:pic>
        <p:nvPicPr>
          <p:cNvPr id="37892" name="Picture 4" descr="newcoronartdisease"/>
          <p:cNvPicPr>
            <a:picLocks noChangeAspect="1" noChangeArrowheads="1" noCrop="1"/>
          </p:cNvPicPr>
          <p:nvPr/>
        </p:nvPicPr>
        <p:blipFill>
          <a:blip r:embed="rId2" cstate="print"/>
          <a:srcRect/>
          <a:stretch>
            <a:fillRect/>
          </a:stretch>
        </p:blipFill>
        <p:spPr bwMode="auto">
          <a:xfrm>
            <a:off x="4533900" y="3497263"/>
            <a:ext cx="4610100" cy="3360737"/>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3568" y="332656"/>
            <a:ext cx="7772400" cy="1143000"/>
          </a:xfrm>
        </p:spPr>
        <p:txBody>
          <a:bodyPr/>
          <a:lstStyle/>
          <a:p>
            <a:r>
              <a:rPr lang="en-US" altLang="zh-TW" dirty="0"/>
              <a:t>Thank You</a:t>
            </a:r>
          </a:p>
        </p:txBody>
      </p:sp>
      <p:pic>
        <p:nvPicPr>
          <p:cNvPr id="2" name="Picture 2" descr="C:\Users\Kuanyu\Pictures\2012福岡\DSC04700.jpg"/>
          <p:cNvPicPr>
            <a:picLocks noChangeAspect="1" noChangeArrowheads="1"/>
          </p:cNvPicPr>
          <p:nvPr/>
        </p:nvPicPr>
        <p:blipFill>
          <a:blip r:embed="rId2" cstate="print"/>
          <a:srcRect/>
          <a:stretch>
            <a:fillRect/>
          </a:stretch>
        </p:blipFill>
        <p:spPr bwMode="auto">
          <a:xfrm>
            <a:off x="971600" y="1484784"/>
            <a:ext cx="7596336" cy="505517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zh-TW" altLang="en-US">
                <a:ea typeface="標楷體" pitchFamily="65" charset="-120"/>
              </a:rPr>
              <a:t>阻塞步驟之一</a:t>
            </a:r>
          </a:p>
        </p:txBody>
      </p:sp>
      <p:sp>
        <p:nvSpPr>
          <p:cNvPr id="38915" name="Rectangle 3"/>
          <p:cNvSpPr>
            <a:spLocks noGrp="1" noChangeArrowheads="1"/>
          </p:cNvSpPr>
          <p:nvPr>
            <p:ph type="body" idx="1"/>
          </p:nvPr>
        </p:nvSpPr>
        <p:spPr/>
        <p:txBody>
          <a:bodyPr/>
          <a:lstStyle/>
          <a:p>
            <a:endParaRPr lang="zh-TW" altLang="en-US"/>
          </a:p>
        </p:txBody>
      </p:sp>
      <p:pic>
        <p:nvPicPr>
          <p:cNvPr id="38916" name="Picture 4" descr="ast-1"/>
          <p:cNvPicPr>
            <a:picLocks noChangeAspect="1" noChangeArrowheads="1"/>
          </p:cNvPicPr>
          <p:nvPr/>
        </p:nvPicPr>
        <p:blipFill>
          <a:blip r:embed="rId3" cstate="print"/>
          <a:srcRect/>
          <a:stretch>
            <a:fillRect/>
          </a:stretch>
        </p:blipFill>
        <p:spPr bwMode="auto">
          <a:xfrm>
            <a:off x="1143000" y="1524000"/>
            <a:ext cx="7165975" cy="45497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zh-TW" altLang="en-US">
                <a:ea typeface="標楷體" pitchFamily="65" charset="-120"/>
              </a:rPr>
              <a:t>阻塞步驟之二</a:t>
            </a:r>
          </a:p>
        </p:txBody>
      </p:sp>
      <p:sp>
        <p:nvSpPr>
          <p:cNvPr id="39939" name="Rectangle 3"/>
          <p:cNvSpPr>
            <a:spLocks noGrp="1" noChangeArrowheads="1"/>
          </p:cNvSpPr>
          <p:nvPr>
            <p:ph type="body" idx="1"/>
          </p:nvPr>
        </p:nvSpPr>
        <p:spPr/>
        <p:txBody>
          <a:bodyPr/>
          <a:lstStyle/>
          <a:p>
            <a:endParaRPr lang="zh-TW" altLang="en-US"/>
          </a:p>
        </p:txBody>
      </p:sp>
      <p:pic>
        <p:nvPicPr>
          <p:cNvPr id="39940" name="Picture 4" descr="asth-1"/>
          <p:cNvPicPr>
            <a:picLocks noChangeAspect="1" noChangeArrowheads="1"/>
          </p:cNvPicPr>
          <p:nvPr/>
        </p:nvPicPr>
        <p:blipFill>
          <a:blip r:embed="rId2" cstate="print"/>
          <a:srcRect/>
          <a:stretch>
            <a:fillRect/>
          </a:stretch>
        </p:blipFill>
        <p:spPr bwMode="auto">
          <a:xfrm>
            <a:off x="990600" y="1600200"/>
            <a:ext cx="7121525" cy="45148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zh-TW" altLang="en-US">
                <a:ea typeface="標楷體" pitchFamily="65" charset="-120"/>
              </a:rPr>
              <a:t>阻塞步驟之三</a:t>
            </a:r>
          </a:p>
        </p:txBody>
      </p:sp>
      <p:sp>
        <p:nvSpPr>
          <p:cNvPr id="40963" name="Rectangle 3"/>
          <p:cNvSpPr>
            <a:spLocks noGrp="1" noChangeArrowheads="1"/>
          </p:cNvSpPr>
          <p:nvPr>
            <p:ph type="body" idx="1"/>
          </p:nvPr>
        </p:nvSpPr>
        <p:spPr/>
        <p:txBody>
          <a:bodyPr/>
          <a:lstStyle/>
          <a:p>
            <a:endParaRPr lang="zh-TW" altLang="en-US"/>
          </a:p>
        </p:txBody>
      </p:sp>
      <p:pic>
        <p:nvPicPr>
          <p:cNvPr id="40964" name="Picture 4" descr="asth-2"/>
          <p:cNvPicPr>
            <a:picLocks noChangeAspect="1" noChangeArrowheads="1"/>
          </p:cNvPicPr>
          <p:nvPr/>
        </p:nvPicPr>
        <p:blipFill>
          <a:blip r:embed="rId2" cstate="print"/>
          <a:srcRect/>
          <a:stretch>
            <a:fillRect/>
          </a:stretch>
        </p:blipFill>
        <p:spPr bwMode="auto">
          <a:xfrm>
            <a:off x="990600" y="1676400"/>
            <a:ext cx="7189788" cy="45148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TW" altLang="en-US">
                <a:ea typeface="標楷體" pitchFamily="65" charset="-120"/>
              </a:rPr>
              <a:t>阻塞步驟之四</a:t>
            </a:r>
          </a:p>
        </p:txBody>
      </p:sp>
      <p:sp>
        <p:nvSpPr>
          <p:cNvPr id="41987" name="Rectangle 3"/>
          <p:cNvSpPr>
            <a:spLocks noGrp="1" noChangeArrowheads="1"/>
          </p:cNvSpPr>
          <p:nvPr>
            <p:ph type="body" idx="1"/>
          </p:nvPr>
        </p:nvSpPr>
        <p:spPr/>
        <p:txBody>
          <a:bodyPr/>
          <a:lstStyle/>
          <a:p>
            <a:endParaRPr lang="zh-TW" altLang="en-US"/>
          </a:p>
        </p:txBody>
      </p:sp>
      <p:pic>
        <p:nvPicPr>
          <p:cNvPr id="41990" name="Picture 6" descr="ast-4"/>
          <p:cNvPicPr>
            <a:picLocks noChangeAspect="1" noChangeArrowheads="1"/>
          </p:cNvPicPr>
          <p:nvPr/>
        </p:nvPicPr>
        <p:blipFill>
          <a:blip r:embed="rId2" cstate="print"/>
          <a:srcRect/>
          <a:stretch>
            <a:fillRect/>
          </a:stretch>
        </p:blipFill>
        <p:spPr bwMode="auto">
          <a:xfrm>
            <a:off x="990600" y="1524000"/>
            <a:ext cx="7189788" cy="45370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zh-TW" altLang="en-US">
                <a:ea typeface="標楷體" pitchFamily="65" charset="-120"/>
              </a:rPr>
              <a:t>阻塞步驟之五</a:t>
            </a:r>
          </a:p>
        </p:txBody>
      </p:sp>
      <p:sp>
        <p:nvSpPr>
          <p:cNvPr id="43011" name="Rectangle 3"/>
          <p:cNvSpPr>
            <a:spLocks noGrp="1" noChangeArrowheads="1"/>
          </p:cNvSpPr>
          <p:nvPr>
            <p:ph type="body" idx="1"/>
          </p:nvPr>
        </p:nvSpPr>
        <p:spPr/>
        <p:txBody>
          <a:bodyPr/>
          <a:lstStyle/>
          <a:p>
            <a:endParaRPr lang="zh-TW" altLang="en-US"/>
          </a:p>
        </p:txBody>
      </p:sp>
      <p:pic>
        <p:nvPicPr>
          <p:cNvPr id="43013" name="Picture 5" descr="asth-rupture"/>
          <p:cNvPicPr>
            <a:picLocks noChangeAspect="1" noChangeArrowheads="1"/>
          </p:cNvPicPr>
          <p:nvPr/>
        </p:nvPicPr>
        <p:blipFill>
          <a:blip r:embed="rId2" cstate="print"/>
          <a:srcRect/>
          <a:stretch>
            <a:fillRect/>
          </a:stretch>
        </p:blipFill>
        <p:spPr bwMode="auto">
          <a:xfrm>
            <a:off x="990600" y="1600200"/>
            <a:ext cx="7154863" cy="453707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lIns="92075" tIns="46038" rIns="92075" bIns="46038" anchor="ctr"/>
          <a:lstStyle/>
          <a:p>
            <a:pPr eaLnBrk="0" hangingPunct="0">
              <a:defRPr/>
            </a:pPr>
            <a:endParaRPr kumimoji="0" lang="en-GB" sz="2400" b="1">
              <a:effectLst>
                <a:outerShdw blurRad="38100" dist="38100" dir="2700000" algn="tl">
                  <a:srgbClr val="000000"/>
                </a:outerShdw>
              </a:effectLst>
              <a:latin typeface="Times New Roman" pitchFamily="18" charset="0"/>
            </a:endParaRPr>
          </a:p>
        </p:txBody>
      </p:sp>
      <p:sp>
        <p:nvSpPr>
          <p:cNvPr id="4505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lIns="92075" tIns="46038" rIns="92075" bIns="46038" anchor="ctr"/>
          <a:lstStyle/>
          <a:p>
            <a:pPr algn="ctr" eaLnBrk="0" hangingPunct="0">
              <a:defRPr/>
            </a:pPr>
            <a:endParaRPr kumimoji="0" lang="en-GB" sz="2400" b="1">
              <a:effectLst>
                <a:outerShdw blurRad="38100" dist="38100" dir="2700000" algn="tl">
                  <a:srgbClr val="000000"/>
                </a:outerShdw>
              </a:effectLst>
              <a:latin typeface="Times New Roman" pitchFamily="18" charset="0"/>
            </a:endParaRPr>
          </a:p>
        </p:txBody>
      </p:sp>
      <p:pic>
        <p:nvPicPr>
          <p:cNvPr id="11268" name="Picture 4"/>
          <p:cNvPicPr>
            <a:picLocks noChangeArrowheads="1"/>
          </p:cNvPicPr>
          <p:nvPr/>
        </p:nvPicPr>
        <p:blipFill>
          <a:blip r:embed="rId3" cstate="print"/>
          <a:srcRect/>
          <a:stretch>
            <a:fillRect/>
          </a:stretch>
        </p:blipFill>
        <p:spPr bwMode="auto">
          <a:xfrm>
            <a:off x="57150" y="2590800"/>
            <a:ext cx="6907213" cy="1555750"/>
          </a:xfrm>
          <a:prstGeom prst="rect">
            <a:avLst/>
          </a:prstGeom>
          <a:noFill/>
          <a:ln w="9525">
            <a:noFill/>
            <a:miter lim="800000"/>
            <a:headEnd/>
            <a:tailEnd/>
          </a:ln>
        </p:spPr>
      </p:pic>
      <p:sp>
        <p:nvSpPr>
          <p:cNvPr id="45061" name="Rectangle 5"/>
          <p:cNvSpPr>
            <a:spLocks noGrp="1" noChangeArrowheads="1"/>
          </p:cNvSpPr>
          <p:nvPr>
            <p:ph type="title"/>
          </p:nvPr>
        </p:nvSpPr>
        <p:spPr>
          <a:xfrm>
            <a:off x="1527175" y="195263"/>
            <a:ext cx="6891338" cy="947737"/>
          </a:xfrm>
        </p:spPr>
        <p:txBody>
          <a:bodyPr lIns="90488" tIns="44450" rIns="90488" bIns="44450"/>
          <a:lstStyle/>
          <a:p>
            <a:pPr eaLnBrk="1" hangingPunct="1">
              <a:defRPr/>
            </a:pPr>
            <a:r>
              <a:rPr lang="en-US" altLang="zh-TW" sz="3200" smtClean="0"/>
              <a:t>Atherothrombosis: a Generalized and Progressive Process</a:t>
            </a:r>
          </a:p>
        </p:txBody>
      </p:sp>
      <p:sp>
        <p:nvSpPr>
          <p:cNvPr id="45062" name="Rectangle 6"/>
          <p:cNvSpPr>
            <a:spLocks noChangeArrowheads="1"/>
          </p:cNvSpPr>
          <p:nvPr/>
        </p:nvSpPr>
        <p:spPr bwMode="auto">
          <a:xfrm>
            <a:off x="146050" y="2263775"/>
            <a:ext cx="968375" cy="336550"/>
          </a:xfrm>
          <a:prstGeom prst="rect">
            <a:avLst/>
          </a:prstGeom>
          <a:noFill/>
          <a:ln w="9525">
            <a:noFill/>
            <a:miter lim="800000"/>
            <a:headEnd/>
            <a:tailEnd/>
          </a:ln>
          <a:effectLst/>
        </p:spPr>
        <p:txBody>
          <a:bodyPr wrap="none" lIns="90488" tIns="44450" rIns="90488" bIns="44450">
            <a:spAutoFit/>
          </a:bodyPr>
          <a:lstStyle/>
          <a:p>
            <a:pPr eaLnBrk="0" hangingPunct="0">
              <a:lnSpc>
                <a:spcPct val="90000"/>
              </a:lnSpc>
              <a:defRPr/>
            </a:pPr>
            <a:r>
              <a:rPr kumimoji="0" lang="en-US" altLang="zh-TW" b="1">
                <a:solidFill>
                  <a:srgbClr val="FFFFFF"/>
                </a:solidFill>
                <a:effectLst>
                  <a:outerShdw blurRad="38100" dist="38100" dir="2700000" algn="tl">
                    <a:srgbClr val="000000"/>
                  </a:outerShdw>
                </a:effectLst>
                <a:latin typeface="Arial" charset="0"/>
              </a:rPr>
              <a:t>Normal</a:t>
            </a:r>
          </a:p>
        </p:txBody>
      </p:sp>
      <p:sp>
        <p:nvSpPr>
          <p:cNvPr id="45063" name="Rectangle 7"/>
          <p:cNvSpPr>
            <a:spLocks noChangeArrowheads="1"/>
          </p:cNvSpPr>
          <p:nvPr/>
        </p:nvSpPr>
        <p:spPr bwMode="auto">
          <a:xfrm>
            <a:off x="1549400" y="2016125"/>
            <a:ext cx="854075" cy="584200"/>
          </a:xfrm>
          <a:prstGeom prst="rect">
            <a:avLst/>
          </a:prstGeom>
          <a:noFill/>
          <a:ln w="9525">
            <a:noFill/>
            <a:miter lim="800000"/>
            <a:headEnd/>
            <a:tailEnd/>
          </a:ln>
          <a:effectLst/>
        </p:spPr>
        <p:txBody>
          <a:bodyPr wrap="none" lIns="90488" tIns="44450" rIns="90488" bIns="44450">
            <a:spAutoFit/>
          </a:bodyPr>
          <a:lstStyle/>
          <a:p>
            <a:pPr algn="ctr" eaLnBrk="0" hangingPunct="0">
              <a:lnSpc>
                <a:spcPct val="90000"/>
              </a:lnSpc>
              <a:defRPr/>
            </a:pPr>
            <a:r>
              <a:rPr kumimoji="0" lang="en-US" altLang="zh-TW" b="1">
                <a:solidFill>
                  <a:srgbClr val="FFFFFF"/>
                </a:solidFill>
                <a:effectLst>
                  <a:outerShdw blurRad="38100" dist="38100" dir="2700000" algn="tl">
                    <a:srgbClr val="000000"/>
                  </a:outerShdw>
                </a:effectLst>
                <a:latin typeface="Arial" charset="0"/>
              </a:rPr>
              <a:t>Fatty</a:t>
            </a:r>
            <a:br>
              <a:rPr kumimoji="0" lang="en-US" altLang="zh-TW" b="1">
                <a:solidFill>
                  <a:srgbClr val="FFFFFF"/>
                </a:solidFill>
                <a:effectLst>
                  <a:outerShdw blurRad="38100" dist="38100" dir="2700000" algn="tl">
                    <a:srgbClr val="000000"/>
                  </a:outerShdw>
                </a:effectLst>
                <a:latin typeface="Arial" charset="0"/>
              </a:rPr>
            </a:br>
            <a:r>
              <a:rPr kumimoji="0" lang="en-US" altLang="zh-TW" b="1">
                <a:solidFill>
                  <a:srgbClr val="FFFFFF"/>
                </a:solidFill>
                <a:effectLst>
                  <a:outerShdw blurRad="38100" dist="38100" dir="2700000" algn="tl">
                    <a:srgbClr val="000000"/>
                  </a:outerShdw>
                </a:effectLst>
                <a:latin typeface="Arial" charset="0"/>
              </a:rPr>
              <a:t>streak</a:t>
            </a:r>
          </a:p>
        </p:txBody>
      </p:sp>
      <p:sp>
        <p:nvSpPr>
          <p:cNvPr id="45064" name="Rectangle 8"/>
          <p:cNvSpPr>
            <a:spLocks noChangeArrowheads="1"/>
          </p:cNvSpPr>
          <p:nvPr/>
        </p:nvSpPr>
        <p:spPr bwMode="auto">
          <a:xfrm>
            <a:off x="2874963" y="2016125"/>
            <a:ext cx="1019175" cy="584200"/>
          </a:xfrm>
          <a:prstGeom prst="rect">
            <a:avLst/>
          </a:prstGeom>
          <a:noFill/>
          <a:ln w="9525">
            <a:noFill/>
            <a:miter lim="800000"/>
            <a:headEnd/>
            <a:tailEnd/>
          </a:ln>
          <a:effectLst/>
        </p:spPr>
        <p:txBody>
          <a:bodyPr wrap="none" lIns="90488" tIns="44450" rIns="90488" bIns="44450">
            <a:spAutoFit/>
          </a:bodyPr>
          <a:lstStyle/>
          <a:p>
            <a:pPr algn="ctr" eaLnBrk="0" hangingPunct="0">
              <a:lnSpc>
                <a:spcPct val="90000"/>
              </a:lnSpc>
              <a:defRPr/>
            </a:pPr>
            <a:r>
              <a:rPr kumimoji="0" lang="en-US" altLang="zh-TW" b="1">
                <a:solidFill>
                  <a:srgbClr val="FFFFFF"/>
                </a:solidFill>
                <a:effectLst>
                  <a:outerShdw blurRad="38100" dist="38100" dir="2700000" algn="tl">
                    <a:srgbClr val="000000"/>
                  </a:outerShdw>
                </a:effectLst>
                <a:latin typeface="Arial" charset="0"/>
              </a:rPr>
              <a:t>Fibrous</a:t>
            </a:r>
            <a:br>
              <a:rPr kumimoji="0" lang="en-US" altLang="zh-TW" b="1">
                <a:solidFill>
                  <a:srgbClr val="FFFFFF"/>
                </a:solidFill>
                <a:effectLst>
                  <a:outerShdw blurRad="38100" dist="38100" dir="2700000" algn="tl">
                    <a:srgbClr val="000000"/>
                  </a:outerShdw>
                </a:effectLst>
                <a:latin typeface="Arial" charset="0"/>
              </a:rPr>
            </a:br>
            <a:r>
              <a:rPr kumimoji="0" lang="en-US" altLang="zh-TW" b="1">
                <a:solidFill>
                  <a:srgbClr val="FFFFFF"/>
                </a:solidFill>
                <a:effectLst>
                  <a:outerShdw blurRad="38100" dist="38100" dir="2700000" algn="tl">
                    <a:srgbClr val="000000"/>
                  </a:outerShdw>
                </a:effectLst>
                <a:latin typeface="Arial" charset="0"/>
              </a:rPr>
              <a:t>plaque</a:t>
            </a:r>
          </a:p>
        </p:txBody>
      </p:sp>
      <p:sp>
        <p:nvSpPr>
          <p:cNvPr id="45065" name="Rectangle 9"/>
          <p:cNvSpPr>
            <a:spLocks noChangeArrowheads="1"/>
          </p:cNvSpPr>
          <p:nvPr/>
        </p:nvSpPr>
        <p:spPr bwMode="auto">
          <a:xfrm>
            <a:off x="4132263" y="1768475"/>
            <a:ext cx="1120775" cy="831850"/>
          </a:xfrm>
          <a:prstGeom prst="rect">
            <a:avLst/>
          </a:prstGeom>
          <a:noFill/>
          <a:ln w="9525">
            <a:noFill/>
            <a:miter lim="800000"/>
            <a:headEnd/>
            <a:tailEnd/>
          </a:ln>
          <a:effectLst/>
        </p:spPr>
        <p:txBody>
          <a:bodyPr wrap="none" lIns="90488" tIns="44450" rIns="90488" bIns="44450">
            <a:spAutoFit/>
          </a:bodyPr>
          <a:lstStyle/>
          <a:p>
            <a:pPr algn="ctr" eaLnBrk="0" hangingPunct="0">
              <a:lnSpc>
                <a:spcPct val="90000"/>
              </a:lnSpc>
              <a:defRPr/>
            </a:pPr>
            <a:r>
              <a:rPr kumimoji="0" lang="en-US" altLang="zh-TW" b="1">
                <a:solidFill>
                  <a:srgbClr val="FFFFFF"/>
                </a:solidFill>
                <a:effectLst>
                  <a:outerShdw blurRad="38100" dist="38100" dir="2700000" algn="tl">
                    <a:srgbClr val="000000"/>
                  </a:outerShdw>
                </a:effectLst>
                <a:latin typeface="Arial" charset="0"/>
              </a:rPr>
              <a:t>Athero-</a:t>
            </a:r>
            <a:br>
              <a:rPr kumimoji="0" lang="en-US" altLang="zh-TW" b="1">
                <a:solidFill>
                  <a:srgbClr val="FFFFFF"/>
                </a:solidFill>
                <a:effectLst>
                  <a:outerShdw blurRad="38100" dist="38100" dir="2700000" algn="tl">
                    <a:srgbClr val="000000"/>
                  </a:outerShdw>
                </a:effectLst>
                <a:latin typeface="Arial" charset="0"/>
              </a:rPr>
            </a:br>
            <a:r>
              <a:rPr kumimoji="0" lang="en-US" altLang="zh-TW" b="1">
                <a:solidFill>
                  <a:srgbClr val="FFFFFF"/>
                </a:solidFill>
                <a:effectLst>
                  <a:outerShdw blurRad="38100" dist="38100" dir="2700000" algn="tl">
                    <a:srgbClr val="000000"/>
                  </a:outerShdw>
                </a:effectLst>
                <a:latin typeface="Arial" charset="0"/>
              </a:rPr>
              <a:t>sclerotic</a:t>
            </a:r>
            <a:br>
              <a:rPr kumimoji="0" lang="en-US" altLang="zh-TW" b="1">
                <a:solidFill>
                  <a:srgbClr val="FFFFFF"/>
                </a:solidFill>
                <a:effectLst>
                  <a:outerShdw blurRad="38100" dist="38100" dir="2700000" algn="tl">
                    <a:srgbClr val="000000"/>
                  </a:outerShdw>
                </a:effectLst>
                <a:latin typeface="Arial" charset="0"/>
              </a:rPr>
            </a:br>
            <a:r>
              <a:rPr kumimoji="0" lang="en-US" altLang="zh-TW" b="1">
                <a:solidFill>
                  <a:srgbClr val="FFFFFF"/>
                </a:solidFill>
                <a:effectLst>
                  <a:outerShdw blurRad="38100" dist="38100" dir="2700000" algn="tl">
                    <a:srgbClr val="000000"/>
                  </a:outerShdw>
                </a:effectLst>
                <a:latin typeface="Arial" charset="0"/>
              </a:rPr>
              <a:t>plaque</a:t>
            </a:r>
          </a:p>
        </p:txBody>
      </p:sp>
      <p:sp>
        <p:nvSpPr>
          <p:cNvPr id="45066" name="Rectangle 10"/>
          <p:cNvSpPr>
            <a:spLocks noChangeArrowheads="1"/>
          </p:cNvSpPr>
          <p:nvPr/>
        </p:nvSpPr>
        <p:spPr bwMode="auto">
          <a:xfrm>
            <a:off x="5440363" y="1520825"/>
            <a:ext cx="1425575" cy="1079500"/>
          </a:xfrm>
          <a:prstGeom prst="rect">
            <a:avLst/>
          </a:prstGeom>
          <a:noFill/>
          <a:ln w="9525">
            <a:noFill/>
            <a:miter lim="800000"/>
            <a:headEnd/>
            <a:tailEnd/>
          </a:ln>
          <a:effectLst/>
        </p:spPr>
        <p:txBody>
          <a:bodyPr wrap="none" lIns="90488" tIns="44450" rIns="90488" bIns="44450">
            <a:spAutoFit/>
          </a:bodyPr>
          <a:lstStyle/>
          <a:p>
            <a:pPr algn="ctr" eaLnBrk="0" hangingPunct="0">
              <a:lnSpc>
                <a:spcPct val="90000"/>
              </a:lnSpc>
              <a:defRPr/>
            </a:pPr>
            <a:r>
              <a:rPr kumimoji="0" lang="en-US" altLang="zh-TW" b="1">
                <a:solidFill>
                  <a:srgbClr val="FFFFFF"/>
                </a:solidFill>
                <a:effectLst>
                  <a:outerShdw blurRad="38100" dist="38100" dir="2700000" algn="tl">
                    <a:srgbClr val="000000"/>
                  </a:outerShdw>
                </a:effectLst>
                <a:latin typeface="Arial" charset="0"/>
              </a:rPr>
              <a:t>Plaque</a:t>
            </a:r>
            <a:br>
              <a:rPr kumimoji="0" lang="en-US" altLang="zh-TW" b="1">
                <a:solidFill>
                  <a:srgbClr val="FFFFFF"/>
                </a:solidFill>
                <a:effectLst>
                  <a:outerShdw blurRad="38100" dist="38100" dir="2700000" algn="tl">
                    <a:srgbClr val="000000"/>
                  </a:outerShdw>
                </a:effectLst>
                <a:latin typeface="Arial" charset="0"/>
              </a:rPr>
            </a:br>
            <a:r>
              <a:rPr kumimoji="0" lang="en-US" altLang="zh-TW" b="1">
                <a:solidFill>
                  <a:srgbClr val="FFFFFF"/>
                </a:solidFill>
                <a:effectLst>
                  <a:outerShdw blurRad="38100" dist="38100" dir="2700000" algn="tl">
                    <a:srgbClr val="000000"/>
                  </a:outerShdw>
                </a:effectLst>
                <a:latin typeface="Arial" charset="0"/>
              </a:rPr>
              <a:t>rupture/</a:t>
            </a:r>
            <a:br>
              <a:rPr kumimoji="0" lang="en-US" altLang="zh-TW" b="1">
                <a:solidFill>
                  <a:srgbClr val="FFFFFF"/>
                </a:solidFill>
                <a:effectLst>
                  <a:outerShdw blurRad="38100" dist="38100" dir="2700000" algn="tl">
                    <a:srgbClr val="000000"/>
                  </a:outerShdw>
                </a:effectLst>
                <a:latin typeface="Arial" charset="0"/>
              </a:rPr>
            </a:br>
            <a:r>
              <a:rPr kumimoji="0" lang="en-US" altLang="zh-TW" b="1">
                <a:solidFill>
                  <a:srgbClr val="FFFFFF"/>
                </a:solidFill>
                <a:effectLst>
                  <a:outerShdw blurRad="38100" dist="38100" dir="2700000" algn="tl">
                    <a:srgbClr val="000000"/>
                  </a:outerShdw>
                </a:effectLst>
                <a:latin typeface="Arial" charset="0"/>
              </a:rPr>
              <a:t>fissure &amp;</a:t>
            </a:r>
            <a:br>
              <a:rPr kumimoji="0" lang="en-US" altLang="zh-TW" b="1">
                <a:solidFill>
                  <a:srgbClr val="FFFFFF"/>
                </a:solidFill>
                <a:effectLst>
                  <a:outerShdw blurRad="38100" dist="38100" dir="2700000" algn="tl">
                    <a:srgbClr val="000000"/>
                  </a:outerShdw>
                </a:effectLst>
                <a:latin typeface="Arial" charset="0"/>
              </a:rPr>
            </a:br>
            <a:r>
              <a:rPr kumimoji="0" lang="en-US" altLang="zh-TW" b="1">
                <a:solidFill>
                  <a:srgbClr val="FFFFFF"/>
                </a:solidFill>
                <a:effectLst>
                  <a:outerShdw blurRad="38100" dist="38100" dir="2700000" algn="tl">
                    <a:srgbClr val="000000"/>
                  </a:outerShdw>
                </a:effectLst>
                <a:latin typeface="Arial" charset="0"/>
              </a:rPr>
              <a:t>thrombosis</a:t>
            </a:r>
          </a:p>
        </p:txBody>
      </p:sp>
      <p:sp>
        <p:nvSpPr>
          <p:cNvPr id="45067" name="AutoShape 11"/>
          <p:cNvSpPr>
            <a:spLocks noChangeArrowheads="1"/>
          </p:cNvSpPr>
          <p:nvPr/>
        </p:nvSpPr>
        <p:spPr bwMode="auto">
          <a:xfrm>
            <a:off x="1111250" y="2754313"/>
            <a:ext cx="412750" cy="496887"/>
          </a:xfrm>
          <a:prstGeom prst="rightArrow">
            <a:avLst>
              <a:gd name="adj1" fmla="val 50000"/>
              <a:gd name="adj2" fmla="val 50088"/>
            </a:avLst>
          </a:prstGeom>
          <a:gradFill rotWithShape="0">
            <a:gsLst>
              <a:gs pos="0">
                <a:srgbClr val="FFFFFF"/>
              </a:gs>
              <a:gs pos="100000">
                <a:srgbClr val="00FFFF"/>
              </a:gs>
            </a:gsLst>
            <a:lin ang="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68" name="AutoShape 12"/>
          <p:cNvSpPr>
            <a:spLocks noChangeArrowheads="1"/>
          </p:cNvSpPr>
          <p:nvPr/>
        </p:nvSpPr>
        <p:spPr bwMode="auto">
          <a:xfrm>
            <a:off x="2546350" y="2754313"/>
            <a:ext cx="411163" cy="496887"/>
          </a:xfrm>
          <a:prstGeom prst="rightArrow">
            <a:avLst>
              <a:gd name="adj1" fmla="val 50000"/>
              <a:gd name="adj2" fmla="val 50088"/>
            </a:avLst>
          </a:prstGeom>
          <a:gradFill rotWithShape="0">
            <a:gsLst>
              <a:gs pos="0">
                <a:srgbClr val="FFFFFF"/>
              </a:gs>
              <a:gs pos="100000">
                <a:srgbClr val="00FFFF"/>
              </a:gs>
            </a:gsLst>
            <a:lin ang="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69" name="AutoShape 13"/>
          <p:cNvSpPr>
            <a:spLocks noChangeArrowheads="1"/>
          </p:cNvSpPr>
          <p:nvPr/>
        </p:nvSpPr>
        <p:spPr bwMode="auto">
          <a:xfrm>
            <a:off x="3979863" y="2754313"/>
            <a:ext cx="412750" cy="496887"/>
          </a:xfrm>
          <a:prstGeom prst="rightArrow">
            <a:avLst>
              <a:gd name="adj1" fmla="val 50000"/>
              <a:gd name="adj2" fmla="val 50088"/>
            </a:avLst>
          </a:prstGeom>
          <a:gradFill rotWithShape="0">
            <a:gsLst>
              <a:gs pos="0">
                <a:srgbClr val="FFFFFF"/>
              </a:gs>
              <a:gs pos="100000">
                <a:srgbClr val="00FFFF"/>
              </a:gs>
            </a:gsLst>
            <a:lin ang="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70" name="Rectangle 14"/>
          <p:cNvSpPr>
            <a:spLocks noChangeArrowheads="1"/>
          </p:cNvSpPr>
          <p:nvPr/>
        </p:nvSpPr>
        <p:spPr bwMode="auto">
          <a:xfrm>
            <a:off x="7667625" y="2243138"/>
            <a:ext cx="387350" cy="363537"/>
          </a:xfrm>
          <a:prstGeom prst="rect">
            <a:avLst/>
          </a:prstGeom>
          <a:noFill/>
          <a:ln w="9525">
            <a:noFill/>
            <a:miter lim="800000"/>
            <a:headEnd/>
            <a:tailEnd/>
          </a:ln>
          <a:effectLst/>
        </p:spPr>
        <p:txBody>
          <a:bodyPr wrap="none" lIns="90488" tIns="44450" rIns="90488" bIns="44450">
            <a:spAutoFit/>
          </a:bodyPr>
          <a:lstStyle/>
          <a:p>
            <a:pPr algn="r" eaLnBrk="0" hangingPunct="0">
              <a:defRPr/>
            </a:pPr>
            <a:r>
              <a:rPr kumimoji="0" lang="en-US" altLang="zh-TW" b="1">
                <a:solidFill>
                  <a:srgbClr val="FFFFFF"/>
                </a:solidFill>
                <a:effectLst>
                  <a:outerShdw blurRad="38100" dist="38100" dir="2700000" algn="tl">
                    <a:srgbClr val="000000"/>
                  </a:outerShdw>
                </a:effectLst>
                <a:latin typeface="Arial" charset="0"/>
              </a:rPr>
              <a:t>MI</a:t>
            </a:r>
          </a:p>
        </p:txBody>
      </p:sp>
      <p:sp>
        <p:nvSpPr>
          <p:cNvPr id="45071" name="Rectangle 15"/>
          <p:cNvSpPr>
            <a:spLocks noChangeArrowheads="1"/>
          </p:cNvSpPr>
          <p:nvPr/>
        </p:nvSpPr>
        <p:spPr bwMode="auto">
          <a:xfrm>
            <a:off x="7391400" y="2971800"/>
            <a:ext cx="1752600" cy="638175"/>
          </a:xfrm>
          <a:prstGeom prst="rect">
            <a:avLst/>
          </a:prstGeom>
          <a:noFill/>
          <a:ln w="9525">
            <a:noFill/>
            <a:miter lim="800000"/>
            <a:headEnd/>
            <a:tailEnd/>
          </a:ln>
          <a:effectLst/>
        </p:spPr>
        <p:txBody>
          <a:bodyPr lIns="90488" tIns="44450" rIns="90488" bIns="44450">
            <a:spAutoFit/>
          </a:bodyPr>
          <a:lstStyle/>
          <a:p>
            <a:pPr algn="r" eaLnBrk="0" hangingPunct="0">
              <a:defRPr/>
            </a:pPr>
            <a:r>
              <a:rPr kumimoji="0" lang="en-US" altLang="zh-TW" b="1">
                <a:solidFill>
                  <a:srgbClr val="FFFFFF"/>
                </a:solidFill>
                <a:effectLst>
                  <a:outerShdw blurRad="38100" dist="38100" dir="2700000" algn="tl">
                    <a:srgbClr val="000000"/>
                  </a:outerShdw>
                </a:effectLst>
                <a:latin typeface="Arial" charset="0"/>
              </a:rPr>
              <a:t>Ischemic</a:t>
            </a:r>
          </a:p>
          <a:p>
            <a:pPr algn="r" eaLnBrk="0" hangingPunct="0">
              <a:defRPr/>
            </a:pPr>
            <a:r>
              <a:rPr kumimoji="0" lang="en-US" altLang="zh-TW" b="1">
                <a:solidFill>
                  <a:srgbClr val="FFFFFF"/>
                </a:solidFill>
                <a:effectLst>
                  <a:outerShdw blurRad="38100" dist="38100" dir="2700000" algn="tl">
                    <a:srgbClr val="000000"/>
                  </a:outerShdw>
                </a:effectLst>
                <a:latin typeface="Arial" charset="0"/>
              </a:rPr>
              <a:t>stroke/TIA      </a:t>
            </a:r>
          </a:p>
        </p:txBody>
      </p:sp>
      <p:sp>
        <p:nvSpPr>
          <p:cNvPr id="45072" name="Rectangle 16"/>
          <p:cNvSpPr>
            <a:spLocks noChangeArrowheads="1"/>
          </p:cNvSpPr>
          <p:nvPr/>
        </p:nvSpPr>
        <p:spPr bwMode="auto">
          <a:xfrm>
            <a:off x="7789863" y="4114800"/>
            <a:ext cx="1354137" cy="638175"/>
          </a:xfrm>
          <a:prstGeom prst="rect">
            <a:avLst/>
          </a:prstGeom>
          <a:noFill/>
          <a:ln w="9525">
            <a:noFill/>
            <a:miter lim="800000"/>
            <a:headEnd/>
            <a:tailEnd/>
          </a:ln>
          <a:effectLst/>
        </p:spPr>
        <p:txBody>
          <a:bodyPr lIns="90488" tIns="44450" rIns="90488" bIns="44450">
            <a:spAutoFit/>
          </a:bodyPr>
          <a:lstStyle/>
          <a:p>
            <a:pPr algn="r" eaLnBrk="0" hangingPunct="0">
              <a:defRPr/>
            </a:pPr>
            <a:r>
              <a:rPr kumimoji="0" lang="en-US" altLang="zh-TW" b="1">
                <a:solidFill>
                  <a:srgbClr val="FFFFFF"/>
                </a:solidFill>
                <a:effectLst>
                  <a:outerShdw blurRad="38100" dist="38100" dir="2700000" algn="tl">
                    <a:srgbClr val="000000"/>
                  </a:outerShdw>
                </a:effectLst>
                <a:latin typeface="Arial" charset="0"/>
              </a:rPr>
              <a:t>Critical leg ischemia</a:t>
            </a:r>
          </a:p>
        </p:txBody>
      </p:sp>
      <p:sp>
        <p:nvSpPr>
          <p:cNvPr id="45073" name="AutoShape 17"/>
          <p:cNvSpPr>
            <a:spLocks noChangeArrowheads="1"/>
          </p:cNvSpPr>
          <p:nvPr/>
        </p:nvSpPr>
        <p:spPr bwMode="auto">
          <a:xfrm rot="19620000">
            <a:off x="6751638" y="2378075"/>
            <a:ext cx="866775" cy="496888"/>
          </a:xfrm>
          <a:prstGeom prst="rightArrow">
            <a:avLst>
              <a:gd name="adj1" fmla="val 50000"/>
              <a:gd name="adj2" fmla="val 44353"/>
            </a:avLst>
          </a:prstGeom>
          <a:gradFill rotWithShape="0">
            <a:gsLst>
              <a:gs pos="0">
                <a:srgbClr val="FFFFFF"/>
              </a:gs>
              <a:gs pos="100000">
                <a:srgbClr val="FF3300"/>
              </a:gs>
            </a:gsLst>
            <a:lin ang="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74" name="AutoShape 18"/>
          <p:cNvSpPr>
            <a:spLocks noChangeArrowheads="1"/>
          </p:cNvSpPr>
          <p:nvPr/>
        </p:nvSpPr>
        <p:spPr bwMode="auto">
          <a:xfrm rot="21002739">
            <a:off x="6889750" y="3084513"/>
            <a:ext cx="1125538" cy="496887"/>
          </a:xfrm>
          <a:prstGeom prst="rightArrow">
            <a:avLst>
              <a:gd name="adj1" fmla="val 50000"/>
              <a:gd name="adj2" fmla="val 57594"/>
            </a:avLst>
          </a:prstGeom>
          <a:gradFill rotWithShape="0">
            <a:gsLst>
              <a:gs pos="0">
                <a:srgbClr val="FFFFFF"/>
              </a:gs>
              <a:gs pos="100000">
                <a:srgbClr val="FF3300"/>
              </a:gs>
            </a:gsLst>
            <a:lin ang="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75" name="AutoShape 19"/>
          <p:cNvSpPr>
            <a:spLocks noChangeArrowheads="1"/>
          </p:cNvSpPr>
          <p:nvPr/>
        </p:nvSpPr>
        <p:spPr bwMode="auto">
          <a:xfrm rot="1833523">
            <a:off x="6824663" y="3886200"/>
            <a:ext cx="1168400" cy="496888"/>
          </a:xfrm>
          <a:prstGeom prst="rightArrow">
            <a:avLst>
              <a:gd name="adj1" fmla="val 50000"/>
              <a:gd name="adj2" fmla="val 59787"/>
            </a:avLst>
          </a:prstGeom>
          <a:gradFill rotWithShape="0">
            <a:gsLst>
              <a:gs pos="0">
                <a:srgbClr val="FFFFFF"/>
              </a:gs>
              <a:gs pos="100000">
                <a:srgbClr val="FF3300"/>
              </a:gs>
            </a:gsLst>
            <a:lin ang="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76" name="Rectangle 20"/>
          <p:cNvSpPr>
            <a:spLocks noChangeArrowheads="1"/>
          </p:cNvSpPr>
          <p:nvPr/>
        </p:nvSpPr>
        <p:spPr bwMode="auto">
          <a:xfrm>
            <a:off x="620713" y="4572000"/>
            <a:ext cx="1844675" cy="363538"/>
          </a:xfrm>
          <a:prstGeom prst="rect">
            <a:avLst/>
          </a:prstGeom>
          <a:noFill/>
          <a:ln w="9525">
            <a:noFill/>
            <a:miter lim="800000"/>
            <a:headEnd/>
            <a:tailEnd/>
          </a:ln>
          <a:effectLst/>
        </p:spPr>
        <p:txBody>
          <a:bodyPr wrap="none" lIns="90488" tIns="44450" rIns="90488" bIns="44450">
            <a:spAutoFit/>
          </a:bodyPr>
          <a:lstStyle/>
          <a:p>
            <a:pPr eaLnBrk="0" hangingPunct="0">
              <a:defRPr/>
            </a:pPr>
            <a:r>
              <a:rPr kumimoji="0" lang="en-US" altLang="zh-TW" b="1">
                <a:solidFill>
                  <a:srgbClr val="FFFFFF"/>
                </a:solidFill>
                <a:effectLst>
                  <a:outerShdw blurRad="38100" dist="38100" dir="2700000" algn="tl">
                    <a:srgbClr val="000000"/>
                  </a:outerShdw>
                </a:effectLst>
                <a:latin typeface="Arial" charset="0"/>
              </a:rPr>
              <a:t>Clinically silent</a:t>
            </a:r>
          </a:p>
        </p:txBody>
      </p:sp>
      <p:sp>
        <p:nvSpPr>
          <p:cNvPr id="11285" name="Line 21"/>
          <p:cNvSpPr>
            <a:spLocks noChangeShapeType="1"/>
          </p:cNvSpPr>
          <p:nvPr/>
        </p:nvSpPr>
        <p:spPr bwMode="auto">
          <a:xfrm>
            <a:off x="5345113" y="1703388"/>
            <a:ext cx="0" cy="5078412"/>
          </a:xfrm>
          <a:prstGeom prst="line">
            <a:avLst/>
          </a:prstGeom>
          <a:noFill/>
          <a:ln w="12700">
            <a:solidFill>
              <a:srgbClr val="FFFFFF"/>
            </a:solidFill>
            <a:prstDash val="lgDash"/>
            <a:round/>
            <a:headEnd type="none" w="sm" len="sm"/>
            <a:tailEnd type="none" w="sm" len="sm"/>
          </a:ln>
        </p:spPr>
        <p:txBody>
          <a:bodyPr wrap="none" anchor="ctr"/>
          <a:lstStyle/>
          <a:p>
            <a:endParaRPr lang="zh-TW" altLang="en-US"/>
          </a:p>
        </p:txBody>
      </p:sp>
      <p:sp>
        <p:nvSpPr>
          <p:cNvPr id="45078" name="AutoShape 22"/>
          <p:cNvSpPr>
            <a:spLocks noChangeArrowheads="1"/>
          </p:cNvSpPr>
          <p:nvPr/>
        </p:nvSpPr>
        <p:spPr bwMode="auto">
          <a:xfrm rot="19135228">
            <a:off x="6824663" y="4049713"/>
            <a:ext cx="498475" cy="1284287"/>
          </a:xfrm>
          <a:prstGeom prst="downArrow">
            <a:avLst>
              <a:gd name="adj1" fmla="val 50000"/>
              <a:gd name="adj2" fmla="val 65508"/>
            </a:avLst>
          </a:prstGeom>
          <a:gradFill rotWithShape="0">
            <a:gsLst>
              <a:gs pos="0">
                <a:srgbClr val="FFFFFF"/>
              </a:gs>
              <a:gs pos="100000">
                <a:srgbClr val="FF3300"/>
              </a:gs>
            </a:gsLst>
            <a:lin ang="540000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79" name="Rectangle 23"/>
          <p:cNvSpPr>
            <a:spLocks noChangeArrowheads="1"/>
          </p:cNvSpPr>
          <p:nvPr/>
        </p:nvSpPr>
        <p:spPr bwMode="auto">
          <a:xfrm>
            <a:off x="7312025" y="5029200"/>
            <a:ext cx="1831975" cy="638175"/>
          </a:xfrm>
          <a:prstGeom prst="rect">
            <a:avLst/>
          </a:prstGeom>
          <a:noFill/>
          <a:ln w="9525">
            <a:noFill/>
            <a:miter lim="800000"/>
            <a:headEnd/>
            <a:tailEnd/>
          </a:ln>
          <a:effectLst/>
        </p:spPr>
        <p:txBody>
          <a:bodyPr wrap="none" lIns="90488" tIns="44450" rIns="90488" bIns="44450">
            <a:spAutoFit/>
          </a:bodyPr>
          <a:lstStyle/>
          <a:p>
            <a:pPr algn="r" eaLnBrk="0" hangingPunct="0">
              <a:defRPr/>
            </a:pPr>
            <a:r>
              <a:rPr kumimoji="0" lang="en-US" altLang="zh-TW" b="1">
                <a:solidFill>
                  <a:srgbClr val="FFFFFF"/>
                </a:solidFill>
                <a:effectLst>
                  <a:outerShdw blurRad="38100" dist="38100" dir="2700000" algn="tl">
                    <a:srgbClr val="000000"/>
                  </a:outerShdw>
                </a:effectLst>
                <a:latin typeface="Arial" charset="0"/>
              </a:rPr>
              <a:t>Cardiovascular</a:t>
            </a:r>
            <a:br>
              <a:rPr kumimoji="0" lang="en-US" altLang="zh-TW" b="1">
                <a:solidFill>
                  <a:srgbClr val="FFFFFF"/>
                </a:solidFill>
                <a:effectLst>
                  <a:outerShdw blurRad="38100" dist="38100" dir="2700000" algn="tl">
                    <a:srgbClr val="000000"/>
                  </a:outerShdw>
                </a:effectLst>
                <a:latin typeface="Arial" charset="0"/>
              </a:rPr>
            </a:br>
            <a:r>
              <a:rPr kumimoji="0" lang="en-US" altLang="zh-TW" b="1">
                <a:solidFill>
                  <a:srgbClr val="FFFFFF"/>
                </a:solidFill>
                <a:effectLst>
                  <a:outerShdw blurRad="38100" dist="38100" dir="2700000" algn="tl">
                    <a:srgbClr val="000000"/>
                  </a:outerShdw>
                </a:effectLst>
                <a:latin typeface="Arial" charset="0"/>
              </a:rPr>
              <a:t>death</a:t>
            </a:r>
          </a:p>
        </p:txBody>
      </p:sp>
      <p:sp>
        <p:nvSpPr>
          <p:cNvPr id="45080" name="AutoShape 24"/>
          <p:cNvSpPr>
            <a:spLocks noChangeArrowheads="1"/>
          </p:cNvSpPr>
          <p:nvPr/>
        </p:nvSpPr>
        <p:spPr bwMode="auto">
          <a:xfrm rot="20640000" flipH="1">
            <a:off x="3287713" y="4200525"/>
            <a:ext cx="527050" cy="822325"/>
          </a:xfrm>
          <a:prstGeom prst="downArrow">
            <a:avLst>
              <a:gd name="adj1" fmla="val 50000"/>
              <a:gd name="adj2" fmla="val 39671"/>
            </a:avLst>
          </a:prstGeom>
          <a:gradFill rotWithShape="0">
            <a:gsLst>
              <a:gs pos="0">
                <a:srgbClr val="FFFFFF"/>
              </a:gs>
              <a:gs pos="100000">
                <a:srgbClr val="FF3300"/>
              </a:gs>
            </a:gsLst>
            <a:lin ang="540000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81" name="AutoShape 25"/>
          <p:cNvSpPr>
            <a:spLocks noChangeArrowheads="1"/>
          </p:cNvSpPr>
          <p:nvPr/>
        </p:nvSpPr>
        <p:spPr bwMode="auto">
          <a:xfrm>
            <a:off x="93663" y="5943600"/>
            <a:ext cx="5321300" cy="304800"/>
          </a:xfrm>
          <a:prstGeom prst="rightArrow">
            <a:avLst>
              <a:gd name="adj1" fmla="val 50000"/>
              <a:gd name="adj2" fmla="val 130776"/>
            </a:avLst>
          </a:prstGeom>
          <a:gradFill rotWithShape="0">
            <a:gsLst>
              <a:gs pos="0">
                <a:srgbClr val="FFFFFF"/>
              </a:gs>
              <a:gs pos="100000">
                <a:srgbClr val="00FADC"/>
              </a:gs>
            </a:gsLst>
            <a:lin ang="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82" name="Rectangle 26"/>
          <p:cNvSpPr>
            <a:spLocks noChangeArrowheads="1"/>
          </p:cNvSpPr>
          <p:nvPr/>
        </p:nvSpPr>
        <p:spPr bwMode="auto">
          <a:xfrm>
            <a:off x="1906588" y="6196013"/>
            <a:ext cx="1781175" cy="363537"/>
          </a:xfrm>
          <a:prstGeom prst="rect">
            <a:avLst/>
          </a:prstGeom>
          <a:noFill/>
          <a:ln w="9525">
            <a:noFill/>
            <a:miter lim="800000"/>
            <a:headEnd/>
            <a:tailEnd/>
          </a:ln>
          <a:effectLst/>
        </p:spPr>
        <p:txBody>
          <a:bodyPr wrap="none" lIns="90488" tIns="44450" rIns="90488" bIns="44450">
            <a:spAutoFit/>
          </a:bodyPr>
          <a:lstStyle/>
          <a:p>
            <a:pPr eaLnBrk="0" hangingPunct="0">
              <a:defRPr/>
            </a:pPr>
            <a:r>
              <a:rPr kumimoji="0" lang="en-US" altLang="zh-TW" b="1">
                <a:effectLst>
                  <a:outerShdw blurRad="38100" dist="38100" dir="2700000" algn="tl">
                    <a:srgbClr val="000000"/>
                  </a:outerShdw>
                </a:effectLst>
                <a:latin typeface="Arial" charset="0"/>
              </a:rPr>
              <a:t>Increasing age</a:t>
            </a:r>
          </a:p>
        </p:txBody>
      </p:sp>
      <p:sp>
        <p:nvSpPr>
          <p:cNvPr id="45083" name="Rectangle 27"/>
          <p:cNvSpPr>
            <a:spLocks noChangeArrowheads="1"/>
          </p:cNvSpPr>
          <p:nvPr/>
        </p:nvSpPr>
        <p:spPr bwMode="auto">
          <a:xfrm>
            <a:off x="2616200" y="4953000"/>
            <a:ext cx="2835275" cy="638175"/>
          </a:xfrm>
          <a:prstGeom prst="rect">
            <a:avLst/>
          </a:prstGeom>
          <a:noFill/>
          <a:ln w="9525">
            <a:noFill/>
            <a:miter lim="800000"/>
            <a:headEnd/>
            <a:tailEnd/>
          </a:ln>
          <a:effectLst/>
        </p:spPr>
        <p:txBody>
          <a:bodyPr wrap="none" lIns="90488" tIns="44450" rIns="90488" bIns="44450">
            <a:spAutoFit/>
          </a:bodyPr>
          <a:lstStyle/>
          <a:p>
            <a:pPr algn="ctr" eaLnBrk="0" hangingPunct="0">
              <a:defRPr/>
            </a:pPr>
            <a:r>
              <a:rPr kumimoji="0" lang="en-US" altLang="zh-TW" b="1">
                <a:effectLst>
                  <a:outerShdw blurRad="38100" dist="38100" dir="2700000" algn="tl">
                    <a:srgbClr val="000000"/>
                  </a:outerShdw>
                </a:effectLst>
                <a:latin typeface="Arial" charset="0"/>
              </a:rPr>
              <a:t>Stable angina</a:t>
            </a:r>
          </a:p>
          <a:p>
            <a:pPr algn="ctr" eaLnBrk="0" hangingPunct="0">
              <a:defRPr/>
            </a:pPr>
            <a:r>
              <a:rPr kumimoji="0" lang="en-US" altLang="zh-TW" b="1">
                <a:effectLst>
                  <a:outerShdw blurRad="38100" dist="38100" dir="2700000" algn="tl">
                    <a:srgbClr val="000000"/>
                  </a:outerShdw>
                </a:effectLst>
                <a:latin typeface="Arial" charset="0"/>
              </a:rPr>
              <a:t>Intermittent claudication</a:t>
            </a:r>
          </a:p>
        </p:txBody>
      </p:sp>
      <p:sp>
        <p:nvSpPr>
          <p:cNvPr id="45084" name="AutoShape 28"/>
          <p:cNvSpPr>
            <a:spLocks noChangeArrowheads="1"/>
          </p:cNvSpPr>
          <p:nvPr/>
        </p:nvSpPr>
        <p:spPr bwMode="auto">
          <a:xfrm rot="1080000" flipH="1">
            <a:off x="4291013" y="4200525"/>
            <a:ext cx="527050" cy="822325"/>
          </a:xfrm>
          <a:prstGeom prst="downArrow">
            <a:avLst>
              <a:gd name="adj1" fmla="val 50000"/>
              <a:gd name="adj2" fmla="val 39671"/>
            </a:avLst>
          </a:prstGeom>
          <a:gradFill rotWithShape="0">
            <a:gsLst>
              <a:gs pos="0">
                <a:srgbClr val="FFFFFF"/>
              </a:gs>
              <a:gs pos="100000">
                <a:srgbClr val="FF3300"/>
              </a:gs>
            </a:gsLst>
            <a:lin ang="540000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85" name="AutoShape 29"/>
          <p:cNvSpPr>
            <a:spLocks noChangeArrowheads="1"/>
          </p:cNvSpPr>
          <p:nvPr/>
        </p:nvSpPr>
        <p:spPr bwMode="auto">
          <a:xfrm>
            <a:off x="5345113" y="2765425"/>
            <a:ext cx="412750" cy="423863"/>
          </a:xfrm>
          <a:prstGeom prst="rightArrow">
            <a:avLst>
              <a:gd name="adj1" fmla="val 50000"/>
              <a:gd name="adj2" fmla="val 50079"/>
            </a:avLst>
          </a:prstGeom>
          <a:gradFill rotWithShape="0">
            <a:gsLst>
              <a:gs pos="0">
                <a:srgbClr val="FFFFFF"/>
              </a:gs>
              <a:gs pos="100000">
                <a:srgbClr val="00FFFF"/>
              </a:gs>
            </a:gsLst>
            <a:lin ang="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86" name="AutoShape 30"/>
          <p:cNvSpPr>
            <a:spLocks noChangeArrowheads="1"/>
          </p:cNvSpPr>
          <p:nvPr/>
        </p:nvSpPr>
        <p:spPr bwMode="auto">
          <a:xfrm flipH="1">
            <a:off x="4933950" y="2765425"/>
            <a:ext cx="411163" cy="423863"/>
          </a:xfrm>
          <a:prstGeom prst="rightArrow">
            <a:avLst>
              <a:gd name="adj1" fmla="val 50000"/>
              <a:gd name="adj2" fmla="val 50060"/>
            </a:avLst>
          </a:prstGeom>
          <a:gradFill rotWithShape="0">
            <a:gsLst>
              <a:gs pos="0">
                <a:srgbClr val="00FFFF"/>
              </a:gs>
              <a:gs pos="100000">
                <a:srgbClr val="FFFFFF"/>
              </a:gs>
            </a:gsLst>
            <a:lin ang="0" scaled="1"/>
          </a:gradFill>
          <a:ln w="9525">
            <a:noFill/>
            <a:miter lim="800000"/>
            <a:headEnd/>
            <a:tailEnd/>
          </a:ln>
          <a:effectLst/>
        </p:spPr>
        <p:txBody>
          <a:bodyPr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87" name="Rectangle 31"/>
          <p:cNvSpPr>
            <a:spLocks noChangeArrowheads="1"/>
          </p:cNvSpPr>
          <p:nvPr/>
        </p:nvSpPr>
        <p:spPr bwMode="auto">
          <a:xfrm>
            <a:off x="711200" y="6248400"/>
            <a:ext cx="1897063" cy="457200"/>
          </a:xfrm>
          <a:prstGeom prst="rect">
            <a:avLst/>
          </a:prstGeom>
          <a:noFill/>
          <a:ln w="9525">
            <a:noFill/>
            <a:miter lim="800000"/>
            <a:headEnd/>
            <a:tailEnd/>
          </a:ln>
          <a:effectLst/>
        </p:spPr>
        <p:txBody>
          <a:bodyPr lIns="90488" tIns="44450" rIns="90488" bIns="44450"/>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88" name="Rectangle 32"/>
          <p:cNvSpPr>
            <a:spLocks noChangeArrowheads="1"/>
          </p:cNvSpPr>
          <p:nvPr/>
        </p:nvSpPr>
        <p:spPr bwMode="auto">
          <a:xfrm>
            <a:off x="3149600" y="6248400"/>
            <a:ext cx="2844800" cy="457200"/>
          </a:xfrm>
          <a:prstGeom prst="rect">
            <a:avLst/>
          </a:prstGeom>
          <a:noFill/>
          <a:ln w="9525">
            <a:noFill/>
            <a:miter lim="800000"/>
            <a:headEnd/>
            <a:tailEnd/>
          </a:ln>
          <a:effectLst/>
        </p:spPr>
        <p:txBody>
          <a:bodyPr wrap="none" lIns="92075" tIns="46038" rIns="92075" bIns="46038"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89" name="AutoShape 33"/>
          <p:cNvSpPr>
            <a:spLocks noChangeArrowheads="1"/>
          </p:cNvSpPr>
          <p:nvPr/>
        </p:nvSpPr>
        <p:spPr bwMode="auto">
          <a:xfrm rot="13450201" flipH="1">
            <a:off x="7043738" y="1536700"/>
            <a:ext cx="381000" cy="1054100"/>
          </a:xfrm>
          <a:prstGeom prst="downArrow">
            <a:avLst>
              <a:gd name="adj1" fmla="val 50000"/>
              <a:gd name="adj2" fmla="val 70345"/>
            </a:avLst>
          </a:prstGeom>
          <a:gradFill rotWithShape="0">
            <a:gsLst>
              <a:gs pos="0">
                <a:srgbClr val="FFFFFF"/>
              </a:gs>
              <a:gs pos="100000">
                <a:srgbClr val="FF3300"/>
              </a:gs>
            </a:gsLst>
            <a:lin ang="0" scaled="1"/>
          </a:gradFill>
          <a:ln w="9525">
            <a:noFill/>
            <a:miter lim="800000"/>
            <a:headEnd/>
            <a:tailEnd/>
          </a:ln>
          <a:effectLst/>
        </p:spPr>
        <p:txBody>
          <a:bodyPr rot="10800000" wrap="none" lIns="90488" tIns="44450" rIns="90488" bIns="44450" anchor="ctr"/>
          <a:lstStyle/>
          <a:p>
            <a:pPr defTabSz="762000" eaLnBrk="0" hangingPunct="0">
              <a:spcBef>
                <a:spcPct val="50000"/>
              </a:spcBef>
              <a:defRPr/>
            </a:pPr>
            <a:endParaRPr kumimoji="0" lang="en-GB" sz="2400" b="1">
              <a:effectLst>
                <a:outerShdw blurRad="38100" dist="38100" dir="2700000" algn="tl">
                  <a:srgbClr val="000000"/>
                </a:outerShdw>
              </a:effectLst>
              <a:latin typeface="Times New Roman" pitchFamily="18" charset="0"/>
            </a:endParaRPr>
          </a:p>
        </p:txBody>
      </p:sp>
      <p:sp>
        <p:nvSpPr>
          <p:cNvPr id="45090" name="Rectangle 34"/>
          <p:cNvSpPr>
            <a:spLocks noChangeArrowheads="1"/>
          </p:cNvSpPr>
          <p:nvPr/>
        </p:nvSpPr>
        <p:spPr bwMode="auto">
          <a:xfrm>
            <a:off x="7442200" y="1454150"/>
            <a:ext cx="1019175" cy="638175"/>
          </a:xfrm>
          <a:prstGeom prst="rect">
            <a:avLst/>
          </a:prstGeom>
          <a:noFill/>
          <a:ln w="9525">
            <a:noFill/>
            <a:miter lim="800000"/>
            <a:headEnd/>
            <a:tailEnd/>
          </a:ln>
          <a:effectLst/>
        </p:spPr>
        <p:txBody>
          <a:bodyPr wrap="none" lIns="90488" tIns="44450" rIns="90488" bIns="44450">
            <a:spAutoFit/>
          </a:bodyPr>
          <a:lstStyle/>
          <a:p>
            <a:pPr algn="r" eaLnBrk="0" hangingPunct="0">
              <a:defRPr/>
            </a:pPr>
            <a:r>
              <a:rPr kumimoji="0" lang="en-US" altLang="zh-TW" b="1">
                <a:effectLst>
                  <a:outerShdw blurRad="38100" dist="38100" dir="2700000" algn="tl">
                    <a:srgbClr val="000000"/>
                  </a:outerShdw>
                </a:effectLst>
                <a:latin typeface="Arial" charset="0"/>
              </a:rPr>
              <a:t>Unstable</a:t>
            </a:r>
          </a:p>
          <a:p>
            <a:pPr algn="r" eaLnBrk="0" hangingPunct="0">
              <a:defRPr/>
            </a:pPr>
            <a:r>
              <a:rPr kumimoji="0" lang="en-US" altLang="zh-TW" b="1">
                <a:effectLst>
                  <a:outerShdw blurRad="38100" dist="38100" dir="2700000" algn="tl">
                    <a:srgbClr val="000000"/>
                  </a:outerShdw>
                </a:effectLst>
                <a:latin typeface="Arial" charset="0"/>
              </a:rPr>
              <a:t>angina</a:t>
            </a:r>
          </a:p>
        </p:txBody>
      </p:sp>
      <p:sp>
        <p:nvSpPr>
          <p:cNvPr id="45091" name="Text Box 35"/>
          <p:cNvSpPr txBox="1">
            <a:spLocks noChangeArrowheads="1"/>
          </p:cNvSpPr>
          <p:nvPr/>
        </p:nvSpPr>
        <p:spPr bwMode="auto">
          <a:xfrm>
            <a:off x="8293100" y="1600200"/>
            <a:ext cx="1003300" cy="823913"/>
          </a:xfrm>
          <a:prstGeom prst="rect">
            <a:avLst/>
          </a:prstGeom>
          <a:noFill/>
          <a:ln w="12700">
            <a:noFill/>
            <a:miter lim="800000"/>
            <a:headEnd type="none" w="sm" len="sm"/>
            <a:tailEnd type="none" w="sm" len="sm"/>
          </a:ln>
          <a:effectLst/>
        </p:spPr>
        <p:txBody>
          <a:bodyPr>
            <a:spAutoFit/>
          </a:bodyPr>
          <a:lstStyle/>
          <a:p>
            <a:pPr defTabSz="762000" eaLnBrk="0" hangingPunct="0">
              <a:defRPr/>
            </a:pPr>
            <a:r>
              <a:rPr kumimoji="0" lang="en-US" altLang="zh-TW" sz="4800">
                <a:solidFill>
                  <a:schemeClr val="tx2"/>
                </a:solidFill>
                <a:effectLst>
                  <a:outerShdw blurRad="38100" dist="38100" dir="2700000" algn="tl">
                    <a:srgbClr val="000000"/>
                  </a:outerShdw>
                </a:effectLst>
                <a:latin typeface="Arial" charset="0"/>
              </a:rPr>
              <a:t>}</a:t>
            </a:r>
            <a:r>
              <a:rPr kumimoji="0" lang="en-US" altLang="zh-TW" sz="2000" b="1">
                <a:solidFill>
                  <a:schemeClr val="tx2"/>
                </a:solidFill>
                <a:effectLst>
                  <a:outerShdw blurRad="38100" dist="38100" dir="2700000" algn="tl">
                    <a:srgbClr val="000000"/>
                  </a:outerShdw>
                </a:effectLst>
                <a:latin typeface="Arial" charset="0"/>
              </a:rPr>
              <a:t>ACS</a:t>
            </a:r>
            <a:endParaRPr kumimoji="0" lang="en-US" altLang="zh-TW" sz="2000" b="1">
              <a:effectLst>
                <a:outerShdw blurRad="38100" dist="38100" dir="2700000" algn="tl">
                  <a:srgbClr val="000000"/>
                </a:outerShdw>
              </a:effectLst>
              <a:latin typeface="Arial" charset="0"/>
            </a:endParaRPr>
          </a:p>
        </p:txBody>
      </p:sp>
      <p:sp>
        <p:nvSpPr>
          <p:cNvPr id="11300" name="Text Box 36"/>
          <p:cNvSpPr txBox="1">
            <a:spLocks noChangeArrowheads="1"/>
          </p:cNvSpPr>
          <p:nvPr/>
        </p:nvSpPr>
        <p:spPr bwMode="auto">
          <a:xfrm>
            <a:off x="0" y="6477000"/>
            <a:ext cx="8763000" cy="336550"/>
          </a:xfrm>
          <a:prstGeom prst="rect">
            <a:avLst/>
          </a:prstGeom>
          <a:noFill/>
          <a:ln w="12700">
            <a:noFill/>
            <a:miter lim="800000"/>
            <a:headEnd type="none" w="sm" len="sm"/>
            <a:tailEnd type="none" w="sm" len="sm"/>
          </a:ln>
        </p:spPr>
        <p:txBody>
          <a:bodyPr>
            <a:spAutoFit/>
          </a:bodyPr>
          <a:lstStyle/>
          <a:p>
            <a:pPr defTabSz="762000" eaLnBrk="0" hangingPunct="0">
              <a:spcBef>
                <a:spcPct val="50000"/>
              </a:spcBef>
            </a:pPr>
            <a:r>
              <a:rPr kumimoji="0" lang="en-US" altLang="zh-TW" sz="1600" b="1">
                <a:latin typeface="Arial" charset="0"/>
              </a:rPr>
              <a:t>ACS, acute coronary syndrome; TIA, transient ischemic attack</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endParaRPr lang="zh-TW" altLang="en-US"/>
          </a:p>
        </p:txBody>
      </p:sp>
      <p:pic>
        <p:nvPicPr>
          <p:cNvPr id="117763" name="Picture 3" descr="Heart_attack-blood clot"/>
          <p:cNvPicPr>
            <a:picLocks noGrp="1" noChangeAspect="1" noChangeArrowheads="1"/>
          </p:cNvPicPr>
          <p:nvPr>
            <p:ph idx="1"/>
          </p:nvPr>
        </p:nvPicPr>
        <p:blipFill>
          <a:blip r:embed="rId2" cstate="print"/>
          <a:srcRect/>
          <a:stretch>
            <a:fillRect/>
          </a:stretch>
        </p:blipFill>
        <p:spPr>
          <a:xfrm>
            <a:off x="1476375" y="606425"/>
            <a:ext cx="6048375" cy="532130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zh-TW" altLang="en-US">
                <a:ea typeface="標楷體" pitchFamily="65" charset="-120"/>
              </a:rPr>
              <a:t>阻塞步驟之六</a:t>
            </a:r>
          </a:p>
        </p:txBody>
      </p:sp>
      <p:sp>
        <p:nvSpPr>
          <p:cNvPr id="44035" name="Rectangle 3"/>
          <p:cNvSpPr>
            <a:spLocks noGrp="1" noChangeArrowheads="1"/>
          </p:cNvSpPr>
          <p:nvPr>
            <p:ph type="body" idx="1"/>
          </p:nvPr>
        </p:nvSpPr>
        <p:spPr/>
        <p:txBody>
          <a:bodyPr/>
          <a:lstStyle/>
          <a:p>
            <a:endParaRPr lang="zh-TW" altLang="en-US"/>
          </a:p>
        </p:txBody>
      </p:sp>
      <p:pic>
        <p:nvPicPr>
          <p:cNvPr id="44037" name="Picture 5" descr="thrombosis-2"/>
          <p:cNvPicPr>
            <a:picLocks noChangeAspect="1" noChangeArrowheads="1"/>
          </p:cNvPicPr>
          <p:nvPr/>
        </p:nvPicPr>
        <p:blipFill>
          <a:blip r:embed="rId2" cstate="print"/>
          <a:srcRect/>
          <a:stretch>
            <a:fillRect/>
          </a:stretch>
        </p:blipFill>
        <p:spPr bwMode="auto">
          <a:xfrm>
            <a:off x="990600" y="1600200"/>
            <a:ext cx="7154863"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Kuanyu\Pictures\2011義大利\DSC08330.jpg"/>
          <p:cNvPicPr>
            <a:picLocks noChangeAspect="1" noChangeArrowheads="1"/>
          </p:cNvPicPr>
          <p:nvPr/>
        </p:nvPicPr>
        <p:blipFill>
          <a:blip r:embed="rId2" cstate="print"/>
          <a:srcRect/>
          <a:stretch>
            <a:fillRect/>
          </a:stretch>
        </p:blipFill>
        <p:spPr bwMode="auto">
          <a:xfrm>
            <a:off x="0" y="548680"/>
            <a:ext cx="9144000" cy="608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8"/>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zh-TW" altLang="en-US">
                <a:ea typeface="標楷體" pitchFamily="65" charset="-120"/>
              </a:rPr>
              <a:t>症狀</a:t>
            </a:r>
          </a:p>
        </p:txBody>
      </p:sp>
      <p:sp>
        <p:nvSpPr>
          <p:cNvPr id="45059" name="Rectangle 3"/>
          <p:cNvSpPr>
            <a:spLocks noGrp="1" noChangeArrowheads="1"/>
          </p:cNvSpPr>
          <p:nvPr>
            <p:ph type="body" idx="1"/>
          </p:nvPr>
        </p:nvSpPr>
        <p:spPr>
          <a:xfrm>
            <a:off x="4419600" y="1641475"/>
            <a:ext cx="4038600" cy="4454525"/>
          </a:xfrm>
        </p:spPr>
        <p:txBody>
          <a:bodyPr/>
          <a:lstStyle/>
          <a:p>
            <a:r>
              <a:rPr lang="zh-TW" altLang="en-US">
                <a:latin typeface="標楷體" pitchFamily="65" charset="-120"/>
                <a:ea typeface="標楷體" pitchFamily="65" charset="-120"/>
              </a:rPr>
              <a:t>前胸,胸骨下壓迫感持續數分鐘之久,可傳達左手臂,下顎或上腹部</a:t>
            </a:r>
          </a:p>
          <a:p>
            <a:pPr>
              <a:buFont typeface="Wingdings" pitchFamily="2" charset="2"/>
              <a:buNone/>
            </a:pPr>
            <a:endParaRPr lang="zh-TW" altLang="en-US">
              <a:latin typeface="標楷體" pitchFamily="65" charset="-120"/>
              <a:ea typeface="標楷體" pitchFamily="65" charset="-120"/>
            </a:endParaRPr>
          </a:p>
        </p:txBody>
      </p:sp>
      <p:pic>
        <p:nvPicPr>
          <p:cNvPr id="45060" name="Picture 4" descr="angina"/>
          <p:cNvPicPr>
            <a:picLocks noChangeAspect="1" noChangeArrowheads="1"/>
          </p:cNvPicPr>
          <p:nvPr/>
        </p:nvPicPr>
        <p:blipFill>
          <a:blip r:embed="rId3" cstate="print"/>
          <a:srcRect/>
          <a:stretch>
            <a:fillRect/>
          </a:stretch>
        </p:blipFill>
        <p:spPr bwMode="auto">
          <a:xfrm>
            <a:off x="762000" y="1600200"/>
            <a:ext cx="3490913" cy="46497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defRPr/>
            </a:pPr>
            <a:r>
              <a:rPr lang="zh-TW" altLang="en-US" smtClean="0"/>
              <a:t>臨床表徵與評估</a:t>
            </a:r>
          </a:p>
        </p:txBody>
      </p:sp>
      <p:sp>
        <p:nvSpPr>
          <p:cNvPr id="250883" name="Rectangle 3"/>
          <p:cNvSpPr>
            <a:spLocks noGrp="1" noChangeArrowheads="1"/>
          </p:cNvSpPr>
          <p:nvPr>
            <p:ph type="body" idx="1"/>
          </p:nvPr>
        </p:nvSpPr>
        <p:spPr/>
        <p:txBody>
          <a:bodyPr/>
          <a:lstStyle/>
          <a:p>
            <a:pPr eaLnBrk="1" hangingPunct="1">
              <a:buFont typeface="Wingdings" pitchFamily="2" charset="2"/>
              <a:buNone/>
              <a:defRPr/>
            </a:pPr>
            <a:r>
              <a:rPr lang="en-US" altLang="zh-TW" smtClean="0"/>
              <a:t>1.</a:t>
            </a:r>
            <a:r>
              <a:rPr lang="zh-TW" altLang="en-US" smtClean="0"/>
              <a:t>胸痛：</a:t>
            </a:r>
          </a:p>
          <a:p>
            <a:pPr eaLnBrk="1" hangingPunct="1">
              <a:buFont typeface="Wingdings" pitchFamily="2" charset="2"/>
              <a:buNone/>
              <a:defRPr/>
            </a:pPr>
            <a:r>
              <a:rPr lang="zh-TW" altLang="en-US" smtClean="0"/>
              <a:t>   </a:t>
            </a:r>
            <a:r>
              <a:rPr lang="en-US" altLang="zh-TW" smtClean="0"/>
              <a:t>-70%</a:t>
            </a:r>
            <a:r>
              <a:rPr lang="zh-TW" altLang="en-US" smtClean="0"/>
              <a:t>的病人以胸痛為主要的症狀。</a:t>
            </a:r>
          </a:p>
          <a:p>
            <a:pPr eaLnBrk="1" hangingPunct="1">
              <a:buFont typeface="Wingdings" pitchFamily="2" charset="2"/>
              <a:buNone/>
              <a:defRPr/>
            </a:pPr>
            <a:r>
              <a:rPr lang="zh-TW" altLang="en-US" smtClean="0"/>
              <a:t>   </a:t>
            </a:r>
            <a:r>
              <a:rPr lang="en-US" altLang="zh-TW" smtClean="0"/>
              <a:t>-</a:t>
            </a:r>
            <a:r>
              <a:rPr lang="zh-TW" altLang="en-US" smtClean="0"/>
              <a:t>約</a:t>
            </a:r>
            <a:r>
              <a:rPr lang="en-US" altLang="zh-TW" smtClean="0"/>
              <a:t>10%</a:t>
            </a:r>
            <a:r>
              <a:rPr lang="zh-TW" altLang="en-US" smtClean="0"/>
              <a:t>的病人胸痛可發生在胸骨之劍突下或上腹部，易被誤診為胃痛。</a:t>
            </a:r>
          </a:p>
          <a:p>
            <a:pPr eaLnBrk="1" hangingPunct="1">
              <a:buFont typeface="Wingdings" pitchFamily="2" charset="2"/>
              <a:buNone/>
              <a:defRPr/>
            </a:pPr>
            <a:r>
              <a:rPr lang="zh-TW" altLang="en-US" smtClean="0"/>
              <a:t>   </a:t>
            </a:r>
            <a:r>
              <a:rPr lang="en-US" altLang="zh-TW" smtClean="0"/>
              <a:t>-</a:t>
            </a:r>
            <a:r>
              <a:rPr lang="zh-TW" altLang="en-US" smtClean="0"/>
              <a:t>約</a:t>
            </a:r>
            <a:r>
              <a:rPr lang="en-US" altLang="zh-TW" smtClean="0"/>
              <a:t>25%</a:t>
            </a:r>
            <a:r>
              <a:rPr lang="zh-TW" altLang="en-US" smtClean="0"/>
              <a:t>的病人沒有胸痛發作，也就是無痛型之心肌梗塞</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defRPr/>
            </a:pPr>
            <a:endParaRPr lang="zh-TW" altLang="zh-TW" smtClean="0"/>
          </a:p>
        </p:txBody>
      </p:sp>
      <p:sp>
        <p:nvSpPr>
          <p:cNvPr id="251907" name="Rectangle 3"/>
          <p:cNvSpPr>
            <a:spLocks noGrp="1" noChangeArrowheads="1"/>
          </p:cNvSpPr>
          <p:nvPr>
            <p:ph type="body" idx="1"/>
          </p:nvPr>
        </p:nvSpPr>
        <p:spPr/>
        <p:txBody>
          <a:bodyPr/>
          <a:lstStyle/>
          <a:p>
            <a:pPr eaLnBrk="1" hangingPunct="1">
              <a:buFont typeface="Wingdings" pitchFamily="2" charset="2"/>
              <a:buNone/>
              <a:defRPr/>
            </a:pPr>
            <a:r>
              <a:rPr lang="en-US" altLang="zh-TW" smtClean="0"/>
              <a:t>2.</a:t>
            </a:r>
            <a:r>
              <a:rPr lang="zh-TW" altLang="en-US" smtClean="0"/>
              <a:t>胸部感覺有重物壓著，呼吸困難</a:t>
            </a:r>
          </a:p>
          <a:p>
            <a:pPr eaLnBrk="1" hangingPunct="1">
              <a:buFont typeface="Wingdings" pitchFamily="2" charset="2"/>
              <a:buNone/>
              <a:defRPr/>
            </a:pPr>
            <a:r>
              <a:rPr lang="en-US" altLang="zh-TW" smtClean="0"/>
              <a:t>3.</a:t>
            </a:r>
            <a:r>
              <a:rPr lang="zh-TW" altLang="en-US" smtClean="0"/>
              <a:t>休克症狀，如冒冷汗，心跳加速，脈搏弱，蒼白、血壓下降，心跳過速等、暈厥及意識障礙、尿量減少。</a:t>
            </a:r>
          </a:p>
          <a:p>
            <a:pPr eaLnBrk="1" hangingPunct="1">
              <a:buFont typeface="Wingdings" pitchFamily="2" charset="2"/>
              <a:buNone/>
              <a:defRPr/>
            </a:pPr>
            <a:r>
              <a:rPr lang="en-US" altLang="zh-TW" smtClean="0"/>
              <a:t>4.</a:t>
            </a:r>
            <a:r>
              <a:rPr lang="zh-TW" altLang="en-US" smtClean="0"/>
              <a:t>噁心，嘔吐</a:t>
            </a:r>
          </a:p>
          <a:p>
            <a:pPr eaLnBrk="1" hangingPunct="1">
              <a:buFont typeface="Wingdings" pitchFamily="2" charset="2"/>
              <a:buNone/>
              <a:defRPr/>
            </a:pPr>
            <a:r>
              <a:rPr lang="en-US" altLang="zh-TW" smtClean="0"/>
              <a:t>5.</a:t>
            </a:r>
            <a:r>
              <a:rPr lang="zh-TW" altLang="en-US" smtClean="0"/>
              <a:t>煩躁不安</a:t>
            </a:r>
          </a:p>
          <a:p>
            <a:pPr eaLnBrk="1" hangingPunct="1">
              <a:buFont typeface="Wingdings" pitchFamily="2" charset="2"/>
              <a:buNone/>
              <a:defRPr/>
            </a:pPr>
            <a:r>
              <a:rPr lang="en-US" altLang="zh-TW" smtClean="0"/>
              <a:t>6.</a:t>
            </a:r>
            <a:r>
              <a:rPr lang="zh-TW" altLang="en-US" smtClean="0"/>
              <a:t>體溫上升</a:t>
            </a:r>
          </a:p>
          <a:p>
            <a:pPr eaLnBrk="1" hangingPunct="1">
              <a:buFont typeface="Wingdings" pitchFamily="2" charset="2"/>
              <a:buNone/>
              <a:defRPr/>
            </a:pPr>
            <a:endParaRPr lang="en-US" altLang="zh-TW"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228600"/>
            <a:ext cx="7772400" cy="896938"/>
          </a:xfrm>
        </p:spPr>
        <p:txBody>
          <a:bodyPr/>
          <a:lstStyle/>
          <a:p>
            <a:r>
              <a:rPr lang="zh-TW" altLang="en-US">
                <a:ea typeface="標楷體" pitchFamily="65" charset="-120"/>
              </a:rPr>
              <a:t>誘發因素</a:t>
            </a:r>
          </a:p>
        </p:txBody>
      </p:sp>
      <p:sp>
        <p:nvSpPr>
          <p:cNvPr id="49155" name="Rectangle 3"/>
          <p:cNvSpPr>
            <a:spLocks noGrp="1" noChangeArrowheads="1"/>
          </p:cNvSpPr>
          <p:nvPr>
            <p:ph type="body" idx="1"/>
          </p:nvPr>
        </p:nvSpPr>
        <p:spPr/>
        <p:txBody>
          <a:bodyPr/>
          <a:lstStyle/>
          <a:p>
            <a:endParaRPr lang="zh-TW" altLang="en-US"/>
          </a:p>
        </p:txBody>
      </p:sp>
      <p:pic>
        <p:nvPicPr>
          <p:cNvPr id="49156" name="Picture 4" descr="prediposing factors"/>
          <p:cNvPicPr>
            <a:picLocks noChangeAspect="1" noChangeArrowheads="1"/>
          </p:cNvPicPr>
          <p:nvPr/>
        </p:nvPicPr>
        <p:blipFill>
          <a:blip r:embed="rId2" cstate="print"/>
          <a:srcRect/>
          <a:stretch>
            <a:fillRect/>
          </a:stretch>
        </p:blipFill>
        <p:spPr bwMode="auto">
          <a:xfrm>
            <a:off x="395288" y="1254125"/>
            <a:ext cx="8353425" cy="53403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zh-TW" altLang="en-US">
                <a:ea typeface="標楷體" pitchFamily="65" charset="-120"/>
              </a:rPr>
              <a:t>危險因子</a:t>
            </a:r>
            <a:endParaRPr lang="en-US" altLang="zh-TW">
              <a:ea typeface="標楷體" pitchFamily="65" charset="-120"/>
            </a:endParaRPr>
          </a:p>
        </p:txBody>
      </p:sp>
      <p:sp>
        <p:nvSpPr>
          <p:cNvPr id="50179" name="Rectangle 3"/>
          <p:cNvSpPr>
            <a:spLocks noGrp="1" noChangeArrowheads="1"/>
          </p:cNvSpPr>
          <p:nvPr>
            <p:ph type="body" idx="1"/>
          </p:nvPr>
        </p:nvSpPr>
        <p:spPr/>
        <p:txBody>
          <a:bodyPr/>
          <a:lstStyle/>
          <a:p>
            <a:endParaRPr lang="zh-TW" altLang="en-US"/>
          </a:p>
        </p:txBody>
      </p:sp>
      <p:pic>
        <p:nvPicPr>
          <p:cNvPr id="50181" name="Picture 5" descr="risk factor for CHD"/>
          <p:cNvPicPr>
            <a:picLocks noChangeAspect="1" noChangeArrowheads="1"/>
          </p:cNvPicPr>
          <p:nvPr/>
        </p:nvPicPr>
        <p:blipFill>
          <a:blip r:embed="rId2" cstate="print"/>
          <a:srcRect/>
          <a:stretch>
            <a:fillRect/>
          </a:stretch>
        </p:blipFill>
        <p:spPr bwMode="auto">
          <a:xfrm>
            <a:off x="611188" y="1196975"/>
            <a:ext cx="7848600" cy="55800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p:txBody>
          <a:bodyPr/>
          <a:lstStyle/>
          <a:p>
            <a:r>
              <a:rPr lang="zh-TW" altLang="en-US">
                <a:ea typeface="標楷體" pitchFamily="65" charset="-120"/>
              </a:rPr>
              <a:t>診斷工具</a:t>
            </a:r>
          </a:p>
        </p:txBody>
      </p:sp>
      <p:sp>
        <p:nvSpPr>
          <p:cNvPr id="51203" name="Rectangle 1027"/>
          <p:cNvSpPr>
            <a:spLocks noGrp="1" noChangeArrowheads="1"/>
          </p:cNvSpPr>
          <p:nvPr>
            <p:ph type="body" idx="1"/>
          </p:nvPr>
        </p:nvSpPr>
        <p:spPr/>
        <p:txBody>
          <a:bodyPr/>
          <a:lstStyle/>
          <a:p>
            <a:endParaRPr lang="zh-TW" altLang="en-US"/>
          </a:p>
        </p:txBody>
      </p:sp>
      <p:pic>
        <p:nvPicPr>
          <p:cNvPr id="51206" name="Picture 1030" descr="diagnostic procedure"/>
          <p:cNvPicPr>
            <a:picLocks noChangeAspect="1" noChangeArrowheads="1"/>
          </p:cNvPicPr>
          <p:nvPr/>
        </p:nvPicPr>
        <p:blipFill>
          <a:blip r:embed="rId2" cstate="print"/>
          <a:srcRect/>
          <a:stretch>
            <a:fillRect/>
          </a:stretch>
        </p:blipFill>
        <p:spPr bwMode="auto">
          <a:xfrm>
            <a:off x="2286000" y="1219200"/>
            <a:ext cx="5240338" cy="5308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print"/>
          <a:srcRect/>
          <a:stretch>
            <a:fillRect/>
          </a:stretch>
        </p:blipFill>
        <p:spPr bwMode="auto">
          <a:xfrm>
            <a:off x="827088" y="1125538"/>
            <a:ext cx="7058025" cy="5419725"/>
          </a:xfrm>
          <a:prstGeom prst="rect">
            <a:avLst/>
          </a:prstGeom>
          <a:noFill/>
          <a:ln w="9525">
            <a:noFill/>
            <a:miter lim="800000"/>
            <a:headEnd/>
            <a:tailEnd/>
          </a:ln>
          <a:effectLst/>
        </p:spPr>
      </p:pic>
      <p:sp>
        <p:nvSpPr>
          <p:cNvPr id="118787" name="Text Box 3"/>
          <p:cNvSpPr txBox="1">
            <a:spLocks noChangeArrowheads="1"/>
          </p:cNvSpPr>
          <p:nvPr/>
        </p:nvSpPr>
        <p:spPr bwMode="auto">
          <a:xfrm>
            <a:off x="5580063" y="404813"/>
            <a:ext cx="2016125" cy="457200"/>
          </a:xfrm>
          <a:prstGeom prst="rect">
            <a:avLst/>
          </a:prstGeom>
          <a:noFill/>
          <a:ln w="9525">
            <a:noFill/>
            <a:miter lim="800000"/>
            <a:headEnd/>
            <a:tailEnd/>
          </a:ln>
          <a:effectLst/>
        </p:spPr>
        <p:txBody>
          <a:bodyPr>
            <a:spAutoFit/>
          </a:bodyPr>
          <a:lstStyle/>
          <a:p>
            <a:r>
              <a:rPr lang="zh-TW" altLang="en-US">
                <a:latin typeface="Tahoma" pitchFamily="34" charset="0"/>
                <a:ea typeface="標楷體" pitchFamily="65" charset="-120"/>
              </a:rPr>
              <a:t>電腦斷層</a:t>
            </a:r>
          </a:p>
        </p:txBody>
      </p:sp>
      <p:sp>
        <p:nvSpPr>
          <p:cNvPr id="118788" name="Text Box 4"/>
          <p:cNvSpPr txBox="1">
            <a:spLocks noChangeArrowheads="1"/>
          </p:cNvSpPr>
          <p:nvPr/>
        </p:nvSpPr>
        <p:spPr bwMode="auto">
          <a:xfrm>
            <a:off x="1403350" y="476250"/>
            <a:ext cx="1944688" cy="45720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a:ea typeface="標楷體" pitchFamily="65" charset="-120"/>
              </a:rPr>
              <a:t>心導管</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zh-TW" altLang="en-US">
                <a:ea typeface="標楷體" pitchFamily="65" charset="-120"/>
              </a:rPr>
              <a:t>處置</a:t>
            </a:r>
          </a:p>
        </p:txBody>
      </p:sp>
      <p:sp>
        <p:nvSpPr>
          <p:cNvPr id="52227" name="Rectangle 3"/>
          <p:cNvSpPr>
            <a:spLocks noGrp="1" noChangeArrowheads="1"/>
          </p:cNvSpPr>
          <p:nvPr>
            <p:ph type="body" idx="1"/>
          </p:nvPr>
        </p:nvSpPr>
        <p:spPr/>
        <p:txBody>
          <a:bodyPr/>
          <a:lstStyle/>
          <a:p>
            <a:r>
              <a:rPr lang="zh-TW" altLang="en-US">
                <a:ea typeface="標楷體" pitchFamily="65" charset="-120"/>
              </a:rPr>
              <a:t>減少致病各種誘發因子</a:t>
            </a:r>
          </a:p>
        </p:txBody>
      </p:sp>
      <p:pic>
        <p:nvPicPr>
          <p:cNvPr id="52228" name="Picture 4" descr="risk for asth"/>
          <p:cNvPicPr>
            <a:picLocks noChangeAspect="1" noChangeArrowheads="1"/>
          </p:cNvPicPr>
          <p:nvPr/>
        </p:nvPicPr>
        <p:blipFill>
          <a:blip r:embed="rId2" cstate="print"/>
          <a:srcRect/>
          <a:stretch>
            <a:fillRect/>
          </a:stretch>
        </p:blipFill>
        <p:spPr bwMode="auto">
          <a:xfrm>
            <a:off x="381000" y="2438400"/>
            <a:ext cx="8526463" cy="35909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weight loss"/>
          <p:cNvPicPr>
            <a:picLocks noChangeAspect="1" noChangeArrowheads="1"/>
          </p:cNvPicPr>
          <p:nvPr/>
        </p:nvPicPr>
        <p:blipFill>
          <a:blip r:embed="rId2" cstate="print"/>
          <a:srcRect/>
          <a:stretch>
            <a:fillRect/>
          </a:stretch>
        </p:blipFill>
        <p:spPr bwMode="auto">
          <a:xfrm>
            <a:off x="4953000" y="1600200"/>
            <a:ext cx="2994025" cy="4495800"/>
          </a:xfrm>
          <a:prstGeom prst="rect">
            <a:avLst/>
          </a:prstGeom>
          <a:noFill/>
        </p:spPr>
      </p:pic>
      <p:sp>
        <p:nvSpPr>
          <p:cNvPr id="53253" name="Text Box 5"/>
          <p:cNvSpPr txBox="1">
            <a:spLocks noChangeArrowheads="1"/>
          </p:cNvSpPr>
          <p:nvPr/>
        </p:nvSpPr>
        <p:spPr bwMode="auto">
          <a:xfrm>
            <a:off x="5029200" y="685800"/>
            <a:ext cx="2724150" cy="579438"/>
          </a:xfrm>
          <a:prstGeom prst="rect">
            <a:avLst/>
          </a:prstGeom>
          <a:noFill/>
          <a:ln w="12700" cap="sq">
            <a:noFill/>
            <a:miter lim="800000"/>
            <a:headEnd type="none" w="sm" len="sm"/>
            <a:tailEnd type="none" w="sm" len="sm"/>
          </a:ln>
          <a:effectLst/>
        </p:spPr>
        <p:txBody>
          <a:bodyPr wrap="none">
            <a:spAutoFit/>
          </a:bodyPr>
          <a:lstStyle/>
          <a:p>
            <a:r>
              <a:rPr lang="zh-TW" altLang="en-US" sz="3200">
                <a:ea typeface="標楷體" pitchFamily="65" charset="-120"/>
              </a:rPr>
              <a:t>運動,適當體重</a:t>
            </a:r>
          </a:p>
        </p:txBody>
      </p:sp>
      <p:pic>
        <p:nvPicPr>
          <p:cNvPr id="53254" name="Picture 6" descr="salt"/>
          <p:cNvPicPr>
            <a:picLocks noChangeAspect="1" noChangeArrowheads="1"/>
          </p:cNvPicPr>
          <p:nvPr/>
        </p:nvPicPr>
        <p:blipFill>
          <a:blip r:embed="rId3" cstate="print"/>
          <a:srcRect/>
          <a:stretch>
            <a:fillRect/>
          </a:stretch>
        </p:blipFill>
        <p:spPr bwMode="auto">
          <a:xfrm>
            <a:off x="1524000" y="1600200"/>
            <a:ext cx="2889250" cy="4519613"/>
          </a:xfrm>
          <a:prstGeom prst="rect">
            <a:avLst/>
          </a:prstGeom>
          <a:noFill/>
        </p:spPr>
      </p:pic>
      <p:sp>
        <p:nvSpPr>
          <p:cNvPr id="53255" name="Text Box 7"/>
          <p:cNvSpPr txBox="1">
            <a:spLocks noChangeArrowheads="1"/>
          </p:cNvSpPr>
          <p:nvPr/>
        </p:nvSpPr>
        <p:spPr bwMode="auto">
          <a:xfrm>
            <a:off x="2057400" y="685800"/>
            <a:ext cx="1809750" cy="579438"/>
          </a:xfrm>
          <a:prstGeom prst="rect">
            <a:avLst/>
          </a:prstGeom>
          <a:noFill/>
          <a:ln w="12700" cap="sq">
            <a:noFill/>
            <a:miter lim="800000"/>
            <a:headEnd type="none" w="sm" len="sm"/>
            <a:tailEnd type="none" w="sm" len="sm"/>
          </a:ln>
          <a:effectLst/>
        </p:spPr>
        <p:txBody>
          <a:bodyPr wrap="none">
            <a:spAutoFit/>
          </a:bodyPr>
          <a:lstStyle/>
          <a:p>
            <a:r>
              <a:rPr lang="zh-TW" altLang="en-US" sz="3200">
                <a:ea typeface="標楷體" pitchFamily="65" charset="-120"/>
              </a:rPr>
              <a:t>注意飲食</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5"/>
          <p:cNvSpPr>
            <a:spLocks noGrp="1" noChangeArrowheads="1"/>
          </p:cNvSpPr>
          <p:nvPr>
            <p:ph type="subTitle" idx="1"/>
          </p:nvPr>
        </p:nvSpPr>
        <p:spPr>
          <a:xfrm>
            <a:off x="827088" y="2852738"/>
            <a:ext cx="7777162" cy="1752600"/>
          </a:xfrm>
        </p:spPr>
        <p:txBody>
          <a:bodyPr/>
          <a:lstStyle/>
          <a:p>
            <a:r>
              <a:rPr lang="zh-TW" altLang="en-US"/>
              <a:t>本檔案圖片內容版權屬於原出處及原作者</a:t>
            </a:r>
          </a:p>
          <a:p>
            <a:r>
              <a:rPr lang="zh-TW" altLang="en-US"/>
              <a:t>本檔案僅供內部教學使用</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fat"/>
          <p:cNvPicPr>
            <a:picLocks noChangeAspect="1" noChangeArrowheads="1"/>
          </p:cNvPicPr>
          <p:nvPr/>
        </p:nvPicPr>
        <p:blipFill>
          <a:blip r:embed="rId2" cstate="print"/>
          <a:srcRect/>
          <a:stretch>
            <a:fillRect/>
          </a:stretch>
        </p:blipFill>
        <p:spPr bwMode="auto">
          <a:xfrm>
            <a:off x="2484438" y="0"/>
            <a:ext cx="460375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zh-TW" altLang="en-US">
                <a:ea typeface="標楷體" pitchFamily="65" charset="-120"/>
              </a:rPr>
              <a:t>適當體重</a:t>
            </a:r>
          </a:p>
        </p:txBody>
      </p:sp>
      <p:sp>
        <p:nvSpPr>
          <p:cNvPr id="77827" name="Rectangle 3"/>
          <p:cNvSpPr>
            <a:spLocks noGrp="1" noChangeArrowheads="1"/>
          </p:cNvSpPr>
          <p:nvPr>
            <p:ph type="body" idx="1"/>
          </p:nvPr>
        </p:nvSpPr>
        <p:spPr>
          <a:xfrm>
            <a:off x="685800" y="2057400"/>
            <a:ext cx="7772400" cy="4454525"/>
          </a:xfrm>
        </p:spPr>
        <p:txBody>
          <a:bodyPr/>
          <a:lstStyle/>
          <a:p>
            <a:r>
              <a:rPr lang="en-US" altLang="zh-TW">
                <a:latin typeface="標楷體" pitchFamily="65" charset="-120"/>
                <a:ea typeface="標楷體" pitchFamily="65" charset="-120"/>
              </a:rPr>
              <a:t>BMI (Body Mass Index) =</a:t>
            </a:r>
            <a:r>
              <a:rPr lang="zh-TW" altLang="en-US">
                <a:latin typeface="標楷體" pitchFamily="65" charset="-120"/>
                <a:ea typeface="標楷體" pitchFamily="65" charset="-120"/>
              </a:rPr>
              <a:t>體重(公斤)/   身高平方(平方公尺)</a:t>
            </a:r>
          </a:p>
          <a:p>
            <a:r>
              <a:rPr lang="en-US" altLang="zh-TW">
                <a:latin typeface="標楷體" pitchFamily="65" charset="-120"/>
                <a:ea typeface="標楷體" pitchFamily="65" charset="-120"/>
              </a:rPr>
              <a:t>BMI 19-25 </a:t>
            </a:r>
            <a:r>
              <a:rPr lang="en-US" altLang="zh-TW">
                <a:latin typeface="標楷體" pitchFamily="65" charset="-120"/>
                <a:ea typeface="標楷體" pitchFamily="65" charset="-120"/>
                <a:sym typeface="Wingdings" pitchFamily="2" charset="2"/>
              </a:rPr>
              <a:t></a:t>
            </a:r>
            <a:r>
              <a:rPr lang="zh-TW" altLang="en-US">
                <a:latin typeface="標楷體" pitchFamily="65" charset="-120"/>
                <a:ea typeface="標楷體" pitchFamily="65" charset="-120"/>
                <a:sym typeface="Wingdings" pitchFamily="2" charset="2"/>
              </a:rPr>
              <a:t>適當體重</a:t>
            </a:r>
            <a:endParaRPr lang="zh-TW" altLang="en-US">
              <a:latin typeface="標楷體" pitchFamily="65" charset="-120"/>
              <a:ea typeface="標楷體" pitchFamily="65" charset="-120"/>
            </a:endParaRPr>
          </a:p>
          <a:p>
            <a:r>
              <a:rPr lang="en-US" altLang="zh-TW">
                <a:latin typeface="標楷體" pitchFamily="65" charset="-120"/>
                <a:ea typeface="標楷體" pitchFamily="65" charset="-120"/>
              </a:rPr>
              <a:t>BMI 25</a:t>
            </a:r>
            <a:r>
              <a:rPr lang="zh-TW" altLang="en-US">
                <a:latin typeface="標楷體" pitchFamily="65" charset="-120"/>
                <a:ea typeface="標楷體" pitchFamily="65" charset="-120"/>
              </a:rPr>
              <a:t>-30 </a:t>
            </a:r>
            <a:r>
              <a:rPr lang="zh-TW" altLang="en-US">
                <a:latin typeface="標楷體" pitchFamily="65" charset="-120"/>
                <a:ea typeface="標楷體" pitchFamily="65" charset="-120"/>
                <a:sym typeface="Wingdings" pitchFamily="2" charset="2"/>
              </a:rPr>
              <a:t>過重</a:t>
            </a:r>
          </a:p>
          <a:p>
            <a:r>
              <a:rPr lang="en-US" altLang="zh-TW">
                <a:latin typeface="標楷體" pitchFamily="65" charset="-120"/>
                <a:ea typeface="標楷體" pitchFamily="65" charset="-120"/>
                <a:sym typeface="Wingdings" pitchFamily="2" charset="2"/>
              </a:rPr>
              <a:t>BMI &gt;30   </a:t>
            </a:r>
            <a:r>
              <a:rPr lang="zh-TW" altLang="en-US">
                <a:latin typeface="標楷體" pitchFamily="65" charset="-120"/>
                <a:ea typeface="標楷體" pitchFamily="65" charset="-120"/>
                <a:sym typeface="Wingdings" pitchFamily="2" charset="2"/>
              </a:rPr>
              <a:t>肥胖</a:t>
            </a:r>
          </a:p>
          <a:p>
            <a:r>
              <a:rPr lang="en-US" altLang="zh-TW">
                <a:latin typeface="標楷體" pitchFamily="65" charset="-120"/>
                <a:ea typeface="標楷體" pitchFamily="65" charset="-120"/>
                <a:sym typeface="Wingdings" pitchFamily="2" charset="2"/>
              </a:rPr>
              <a:t>BMI &gt;25 </a:t>
            </a:r>
            <a:r>
              <a:rPr lang="zh-TW" altLang="en-US">
                <a:latin typeface="標楷體" pitchFamily="65" charset="-120"/>
                <a:ea typeface="標楷體" pitchFamily="65" charset="-120"/>
                <a:sym typeface="Wingdings" pitchFamily="2" charset="2"/>
              </a:rPr>
              <a:t>發生冠狀動脈疾病的機會大增</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zh-TW" altLang="en-US">
                <a:ea typeface="標楷體" pitchFamily="65" charset="-120"/>
              </a:rPr>
              <a:t>飲食</a:t>
            </a:r>
          </a:p>
        </p:txBody>
      </p:sp>
      <p:sp>
        <p:nvSpPr>
          <p:cNvPr id="74755" name="Rectangle 3"/>
          <p:cNvSpPr>
            <a:spLocks noGrp="1" noChangeArrowheads="1"/>
          </p:cNvSpPr>
          <p:nvPr>
            <p:ph type="body" sz="half" idx="1"/>
          </p:nvPr>
        </p:nvSpPr>
        <p:spPr>
          <a:xfrm>
            <a:off x="685800" y="1641475"/>
            <a:ext cx="7989888" cy="3227388"/>
          </a:xfrm>
        </p:spPr>
        <p:txBody>
          <a:bodyPr/>
          <a:lstStyle/>
          <a:p>
            <a:r>
              <a:rPr lang="zh-TW" altLang="en-US" sz="2800">
                <a:latin typeface="標楷體" pitchFamily="65" charset="-120"/>
                <a:ea typeface="標楷體" pitchFamily="65" charset="-120"/>
              </a:rPr>
              <a:t>如過重應</a:t>
            </a:r>
            <a:r>
              <a:rPr lang="zh-TW" altLang="en-US" sz="2800" u="sng">
                <a:latin typeface="標楷體" pitchFamily="65" charset="-120"/>
                <a:ea typeface="標楷體" pitchFamily="65" charset="-120"/>
              </a:rPr>
              <a:t>逐漸</a:t>
            </a:r>
            <a:r>
              <a:rPr lang="zh-TW" altLang="en-US" sz="2800">
                <a:latin typeface="標楷體" pitchFamily="65" charset="-120"/>
                <a:ea typeface="標楷體" pitchFamily="65" charset="-120"/>
              </a:rPr>
              <a:t>降低熱量攝取</a:t>
            </a:r>
          </a:p>
          <a:p>
            <a:r>
              <a:rPr lang="zh-TW" altLang="en-US" sz="2800">
                <a:latin typeface="標楷體" pitchFamily="65" charset="-120"/>
                <a:ea typeface="標楷體" pitchFamily="65" charset="-120"/>
              </a:rPr>
              <a:t>少鹽 (一天少於 </a:t>
            </a:r>
            <a:r>
              <a:rPr lang="en-US" altLang="zh-TW" sz="2800">
                <a:latin typeface="標楷體" pitchFamily="65" charset="-120"/>
                <a:ea typeface="標楷體" pitchFamily="65" charset="-120"/>
              </a:rPr>
              <a:t>6 </a:t>
            </a:r>
            <a:r>
              <a:rPr lang="zh-TW" altLang="en-US" sz="2800">
                <a:latin typeface="標楷體" pitchFamily="65" charset="-120"/>
                <a:ea typeface="標楷體" pitchFamily="65" charset="-120"/>
              </a:rPr>
              <a:t>克)</a:t>
            </a:r>
          </a:p>
          <a:p>
            <a:r>
              <a:rPr lang="zh-TW" altLang="en-US" sz="2800">
                <a:latin typeface="標楷體" pitchFamily="65" charset="-120"/>
                <a:ea typeface="標楷體" pitchFamily="65" charset="-120"/>
              </a:rPr>
              <a:t>每日油脂攝取量不超過總熱量的</a:t>
            </a:r>
            <a:r>
              <a:rPr lang="en-US" altLang="zh-TW" sz="2800">
                <a:latin typeface="標楷體" pitchFamily="65" charset="-120"/>
                <a:ea typeface="標楷體" pitchFamily="65" charset="-120"/>
              </a:rPr>
              <a:t>30% </a:t>
            </a:r>
            <a:endParaRPr lang="zh-TW" altLang="en-US" sz="2800">
              <a:latin typeface="標楷體" pitchFamily="65" charset="-120"/>
              <a:ea typeface="標楷體" pitchFamily="65" charset="-120"/>
            </a:endParaRPr>
          </a:p>
          <a:p>
            <a:r>
              <a:rPr lang="zh-TW" altLang="en-US" sz="2800">
                <a:latin typeface="標楷體" pitchFamily="65" charset="-120"/>
                <a:ea typeface="標楷體" pitchFamily="65" charset="-120"/>
              </a:rPr>
              <a:t>限制飽和脂肪,以多元不飽和脂肪酸代替較佳</a:t>
            </a:r>
            <a:r>
              <a:rPr lang="en-US" altLang="zh-TW" sz="2800">
                <a:latin typeface="標楷體" pitchFamily="65" charset="-120"/>
                <a:ea typeface="標楷體" pitchFamily="65" charset="-120"/>
              </a:rPr>
              <a:t>(</a:t>
            </a:r>
            <a:r>
              <a:rPr lang="zh-TW" altLang="en-US" sz="2800">
                <a:latin typeface="標楷體" pitchFamily="65" charset="-120"/>
                <a:ea typeface="標楷體" pitchFamily="65" charset="-120"/>
              </a:rPr>
              <a:t>飽和脂肪的攝取量每天不超過總熱量的</a:t>
            </a:r>
            <a:r>
              <a:rPr lang="en-US" altLang="zh-TW" sz="2800">
                <a:latin typeface="標楷體" pitchFamily="65" charset="-120"/>
                <a:ea typeface="標楷體" pitchFamily="65" charset="-120"/>
              </a:rPr>
              <a:t>10%)</a:t>
            </a:r>
            <a:r>
              <a:rPr lang="zh-TW" altLang="en-US" sz="2800"/>
              <a:t> </a:t>
            </a:r>
            <a:endParaRPr lang="zh-TW" altLang="en-US" sz="2800">
              <a:ea typeface="標楷體" pitchFamily="65" charset="-120"/>
            </a:endParaRPr>
          </a:p>
        </p:txBody>
      </p:sp>
      <p:pic>
        <p:nvPicPr>
          <p:cNvPr id="74757" name="Picture 5" descr="man_02"/>
          <p:cNvPicPr>
            <a:picLocks noGrp="1" noChangeAspect="1" noChangeArrowheads="1"/>
          </p:cNvPicPr>
          <p:nvPr>
            <p:ph sz="half" idx="2"/>
          </p:nvPr>
        </p:nvPicPr>
        <p:blipFill>
          <a:blip r:embed="rId2" cstate="print"/>
          <a:srcRect/>
          <a:stretch>
            <a:fillRect/>
          </a:stretch>
        </p:blipFill>
        <p:spPr>
          <a:xfrm>
            <a:off x="7235825" y="4762500"/>
            <a:ext cx="1524000" cy="2095500"/>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抓圖_19"/>
          <p:cNvPicPr>
            <a:picLocks noChangeAspect="1" noChangeArrowheads="1"/>
          </p:cNvPicPr>
          <p:nvPr/>
        </p:nvPicPr>
        <p:blipFill>
          <a:blip r:embed="rId2" cstate="print"/>
          <a:srcRect/>
          <a:stretch>
            <a:fillRect/>
          </a:stretch>
        </p:blipFill>
        <p:spPr bwMode="auto">
          <a:xfrm>
            <a:off x="1116013" y="257175"/>
            <a:ext cx="6911975" cy="6343650"/>
          </a:xfrm>
          <a:prstGeom prst="rect">
            <a:avLst/>
          </a:prstGeom>
          <a:noFill/>
        </p:spPr>
      </p:pic>
      <p:sp>
        <p:nvSpPr>
          <p:cNvPr id="147462" name="Text Box 6"/>
          <p:cNvSpPr txBox="1">
            <a:spLocks noChangeArrowheads="1"/>
          </p:cNvSpPr>
          <p:nvPr/>
        </p:nvSpPr>
        <p:spPr bwMode="auto">
          <a:xfrm>
            <a:off x="8243888" y="5229225"/>
            <a:ext cx="433387" cy="13144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t>國民健康局</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zh-TW" altLang="en-US" b="1">
                <a:latin typeface="標楷體" pitchFamily="65" charset="-120"/>
                <a:ea typeface="標楷體" pitchFamily="65" charset="-120"/>
              </a:rPr>
              <a:t>飲 食 十 大 守 則</a:t>
            </a:r>
            <a:r>
              <a:rPr lang="zh-TW" altLang="en-US"/>
              <a:t> </a:t>
            </a:r>
          </a:p>
        </p:txBody>
      </p:sp>
      <p:sp>
        <p:nvSpPr>
          <p:cNvPr id="109571" name="Rectangle 3"/>
          <p:cNvSpPr>
            <a:spLocks noGrp="1" noChangeArrowheads="1"/>
          </p:cNvSpPr>
          <p:nvPr>
            <p:ph type="body" idx="1"/>
          </p:nvPr>
        </p:nvSpPr>
        <p:spPr>
          <a:xfrm>
            <a:off x="611188" y="1268413"/>
            <a:ext cx="7772400" cy="4451350"/>
          </a:xfrm>
        </p:spPr>
        <p:txBody>
          <a:bodyPr/>
          <a:lstStyle/>
          <a:p>
            <a:pPr>
              <a:lnSpc>
                <a:spcPct val="90000"/>
              </a:lnSpc>
            </a:pPr>
            <a:r>
              <a:rPr lang="zh-TW" altLang="en-US" sz="2800">
                <a:latin typeface="標楷體" pitchFamily="65" charset="-120"/>
                <a:ea typeface="標楷體" pitchFamily="65" charset="-120"/>
              </a:rPr>
              <a:t>均 衡 的 營 養 。 </a:t>
            </a:r>
          </a:p>
          <a:p>
            <a:pPr>
              <a:lnSpc>
                <a:spcPct val="90000"/>
              </a:lnSpc>
            </a:pPr>
            <a:r>
              <a:rPr lang="zh-TW" altLang="en-US" sz="2800">
                <a:latin typeface="標楷體" pitchFamily="65" charset="-120"/>
                <a:ea typeface="標楷體" pitchFamily="65" charset="-120"/>
              </a:rPr>
              <a:t>加 強 蔬 菜 水 果 類 的 攝 取 。 </a:t>
            </a:r>
          </a:p>
          <a:p>
            <a:pPr>
              <a:lnSpc>
                <a:spcPct val="90000"/>
              </a:lnSpc>
            </a:pPr>
            <a:r>
              <a:rPr lang="zh-TW" altLang="en-US" sz="2800">
                <a:latin typeface="標楷體" pitchFamily="65" charset="-120"/>
                <a:ea typeface="標楷體" pitchFamily="65" charset="-120"/>
              </a:rPr>
              <a:t>少 吃 動 物 性 脂 肪 ， 烹 飪 用 油 宜 採 植 物 油 。 </a:t>
            </a:r>
          </a:p>
          <a:p>
            <a:pPr>
              <a:lnSpc>
                <a:spcPct val="90000"/>
              </a:lnSpc>
            </a:pPr>
            <a:r>
              <a:rPr lang="zh-TW" altLang="en-US" sz="2800">
                <a:latin typeface="標楷體" pitchFamily="65" charset="-120"/>
                <a:ea typeface="標楷體" pitchFamily="65" charset="-120"/>
              </a:rPr>
              <a:t>少 吃 膽 固 醇 含 量 高 的 動 物 內 臟 。 </a:t>
            </a:r>
          </a:p>
          <a:p>
            <a:pPr>
              <a:lnSpc>
                <a:spcPct val="90000"/>
              </a:lnSpc>
            </a:pPr>
            <a:r>
              <a:rPr lang="zh-TW" altLang="en-US" sz="2800">
                <a:latin typeface="標楷體" pitchFamily="65" charset="-120"/>
                <a:ea typeface="標楷體" pitchFamily="65" charset="-120"/>
              </a:rPr>
              <a:t>肉 類 的 攝 取 宜 適 量 。 </a:t>
            </a:r>
          </a:p>
          <a:p>
            <a:pPr>
              <a:lnSpc>
                <a:spcPct val="90000"/>
              </a:lnSpc>
            </a:pPr>
            <a:r>
              <a:rPr lang="zh-TW" altLang="en-US" sz="2800">
                <a:latin typeface="標楷體" pitchFamily="65" charset="-120"/>
                <a:ea typeface="標楷體" pitchFamily="65" charset="-120"/>
              </a:rPr>
              <a:t>五 穀 類 不 可 偏 廢 。 </a:t>
            </a:r>
          </a:p>
          <a:p>
            <a:pPr>
              <a:lnSpc>
                <a:spcPct val="90000"/>
              </a:lnSpc>
            </a:pPr>
            <a:r>
              <a:rPr lang="zh-TW" altLang="en-US" sz="2800">
                <a:latin typeface="標楷體" pitchFamily="65" charset="-120"/>
                <a:ea typeface="標楷體" pitchFamily="65" charset="-120"/>
              </a:rPr>
              <a:t>調 味 及 烹 調 宜 清 淡 。 </a:t>
            </a:r>
          </a:p>
          <a:p>
            <a:pPr>
              <a:lnSpc>
                <a:spcPct val="90000"/>
              </a:lnSpc>
            </a:pPr>
            <a:r>
              <a:rPr lang="zh-TW" altLang="en-US" sz="2800">
                <a:latin typeface="標楷體" pitchFamily="65" charset="-120"/>
                <a:ea typeface="標楷體" pitchFamily="65" charset="-120"/>
              </a:rPr>
              <a:t>飲 食 莫 過 量 。 </a:t>
            </a:r>
          </a:p>
          <a:p>
            <a:pPr>
              <a:lnSpc>
                <a:spcPct val="90000"/>
              </a:lnSpc>
            </a:pPr>
            <a:r>
              <a:rPr lang="zh-TW" altLang="en-US" sz="2800">
                <a:latin typeface="標楷體" pitchFamily="65" charset="-120"/>
                <a:ea typeface="標楷體" pitchFamily="65" charset="-120"/>
              </a:rPr>
              <a:t>避 免 無 謂 的 應 酬 。 </a:t>
            </a:r>
          </a:p>
          <a:p>
            <a:pPr>
              <a:lnSpc>
                <a:spcPct val="90000"/>
              </a:lnSpc>
            </a:pPr>
            <a:r>
              <a:rPr lang="zh-TW" altLang="en-US" sz="2800">
                <a:latin typeface="標楷體" pitchFamily="65" charset="-120"/>
                <a:ea typeface="標楷體" pitchFamily="65" charset="-120"/>
              </a:rPr>
              <a:t>戒 菸 、 酒 。 </a:t>
            </a:r>
          </a:p>
        </p:txBody>
      </p:sp>
      <p:sp>
        <p:nvSpPr>
          <p:cNvPr id="109572" name="Text Box 4"/>
          <p:cNvSpPr txBox="1">
            <a:spLocks noChangeArrowheads="1"/>
          </p:cNvSpPr>
          <p:nvPr/>
        </p:nvSpPr>
        <p:spPr bwMode="auto">
          <a:xfrm>
            <a:off x="6911975" y="6021388"/>
            <a:ext cx="2232025"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t>行政院衛生署</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8" name="Rectangle 6"/>
          <p:cNvSpPr>
            <a:spLocks noGrp="1" noChangeArrowheads="1"/>
          </p:cNvSpPr>
          <p:nvPr>
            <p:ph type="title"/>
          </p:nvPr>
        </p:nvSpPr>
        <p:spPr/>
        <p:txBody>
          <a:bodyPr/>
          <a:lstStyle/>
          <a:p>
            <a:endParaRPr lang="zh-TW" altLang="en-US"/>
          </a:p>
        </p:txBody>
      </p:sp>
      <p:pic>
        <p:nvPicPr>
          <p:cNvPr id="110597" name="Picture 5" descr="抓圖_12"/>
          <p:cNvPicPr>
            <a:picLocks noGrp="1" noChangeAspect="1" noChangeArrowheads="1"/>
          </p:cNvPicPr>
          <p:nvPr>
            <p:ph idx="1"/>
          </p:nvPr>
        </p:nvPicPr>
        <p:blipFill>
          <a:blip r:embed="rId2" cstate="print"/>
          <a:srcRect/>
          <a:stretch>
            <a:fillRect/>
          </a:stretch>
        </p:blipFill>
        <p:spPr>
          <a:xfrm>
            <a:off x="684213" y="403225"/>
            <a:ext cx="7704137" cy="5811838"/>
          </a:xfrm>
          <a:noFill/>
          <a:ln/>
        </p:spPr>
      </p:pic>
      <p:sp>
        <p:nvSpPr>
          <p:cNvPr id="110600" name="Text Box 8"/>
          <p:cNvSpPr txBox="1">
            <a:spLocks noChangeArrowheads="1"/>
          </p:cNvSpPr>
          <p:nvPr/>
        </p:nvSpPr>
        <p:spPr bwMode="auto">
          <a:xfrm>
            <a:off x="6948488" y="6237288"/>
            <a:ext cx="1944687"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t>董氏基金會</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抓圖_13"/>
          <p:cNvPicPr>
            <a:picLocks noChangeAspect="1" noChangeArrowheads="1"/>
          </p:cNvPicPr>
          <p:nvPr/>
        </p:nvPicPr>
        <p:blipFill>
          <a:blip r:embed="rId2" cstate="print"/>
          <a:srcRect/>
          <a:stretch>
            <a:fillRect/>
          </a:stretch>
        </p:blipFill>
        <p:spPr bwMode="auto">
          <a:xfrm>
            <a:off x="900113" y="2060575"/>
            <a:ext cx="7632700" cy="3698875"/>
          </a:xfrm>
          <a:prstGeom prst="rect">
            <a:avLst/>
          </a:prstGeom>
          <a:noFill/>
        </p:spPr>
      </p:pic>
      <p:sp>
        <p:nvSpPr>
          <p:cNvPr id="113669" name="Text Box 5"/>
          <p:cNvSpPr txBox="1">
            <a:spLocks noChangeArrowheads="1"/>
          </p:cNvSpPr>
          <p:nvPr/>
        </p:nvSpPr>
        <p:spPr bwMode="auto">
          <a:xfrm>
            <a:off x="6732588" y="6308725"/>
            <a:ext cx="1944687"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t>董氏基金會</a:t>
            </a:r>
          </a:p>
        </p:txBody>
      </p:sp>
      <p:pic>
        <p:nvPicPr>
          <p:cNvPr id="113671" name="Picture 7" descr="man_01"/>
          <p:cNvPicPr>
            <a:picLocks noChangeAspect="1" noChangeArrowheads="1"/>
          </p:cNvPicPr>
          <p:nvPr/>
        </p:nvPicPr>
        <p:blipFill>
          <a:blip r:embed="rId3" cstate="print"/>
          <a:srcRect/>
          <a:stretch>
            <a:fillRect/>
          </a:stretch>
        </p:blipFill>
        <p:spPr bwMode="auto">
          <a:xfrm>
            <a:off x="7620000" y="0"/>
            <a:ext cx="1524000" cy="20955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467544" y="476672"/>
            <a:ext cx="8229600" cy="1143000"/>
          </a:xfrm>
        </p:spPr>
        <p:txBody>
          <a:bodyPr/>
          <a:lstStyle/>
          <a:p>
            <a:pPr fontAlgn="auto">
              <a:spcAft>
                <a:spcPts val="0"/>
              </a:spcAft>
              <a:defRPr/>
            </a:pPr>
            <a:r>
              <a:rPr lang="zh-TW" altLang="en-US" dirty="0" smtClean="0"/>
              <a:t>高血脂</a:t>
            </a:r>
          </a:p>
        </p:txBody>
      </p:sp>
      <p:pic>
        <p:nvPicPr>
          <p:cNvPr id="56323" name="Picture 2" descr="http://lh5.ggpht.com/_7QThcei3C2c/SgBeqTtvRYI/AAAAAAAAEnQ/WxgWjMDjd_4/s640/%E8%86%BD%E5%9B%BA%E9%86%87.jpg"/>
          <p:cNvPicPr>
            <a:picLocks noChangeAspect="1" noChangeArrowheads="1"/>
          </p:cNvPicPr>
          <p:nvPr/>
        </p:nvPicPr>
        <p:blipFill>
          <a:blip r:embed="rId2" cstate="print"/>
          <a:srcRect/>
          <a:stretch>
            <a:fillRect/>
          </a:stretch>
        </p:blipFill>
        <p:spPr bwMode="auto">
          <a:xfrm>
            <a:off x="1475656" y="2132856"/>
            <a:ext cx="6049145" cy="4129705"/>
          </a:xfrm>
          <a:prstGeom prst="rect">
            <a:avLst/>
          </a:prstGeom>
          <a:noFill/>
          <a:ln w="9525">
            <a:noFill/>
            <a:miter lim="800000"/>
            <a:headEnd/>
            <a:tailEnd/>
          </a:ln>
        </p:spPr>
      </p:pic>
      <p:sp>
        <p:nvSpPr>
          <p:cNvPr id="4" name="文字方塊 3"/>
          <p:cNvSpPr txBox="1"/>
          <p:nvPr/>
        </p:nvSpPr>
        <p:spPr>
          <a:xfrm>
            <a:off x="6444208" y="6525344"/>
            <a:ext cx="1512168" cy="261610"/>
          </a:xfrm>
          <a:prstGeom prst="rect">
            <a:avLst/>
          </a:prstGeom>
          <a:noFill/>
        </p:spPr>
        <p:txBody>
          <a:bodyPr wrap="square" rtlCol="0">
            <a:spAutoFit/>
          </a:bodyPr>
          <a:lstStyle/>
          <a:p>
            <a:r>
              <a:rPr lang="zh-TW" altLang="en-US" sz="1100" dirty="0" smtClean="0"/>
              <a:t>節錄自網路</a:t>
            </a:r>
            <a:endParaRPr lang="zh-TW" altLang="en-US" sz="11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p:cNvPicPr>
            <a:picLocks noChangeAspect="1" noChangeArrowheads="1"/>
          </p:cNvPicPr>
          <p:nvPr/>
        </p:nvPicPr>
        <p:blipFill>
          <a:blip r:embed="rId2" cstate="print"/>
          <a:srcRect/>
          <a:stretch>
            <a:fillRect/>
          </a:stretch>
        </p:blipFill>
        <p:spPr bwMode="auto">
          <a:xfrm>
            <a:off x="1835150" y="1557338"/>
            <a:ext cx="6337300" cy="3992562"/>
          </a:xfrm>
          <a:prstGeom prst="rect">
            <a:avLst/>
          </a:prstGeom>
          <a:noFill/>
          <a:ln w="12700" cap="sq">
            <a:noFill/>
            <a:miter lim="800000"/>
            <a:headEnd type="none" w="sm" len="sm"/>
            <a:tailEnd type="none" w="sm" len="sm"/>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lstStyle/>
          <a:p>
            <a:r>
              <a:rPr lang="en-US" altLang="zh-TW" smtClean="0"/>
              <a:t>Hyperlipidemia</a:t>
            </a:r>
            <a:endParaRPr lang="zh-TW" altLang="en-US" smtClean="0"/>
          </a:p>
        </p:txBody>
      </p:sp>
      <p:sp>
        <p:nvSpPr>
          <p:cNvPr id="58371" name="內容版面配置區 2"/>
          <p:cNvSpPr>
            <a:spLocks noGrp="1"/>
          </p:cNvSpPr>
          <p:nvPr>
            <p:ph idx="1"/>
          </p:nvPr>
        </p:nvSpPr>
        <p:spPr/>
        <p:txBody>
          <a:bodyPr/>
          <a:lstStyle/>
          <a:p>
            <a:r>
              <a:rPr lang="en-US" altLang="zh-TW" smtClean="0"/>
              <a:t>Hyperlipidemia</a:t>
            </a:r>
            <a:r>
              <a:rPr lang="en-US" altLang="zh-TW" smtClean="0">
                <a:sym typeface="Wingdings" pitchFamily="2" charset="2"/>
              </a:rPr>
              <a:t> </a:t>
            </a:r>
            <a:r>
              <a:rPr lang="en-US" altLang="zh-TW" smtClean="0"/>
              <a:t>Dyslipoproteinemia</a:t>
            </a:r>
          </a:p>
          <a:p>
            <a:r>
              <a:rPr lang="en-US" altLang="zh-TW" smtClean="0"/>
              <a:t>Dyslipidemia</a:t>
            </a:r>
            <a:endParaRPr lang="zh-TW" altLang="en-US" smtClean="0"/>
          </a:p>
        </p:txBody>
      </p:sp>
      <p:pic>
        <p:nvPicPr>
          <p:cNvPr id="58372" name="Picture 4" descr="C:\Users\Kuanyu\Pictures\fat_baby.jpg"/>
          <p:cNvPicPr>
            <a:picLocks noChangeAspect="1" noChangeArrowheads="1"/>
          </p:cNvPicPr>
          <p:nvPr/>
        </p:nvPicPr>
        <p:blipFill>
          <a:blip r:embed="rId2" cstate="print"/>
          <a:srcRect/>
          <a:stretch>
            <a:fillRect/>
          </a:stretch>
        </p:blipFill>
        <p:spPr bwMode="auto">
          <a:xfrm>
            <a:off x="3071813" y="2857500"/>
            <a:ext cx="5214937" cy="352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smtClean="0"/>
              <a:t>心臟結構簡介</a:t>
            </a:r>
            <a:endParaRPr lang="en-US" altLang="zh-TW" dirty="0" smtClean="0"/>
          </a:p>
          <a:p>
            <a:r>
              <a:rPr lang="zh-TW" altLang="en-US" dirty="0" smtClean="0"/>
              <a:t>冠狀動脈</a:t>
            </a:r>
            <a:r>
              <a:rPr lang="zh-TW" altLang="en-US" dirty="0" smtClean="0"/>
              <a:t>疾病的成因與臨床表現</a:t>
            </a:r>
            <a:endParaRPr lang="en-US" altLang="zh-TW" dirty="0" smtClean="0"/>
          </a:p>
          <a:p>
            <a:r>
              <a:rPr lang="zh-TW" altLang="en-US" dirty="0" smtClean="0"/>
              <a:t>冠狀動脈疾病的</a:t>
            </a:r>
            <a:r>
              <a:rPr lang="zh-TW" altLang="en-US" dirty="0" smtClean="0"/>
              <a:t>診斷</a:t>
            </a:r>
            <a:endParaRPr lang="en-US" altLang="zh-TW" dirty="0" smtClean="0"/>
          </a:p>
          <a:p>
            <a:r>
              <a:rPr lang="zh-TW" altLang="en-US" dirty="0" smtClean="0"/>
              <a:t>冠狀動脈疾病</a:t>
            </a:r>
            <a:r>
              <a:rPr lang="zh-TW" altLang="en-US" dirty="0" smtClean="0"/>
              <a:t>的治療</a:t>
            </a:r>
            <a:r>
              <a:rPr lang="zh-TW" altLang="en-US" dirty="0" smtClean="0"/>
              <a:t>與</a:t>
            </a:r>
            <a:r>
              <a:rPr lang="zh-TW" altLang="en-US" dirty="0" smtClean="0"/>
              <a:t>預防 </a:t>
            </a:r>
            <a:r>
              <a:rPr lang="en-US" altLang="zh-TW" dirty="0" smtClean="0"/>
              <a:t>(</a:t>
            </a:r>
            <a:r>
              <a:rPr lang="zh-TW" altLang="en-US" dirty="0" smtClean="0"/>
              <a:t>包含高血壓，高血脂，糖尿病的基本治療</a:t>
            </a:r>
            <a:r>
              <a:rPr lang="en-US" altLang="zh-TW" dirty="0" smtClean="0"/>
              <a:t>)</a:t>
            </a:r>
            <a:endParaRPr lang="zh-TW"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endParaRPr lang="zh-TW" altLang="en-US" smtClean="0"/>
          </a:p>
        </p:txBody>
      </p:sp>
      <p:sp>
        <p:nvSpPr>
          <p:cNvPr id="3" name="內容版面配置區 2"/>
          <p:cNvSpPr>
            <a:spLocks noGrp="1"/>
          </p:cNvSpPr>
          <p:nvPr>
            <p:ph idx="1"/>
          </p:nvPr>
        </p:nvSpPr>
        <p:spPr/>
        <p:txBody>
          <a:bodyPr>
            <a:normAutofit/>
          </a:bodyPr>
          <a:lstStyle/>
          <a:p>
            <a:pPr marL="274320" indent="-274320" fontAlgn="auto">
              <a:spcAft>
                <a:spcPts val="0"/>
              </a:spcAft>
              <a:buClr>
                <a:schemeClr val="accent3"/>
              </a:buClr>
              <a:buFont typeface="Wingdings 2"/>
              <a:buChar char=""/>
              <a:defRPr/>
            </a:pPr>
            <a:r>
              <a:rPr lang="zh-TW" altLang="en-US" dirty="0" smtClean="0">
                <a:latin typeface="+mn-ea"/>
              </a:rPr>
              <a:t>高血脂即血中脂肪含量過高 </a:t>
            </a:r>
            <a:r>
              <a:rPr lang="en-US" altLang="zh-TW" b="1" dirty="0" smtClean="0">
                <a:latin typeface="+mn-ea"/>
              </a:rPr>
              <a:t>, </a:t>
            </a:r>
            <a:r>
              <a:rPr lang="zh-TW" altLang="en-US" b="1" dirty="0" smtClean="0">
                <a:latin typeface="+mn-ea"/>
              </a:rPr>
              <a:t>包括膽固醇</a:t>
            </a:r>
            <a:r>
              <a:rPr lang="en-US" altLang="zh-TW" b="1" dirty="0" smtClean="0">
                <a:latin typeface="+mn-ea"/>
              </a:rPr>
              <a:t>( Cholesterol ) </a:t>
            </a:r>
            <a:r>
              <a:rPr lang="zh-TW" altLang="en-US" b="1" dirty="0" smtClean="0">
                <a:latin typeface="+mn-ea"/>
              </a:rPr>
              <a:t>及三酸甘油脂</a:t>
            </a:r>
            <a:r>
              <a:rPr lang="en-US" altLang="zh-TW" b="1" dirty="0" smtClean="0">
                <a:latin typeface="+mn-ea"/>
              </a:rPr>
              <a:t>( Triglyceride )</a:t>
            </a:r>
            <a:r>
              <a:rPr lang="zh-TW" altLang="en-US" b="1" dirty="0" smtClean="0">
                <a:latin typeface="+mn-ea"/>
              </a:rPr>
              <a:t>。</a:t>
            </a:r>
            <a:endParaRPr lang="en-US" altLang="zh-TW" b="1" dirty="0" smtClean="0">
              <a:latin typeface="+mn-ea"/>
            </a:endParaRPr>
          </a:p>
          <a:p>
            <a:pPr marL="274320" indent="-274320" fontAlgn="auto">
              <a:spcAft>
                <a:spcPts val="0"/>
              </a:spcAft>
              <a:buClr>
                <a:schemeClr val="accent3"/>
              </a:buClr>
              <a:buFont typeface="Wingdings 2"/>
              <a:buChar char=""/>
              <a:defRPr/>
            </a:pPr>
            <a:r>
              <a:rPr lang="zh-TW" altLang="en-US" dirty="0" smtClean="0">
                <a:latin typeface="+mn-ea"/>
              </a:rPr>
              <a:t>脂蛋白 </a:t>
            </a:r>
            <a:r>
              <a:rPr lang="en-US" altLang="zh-TW" b="1" dirty="0">
                <a:latin typeface="+mn-ea"/>
              </a:rPr>
              <a:t>: </a:t>
            </a:r>
            <a:r>
              <a:rPr lang="zh-TW" altLang="en-US" b="1" dirty="0">
                <a:latin typeface="+mn-ea"/>
              </a:rPr>
              <a:t>脂質有不溶於水的特性</a:t>
            </a:r>
            <a:r>
              <a:rPr lang="en-US" altLang="zh-TW" b="1" dirty="0">
                <a:latin typeface="+mn-ea"/>
              </a:rPr>
              <a:t>, </a:t>
            </a:r>
            <a:r>
              <a:rPr lang="zh-TW" altLang="en-US" b="1" dirty="0">
                <a:latin typeface="+mn-ea"/>
              </a:rPr>
              <a:t>須先溶於親水性的蛋白質中</a:t>
            </a:r>
            <a:r>
              <a:rPr lang="en-US" altLang="zh-TW" b="1" dirty="0">
                <a:latin typeface="+mn-ea"/>
              </a:rPr>
              <a:t>, </a:t>
            </a:r>
            <a:r>
              <a:rPr lang="zh-TW" altLang="en-US" b="1" dirty="0">
                <a:latin typeface="+mn-ea"/>
              </a:rPr>
              <a:t>才能在全身血液中循環</a:t>
            </a:r>
            <a:r>
              <a:rPr lang="en-US" altLang="zh-TW" b="1" dirty="0">
                <a:latin typeface="+mn-ea"/>
              </a:rPr>
              <a:t>, </a:t>
            </a:r>
            <a:r>
              <a:rPr lang="zh-TW" altLang="en-US" b="1" dirty="0">
                <a:latin typeface="+mn-ea"/>
              </a:rPr>
              <a:t>這些蛋白質即脂蛋白</a:t>
            </a:r>
            <a:r>
              <a:rPr lang="en-US" altLang="zh-TW" b="1" dirty="0">
                <a:latin typeface="+mn-ea"/>
              </a:rPr>
              <a:t>( lipoprotein ), </a:t>
            </a:r>
            <a:r>
              <a:rPr lang="zh-TW" altLang="en-US" b="1" dirty="0">
                <a:latin typeface="+mn-ea"/>
              </a:rPr>
              <a:t>為膽固醇與三酸甘油脂的運送工具</a:t>
            </a:r>
          </a:p>
          <a:p>
            <a:pPr marL="274320" indent="-274320" fontAlgn="auto">
              <a:spcAft>
                <a:spcPts val="0"/>
              </a:spcAft>
              <a:buClr>
                <a:schemeClr val="accent3"/>
              </a:buClr>
              <a:buFont typeface="Wingdings 2"/>
              <a:buChar char=""/>
              <a:defRPr/>
            </a:pPr>
            <a:endParaRPr lang="zh-TW"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title"/>
          </p:nvPr>
        </p:nvSpPr>
        <p:spPr/>
        <p:txBody>
          <a:bodyPr/>
          <a:lstStyle/>
          <a:p>
            <a:r>
              <a:rPr lang="en-US" altLang="zh-TW" smtClean="0"/>
              <a:t>Lipid Transport System</a:t>
            </a:r>
          </a:p>
        </p:txBody>
      </p:sp>
      <p:pic>
        <p:nvPicPr>
          <p:cNvPr id="60419" name="Picture 5" descr="42FF4"/>
          <p:cNvPicPr>
            <a:picLocks noGrp="1" noChangeAspect="1" noChangeArrowheads="1"/>
          </p:cNvPicPr>
          <p:nvPr>
            <p:ph idx="1"/>
          </p:nvPr>
        </p:nvPicPr>
        <p:blipFill>
          <a:blip r:embed="rId2" cstate="print"/>
          <a:srcRect/>
          <a:stretch>
            <a:fillRect/>
          </a:stretch>
        </p:blipFill>
        <p:spPr>
          <a:xfrm>
            <a:off x="457200" y="1814513"/>
            <a:ext cx="7467600" cy="4097337"/>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42FF5A"/>
          <p:cNvPicPr>
            <a:picLocks noChangeAspect="1" noChangeArrowheads="1"/>
          </p:cNvPicPr>
          <p:nvPr/>
        </p:nvPicPr>
        <p:blipFill>
          <a:blip r:embed="rId2" cstate="print"/>
          <a:srcRect/>
          <a:stretch>
            <a:fillRect/>
          </a:stretch>
        </p:blipFill>
        <p:spPr bwMode="auto">
          <a:xfrm>
            <a:off x="1403350" y="476250"/>
            <a:ext cx="6048375" cy="589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endParaRPr lang="zh-TW" altLang="en-US" smtClean="0"/>
          </a:p>
        </p:txBody>
      </p:sp>
      <p:sp>
        <p:nvSpPr>
          <p:cNvPr id="62467" name="內容版面配置區 2"/>
          <p:cNvSpPr>
            <a:spLocks noGrp="1"/>
          </p:cNvSpPr>
          <p:nvPr>
            <p:ph idx="1"/>
          </p:nvPr>
        </p:nvSpPr>
        <p:spPr/>
        <p:txBody>
          <a:bodyPr/>
          <a:lstStyle/>
          <a:p>
            <a:r>
              <a:rPr lang="zh-TW" altLang="en-US" smtClean="0"/>
              <a:t>高血脂與動脈硬化疾病高度相關</a:t>
            </a:r>
            <a:endParaRPr lang="en-US" altLang="zh-TW" smtClean="0"/>
          </a:p>
          <a:p>
            <a:r>
              <a:rPr lang="en-US" altLang="zh-TW" smtClean="0"/>
              <a:t>Cholesterol increase 10%</a:t>
            </a:r>
            <a:r>
              <a:rPr lang="en-US" altLang="zh-TW" smtClean="0">
                <a:sym typeface="Wingdings" pitchFamily="2" charset="2"/>
              </a:rPr>
              <a:t> CHD increase 20-30 % </a:t>
            </a:r>
            <a:endParaRPr lang="zh-TW"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66713" y="190500"/>
            <a:ext cx="8382000" cy="1143000"/>
          </a:xfrm>
        </p:spPr>
        <p:txBody>
          <a:bodyPr/>
          <a:lstStyle/>
          <a:p>
            <a:pPr defTabSz="762000" fontAlgn="auto">
              <a:spcAft>
                <a:spcPts val="0"/>
              </a:spcAft>
              <a:defRPr/>
            </a:pPr>
            <a:r>
              <a:rPr lang="en-US" altLang="zh-TW" sz="3200" smtClean="0"/>
              <a:t>Relationship Between Changes in </a:t>
            </a:r>
            <a:br>
              <a:rPr lang="en-US" altLang="zh-TW" sz="3200" smtClean="0"/>
            </a:br>
            <a:r>
              <a:rPr lang="en-US" altLang="zh-TW" sz="3200" smtClean="0"/>
              <a:t>LDL-C and HDL-C Levels and CHD Risk</a:t>
            </a:r>
          </a:p>
        </p:txBody>
      </p:sp>
      <p:sp>
        <p:nvSpPr>
          <p:cNvPr id="63491" name="Text Box 3"/>
          <p:cNvSpPr txBox="1">
            <a:spLocks noChangeArrowheads="1"/>
          </p:cNvSpPr>
          <p:nvPr/>
        </p:nvSpPr>
        <p:spPr bwMode="auto">
          <a:xfrm>
            <a:off x="1366838" y="5908675"/>
            <a:ext cx="5910262" cy="565150"/>
          </a:xfrm>
          <a:prstGeom prst="rect">
            <a:avLst/>
          </a:prstGeom>
          <a:noFill/>
          <a:ln w="19050">
            <a:noFill/>
            <a:miter lim="800000"/>
            <a:headEnd/>
            <a:tailEnd/>
          </a:ln>
        </p:spPr>
        <p:txBody>
          <a:bodyPr lIns="182880" bIns="182880" anchor="b">
            <a:spAutoFit/>
          </a:bodyPr>
          <a:lstStyle/>
          <a:p>
            <a:pPr>
              <a:spcBef>
                <a:spcPct val="50000"/>
              </a:spcBef>
            </a:pPr>
            <a:r>
              <a:rPr lang="en-US" altLang="en-US" sz="1100"/>
              <a:t>Third Report of the NCEP Expert Panel. NIH Publication No. 01-3670 2001. h</a:t>
            </a:r>
            <a:r>
              <a:rPr lang="en-US" altLang="zh-TW" sz="1100"/>
              <a:t>ttp://hin.nhlbi.nih.gov/ncep_slds/menu.htm</a:t>
            </a:r>
            <a:endParaRPr lang="en-US" altLang="zh-TW" sz="1100" i="1"/>
          </a:p>
        </p:txBody>
      </p:sp>
      <p:grpSp>
        <p:nvGrpSpPr>
          <p:cNvPr id="2" name="Group 10"/>
          <p:cNvGrpSpPr>
            <a:grpSpLocks/>
          </p:cNvGrpSpPr>
          <p:nvPr/>
        </p:nvGrpSpPr>
        <p:grpSpPr bwMode="auto">
          <a:xfrm>
            <a:off x="560388" y="2659063"/>
            <a:ext cx="7997825" cy="1906587"/>
            <a:chOff x="353" y="1684"/>
            <a:chExt cx="5038" cy="1201"/>
          </a:xfrm>
        </p:grpSpPr>
        <p:sp>
          <p:nvSpPr>
            <p:cNvPr id="63493" name="AutoShape 4"/>
            <p:cNvSpPr>
              <a:spLocks noChangeArrowheads="1"/>
            </p:cNvSpPr>
            <p:nvPr/>
          </p:nvSpPr>
          <p:spPr bwMode="auto">
            <a:xfrm>
              <a:off x="353" y="1684"/>
              <a:ext cx="2448" cy="1201"/>
            </a:xfrm>
            <a:prstGeom prst="downArrow">
              <a:avLst>
                <a:gd name="adj1" fmla="val 74509"/>
                <a:gd name="adj2" fmla="val 66694"/>
              </a:avLst>
            </a:prstGeom>
            <a:gradFill rotWithShape="0">
              <a:gsLst>
                <a:gs pos="0">
                  <a:srgbClr val="FFCE66"/>
                </a:gs>
                <a:gs pos="100000">
                  <a:srgbClr val="FFB310"/>
                </a:gs>
              </a:gsLst>
              <a:lin ang="5400000" scaled="1"/>
            </a:gradFill>
            <a:ln w="19050">
              <a:solidFill>
                <a:schemeClr val="tx1"/>
              </a:solidFill>
              <a:miter lim="800000"/>
              <a:headEnd/>
              <a:tailEnd/>
            </a:ln>
          </p:spPr>
          <p:txBody>
            <a:bodyPr wrap="none" anchor="ctr"/>
            <a:lstStyle/>
            <a:p>
              <a:endParaRPr lang="zh-TW" altLang="en-US"/>
            </a:p>
          </p:txBody>
        </p:sp>
        <p:sp>
          <p:nvSpPr>
            <p:cNvPr id="63494" name="Text Box 5"/>
            <p:cNvSpPr txBox="1">
              <a:spLocks noChangeArrowheads="1"/>
            </p:cNvSpPr>
            <p:nvPr/>
          </p:nvSpPr>
          <p:spPr bwMode="auto">
            <a:xfrm>
              <a:off x="740" y="1758"/>
              <a:ext cx="1656" cy="902"/>
            </a:xfrm>
            <a:prstGeom prst="rect">
              <a:avLst/>
            </a:prstGeom>
            <a:noFill/>
            <a:ln w="19050">
              <a:noFill/>
              <a:miter lim="800000"/>
              <a:headEnd/>
              <a:tailEnd/>
            </a:ln>
          </p:spPr>
          <p:txBody>
            <a:bodyPr>
              <a:spAutoFit/>
            </a:bodyPr>
            <a:lstStyle/>
            <a:p>
              <a:pPr algn="ctr">
                <a:spcBef>
                  <a:spcPct val="50000"/>
                </a:spcBef>
              </a:pPr>
              <a:r>
                <a:rPr lang="en-US" altLang="zh-TW" sz="2200" b="1">
                  <a:solidFill>
                    <a:schemeClr val="bg1"/>
                  </a:solidFill>
                </a:rPr>
                <a:t>1% decrease</a:t>
              </a:r>
              <a:br>
                <a:rPr lang="en-US" altLang="zh-TW" sz="2200" b="1">
                  <a:solidFill>
                    <a:schemeClr val="bg1"/>
                  </a:solidFill>
                </a:rPr>
              </a:br>
              <a:r>
                <a:rPr lang="en-US" altLang="zh-TW" sz="2200" b="1">
                  <a:solidFill>
                    <a:schemeClr val="bg1"/>
                  </a:solidFill>
                </a:rPr>
                <a:t>in LDL-C reduces CHD risk by</a:t>
              </a:r>
              <a:br>
                <a:rPr lang="en-US" altLang="zh-TW" sz="2200" b="1">
                  <a:solidFill>
                    <a:schemeClr val="bg1"/>
                  </a:solidFill>
                </a:rPr>
              </a:br>
              <a:r>
                <a:rPr lang="en-US" altLang="zh-TW" sz="2200" b="1">
                  <a:solidFill>
                    <a:schemeClr val="bg1"/>
                  </a:solidFill>
                </a:rPr>
                <a:t>1%</a:t>
              </a:r>
            </a:p>
          </p:txBody>
        </p:sp>
        <p:sp>
          <p:nvSpPr>
            <p:cNvPr id="774150" name="AutoShape 6"/>
            <p:cNvSpPr>
              <a:spLocks noChangeArrowheads="1"/>
            </p:cNvSpPr>
            <p:nvPr/>
          </p:nvSpPr>
          <p:spPr bwMode="auto">
            <a:xfrm rot="10800000">
              <a:off x="2943" y="1684"/>
              <a:ext cx="2448" cy="1201"/>
            </a:xfrm>
            <a:prstGeom prst="downArrow">
              <a:avLst>
                <a:gd name="adj1" fmla="val 74509"/>
                <a:gd name="adj2" fmla="val 66694"/>
              </a:avLst>
            </a:prstGeom>
            <a:gradFill rotWithShape="0">
              <a:gsLst>
                <a:gs pos="0">
                  <a:schemeClr val="accent2"/>
                </a:gs>
                <a:gs pos="100000">
                  <a:schemeClr val="accent2">
                    <a:gamma/>
                    <a:tint val="54510"/>
                    <a:invGamma/>
                  </a:schemeClr>
                </a:gs>
              </a:gsLst>
              <a:lin ang="5400000" scaled="1"/>
            </a:gradFill>
            <a:ln w="19050">
              <a:solidFill>
                <a:schemeClr val="tx1"/>
              </a:solidFill>
              <a:miter lim="800000"/>
              <a:headEnd/>
              <a:tailEnd/>
            </a:ln>
            <a:effectLst/>
          </p:spPr>
          <p:txBody>
            <a:bodyPr rot="10800000" wrap="none" anchor="ctr"/>
            <a:lstStyle/>
            <a:p>
              <a:pPr algn="ctr">
                <a:defRPr/>
              </a:pPr>
              <a:endParaRPr lang="en-US" altLang="zh-TW" b="1">
                <a:solidFill>
                  <a:schemeClr val="bg1"/>
                </a:solidFill>
                <a:latin typeface="Arial" charset="0"/>
              </a:endParaRPr>
            </a:p>
          </p:txBody>
        </p:sp>
        <p:sp>
          <p:nvSpPr>
            <p:cNvPr id="63496" name="Text Box 7"/>
            <p:cNvSpPr txBox="1">
              <a:spLocks noChangeArrowheads="1"/>
            </p:cNvSpPr>
            <p:nvPr/>
          </p:nvSpPr>
          <p:spPr bwMode="auto">
            <a:xfrm>
              <a:off x="3285" y="1753"/>
              <a:ext cx="1784" cy="1113"/>
            </a:xfrm>
            <a:prstGeom prst="rect">
              <a:avLst/>
            </a:prstGeom>
            <a:noFill/>
            <a:ln w="19050">
              <a:noFill/>
              <a:miter lim="800000"/>
              <a:headEnd/>
              <a:tailEnd/>
            </a:ln>
          </p:spPr>
          <p:txBody>
            <a:bodyPr>
              <a:spAutoFit/>
            </a:bodyPr>
            <a:lstStyle/>
            <a:p>
              <a:pPr algn="ctr">
                <a:spcBef>
                  <a:spcPct val="50000"/>
                </a:spcBef>
              </a:pPr>
              <a:r>
                <a:rPr lang="en-US" altLang="zh-TW" sz="2200" b="1">
                  <a:solidFill>
                    <a:srgbClr val="FFFFFF"/>
                  </a:solidFill>
                </a:rPr>
                <a:t/>
              </a:r>
              <a:br>
                <a:rPr lang="en-US" altLang="zh-TW" sz="2200" b="1">
                  <a:solidFill>
                    <a:srgbClr val="FFFFFF"/>
                  </a:solidFill>
                </a:rPr>
              </a:br>
              <a:r>
                <a:rPr lang="en-US" altLang="zh-TW" sz="2200" b="1">
                  <a:solidFill>
                    <a:schemeClr val="bg1"/>
                  </a:solidFill>
                </a:rPr>
                <a:t>1% increase</a:t>
              </a:r>
              <a:br>
                <a:rPr lang="en-US" altLang="zh-TW" sz="2200" b="1">
                  <a:solidFill>
                    <a:schemeClr val="bg1"/>
                  </a:solidFill>
                </a:rPr>
              </a:br>
              <a:r>
                <a:rPr lang="en-US" altLang="zh-TW" sz="2200" b="1">
                  <a:solidFill>
                    <a:schemeClr val="bg1"/>
                  </a:solidFill>
                </a:rPr>
                <a:t>in HDL-C reduces CHD risk by</a:t>
              </a:r>
              <a:br>
                <a:rPr lang="en-US" altLang="zh-TW" sz="2200" b="1">
                  <a:solidFill>
                    <a:schemeClr val="bg1"/>
                  </a:solidFill>
                </a:rPr>
              </a:br>
              <a:r>
                <a:rPr lang="en-US" altLang="zh-TW" sz="2200" b="1">
                  <a:solidFill>
                    <a:schemeClr val="bg1"/>
                  </a:solidFill>
                </a:rPr>
                <a:t>3%</a:t>
              </a: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2"/>
          <p:cNvSpPr>
            <a:spLocks noGrp="1"/>
          </p:cNvSpPr>
          <p:nvPr>
            <p:ph type="title"/>
          </p:nvPr>
        </p:nvSpPr>
        <p:spPr>
          <a:xfrm>
            <a:off x="571500" y="285750"/>
            <a:ext cx="2500313" cy="1143000"/>
          </a:xfrm>
        </p:spPr>
        <p:txBody>
          <a:bodyPr>
            <a:normAutofit fontScale="90000"/>
          </a:bodyPr>
          <a:lstStyle/>
          <a:p>
            <a:pPr fontAlgn="auto">
              <a:spcAft>
                <a:spcPts val="0"/>
              </a:spcAft>
              <a:defRPr/>
            </a:pPr>
            <a:r>
              <a:rPr lang="zh-TW" altLang="en-US" dirty="0" smtClean="0"/>
              <a:t>                       原因</a:t>
            </a:r>
          </a:p>
        </p:txBody>
      </p:sp>
      <p:sp>
        <p:nvSpPr>
          <p:cNvPr id="64515" name="內容版面配置區 3"/>
          <p:cNvSpPr>
            <a:spLocks noGrp="1"/>
          </p:cNvSpPr>
          <p:nvPr>
            <p:ph idx="1"/>
          </p:nvPr>
        </p:nvSpPr>
        <p:spPr/>
        <p:txBody>
          <a:bodyPr/>
          <a:lstStyle/>
          <a:p>
            <a:r>
              <a:rPr lang="en-US" altLang="zh-TW" smtClean="0"/>
              <a:t>Primary</a:t>
            </a:r>
          </a:p>
          <a:p>
            <a:r>
              <a:rPr lang="en-US" altLang="zh-TW" smtClean="0"/>
              <a:t>Secondary</a:t>
            </a:r>
          </a:p>
          <a:p>
            <a:endParaRPr lang="zh-TW" altLang="en-US" smtClean="0"/>
          </a:p>
        </p:txBody>
      </p:sp>
      <p:pic>
        <p:nvPicPr>
          <p:cNvPr id="64516" name="Picture 4" descr="F:\Zipes\images\39FT5.jpg"/>
          <p:cNvPicPr>
            <a:picLocks noChangeAspect="1" noChangeArrowheads="1"/>
          </p:cNvPicPr>
          <p:nvPr/>
        </p:nvPicPr>
        <p:blipFill>
          <a:blip r:embed="rId2" cstate="print"/>
          <a:srcRect/>
          <a:stretch>
            <a:fillRect/>
          </a:stretch>
        </p:blipFill>
        <p:spPr bwMode="auto">
          <a:xfrm>
            <a:off x="3786188" y="714375"/>
            <a:ext cx="4818062" cy="589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img.medscape.com/fullsize/migrated/480/603/cvrr480603.tab1.gif"/>
          <p:cNvPicPr>
            <a:picLocks noChangeAspect="1" noChangeArrowheads="1"/>
          </p:cNvPicPr>
          <p:nvPr/>
        </p:nvPicPr>
        <p:blipFill>
          <a:blip r:embed="rId2" cstate="print"/>
          <a:srcRect/>
          <a:stretch>
            <a:fillRect/>
          </a:stretch>
        </p:blipFill>
        <p:spPr bwMode="auto">
          <a:xfrm>
            <a:off x="928688" y="31750"/>
            <a:ext cx="7500937" cy="682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14300"/>
            <a:ext cx="8382000" cy="577850"/>
          </a:xfrm>
        </p:spPr>
        <p:txBody>
          <a:bodyPr>
            <a:normAutofit fontScale="90000"/>
          </a:bodyPr>
          <a:lstStyle/>
          <a:p>
            <a:pPr fontAlgn="auto">
              <a:spcAft>
                <a:spcPts val="0"/>
              </a:spcAft>
              <a:defRPr/>
            </a:pPr>
            <a:r>
              <a:rPr lang="zh-TW" altLang="en-US" dirty="0" smtClean="0"/>
              <a:t>2004 </a:t>
            </a:r>
            <a:r>
              <a:rPr lang="en-US" altLang="zh-TW" dirty="0" smtClean="0"/>
              <a:t>NCEP-ATP III Guidelines</a:t>
            </a:r>
          </a:p>
        </p:txBody>
      </p:sp>
      <p:graphicFrame>
        <p:nvGraphicFramePr>
          <p:cNvPr id="1631285" name="Group 53"/>
          <p:cNvGraphicFramePr>
            <a:graphicFrameLocks noGrp="1"/>
          </p:cNvGraphicFramePr>
          <p:nvPr>
            <p:ph type="tbl" idx="1"/>
          </p:nvPr>
        </p:nvGraphicFramePr>
        <p:xfrm>
          <a:off x="255588" y="1052513"/>
          <a:ext cx="8685212" cy="5070225"/>
        </p:xfrm>
        <a:graphic>
          <a:graphicData uri="http://schemas.openxmlformats.org/drawingml/2006/table">
            <a:tbl>
              <a:tblPr/>
              <a:tblGrid>
                <a:gridCol w="1398587"/>
                <a:gridCol w="1422400"/>
                <a:gridCol w="1639888"/>
                <a:gridCol w="1670050"/>
                <a:gridCol w="2554287"/>
              </a:tblGrid>
              <a:tr h="885825">
                <a:tc gridSpan="2">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2000" b="0" i="0" u="none" strike="noStrike" cap="none" normalizeH="0" baseline="0" dirty="0" smtClean="0">
                          <a:ln>
                            <a:noFill/>
                          </a:ln>
                          <a:solidFill>
                            <a:schemeClr val="tx1"/>
                          </a:solidFill>
                          <a:effectLst/>
                          <a:latin typeface="Arial" pitchFamily="34" charset="0"/>
                          <a:ea typeface="新細明體" pitchFamily="18" charset="-120"/>
                        </a:rPr>
                        <a:t>Risk Category</a:t>
                      </a:r>
                    </a:p>
                  </a:txBody>
                  <a:tcPr marL="90000" marR="90000" marT="46800" marB="46800" anchor="ct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2000" b="0" i="0" u="none" strike="noStrike" cap="none" normalizeH="0" baseline="0" dirty="0" smtClean="0">
                          <a:ln>
                            <a:noFill/>
                          </a:ln>
                          <a:solidFill>
                            <a:schemeClr val="tx1"/>
                          </a:solidFill>
                          <a:effectLst/>
                          <a:latin typeface="Arial" pitchFamily="34" charset="0"/>
                          <a:ea typeface="新細明體" pitchFamily="18" charset="-120"/>
                        </a:rPr>
                        <a:t>LDL Goal</a:t>
                      </a:r>
                    </a:p>
                  </a:txBody>
                  <a:tcPr marL="90000" marR="90000" marT="46800" marB="46800" anchor="ct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2000" b="0" i="0" u="none" strike="noStrike" cap="none" normalizeH="0" baseline="0" smtClean="0">
                          <a:ln>
                            <a:noFill/>
                          </a:ln>
                          <a:solidFill>
                            <a:schemeClr val="tx1"/>
                          </a:solidFill>
                          <a:effectLst/>
                          <a:latin typeface="Arial" pitchFamily="34" charset="0"/>
                          <a:ea typeface="新細明體" pitchFamily="18" charset="-120"/>
                        </a:rPr>
                        <a:t>Initiate TLC</a:t>
                      </a:r>
                      <a:r>
                        <a:rPr kumimoji="0" lang="en-US" altLang="zh-TW" sz="1400" b="0" i="0" u="none" strike="noStrike" cap="none" normalizeH="0" baseline="0" smtClean="0">
                          <a:ln>
                            <a:noFill/>
                          </a:ln>
                          <a:solidFill>
                            <a:schemeClr val="tx1"/>
                          </a:solidFill>
                          <a:effectLst/>
                          <a:latin typeface="Arial" pitchFamily="34" charset="0"/>
                          <a:ea typeface="新細明體" pitchFamily="18" charset="-120"/>
                        </a:rPr>
                        <a:t> (Therapeutic Lifestyle Changes)</a:t>
                      </a:r>
                    </a:p>
                  </a:txBody>
                  <a:tcPr marL="90000" marR="90000" marT="46800" marB="46800" anchor="ct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2000" b="0" i="0" u="none" strike="noStrike" cap="none" normalizeH="0" baseline="0" dirty="0" smtClean="0">
                          <a:ln>
                            <a:noFill/>
                          </a:ln>
                          <a:solidFill>
                            <a:schemeClr val="tx1"/>
                          </a:solidFill>
                          <a:effectLst/>
                          <a:latin typeface="Arial" pitchFamily="34" charset="0"/>
                          <a:ea typeface="新細明體" pitchFamily="18" charset="-120"/>
                        </a:rPr>
                        <a:t>Consider Drug Therapy</a:t>
                      </a:r>
                    </a:p>
                  </a:txBody>
                  <a:tcPr marL="90000" marR="90000" marT="46800" marB="46800" anchor="ct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noFill/>
                  </a:tcPr>
                </a:tc>
              </a:tr>
              <a:tr h="1001713">
                <a:tc gridSpan="2">
                  <a:txBody>
                    <a:bodyPr/>
                    <a:lstStyle/>
                    <a:p>
                      <a:pPr marL="0" marR="0" lvl="0" indent="0" algn="l"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2000" b="0" i="0" u="none" strike="noStrike" cap="none" normalizeH="0" baseline="0" smtClean="0">
                          <a:ln>
                            <a:noFill/>
                          </a:ln>
                          <a:solidFill>
                            <a:srgbClr val="000000"/>
                          </a:solidFill>
                          <a:effectLst/>
                          <a:latin typeface="Arial" pitchFamily="34" charset="0"/>
                          <a:ea typeface="新細明體" pitchFamily="18" charset="-120"/>
                        </a:rPr>
                        <a:t>High risk:</a:t>
                      </a:r>
                      <a:r>
                        <a:rPr kumimoji="0" lang="en-US" altLang="zh-TW" sz="1800" b="0" i="0" u="none" strike="noStrike" cap="none" normalizeH="0" baseline="0" smtClean="0">
                          <a:ln>
                            <a:noFill/>
                          </a:ln>
                          <a:solidFill>
                            <a:srgbClr val="000000"/>
                          </a:solidFill>
                          <a:effectLst/>
                          <a:latin typeface="Arial" pitchFamily="34" charset="0"/>
                          <a:ea typeface="新細明體" pitchFamily="18" charset="-120"/>
                        </a:rPr>
                        <a:t> </a:t>
                      </a:r>
                    </a:p>
                    <a:p>
                      <a:pPr marL="0" marR="0" lvl="0" indent="0" algn="l"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1800" b="1" i="0" u="none" strike="noStrike" cap="none" normalizeH="0" baseline="0" smtClean="0">
                          <a:ln>
                            <a:noFill/>
                          </a:ln>
                          <a:solidFill>
                            <a:srgbClr val="000000"/>
                          </a:solidFill>
                          <a:effectLst/>
                          <a:latin typeface="Arial" pitchFamily="34" charset="0"/>
                          <a:ea typeface="新細明體" pitchFamily="18" charset="-120"/>
                        </a:rPr>
                        <a:t>CHD or </a:t>
                      </a:r>
                    </a:p>
                    <a:p>
                      <a:pPr marL="0" marR="0" lvl="0" indent="0" algn="l"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1800" b="1" i="0" u="none" strike="noStrike" cap="none" normalizeH="0" baseline="0" smtClean="0">
                          <a:ln>
                            <a:noFill/>
                          </a:ln>
                          <a:solidFill>
                            <a:srgbClr val="000000"/>
                          </a:solidFill>
                          <a:effectLst/>
                          <a:latin typeface="Arial" pitchFamily="34" charset="0"/>
                          <a:ea typeface="新細明體" pitchFamily="18" charset="-120"/>
                        </a:rPr>
                        <a:t>CHD Risk Equivalents</a:t>
                      </a:r>
                    </a:p>
                  </a:txBody>
                  <a:tcPr marL="90000" marR="90000" marT="46800" marB="46800" anchor="ct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CCFF"/>
                    </a:solidFill>
                  </a:tcPr>
                </a:tc>
                <a:tc h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rPr>
                        <a:t>&lt;100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rPr>
                        <a:t>mg/dl</a:t>
                      </a:r>
                    </a:p>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1800" b="0" i="0" u="none" strike="noStrike" cap="none" normalizeH="0" baseline="0" smtClean="0">
                          <a:ln>
                            <a:noFill/>
                          </a:ln>
                          <a:solidFill>
                            <a:srgbClr val="0000FF"/>
                          </a:solidFill>
                          <a:effectLst/>
                          <a:latin typeface="Arial" pitchFamily="34" charset="0"/>
                          <a:ea typeface="新細明體" pitchFamily="18" charset="-120"/>
                        </a:rPr>
                        <a:t>(Option: </a:t>
                      </a:r>
                    </a:p>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1800" b="0" i="0" u="none" strike="noStrike" cap="none" normalizeH="0" baseline="0" smtClean="0">
                          <a:ln>
                            <a:noFill/>
                          </a:ln>
                          <a:solidFill>
                            <a:srgbClr val="0000FF"/>
                          </a:solidFill>
                          <a:effectLst/>
                          <a:latin typeface="Arial" pitchFamily="34" charset="0"/>
                          <a:ea typeface="新細明體" pitchFamily="18" charset="-120"/>
                        </a:rPr>
                        <a:t>&lt;70 mg/dl)</a:t>
                      </a:r>
                    </a:p>
                  </a:txBody>
                  <a:tcPr marL="90000" marR="90000" marT="46800" marB="46800" anchor="ctr" anchorCtr="1"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100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mg/dl</a:t>
                      </a:r>
                      <a:endParaRPr kumimoji="0" lang="en-US" altLang="zh-TW" sz="1800" b="1" i="0" u="none" strike="noStrike" cap="none" normalizeH="0" baseline="0" smtClean="0">
                        <a:ln>
                          <a:noFill/>
                        </a:ln>
                        <a:solidFill>
                          <a:srgbClr val="000000"/>
                        </a:solidFill>
                        <a:effectLst/>
                        <a:latin typeface="Arial" pitchFamily="34" charset="0"/>
                        <a:ea typeface="新細明體" pitchFamily="18" charset="-120"/>
                      </a:endParaRPr>
                    </a:p>
                  </a:txBody>
                  <a:tcPr marL="90000" marR="90000" marT="46800" marB="46800" anchor="ctr" anchorCtr="1"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130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mg/dl</a:t>
                      </a:r>
                    </a:p>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1800" b="0" i="1" u="sng" strike="noStrike" cap="none" normalizeH="0" baseline="0" smtClean="0">
                          <a:ln>
                            <a:noFill/>
                          </a:ln>
                          <a:solidFill>
                            <a:srgbClr val="0000FF"/>
                          </a:solidFill>
                          <a:effectLst/>
                          <a:latin typeface="Arial" pitchFamily="34" charset="0"/>
                          <a:ea typeface="新細明體" pitchFamily="18" charset="-120"/>
                          <a:sym typeface="Symbol" pitchFamily="18" charset="2"/>
                        </a:rPr>
                        <a:t>100 mg/dl</a:t>
                      </a:r>
                    </a:p>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1800" b="0" i="0" u="none" strike="noStrike" cap="none" normalizeH="0" baseline="0" smtClean="0">
                          <a:ln>
                            <a:noFill/>
                          </a:ln>
                          <a:solidFill>
                            <a:srgbClr val="000000"/>
                          </a:solidFill>
                          <a:effectLst/>
                          <a:latin typeface="Arial" pitchFamily="34" charset="0"/>
                          <a:ea typeface="新細明體" pitchFamily="18" charset="-120"/>
                        </a:rPr>
                        <a:t>(&lt;100 mg/dL: consider drug options)</a:t>
                      </a:r>
                      <a:endParaRPr kumimoji="0" lang="en-US" altLang="zh-TW" sz="1800" b="0" i="0" u="none" strike="noStrike" cap="none" normalizeH="0" baseline="0" smtClean="0">
                        <a:ln>
                          <a:noFill/>
                        </a:ln>
                        <a:solidFill>
                          <a:srgbClr val="000000"/>
                        </a:solidFill>
                        <a:effectLst/>
                        <a:latin typeface="Arial" pitchFamily="34" charset="0"/>
                        <a:ea typeface="新細明體" pitchFamily="18" charset="-120"/>
                        <a:sym typeface="Symbol" pitchFamily="18" charset="2"/>
                      </a:endParaRPr>
                    </a:p>
                  </a:txBody>
                  <a:tcPr marL="90000" marR="90000" marT="46800" marB="46800" anchor="ctr" anchorCtr="1"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CCFF"/>
                    </a:solidFill>
                  </a:tcPr>
                </a:tc>
              </a:tr>
              <a:tr h="812800">
                <a:tc rowSpan="2">
                  <a:txBody>
                    <a:bodyPr/>
                    <a:lstStyle/>
                    <a:p>
                      <a:pPr marL="0" marR="0" lvl="0" indent="0" algn="l"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rPr>
                        <a:t>2+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rPr>
                        <a:t>Risk Factors</a:t>
                      </a:r>
                    </a:p>
                  </a:txBody>
                  <a:tcPr marL="90000" marR="90000" marT="46800" marB="46800" anchor="ct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0"/>
                        </a:spcBef>
                        <a:spcAft>
                          <a:spcPct val="0"/>
                        </a:spcAft>
                        <a:buClr>
                          <a:schemeClr val="tx1"/>
                        </a:buClr>
                        <a:buSzPct val="130000"/>
                        <a:buFont typeface="Symbol" pitchFamily="18" charset="2"/>
                        <a:buNone/>
                        <a:tabLst/>
                      </a:pPr>
                      <a:r>
                        <a:rPr kumimoji="0" lang="en-US" altLang="zh-TW" sz="1800" b="0" i="0" u="none" strike="noStrike" cap="none" normalizeH="0" baseline="0" smtClean="0">
                          <a:ln>
                            <a:noFill/>
                          </a:ln>
                          <a:solidFill>
                            <a:srgbClr val="000000"/>
                          </a:solidFill>
                          <a:effectLst/>
                          <a:latin typeface="Arial" pitchFamily="34" charset="0"/>
                          <a:ea typeface="新細明體" pitchFamily="18" charset="-120"/>
                          <a:sym typeface="Symbol" pitchFamily="18" charset="2"/>
                        </a:rPr>
                        <a:t>Moderately high risk:</a:t>
                      </a:r>
                    </a:p>
                    <a:p>
                      <a:pPr marL="0" marR="0" lvl="0" indent="0" algn="l" defTabSz="914400" rtl="0" eaLnBrk="0" fontAlgn="base" latinLnBrk="0" hangingPunct="0">
                        <a:lnSpc>
                          <a:spcPct val="100000"/>
                        </a:lnSpc>
                        <a:spcBef>
                          <a:spcPct val="0"/>
                        </a:spcBef>
                        <a:spcAft>
                          <a:spcPct val="0"/>
                        </a:spcAft>
                        <a:buClr>
                          <a:schemeClr val="tx1"/>
                        </a:buClr>
                        <a:buSzPct val="130000"/>
                        <a:buFont typeface="Symbol" pitchFamily="18" charset="2"/>
                        <a:buNone/>
                        <a:tabLst/>
                      </a:pPr>
                      <a:r>
                        <a:rPr kumimoji="0" lang="en-US" altLang="zh-TW" sz="1600" b="0" i="0" u="none" strike="noStrike" cap="none" normalizeH="0" baseline="0" smtClean="0">
                          <a:ln>
                            <a:noFill/>
                          </a:ln>
                          <a:solidFill>
                            <a:srgbClr val="000000"/>
                          </a:solidFill>
                          <a:effectLst/>
                          <a:latin typeface="Arial" pitchFamily="34" charset="0"/>
                          <a:ea typeface="新細明體" pitchFamily="18" charset="-120"/>
                          <a:sym typeface="Symbol" pitchFamily="18" charset="2"/>
                        </a:rPr>
                        <a:t> </a:t>
                      </a:r>
                      <a:r>
                        <a:rPr kumimoji="0" lang="en-US" altLang="zh-TW" sz="16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10-20% risk</a:t>
                      </a:r>
                      <a:endParaRPr kumimoji="0" lang="en-US" altLang="zh-TW" sz="1600" b="1" i="0" u="none" strike="noStrike" cap="none" normalizeH="0" baseline="0" smtClean="0">
                        <a:ln>
                          <a:noFill/>
                        </a:ln>
                        <a:solidFill>
                          <a:srgbClr val="000000"/>
                        </a:solidFill>
                        <a:effectLst/>
                        <a:latin typeface="Arial" pitchFamily="34" charset="0"/>
                        <a:ea typeface="新細明體" pitchFamily="18" charset="-120"/>
                      </a:endParaRPr>
                    </a:p>
                  </a:txBody>
                  <a:tcPr marL="90000" marR="90000" marT="46800" marB="46800" anchor="ct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FF99"/>
                    </a:solidFill>
                  </a:tcPr>
                </a:tc>
                <a:tc rowSpan="2">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rPr>
                        <a:t>&lt;130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rPr>
                        <a:t>mg/dl</a:t>
                      </a:r>
                    </a:p>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1800" b="0" i="0" u="none" strike="noStrike" cap="none" normalizeH="0" baseline="0" smtClean="0">
                          <a:ln>
                            <a:noFill/>
                          </a:ln>
                          <a:solidFill>
                            <a:srgbClr val="0000FF"/>
                          </a:solidFill>
                          <a:effectLst/>
                          <a:latin typeface="Arial" pitchFamily="34" charset="0"/>
                          <a:ea typeface="新細明體" pitchFamily="18" charset="-120"/>
                        </a:rPr>
                        <a:t>(Option: &lt;100 mg/dl)</a:t>
                      </a:r>
                    </a:p>
                  </a:txBody>
                  <a:tcPr marL="90000" marR="90000" marT="46800" marB="46800" anchor="ctr" anchorCtr="1"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FF99"/>
                    </a:solidFill>
                  </a:tcPr>
                </a:tc>
                <a:tc rowSpan="2">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130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mg/dl</a:t>
                      </a:r>
                    </a:p>
                  </a:txBody>
                  <a:tcPr marL="90000" marR="90000" marT="46800" marB="46800" anchor="ctr" anchorCtr="1"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0"/>
                        </a:spcBef>
                        <a:spcAft>
                          <a:spcPct val="0"/>
                        </a:spcAft>
                        <a:buClr>
                          <a:schemeClr val="bg2"/>
                        </a:buClr>
                        <a:buSzPct val="130000"/>
                        <a:buFont typeface="Symbol" pitchFamily="18"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 130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mg/dl</a:t>
                      </a:r>
                    </a:p>
                    <a:p>
                      <a:pPr marL="0" marR="0" lvl="0" indent="0" algn="ctr" defTabSz="914400" rtl="0" eaLnBrk="0" fontAlgn="base" latinLnBrk="0" hangingPunct="0">
                        <a:lnSpc>
                          <a:spcPct val="100000"/>
                        </a:lnSpc>
                        <a:spcBef>
                          <a:spcPct val="0"/>
                        </a:spcBef>
                        <a:spcAft>
                          <a:spcPct val="0"/>
                        </a:spcAft>
                        <a:buClr>
                          <a:schemeClr val="bg2"/>
                        </a:buClr>
                        <a:buSzPct val="130000"/>
                        <a:buFont typeface="Symbol" pitchFamily="18" charset="2"/>
                        <a:buNone/>
                        <a:tabLst/>
                      </a:pPr>
                      <a:r>
                        <a:rPr kumimoji="0" lang="en-US" altLang="zh-TW" sz="1800" b="0" i="0" u="none" strike="noStrike" cap="none" normalizeH="0" baseline="0" smtClean="0">
                          <a:ln>
                            <a:noFill/>
                          </a:ln>
                          <a:solidFill>
                            <a:srgbClr val="000000"/>
                          </a:solidFill>
                          <a:effectLst/>
                          <a:latin typeface="Arial" pitchFamily="34" charset="0"/>
                          <a:ea typeface="新細明體" pitchFamily="18" charset="-120"/>
                          <a:sym typeface="Symbol" pitchFamily="18" charset="2"/>
                        </a:rPr>
                        <a:t> </a:t>
                      </a:r>
                      <a:r>
                        <a:rPr kumimoji="0" lang="en-US" altLang="zh-TW" sz="1800" b="0" i="0" u="none" strike="noStrike" cap="none" normalizeH="0" baseline="0" smtClean="0">
                          <a:ln>
                            <a:noFill/>
                          </a:ln>
                          <a:solidFill>
                            <a:srgbClr val="0000FF"/>
                          </a:solidFill>
                          <a:effectLst/>
                          <a:latin typeface="Arial" pitchFamily="34" charset="0"/>
                          <a:ea typeface="新細明體" pitchFamily="18" charset="-120"/>
                        </a:rPr>
                        <a:t>(100–129 mg/dL: </a:t>
                      </a:r>
                      <a:br>
                        <a:rPr kumimoji="0" lang="en-US" altLang="zh-TW" sz="1800" b="0" i="0" u="none" strike="noStrike" cap="none" normalizeH="0" baseline="0" smtClean="0">
                          <a:ln>
                            <a:noFill/>
                          </a:ln>
                          <a:solidFill>
                            <a:srgbClr val="0000FF"/>
                          </a:solidFill>
                          <a:effectLst/>
                          <a:latin typeface="Arial" pitchFamily="34" charset="0"/>
                          <a:ea typeface="新細明體" pitchFamily="18" charset="-120"/>
                        </a:rPr>
                      </a:br>
                      <a:r>
                        <a:rPr kumimoji="0" lang="en-US" altLang="zh-TW" sz="1800" b="0" i="0" u="none" strike="noStrike" cap="none" normalizeH="0" baseline="0" smtClean="0">
                          <a:ln>
                            <a:noFill/>
                          </a:ln>
                          <a:solidFill>
                            <a:srgbClr val="0000FF"/>
                          </a:solidFill>
                          <a:effectLst/>
                          <a:latin typeface="Arial" pitchFamily="34" charset="0"/>
                          <a:ea typeface="新細明體" pitchFamily="18" charset="-120"/>
                        </a:rPr>
                        <a:t>consider drug options)</a:t>
                      </a:r>
                    </a:p>
                  </a:txBody>
                  <a:tcPr marL="90000" marR="90000" marT="46800" marB="46800" anchor="ctr" anchorCtr="1"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FF99"/>
                    </a:solidFill>
                  </a:tcPr>
                </a:tc>
              </a:tr>
              <a:tr h="608013">
                <a:tc vMerge="1">
                  <a:txBody>
                    <a:bodyPr/>
                    <a:lstStyle/>
                    <a:p>
                      <a:endParaRPr lang="zh-TW" altLang="en-US"/>
                    </a:p>
                  </a:txBody>
                  <a:tcPr/>
                </a:tc>
                <a:tc>
                  <a:txBody>
                    <a:bodyPr/>
                    <a:lstStyle/>
                    <a:p>
                      <a:pPr marL="0" marR="0" lvl="0" indent="0" algn="l" defTabSz="914400" rtl="0" eaLnBrk="0" fontAlgn="base" latinLnBrk="0" hangingPunct="0">
                        <a:lnSpc>
                          <a:spcPct val="100000"/>
                        </a:lnSpc>
                        <a:spcBef>
                          <a:spcPct val="0"/>
                        </a:spcBef>
                        <a:spcAft>
                          <a:spcPct val="0"/>
                        </a:spcAft>
                        <a:buClr>
                          <a:schemeClr val="tx1"/>
                        </a:buClr>
                        <a:buSzPct val="130000"/>
                        <a:buFont typeface="Symbol" pitchFamily="18" charset="2"/>
                        <a:buNone/>
                        <a:tabLst/>
                      </a:pPr>
                      <a:r>
                        <a:rPr kumimoji="0" lang="en-US" altLang="zh-TW" sz="1800" b="0" i="0" u="none" strike="noStrike" cap="none" normalizeH="0" baseline="0" smtClean="0">
                          <a:ln>
                            <a:noFill/>
                          </a:ln>
                          <a:solidFill>
                            <a:srgbClr val="000000"/>
                          </a:solidFill>
                          <a:effectLst/>
                          <a:latin typeface="Arial" pitchFamily="34" charset="0"/>
                          <a:ea typeface="新細明體" pitchFamily="18" charset="-120"/>
                          <a:sym typeface="Symbol" pitchFamily="18" charset="2"/>
                        </a:rPr>
                        <a:t>Moderately risk:</a:t>
                      </a:r>
                      <a:r>
                        <a:rPr kumimoji="0" lang="en-US" altLang="zh-TW" sz="1600" b="0" i="0" u="none" strike="noStrike" cap="none" normalizeH="0" baseline="0" smtClean="0">
                          <a:ln>
                            <a:noFill/>
                          </a:ln>
                          <a:solidFill>
                            <a:srgbClr val="000000"/>
                          </a:solidFill>
                          <a:effectLst/>
                          <a:latin typeface="Arial" pitchFamily="34" charset="0"/>
                          <a:ea typeface="新細明體" pitchFamily="18" charset="-120"/>
                          <a:sym typeface="Symbol" pitchFamily="18" charset="2"/>
                        </a:rPr>
                        <a:t> </a:t>
                      </a:r>
                    </a:p>
                    <a:p>
                      <a:pPr marL="0" marR="0" lvl="0" indent="0" algn="l" defTabSz="914400" rtl="0" eaLnBrk="0" fontAlgn="base" latinLnBrk="0" hangingPunct="0">
                        <a:lnSpc>
                          <a:spcPct val="100000"/>
                        </a:lnSpc>
                        <a:spcBef>
                          <a:spcPct val="0"/>
                        </a:spcBef>
                        <a:spcAft>
                          <a:spcPct val="0"/>
                        </a:spcAft>
                        <a:buClr>
                          <a:schemeClr val="tx1"/>
                        </a:buClr>
                        <a:buSzPct val="130000"/>
                        <a:buFont typeface="Symbol" pitchFamily="18" charset="2"/>
                        <a:buNone/>
                        <a:tabLst/>
                      </a:pPr>
                      <a:r>
                        <a:rPr kumimoji="0" lang="en-US" altLang="zh-TW" sz="16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&lt;10% risk</a:t>
                      </a:r>
                      <a:endParaRPr kumimoji="0" lang="en-US" altLang="zh-TW" sz="1600" b="1" i="0" u="none" strike="noStrike" cap="none" normalizeH="0" baseline="0" smtClean="0">
                        <a:ln>
                          <a:noFill/>
                        </a:ln>
                        <a:solidFill>
                          <a:srgbClr val="000000"/>
                        </a:solidFill>
                        <a:effectLst/>
                        <a:latin typeface="Arial" pitchFamily="34" charset="0"/>
                        <a:ea typeface="新細明體" pitchFamily="18" charset="-120"/>
                      </a:endParaRPr>
                    </a:p>
                  </a:txBody>
                  <a:tcPr marL="90000" marR="90000" marT="46800" marB="46800" anchor="ct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FF99"/>
                    </a:solidFill>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Symbol" pitchFamily="18"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160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mg/dl</a:t>
                      </a:r>
                    </a:p>
                  </a:txBody>
                  <a:tcPr marL="90000" marR="90000" marT="46800" marB="46800" anchor="ct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FFFF99"/>
                    </a:solidFill>
                  </a:tcPr>
                </a:tc>
              </a:tr>
              <a:tr h="1144588">
                <a:tc gridSpan="2">
                  <a:txBody>
                    <a:bodyPr/>
                    <a:lstStyle/>
                    <a:p>
                      <a:pPr marL="0" marR="0" lvl="0" indent="0" algn="l"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2400" b="0" i="0" u="none" strike="noStrike" cap="none" normalizeH="0" baseline="0" smtClean="0">
                          <a:ln>
                            <a:noFill/>
                          </a:ln>
                          <a:solidFill>
                            <a:srgbClr val="000000"/>
                          </a:solidFill>
                          <a:effectLst/>
                          <a:latin typeface="Arial" pitchFamily="34" charset="0"/>
                          <a:ea typeface="新細明體" pitchFamily="18" charset="-120"/>
                        </a:rPr>
                        <a:t>Lower risk: </a:t>
                      </a:r>
                    </a:p>
                    <a:p>
                      <a:pPr marL="0" marR="0" lvl="0" indent="0" algn="l"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2000" b="1" i="0" u="none" strike="noStrike" cap="none" normalizeH="0" baseline="0" smtClean="0">
                          <a:ln>
                            <a:noFill/>
                          </a:ln>
                          <a:solidFill>
                            <a:srgbClr val="000000"/>
                          </a:solidFill>
                          <a:effectLst/>
                          <a:latin typeface="Arial" pitchFamily="34" charset="0"/>
                          <a:ea typeface="新細明體" pitchFamily="18" charset="-120"/>
                        </a:rPr>
                        <a:t>0-1 Risk Factor</a:t>
                      </a:r>
                    </a:p>
                  </a:txBody>
                  <a:tcPr marL="90000" marR="90000" marT="46800" marB="46800" anchor="ctr"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CC99FF"/>
                    </a:solidFill>
                  </a:tcPr>
                </a:tc>
                <a:tc h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rPr>
                        <a:t>&lt;160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rPr>
                        <a:t>mg/dl</a:t>
                      </a:r>
                    </a:p>
                  </a:txBody>
                  <a:tcPr marL="90000" marR="90000" marT="46800" marB="46800" anchor="ctr" anchorCtr="1"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160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mg/dl</a:t>
                      </a:r>
                    </a:p>
                  </a:txBody>
                  <a:tcPr marL="90000" marR="90000" marT="46800" marB="46800" anchor="ctr" anchorCtr="1"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CC99FF"/>
                    </a:solidFill>
                  </a:tcPr>
                </a:tc>
                <a:tc>
                  <a:txBody>
                    <a:bodyPr/>
                    <a:lstStyle/>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zh-TW" altLang="en-US"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 190 </a:t>
                      </a:r>
                      <a:r>
                        <a:rPr kumimoji="0" lang="en-US" altLang="zh-TW" sz="1800" b="1" i="0" u="none" strike="noStrike" cap="none" normalizeH="0" baseline="0" smtClean="0">
                          <a:ln>
                            <a:noFill/>
                          </a:ln>
                          <a:solidFill>
                            <a:srgbClr val="000000"/>
                          </a:solidFill>
                          <a:effectLst/>
                          <a:latin typeface="Arial" pitchFamily="34" charset="0"/>
                          <a:ea typeface="新細明體" pitchFamily="18" charset="-120"/>
                          <a:sym typeface="Symbol" pitchFamily="18" charset="2"/>
                        </a:rPr>
                        <a:t>mg/dl</a:t>
                      </a:r>
                    </a:p>
                    <a:p>
                      <a:pPr marL="0" marR="0" lvl="0" indent="0" algn="ctr" defTabSz="914400" rtl="0" eaLnBrk="0" fontAlgn="base" latinLnBrk="0" hangingPunct="0">
                        <a:lnSpc>
                          <a:spcPct val="100000"/>
                        </a:lnSpc>
                        <a:spcBef>
                          <a:spcPct val="0"/>
                        </a:spcBef>
                        <a:spcAft>
                          <a:spcPct val="0"/>
                        </a:spcAft>
                        <a:buClr>
                          <a:schemeClr val="tx1"/>
                        </a:buClr>
                        <a:buSzPct val="130000"/>
                        <a:buFont typeface="Wingdings" pitchFamily="2" charset="2"/>
                        <a:buNone/>
                        <a:tabLst/>
                      </a:pPr>
                      <a:r>
                        <a:rPr kumimoji="0" lang="en-US" altLang="zh-TW" sz="1800" b="0" i="0" u="none" strike="noStrike" cap="none" normalizeH="0" baseline="0" smtClean="0">
                          <a:ln>
                            <a:noFill/>
                          </a:ln>
                          <a:solidFill>
                            <a:srgbClr val="0000FF"/>
                          </a:solidFill>
                          <a:effectLst/>
                          <a:latin typeface="Arial" pitchFamily="34" charset="0"/>
                          <a:ea typeface="新細明體" pitchFamily="18" charset="-120"/>
                        </a:rPr>
                        <a:t>(160–189 mg/dL:</a:t>
                      </a:r>
                      <a:br>
                        <a:rPr kumimoji="0" lang="en-US" altLang="zh-TW" sz="1800" b="0" i="0" u="none" strike="noStrike" cap="none" normalizeH="0" baseline="0" smtClean="0">
                          <a:ln>
                            <a:noFill/>
                          </a:ln>
                          <a:solidFill>
                            <a:srgbClr val="0000FF"/>
                          </a:solidFill>
                          <a:effectLst/>
                          <a:latin typeface="Arial" pitchFamily="34" charset="0"/>
                          <a:ea typeface="新細明體" pitchFamily="18" charset="-120"/>
                        </a:rPr>
                      </a:br>
                      <a:r>
                        <a:rPr kumimoji="0" lang="en-US" altLang="zh-TW" sz="1800" b="0" i="0" u="none" strike="noStrike" cap="none" normalizeH="0" baseline="0" smtClean="0">
                          <a:ln>
                            <a:noFill/>
                          </a:ln>
                          <a:solidFill>
                            <a:srgbClr val="0000FF"/>
                          </a:solidFill>
                          <a:effectLst/>
                          <a:latin typeface="Arial" pitchFamily="34" charset="0"/>
                          <a:ea typeface="新細明體" pitchFamily="18" charset="-120"/>
                        </a:rPr>
                        <a:t>LDL-C–lowering drug optional)</a:t>
                      </a:r>
                    </a:p>
                  </a:txBody>
                  <a:tcPr marL="90000" marR="90000" marT="46800" marB="46800" anchor="ctr" anchorCtr="1" horzOverflow="overflow">
                    <a:lnL w="12700" cap="flat" cmpd="sng" algn="ctr">
                      <a:solidFill>
                        <a:srgbClr val="FF9933"/>
                      </a:solidFill>
                      <a:prstDash val="solid"/>
                      <a:round/>
                      <a:headEnd type="none" w="med" len="med"/>
                      <a:tailEnd type="none" w="med" len="med"/>
                    </a:lnL>
                    <a:lnR w="12700" cap="flat" cmpd="sng" algn="ctr">
                      <a:solidFill>
                        <a:srgbClr val="FF9933"/>
                      </a:solidFill>
                      <a:prstDash val="solid"/>
                      <a:round/>
                      <a:headEnd type="none" w="med" len="med"/>
                      <a:tailEnd type="none" w="med" len="med"/>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a:noFill/>
                    </a:lnTlToBr>
                    <a:lnBlToTr>
                      <a:noFill/>
                    </a:lnBlToTr>
                    <a:solidFill>
                      <a:srgbClr val="CC99FF"/>
                    </a:solidFill>
                  </a:tcPr>
                </a:tc>
              </a:tr>
            </a:tbl>
          </a:graphicData>
        </a:graphic>
      </p:graphicFrame>
      <p:sp>
        <p:nvSpPr>
          <p:cNvPr id="73764" name="Text Box 36"/>
          <p:cNvSpPr txBox="1">
            <a:spLocks noChangeArrowheads="1"/>
          </p:cNvSpPr>
          <p:nvPr/>
        </p:nvSpPr>
        <p:spPr bwMode="auto">
          <a:xfrm>
            <a:off x="7235825" y="1557338"/>
            <a:ext cx="488950" cy="823912"/>
          </a:xfrm>
          <a:prstGeom prst="rect">
            <a:avLst/>
          </a:prstGeom>
          <a:noFill/>
          <a:ln w="9525">
            <a:noFill/>
            <a:miter lim="800000"/>
            <a:headEnd/>
            <a:tailEnd/>
          </a:ln>
        </p:spPr>
        <p:txBody>
          <a:bodyPr wrap="none">
            <a:spAutoFit/>
          </a:bodyPr>
          <a:lstStyle/>
          <a:p>
            <a:pPr algn="ctr"/>
            <a:r>
              <a:rPr lang="zh-TW" altLang="en-US" sz="4800">
                <a:solidFill>
                  <a:srgbClr val="FF0000"/>
                </a:solidFill>
              </a:rPr>
              <a: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抓圖_101"/>
          <p:cNvPicPr>
            <a:picLocks noChangeAspect="1" noChangeArrowheads="1"/>
          </p:cNvPicPr>
          <p:nvPr/>
        </p:nvPicPr>
        <p:blipFill>
          <a:blip r:embed="rId2" cstate="print"/>
          <a:srcRect/>
          <a:stretch>
            <a:fillRect/>
          </a:stretch>
        </p:blipFill>
        <p:spPr bwMode="auto">
          <a:xfrm>
            <a:off x="0" y="2349500"/>
            <a:ext cx="4273550" cy="4508500"/>
          </a:xfrm>
          <a:prstGeom prst="rect">
            <a:avLst/>
          </a:prstGeom>
          <a:noFill/>
        </p:spPr>
      </p:pic>
      <p:pic>
        <p:nvPicPr>
          <p:cNvPr id="107525" name="Picture 5" descr="抓圖_11"/>
          <p:cNvPicPr>
            <a:picLocks noChangeAspect="1" noChangeArrowheads="1"/>
          </p:cNvPicPr>
          <p:nvPr/>
        </p:nvPicPr>
        <p:blipFill>
          <a:blip r:embed="rId3" cstate="print"/>
          <a:srcRect/>
          <a:stretch>
            <a:fillRect/>
          </a:stretch>
        </p:blipFill>
        <p:spPr bwMode="auto">
          <a:xfrm>
            <a:off x="4643438" y="2349500"/>
            <a:ext cx="4273550" cy="4508500"/>
          </a:xfrm>
          <a:prstGeom prst="rect">
            <a:avLst/>
          </a:prstGeom>
          <a:noFill/>
        </p:spPr>
      </p:pic>
      <p:sp>
        <p:nvSpPr>
          <p:cNvPr id="107526" name="Rectangle 6"/>
          <p:cNvSpPr>
            <a:spLocks noGrp="1" noChangeArrowheads="1"/>
          </p:cNvSpPr>
          <p:nvPr>
            <p:ph type="title"/>
          </p:nvPr>
        </p:nvSpPr>
        <p:spPr/>
        <p:txBody>
          <a:bodyPr/>
          <a:lstStyle/>
          <a:p>
            <a:r>
              <a:rPr lang="zh-TW" altLang="en-US" sz="3200"/>
              <a:t>美 國 心 臟 學 會 建 議 每 人 每 日 所 進 食 的 膽 固 醇 不 應 超 過 </a:t>
            </a:r>
            <a:r>
              <a:rPr lang="en-US" altLang="zh-TW" sz="3200"/>
              <a:t>300 </a:t>
            </a:r>
            <a:r>
              <a:rPr lang="zh-TW" altLang="en-US" sz="3200"/>
              <a:t>毫 克</a:t>
            </a:r>
            <a:r>
              <a:rPr lang="zh-TW" altLang="en-US" sz="4000"/>
              <a:t> </a:t>
            </a:r>
          </a:p>
        </p:txBody>
      </p:sp>
      <p:sp>
        <p:nvSpPr>
          <p:cNvPr id="107527" name="Text Box 7"/>
          <p:cNvSpPr txBox="1">
            <a:spLocks noChangeArrowheads="1"/>
          </p:cNvSpPr>
          <p:nvPr/>
        </p:nvSpPr>
        <p:spPr bwMode="auto">
          <a:xfrm>
            <a:off x="6911975" y="1700213"/>
            <a:ext cx="2232025"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t>行政院衛生署</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p:txBody>
          <a:bodyPr/>
          <a:lstStyle/>
          <a:p>
            <a:r>
              <a:rPr lang="en-US" altLang="zh-TW" smtClean="0"/>
              <a:t>Statins</a:t>
            </a:r>
            <a:endParaRPr lang="zh-TW" altLang="en-US" smtClean="0"/>
          </a:p>
        </p:txBody>
      </p:sp>
      <p:sp>
        <p:nvSpPr>
          <p:cNvPr id="66563" name="內容版面配置區 2"/>
          <p:cNvSpPr>
            <a:spLocks noGrp="1"/>
          </p:cNvSpPr>
          <p:nvPr>
            <p:ph idx="1"/>
          </p:nvPr>
        </p:nvSpPr>
        <p:spPr/>
        <p:txBody>
          <a:bodyPr/>
          <a:lstStyle/>
          <a:p>
            <a:pPr marL="419100" indent="-382588">
              <a:buFont typeface="Wingdings 2" pitchFamily="18" charset="2"/>
              <a:buChar char=""/>
            </a:pPr>
            <a:r>
              <a:rPr lang="en-US" altLang="zh-TW" sz="2400" b="1" dirty="0" err="1" smtClean="0"/>
              <a:t>Hydroxymethylglutaryl</a:t>
            </a:r>
            <a:r>
              <a:rPr lang="en-US" altLang="zh-TW" sz="2400" b="1" dirty="0" smtClean="0"/>
              <a:t>-Coenzyme A </a:t>
            </a:r>
            <a:r>
              <a:rPr lang="en-US" altLang="zh-TW" sz="2400" b="1" dirty="0" err="1" smtClean="0"/>
              <a:t>Reductase</a:t>
            </a:r>
            <a:r>
              <a:rPr lang="en-US" altLang="zh-TW" sz="2400" b="1" dirty="0" smtClean="0"/>
              <a:t> Inhibitors</a:t>
            </a:r>
          </a:p>
          <a:p>
            <a:pPr marL="419100" indent="-382588">
              <a:buFont typeface="Wingdings 2" pitchFamily="18" charset="2"/>
              <a:buChar char=""/>
            </a:pPr>
            <a:r>
              <a:rPr lang="en-US" altLang="zh-TW" sz="2400" dirty="0" smtClean="0"/>
              <a:t>HMG-</a:t>
            </a:r>
            <a:r>
              <a:rPr lang="en-US" altLang="zh-TW" sz="2400" dirty="0" err="1" smtClean="0"/>
              <a:t>CoA</a:t>
            </a:r>
            <a:r>
              <a:rPr lang="en-US" altLang="zh-TW" sz="2400" dirty="0" smtClean="0"/>
              <a:t> </a:t>
            </a:r>
            <a:r>
              <a:rPr lang="zh-TW" altLang="en-US" sz="2400" dirty="0" smtClean="0"/>
              <a:t>還原酶在肝臟催化</a:t>
            </a:r>
            <a:r>
              <a:rPr lang="en-US" altLang="zh-TW" sz="2400" dirty="0" smtClean="0"/>
              <a:t>HMG-</a:t>
            </a:r>
            <a:r>
              <a:rPr lang="en-US" altLang="zh-TW" sz="2400" dirty="0" err="1" smtClean="0"/>
              <a:t>CoA</a:t>
            </a:r>
            <a:r>
              <a:rPr lang="en-US" altLang="zh-TW" sz="2400" dirty="0" smtClean="0"/>
              <a:t> </a:t>
            </a:r>
            <a:r>
              <a:rPr lang="zh-TW" altLang="en-US" sz="2400" dirty="0" smtClean="0"/>
              <a:t>變成</a:t>
            </a:r>
            <a:r>
              <a:rPr lang="en-US" altLang="zh-TW" sz="2400" dirty="0" err="1" smtClean="0"/>
              <a:t>mevalonic</a:t>
            </a:r>
            <a:r>
              <a:rPr lang="en-US" altLang="zh-TW" sz="2400" dirty="0" smtClean="0"/>
              <a:t> acid</a:t>
            </a:r>
            <a:r>
              <a:rPr lang="zh-TW" altLang="en-US" sz="2400" dirty="0" smtClean="0"/>
              <a:t>，這是膽固醇生合成的主要速率決定步驟</a:t>
            </a:r>
            <a:endParaRPr lang="en-US" altLang="zh-TW" sz="2400" dirty="0" smtClean="0"/>
          </a:p>
          <a:p>
            <a:pPr marL="419100" indent="-382588">
              <a:buFont typeface="Wingdings 2" pitchFamily="18" charset="2"/>
              <a:buChar char=""/>
            </a:pPr>
            <a:r>
              <a:rPr lang="en-US" altLang="zh-TW" sz="2400" dirty="0" smtClean="0"/>
              <a:t>HMG-</a:t>
            </a:r>
            <a:r>
              <a:rPr lang="en-US" altLang="zh-TW" sz="2400" dirty="0" err="1" smtClean="0"/>
              <a:t>CoA</a:t>
            </a:r>
            <a:r>
              <a:rPr lang="en-US" altLang="zh-TW" sz="2400" dirty="0" smtClean="0"/>
              <a:t> </a:t>
            </a:r>
            <a:r>
              <a:rPr lang="zh-TW" altLang="en-US" sz="2400" dirty="0" smtClean="0"/>
              <a:t>還原酶抑制劑藉由競爭抑制</a:t>
            </a:r>
            <a:r>
              <a:rPr lang="en-US" altLang="zh-TW" sz="2400" dirty="0" smtClean="0"/>
              <a:t>HMG-</a:t>
            </a:r>
            <a:r>
              <a:rPr lang="en-US" altLang="zh-TW" sz="2400" dirty="0" err="1" smtClean="0"/>
              <a:t>CoA</a:t>
            </a:r>
            <a:r>
              <a:rPr lang="en-US" altLang="zh-TW" sz="2400" dirty="0" smtClean="0"/>
              <a:t> </a:t>
            </a:r>
            <a:r>
              <a:rPr lang="zh-TW" altLang="en-US" sz="2400" dirty="0" smtClean="0"/>
              <a:t>還原酶而減少膽固醇合成，細胞為了維持正常的生理功能運作，開始消耗儲存的膽固醇，當細胞間儲存的膽固醇消耗殆盡時，接著促使肝臟細胞增加</a:t>
            </a:r>
            <a:r>
              <a:rPr lang="en-US" altLang="zh-TW" sz="2400" dirty="0" smtClean="0"/>
              <a:t>LDL </a:t>
            </a:r>
            <a:r>
              <a:rPr lang="zh-TW" altLang="en-US" sz="2400" dirty="0" smtClean="0"/>
              <a:t>受體的數量與活性，導致</a:t>
            </a:r>
            <a:r>
              <a:rPr lang="en-US" altLang="zh-TW" sz="2400" dirty="0" smtClean="0"/>
              <a:t>LDL-C </a:t>
            </a:r>
            <a:r>
              <a:rPr lang="zh-TW" altLang="en-US" sz="2400" dirty="0" smtClean="0"/>
              <a:t>從血液中被攝取利用，因而降低血中總膽固醇及</a:t>
            </a:r>
            <a:r>
              <a:rPr lang="en-US" altLang="zh-TW" sz="2400" dirty="0" smtClean="0"/>
              <a:t>LDL-C</a:t>
            </a:r>
            <a:r>
              <a:rPr lang="zh-TW" altLang="en-US" sz="2400" dirty="0" smtClean="0"/>
              <a:t>，同時也影響其他脂類的代謝。</a:t>
            </a:r>
            <a:endParaRPr lang="en-US" altLang="zh-TW" sz="2400" dirty="0" smtClean="0"/>
          </a:p>
          <a:p>
            <a:pPr marL="419100" indent="-382588">
              <a:buFont typeface="Wingdings 2" pitchFamily="18" charset="2"/>
              <a:buChar char=""/>
            </a:pPr>
            <a:endParaRPr lang="en-US" altLang="zh-TW"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zh-TW" altLang="en-US">
                <a:ea typeface="標楷體" pitchFamily="65" charset="-120"/>
              </a:rPr>
              <a:t>台灣地區十大死因</a:t>
            </a:r>
          </a:p>
        </p:txBody>
      </p:sp>
      <p:sp>
        <p:nvSpPr>
          <p:cNvPr id="32771" name="Rectangle 3"/>
          <p:cNvSpPr>
            <a:spLocks noGrp="1" noChangeArrowheads="1"/>
          </p:cNvSpPr>
          <p:nvPr>
            <p:ph type="body" idx="1"/>
          </p:nvPr>
        </p:nvSpPr>
        <p:spPr/>
        <p:txBody>
          <a:bodyPr/>
          <a:lstStyle/>
          <a:p>
            <a:r>
              <a:rPr lang="zh-TW" altLang="en-US">
                <a:latin typeface="標楷體" pitchFamily="65" charset="-120"/>
                <a:ea typeface="標楷體" pitchFamily="65" charset="-120"/>
              </a:rPr>
              <a:t>心臟疾病與腦血管疾病分列第二</a:t>
            </a:r>
            <a:r>
              <a:rPr lang="en-US" altLang="zh-TW">
                <a:latin typeface="標楷體" pitchFamily="65" charset="-120"/>
                <a:ea typeface="標楷體" pitchFamily="65" charset="-120"/>
              </a:rPr>
              <a:t>,</a:t>
            </a:r>
            <a:r>
              <a:rPr lang="zh-TW" altLang="en-US">
                <a:latin typeface="標楷體" pitchFamily="65" charset="-120"/>
                <a:ea typeface="標楷體" pitchFamily="65" charset="-120"/>
              </a:rPr>
              <a:t>三 (僅次惡性腫瘤)</a:t>
            </a:r>
          </a:p>
          <a:p>
            <a:r>
              <a:rPr lang="zh-TW" altLang="en-US">
                <a:latin typeface="標楷體" pitchFamily="65" charset="-120"/>
                <a:ea typeface="標楷體" pitchFamily="65" charset="-120"/>
              </a:rPr>
              <a:t>腦血管疾病與心臟疾病死因歷年來演變趨勢: 歷年腦血管疾病有慢慢減少趨勢，反之心臟疾病有增加的趨勢</a:t>
            </a:r>
          </a:p>
          <a:p>
            <a:r>
              <a:rPr lang="zh-TW" altLang="en-US">
                <a:latin typeface="標楷體" pitchFamily="65" charset="-120"/>
                <a:ea typeface="標楷體" pitchFamily="65" charset="-120"/>
              </a:rPr>
              <a:t>冠狀動脈疾病佔所有心臟死亡原因的75%</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a:spLocks noGrp="1"/>
          </p:cNvSpPr>
          <p:nvPr>
            <p:ph type="title"/>
          </p:nvPr>
        </p:nvSpPr>
        <p:spPr/>
        <p:txBody>
          <a:bodyPr/>
          <a:lstStyle/>
          <a:p>
            <a:endParaRPr lang="zh-TW" altLang="en-US" smtClean="0"/>
          </a:p>
        </p:txBody>
      </p:sp>
      <p:pic>
        <p:nvPicPr>
          <p:cNvPr id="67587" name="Picture 2"/>
          <p:cNvPicPr>
            <a:picLocks noGrp="1" noChangeAspect="1" noChangeArrowheads="1"/>
          </p:cNvPicPr>
          <p:nvPr>
            <p:ph idx="1"/>
          </p:nvPr>
        </p:nvPicPr>
        <p:blipFill>
          <a:blip r:embed="rId2" cstate="print"/>
          <a:srcRect/>
          <a:stretch>
            <a:fillRect/>
          </a:stretch>
        </p:blipFill>
        <p:spPr>
          <a:xfrm>
            <a:off x="762000" y="1403350"/>
            <a:ext cx="7739063" cy="4325938"/>
          </a:xfr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p:txBody>
          <a:bodyPr/>
          <a:lstStyle/>
          <a:p>
            <a:r>
              <a:rPr lang="en-US" altLang="zh-TW" smtClean="0"/>
              <a:t>Statins</a:t>
            </a:r>
            <a:r>
              <a:rPr lang="en-US" altLang="zh-TW" smtClean="0">
                <a:sym typeface="Wingdings" pitchFamily="2" charset="2"/>
              </a:rPr>
              <a:t> Pleiotropic effect</a:t>
            </a:r>
            <a:r>
              <a:rPr lang="en-US" altLang="zh-TW" sz="2400" smtClean="0">
                <a:sym typeface="Wingdings" pitchFamily="2" charset="2"/>
              </a:rPr>
              <a:t>(</a:t>
            </a:r>
            <a:r>
              <a:rPr lang="zh-TW" altLang="en-US" sz="2400" smtClean="0">
                <a:sym typeface="Wingdings" pitchFamily="2" charset="2"/>
              </a:rPr>
              <a:t>多效作用</a:t>
            </a:r>
            <a:r>
              <a:rPr lang="en-US" altLang="zh-TW" sz="2400" smtClean="0">
                <a:sym typeface="Wingdings" pitchFamily="2" charset="2"/>
              </a:rPr>
              <a:t>)</a:t>
            </a:r>
            <a:endParaRPr lang="zh-TW" altLang="en-US" sz="2400" smtClean="0"/>
          </a:p>
        </p:txBody>
      </p:sp>
      <p:sp>
        <p:nvSpPr>
          <p:cNvPr id="3" name="內容版面配置區 2"/>
          <p:cNvSpPr>
            <a:spLocks noGrp="1"/>
          </p:cNvSpPr>
          <p:nvPr>
            <p:ph idx="1"/>
          </p:nvPr>
        </p:nvSpPr>
        <p:spPr/>
        <p:txBody>
          <a:bodyPr>
            <a:normAutofit/>
          </a:bodyPr>
          <a:lstStyle/>
          <a:p>
            <a:pPr marL="420624" indent="-384048" fontAlgn="auto">
              <a:spcAft>
                <a:spcPts val="0"/>
              </a:spcAft>
              <a:buClr>
                <a:schemeClr val="accent3"/>
              </a:buClr>
              <a:buFont typeface="Wingdings 2"/>
              <a:buChar char=""/>
              <a:defRPr/>
            </a:pPr>
            <a:r>
              <a:rPr lang="en-US" altLang="zh-TW" dirty="0" smtClean="0">
                <a:latin typeface="+mn-ea"/>
              </a:rPr>
              <a:t>1.</a:t>
            </a:r>
            <a:r>
              <a:rPr lang="zh-TW" altLang="en-US" dirty="0" smtClean="0">
                <a:latin typeface="+mn-ea"/>
              </a:rPr>
              <a:t>恢復內皮細胞功能</a:t>
            </a:r>
            <a:endParaRPr lang="en-US" altLang="zh-TW" dirty="0" smtClean="0">
              <a:latin typeface="+mn-ea"/>
            </a:endParaRPr>
          </a:p>
          <a:p>
            <a:pPr marL="420624" indent="-384048" fontAlgn="auto">
              <a:spcAft>
                <a:spcPts val="0"/>
              </a:spcAft>
              <a:buClr>
                <a:schemeClr val="accent3"/>
              </a:buClr>
              <a:buFont typeface="Wingdings 2"/>
              <a:buChar char=""/>
              <a:defRPr/>
            </a:pPr>
            <a:r>
              <a:rPr lang="en-US" altLang="zh-TW" dirty="0" smtClean="0">
                <a:latin typeface="+mn-ea"/>
              </a:rPr>
              <a:t>2.</a:t>
            </a:r>
            <a:r>
              <a:rPr lang="zh-TW" altLang="en-US" dirty="0" smtClean="0"/>
              <a:t>抗血栓作用</a:t>
            </a:r>
            <a:endParaRPr lang="en-US" altLang="zh-TW" dirty="0" smtClean="0"/>
          </a:p>
          <a:p>
            <a:pPr marL="420624" indent="-384048" fontAlgn="auto">
              <a:spcAft>
                <a:spcPts val="0"/>
              </a:spcAft>
              <a:buClr>
                <a:schemeClr val="accent3"/>
              </a:buClr>
              <a:buFont typeface="Wingdings 2"/>
              <a:buChar char=""/>
              <a:defRPr/>
            </a:pPr>
            <a:r>
              <a:rPr lang="en-US" altLang="zh-TW" dirty="0" smtClean="0">
                <a:latin typeface="+mn-ea"/>
              </a:rPr>
              <a:t>3.</a:t>
            </a:r>
            <a:r>
              <a:rPr lang="zh-TW" altLang="en-US" dirty="0" smtClean="0"/>
              <a:t>穩定斑塊</a:t>
            </a:r>
            <a:endParaRPr lang="en-US" altLang="zh-TW" dirty="0" smtClean="0"/>
          </a:p>
          <a:p>
            <a:pPr marL="420624" indent="-384048" fontAlgn="auto">
              <a:spcAft>
                <a:spcPts val="0"/>
              </a:spcAft>
              <a:buClr>
                <a:schemeClr val="accent3"/>
              </a:buClr>
              <a:buFont typeface="Wingdings 2"/>
              <a:buChar char=""/>
              <a:defRPr/>
            </a:pPr>
            <a:r>
              <a:rPr lang="en-US" altLang="zh-TW" dirty="0" smtClean="0">
                <a:latin typeface="+mn-ea"/>
              </a:rPr>
              <a:t>4.</a:t>
            </a:r>
            <a:r>
              <a:rPr lang="zh-TW" altLang="en-US" dirty="0" smtClean="0"/>
              <a:t>影響發炎反應</a:t>
            </a:r>
            <a:r>
              <a:rPr lang="en-US" altLang="zh-TW" dirty="0" smtClean="0"/>
              <a:t>(decrease CRP)</a:t>
            </a:r>
            <a:endParaRPr lang="en-US" altLang="zh-TW" dirty="0" smtClean="0">
              <a:latin typeface="+mn-ea"/>
            </a:endParaRPr>
          </a:p>
          <a:p>
            <a:pPr marL="420624" indent="-384048" fontAlgn="auto">
              <a:spcAft>
                <a:spcPts val="0"/>
              </a:spcAft>
              <a:buClr>
                <a:schemeClr val="accent3"/>
              </a:buClr>
              <a:buFont typeface="Wingdings 2"/>
              <a:buChar char=""/>
              <a:defRPr/>
            </a:pPr>
            <a:endParaRPr lang="zh-TW" altLang="en-US" dirty="0">
              <a:latin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zh-TW" altLang="en-US">
                <a:ea typeface="標楷體" pitchFamily="65" charset="-120"/>
              </a:rPr>
              <a:t>飲酒控制</a:t>
            </a:r>
          </a:p>
        </p:txBody>
      </p:sp>
      <p:sp>
        <p:nvSpPr>
          <p:cNvPr id="61443" name="Rectangle 3"/>
          <p:cNvSpPr>
            <a:spLocks noGrp="1" noChangeArrowheads="1"/>
          </p:cNvSpPr>
          <p:nvPr>
            <p:ph type="body" idx="1"/>
          </p:nvPr>
        </p:nvSpPr>
        <p:spPr/>
        <p:txBody>
          <a:bodyPr/>
          <a:lstStyle/>
          <a:p>
            <a:r>
              <a:rPr lang="zh-TW" altLang="en-US">
                <a:latin typeface="標楷體" pitchFamily="65" charset="-120"/>
                <a:ea typeface="標楷體" pitchFamily="65" charset="-120"/>
              </a:rPr>
              <a:t>限制在一天少於 25 公克</a:t>
            </a:r>
            <a:r>
              <a:rPr lang="en-US" altLang="zh-TW">
                <a:latin typeface="標楷體" pitchFamily="65" charset="-120"/>
                <a:ea typeface="標楷體" pitchFamily="65" charset="-120"/>
              </a:rPr>
              <a:t> </a:t>
            </a:r>
            <a:r>
              <a:rPr lang="zh-TW" altLang="en-US">
                <a:latin typeface="標楷體" pitchFamily="65" charset="-120"/>
                <a:ea typeface="標楷體" pitchFamily="65" charset="-120"/>
              </a:rPr>
              <a:t>的酒精攝取</a:t>
            </a:r>
          </a:p>
          <a:p>
            <a:r>
              <a:rPr lang="zh-TW" altLang="en-US">
                <a:latin typeface="標楷體" pitchFamily="65" charset="-120"/>
                <a:ea typeface="標楷體" pitchFamily="65" charset="-120"/>
              </a:rPr>
              <a:t>約是 50</a:t>
            </a:r>
            <a:r>
              <a:rPr lang="en-US" altLang="zh-TW">
                <a:latin typeface="標楷體" pitchFamily="65" charset="-120"/>
                <a:ea typeface="標楷體" pitchFamily="65" charset="-120"/>
              </a:rPr>
              <a:t>cc </a:t>
            </a:r>
            <a:r>
              <a:rPr lang="zh-TW" altLang="en-US">
                <a:latin typeface="標楷體" pitchFamily="65" charset="-120"/>
                <a:ea typeface="標楷體" pitchFamily="65" charset="-120"/>
              </a:rPr>
              <a:t>的</a:t>
            </a:r>
            <a:r>
              <a:rPr lang="en-US" altLang="zh-TW">
                <a:latin typeface="標楷體" pitchFamily="65" charset="-120"/>
                <a:ea typeface="標楷體" pitchFamily="65" charset="-120"/>
              </a:rPr>
              <a:t>whiskey, 200cc </a:t>
            </a:r>
            <a:r>
              <a:rPr lang="zh-TW" altLang="en-US">
                <a:latin typeface="標楷體" pitchFamily="65" charset="-120"/>
                <a:ea typeface="標楷體" pitchFamily="65" charset="-120"/>
              </a:rPr>
              <a:t>的紅酒, 或 500</a:t>
            </a:r>
            <a:r>
              <a:rPr lang="en-US" altLang="zh-TW">
                <a:latin typeface="標楷體" pitchFamily="65" charset="-120"/>
                <a:ea typeface="標楷體" pitchFamily="65" charset="-120"/>
              </a:rPr>
              <a:t>cc </a:t>
            </a:r>
            <a:r>
              <a:rPr lang="zh-TW" altLang="en-US">
                <a:latin typeface="標楷體" pitchFamily="65" charset="-120"/>
                <a:ea typeface="標楷體" pitchFamily="65" charset="-120"/>
              </a:rPr>
              <a:t>的啤酒</a:t>
            </a:r>
          </a:p>
        </p:txBody>
      </p:sp>
      <p:pic>
        <p:nvPicPr>
          <p:cNvPr id="61444" name="Picture 4" descr="drink"/>
          <p:cNvPicPr>
            <a:picLocks noChangeAspect="1" noChangeArrowheads="1"/>
          </p:cNvPicPr>
          <p:nvPr/>
        </p:nvPicPr>
        <p:blipFill>
          <a:blip r:embed="rId2" cstate="print"/>
          <a:srcRect/>
          <a:stretch>
            <a:fillRect/>
          </a:stretch>
        </p:blipFill>
        <p:spPr bwMode="auto">
          <a:xfrm>
            <a:off x="4953000" y="2971800"/>
            <a:ext cx="3703638" cy="36703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stress"/>
          <p:cNvPicPr>
            <a:picLocks noChangeAspect="1" noChangeArrowheads="1"/>
          </p:cNvPicPr>
          <p:nvPr/>
        </p:nvPicPr>
        <p:blipFill>
          <a:blip r:embed="rId2" cstate="print"/>
          <a:srcRect/>
          <a:stretch>
            <a:fillRect/>
          </a:stretch>
        </p:blipFill>
        <p:spPr bwMode="auto">
          <a:xfrm>
            <a:off x="762000" y="1676400"/>
            <a:ext cx="3681413" cy="4464050"/>
          </a:xfrm>
          <a:prstGeom prst="rect">
            <a:avLst/>
          </a:prstGeom>
          <a:noFill/>
        </p:spPr>
      </p:pic>
      <p:sp>
        <p:nvSpPr>
          <p:cNvPr id="54276" name="Text Box 4"/>
          <p:cNvSpPr txBox="1">
            <a:spLocks noChangeArrowheads="1"/>
          </p:cNvSpPr>
          <p:nvPr/>
        </p:nvSpPr>
        <p:spPr bwMode="auto">
          <a:xfrm>
            <a:off x="1676400" y="990600"/>
            <a:ext cx="1809750" cy="579438"/>
          </a:xfrm>
          <a:prstGeom prst="rect">
            <a:avLst/>
          </a:prstGeom>
          <a:noFill/>
          <a:ln w="12700" cap="sq">
            <a:noFill/>
            <a:miter lim="800000"/>
            <a:headEnd type="none" w="sm" len="sm"/>
            <a:tailEnd type="none" w="sm" len="sm"/>
          </a:ln>
          <a:effectLst/>
        </p:spPr>
        <p:txBody>
          <a:bodyPr wrap="none">
            <a:spAutoFit/>
          </a:bodyPr>
          <a:lstStyle/>
          <a:p>
            <a:r>
              <a:rPr lang="zh-TW" altLang="en-US" sz="3200">
                <a:ea typeface="標楷體" pitchFamily="65" charset="-120"/>
              </a:rPr>
              <a:t>消除壓力</a:t>
            </a:r>
          </a:p>
        </p:txBody>
      </p:sp>
      <p:pic>
        <p:nvPicPr>
          <p:cNvPr id="54280" name="Picture 8" descr="smoking"/>
          <p:cNvPicPr>
            <a:picLocks noChangeAspect="1" noChangeArrowheads="1"/>
          </p:cNvPicPr>
          <p:nvPr/>
        </p:nvPicPr>
        <p:blipFill>
          <a:blip r:embed="rId3" cstate="print"/>
          <a:srcRect/>
          <a:stretch>
            <a:fillRect/>
          </a:stretch>
        </p:blipFill>
        <p:spPr bwMode="auto">
          <a:xfrm>
            <a:off x="4648200" y="1676400"/>
            <a:ext cx="3411538" cy="4508500"/>
          </a:xfrm>
          <a:prstGeom prst="rect">
            <a:avLst/>
          </a:prstGeom>
          <a:noFill/>
        </p:spPr>
      </p:pic>
      <p:sp>
        <p:nvSpPr>
          <p:cNvPr id="54281" name="Text Box 9"/>
          <p:cNvSpPr txBox="1">
            <a:spLocks noChangeArrowheads="1"/>
          </p:cNvSpPr>
          <p:nvPr/>
        </p:nvSpPr>
        <p:spPr bwMode="auto">
          <a:xfrm>
            <a:off x="5867400" y="914400"/>
            <a:ext cx="996950" cy="579438"/>
          </a:xfrm>
          <a:prstGeom prst="rect">
            <a:avLst/>
          </a:prstGeom>
          <a:noFill/>
          <a:ln w="12700" cap="sq">
            <a:noFill/>
            <a:miter lim="800000"/>
            <a:headEnd type="none" w="sm" len="sm"/>
            <a:tailEnd type="none" w="sm" len="sm"/>
          </a:ln>
          <a:effectLst/>
        </p:spPr>
        <p:txBody>
          <a:bodyPr wrap="none">
            <a:spAutoFit/>
          </a:bodyPr>
          <a:lstStyle/>
          <a:p>
            <a:r>
              <a:rPr lang="zh-TW" altLang="en-US" sz="3200">
                <a:ea typeface="標楷體" pitchFamily="65" charset="-120"/>
              </a:rPr>
              <a:t>戒菸</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zh-TW" altLang="en-US">
                <a:ea typeface="標楷體" pitchFamily="65" charset="-120"/>
              </a:rPr>
              <a:t>藥物治療</a:t>
            </a:r>
          </a:p>
        </p:txBody>
      </p:sp>
      <p:sp>
        <p:nvSpPr>
          <p:cNvPr id="55299" name="Rectangle 3"/>
          <p:cNvSpPr>
            <a:spLocks noGrp="1" noChangeArrowheads="1"/>
          </p:cNvSpPr>
          <p:nvPr>
            <p:ph type="body" idx="1"/>
          </p:nvPr>
        </p:nvSpPr>
        <p:spPr>
          <a:xfrm>
            <a:off x="4648200" y="1676400"/>
            <a:ext cx="4495800" cy="4454525"/>
          </a:xfrm>
        </p:spPr>
        <p:txBody>
          <a:bodyPr/>
          <a:lstStyle/>
          <a:p>
            <a:pPr>
              <a:lnSpc>
                <a:spcPct val="90000"/>
              </a:lnSpc>
            </a:pPr>
            <a:r>
              <a:rPr lang="zh-TW" altLang="en-US">
                <a:latin typeface="標楷體" pitchFamily="65" charset="-120"/>
                <a:ea typeface="標楷體" pitchFamily="65" charset="-120"/>
              </a:rPr>
              <a:t>增加氧氣供應量</a:t>
            </a:r>
          </a:p>
          <a:p>
            <a:pPr>
              <a:lnSpc>
                <a:spcPct val="90000"/>
              </a:lnSpc>
              <a:buFont typeface="Wingdings" pitchFamily="2" charset="2"/>
              <a:buNone/>
            </a:pPr>
            <a:r>
              <a:rPr lang="zh-TW" altLang="en-US">
                <a:latin typeface="標楷體" pitchFamily="65" charset="-120"/>
                <a:ea typeface="標楷體" pitchFamily="65" charset="-120"/>
              </a:rPr>
              <a:t>    1.血管擴張</a:t>
            </a:r>
            <a:endParaRPr lang="en-US" altLang="zh-TW">
              <a:latin typeface="標楷體" pitchFamily="65" charset="-120"/>
              <a:ea typeface="標楷體" pitchFamily="65" charset="-120"/>
            </a:endParaRPr>
          </a:p>
          <a:p>
            <a:pPr>
              <a:lnSpc>
                <a:spcPct val="90000"/>
              </a:lnSpc>
            </a:pPr>
            <a:r>
              <a:rPr lang="zh-TW" altLang="en-US">
                <a:latin typeface="標楷體" pitchFamily="65" charset="-120"/>
                <a:ea typeface="標楷體" pitchFamily="65" charset="-120"/>
              </a:rPr>
              <a:t>減少氧氣需求量</a:t>
            </a:r>
          </a:p>
          <a:p>
            <a:pPr>
              <a:lnSpc>
                <a:spcPct val="90000"/>
              </a:lnSpc>
              <a:buFont typeface="Wingdings" pitchFamily="2" charset="2"/>
              <a:buNone/>
            </a:pPr>
            <a:r>
              <a:rPr lang="zh-TW" altLang="en-US">
                <a:latin typeface="標楷體" pitchFamily="65" charset="-120"/>
                <a:ea typeface="標楷體" pitchFamily="65" charset="-120"/>
              </a:rPr>
              <a:t>    1.減低血壓</a:t>
            </a:r>
          </a:p>
          <a:p>
            <a:pPr>
              <a:lnSpc>
                <a:spcPct val="90000"/>
              </a:lnSpc>
              <a:buFont typeface="Wingdings" pitchFamily="2" charset="2"/>
              <a:buNone/>
            </a:pPr>
            <a:r>
              <a:rPr lang="zh-TW" altLang="en-US">
                <a:latin typeface="標楷體" pitchFamily="65" charset="-120"/>
                <a:ea typeface="標楷體" pitchFamily="65" charset="-120"/>
              </a:rPr>
              <a:t>    2.減少心跳</a:t>
            </a:r>
          </a:p>
          <a:p>
            <a:pPr>
              <a:lnSpc>
                <a:spcPct val="90000"/>
              </a:lnSpc>
              <a:buFont typeface="Wingdings" pitchFamily="2" charset="2"/>
              <a:buNone/>
            </a:pPr>
            <a:r>
              <a:rPr lang="en-US" altLang="zh-TW">
                <a:latin typeface="標楷體" pitchFamily="65" charset="-120"/>
                <a:ea typeface="標楷體" pitchFamily="65" charset="-120"/>
              </a:rPr>
              <a:t>    3.</a:t>
            </a:r>
            <a:r>
              <a:rPr lang="zh-TW" altLang="en-US">
                <a:latin typeface="標楷體" pitchFamily="65" charset="-120"/>
                <a:ea typeface="標楷體" pitchFamily="65" charset="-120"/>
              </a:rPr>
              <a:t>減少前負荷</a:t>
            </a:r>
          </a:p>
          <a:p>
            <a:pPr>
              <a:lnSpc>
                <a:spcPct val="90000"/>
              </a:lnSpc>
            </a:pPr>
            <a:r>
              <a:rPr lang="zh-TW" altLang="en-US">
                <a:latin typeface="標楷體" pitchFamily="65" charset="-120"/>
                <a:ea typeface="標楷體" pitchFamily="65" charset="-120"/>
              </a:rPr>
              <a:t>預防血栓形成</a:t>
            </a:r>
          </a:p>
          <a:p>
            <a:pPr>
              <a:lnSpc>
                <a:spcPct val="90000"/>
              </a:lnSpc>
            </a:pPr>
            <a:r>
              <a:rPr lang="zh-TW" altLang="en-US">
                <a:latin typeface="標楷體" pitchFamily="65" charset="-120"/>
                <a:ea typeface="標楷體" pitchFamily="65" charset="-120"/>
              </a:rPr>
              <a:t>其他</a:t>
            </a:r>
          </a:p>
        </p:txBody>
      </p:sp>
      <p:pic>
        <p:nvPicPr>
          <p:cNvPr id="55302" name="Picture 6" descr="drug"/>
          <p:cNvPicPr>
            <a:picLocks noChangeAspect="1" noChangeArrowheads="1"/>
          </p:cNvPicPr>
          <p:nvPr/>
        </p:nvPicPr>
        <p:blipFill>
          <a:blip r:embed="rId2" cstate="print"/>
          <a:srcRect/>
          <a:stretch>
            <a:fillRect/>
          </a:stretch>
        </p:blipFill>
        <p:spPr bwMode="auto">
          <a:xfrm>
            <a:off x="685800" y="1981200"/>
            <a:ext cx="3371850" cy="368617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zh-TW" altLang="en-US">
                <a:ea typeface="標楷體" pitchFamily="65" charset="-120"/>
              </a:rPr>
              <a:t>血壓控制—</a:t>
            </a:r>
            <a:r>
              <a:rPr kumimoji="0" lang="zh-TW" altLang="en-US">
                <a:ea typeface="標楷體" pitchFamily="65" charset="-120"/>
              </a:rPr>
              <a:t>高</a:t>
            </a:r>
            <a:r>
              <a:rPr lang="zh-TW" altLang="en-US">
                <a:ea typeface="標楷體" pitchFamily="65" charset="-120"/>
              </a:rPr>
              <a:t>血壓定義</a:t>
            </a:r>
          </a:p>
        </p:txBody>
      </p:sp>
      <p:graphicFrame>
        <p:nvGraphicFramePr>
          <p:cNvPr id="68614" name="Object 6"/>
          <p:cNvGraphicFramePr>
            <a:graphicFrameLocks noChangeAspect="1"/>
          </p:cNvGraphicFramePr>
          <p:nvPr>
            <p:ph type="body" idx="1"/>
          </p:nvPr>
        </p:nvGraphicFramePr>
        <p:xfrm>
          <a:off x="1066800" y="1238250"/>
          <a:ext cx="7010400" cy="5259388"/>
        </p:xfrm>
        <a:graphic>
          <a:graphicData uri="http://schemas.openxmlformats.org/presentationml/2006/ole">
            <p:oleObj spid="_x0000_s1026" name="投影片" r:id="rId3" imgW="4572000" imgH="3429000" progId="PowerPoint.Slide.8">
              <p:embed/>
            </p:oleObj>
          </a:graphicData>
        </a:graphic>
      </p:graphicFrame>
      <p:sp>
        <p:nvSpPr>
          <p:cNvPr id="68615" name="Text Box 7"/>
          <p:cNvSpPr txBox="1">
            <a:spLocks noChangeArrowheads="1"/>
          </p:cNvSpPr>
          <p:nvPr/>
        </p:nvSpPr>
        <p:spPr bwMode="auto">
          <a:xfrm>
            <a:off x="7812088" y="6521450"/>
            <a:ext cx="1331912"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t>國民健康局</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3" descr="擷取1.JPG"/>
          <p:cNvPicPr>
            <a:picLocks noChangeAspect="1"/>
          </p:cNvPicPr>
          <p:nvPr/>
        </p:nvPicPr>
        <p:blipFill>
          <a:blip r:embed="rId2" cstate="print"/>
          <a:srcRect/>
          <a:stretch>
            <a:fillRect/>
          </a:stretch>
        </p:blipFill>
        <p:spPr bwMode="auto">
          <a:xfrm>
            <a:off x="1619672" y="1556792"/>
            <a:ext cx="6192838" cy="5081587"/>
          </a:xfrm>
          <a:prstGeom prst="rect">
            <a:avLst/>
          </a:prstGeom>
          <a:noFill/>
          <a:ln w="9525">
            <a:noFill/>
            <a:miter lim="800000"/>
            <a:headEnd/>
            <a:tailEnd/>
          </a:ln>
        </p:spPr>
      </p:pic>
      <p:sp>
        <p:nvSpPr>
          <p:cNvPr id="17411" name="標題 4"/>
          <p:cNvSpPr>
            <a:spLocks noGrp="1"/>
          </p:cNvSpPr>
          <p:nvPr>
            <p:ph type="title"/>
          </p:nvPr>
        </p:nvSpPr>
        <p:spPr>
          <a:xfrm>
            <a:off x="539552" y="476672"/>
            <a:ext cx="8305800" cy="923925"/>
          </a:xfrm>
        </p:spPr>
        <p:txBody>
          <a:bodyPr/>
          <a:lstStyle/>
          <a:p>
            <a:pPr eaLnBrk="1" hangingPunct="1"/>
            <a:r>
              <a:rPr lang="en-US" altLang="zh-TW" sz="2800" b="1" dirty="0" smtClean="0"/>
              <a:t>2010</a:t>
            </a:r>
            <a:r>
              <a:rPr lang="zh-TW" altLang="en-US" sz="2800" b="1" dirty="0" smtClean="0"/>
              <a:t>台灣高血壓指引</a:t>
            </a:r>
            <a:endParaRPr lang="zh-TW" altLang="en-US" sz="2800"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smtClean="0"/>
          </a:p>
        </p:txBody>
      </p:sp>
      <p:sp>
        <p:nvSpPr>
          <p:cNvPr id="4099" name="內容版面配置區 2"/>
          <p:cNvSpPr>
            <a:spLocks noGrp="1"/>
          </p:cNvSpPr>
          <p:nvPr>
            <p:ph idx="1"/>
          </p:nvPr>
        </p:nvSpPr>
        <p:spPr/>
        <p:txBody>
          <a:bodyPr/>
          <a:lstStyle/>
          <a:p>
            <a:r>
              <a:rPr lang="zh-TW" altLang="zh-TW" sz="2400" smtClean="0"/>
              <a:t>人口老化，除非有效的預防措施能被廣泛地採行，高血壓的盛行率必將日漸升高。</a:t>
            </a:r>
          </a:p>
          <a:p>
            <a:r>
              <a:rPr lang="zh-TW" altLang="zh-TW" sz="2400" smtClean="0"/>
              <a:t>縱使</a:t>
            </a:r>
            <a:r>
              <a:rPr lang="en-US" altLang="zh-TW" sz="2400" smtClean="0"/>
              <a:t>55</a:t>
            </a:r>
            <a:r>
              <a:rPr lang="zh-TW" altLang="zh-TW" sz="2400" smtClean="0"/>
              <a:t>歲仍保持正常血壓，一生中得到高血壓的機率仍高達</a:t>
            </a:r>
            <a:r>
              <a:rPr lang="en-US" altLang="zh-TW" sz="2400" smtClean="0"/>
              <a:t>90%</a:t>
            </a:r>
            <a:r>
              <a:rPr lang="zh-TW" altLang="zh-TW" sz="2400" smtClean="0"/>
              <a:t>。</a:t>
            </a:r>
            <a:r>
              <a:rPr lang="en-US" altLang="zh-TW" sz="2400" smtClean="0"/>
              <a:t> </a:t>
            </a:r>
            <a:endParaRPr lang="zh-TW" altLang="zh-TW" sz="2400" smtClean="0"/>
          </a:p>
          <a:p>
            <a:r>
              <a:rPr lang="zh-TW" altLang="zh-TW" sz="2400" smtClean="0"/>
              <a:t>血壓值愈高，得到心肌梗塞、心臟衰竭、中風、腎臟疾病的機率也愈高。對</a:t>
            </a:r>
            <a:r>
              <a:rPr lang="en-US" altLang="zh-TW" sz="2400" smtClean="0"/>
              <a:t>40</a:t>
            </a:r>
            <a:r>
              <a:rPr lang="zh-TW" altLang="zh-TW" sz="2400" smtClean="0"/>
              <a:t>至</a:t>
            </a:r>
            <a:r>
              <a:rPr lang="en-US" altLang="zh-TW" sz="2400" smtClean="0"/>
              <a:t>70</a:t>
            </a:r>
            <a:r>
              <a:rPr lang="zh-TW" altLang="zh-TW" sz="2400" smtClean="0"/>
              <a:t>歲的人士來說，當血壓值落 在</a:t>
            </a:r>
            <a:r>
              <a:rPr lang="en-US" altLang="zh-TW" sz="2400" smtClean="0"/>
              <a:t>115/75</a:t>
            </a:r>
            <a:r>
              <a:rPr lang="zh-TW" altLang="zh-TW" sz="2400" smtClean="0"/>
              <a:t>至</a:t>
            </a:r>
            <a:r>
              <a:rPr lang="en-US" altLang="zh-TW" sz="2400" smtClean="0"/>
              <a:t>185/1l5 mmHg</a:t>
            </a:r>
            <a:r>
              <a:rPr lang="zh-TW" altLang="zh-TW" sz="2400" smtClean="0"/>
              <a:t>區間時，收縮壓每提高</a:t>
            </a:r>
            <a:r>
              <a:rPr lang="en-US" altLang="zh-TW" sz="2400" smtClean="0"/>
              <a:t>20mmHg</a:t>
            </a:r>
            <a:r>
              <a:rPr lang="zh-TW" altLang="zh-TW" sz="2400" smtClean="0"/>
              <a:t>或舒張壓每提高</a:t>
            </a:r>
            <a:r>
              <a:rPr lang="en-US" altLang="zh-TW" sz="2400" smtClean="0"/>
              <a:t>10mmHg</a:t>
            </a:r>
            <a:r>
              <a:rPr lang="zh-TW" altLang="zh-TW" sz="2400" smtClean="0"/>
              <a:t>，罹患心血管疾病的危險度就會加倍。</a:t>
            </a:r>
          </a:p>
          <a:p>
            <a:r>
              <a:rPr lang="zh-TW" altLang="zh-TW" sz="2400" smtClean="0"/>
              <a:t>高血壓經過治療可以降低</a:t>
            </a:r>
            <a:r>
              <a:rPr lang="en-US" altLang="zh-TW" sz="2400" smtClean="0"/>
              <a:t> 35-40%</a:t>
            </a:r>
            <a:r>
              <a:rPr lang="zh-TW" altLang="zh-TW" sz="2400" smtClean="0"/>
              <a:t>中風的發生率，</a:t>
            </a:r>
            <a:r>
              <a:rPr lang="en-US" altLang="zh-TW" sz="2400" smtClean="0"/>
              <a:t>20-25%</a:t>
            </a:r>
            <a:r>
              <a:rPr lang="zh-TW" altLang="zh-TW" sz="2400" smtClean="0"/>
              <a:t>心肌梗塞及降低大於</a:t>
            </a:r>
            <a:r>
              <a:rPr lang="en-US" altLang="zh-TW" sz="2400" smtClean="0"/>
              <a:t> 50 %</a:t>
            </a:r>
            <a:r>
              <a:rPr lang="zh-TW" altLang="zh-TW" sz="2400" smtClean="0"/>
              <a:t>心臟衰竭的發生率。</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179388" y="260350"/>
            <a:ext cx="8758237" cy="1028700"/>
          </a:xfrm>
          <a:prstGeom prst="rect">
            <a:avLst/>
          </a:prstGeom>
          <a:noFill/>
          <a:ln w="9525">
            <a:noFill/>
            <a:miter lim="800000"/>
            <a:headEnd/>
            <a:tailEnd/>
          </a:ln>
        </p:spPr>
        <p:txBody>
          <a:bodyPr/>
          <a:lstStyle/>
          <a:p>
            <a:pPr algn="ctr" fontAlgn="auto">
              <a:spcBef>
                <a:spcPts val="0"/>
              </a:spcBef>
              <a:spcAft>
                <a:spcPts val="0"/>
              </a:spcAft>
              <a:defRPr/>
            </a:pPr>
            <a:r>
              <a:rPr kumimoji="0" lang="zh-TW" altLang="en-US" sz="3600" b="1" dirty="0">
                <a:solidFill>
                  <a:srgbClr val="FF0000"/>
                </a:solidFill>
                <a:effectLst>
                  <a:outerShdw blurRad="38100" dist="38100" dir="2700000" algn="tl">
                    <a:srgbClr val="000000"/>
                  </a:outerShdw>
                </a:effectLst>
                <a:latin typeface="+mn-lt"/>
                <a:ea typeface="+mn-ea"/>
              </a:rPr>
              <a:t>降</a:t>
            </a:r>
            <a:r>
              <a:rPr kumimoji="0" lang="en-US" altLang="zh-TW" sz="3600" b="1" dirty="0">
                <a:solidFill>
                  <a:srgbClr val="FF0000"/>
                </a:solidFill>
                <a:effectLst>
                  <a:outerShdw blurRad="38100" dist="38100" dir="2700000" algn="tl">
                    <a:srgbClr val="000000"/>
                  </a:outerShdw>
                </a:effectLst>
                <a:latin typeface="+mn-lt"/>
                <a:ea typeface="+mn-ea"/>
              </a:rPr>
              <a:t>2</a:t>
            </a:r>
            <a:r>
              <a:rPr kumimoji="0" lang="zh-TW" altLang="en-US" sz="3600" b="1" dirty="0">
                <a:solidFill>
                  <a:srgbClr val="FF0000"/>
                </a:solidFill>
                <a:effectLst>
                  <a:outerShdw blurRad="38100" dist="38100" dir="2700000" algn="tl">
                    <a:srgbClr val="000000"/>
                  </a:outerShdw>
                </a:effectLst>
                <a:latin typeface="+mn-lt"/>
                <a:ea typeface="+mn-ea"/>
              </a:rPr>
              <a:t>毫米汞柱的血壓可以降低</a:t>
            </a:r>
            <a:r>
              <a:rPr kumimoji="0" lang="en-US" altLang="zh-TW" sz="3600" b="1" dirty="0">
                <a:solidFill>
                  <a:srgbClr val="FF0000"/>
                </a:solidFill>
                <a:effectLst>
                  <a:outerShdw blurRad="38100" dist="38100" dir="2700000" algn="tl">
                    <a:srgbClr val="000000"/>
                  </a:outerShdw>
                </a:effectLst>
                <a:latin typeface="+mn-lt"/>
                <a:ea typeface="+mn-ea"/>
              </a:rPr>
              <a:t>10%</a:t>
            </a:r>
            <a:r>
              <a:rPr kumimoji="0" lang="zh-TW" altLang="en-US" sz="3600" b="1" dirty="0">
                <a:solidFill>
                  <a:srgbClr val="FF0000"/>
                </a:solidFill>
                <a:effectLst>
                  <a:outerShdw blurRad="38100" dist="38100" dir="2700000" algn="tl">
                    <a:srgbClr val="000000"/>
                  </a:outerShdw>
                </a:effectLst>
                <a:latin typeface="+mn-lt"/>
                <a:ea typeface="+mn-ea"/>
              </a:rPr>
              <a:t>的心血管風險</a:t>
            </a:r>
            <a:endParaRPr kumimoji="0" lang="en-US" altLang="zh-TW" sz="3600" b="1" dirty="0">
              <a:solidFill>
                <a:srgbClr val="FF0000"/>
              </a:solidFill>
              <a:effectLst>
                <a:outerShdw blurRad="38100" dist="38100" dir="2700000" algn="tl">
                  <a:srgbClr val="000000"/>
                </a:outerShdw>
              </a:effectLst>
              <a:latin typeface="+mn-lt"/>
              <a:ea typeface="+mn-ea"/>
            </a:endParaRPr>
          </a:p>
        </p:txBody>
      </p:sp>
      <p:sp>
        <p:nvSpPr>
          <p:cNvPr id="148483" name="Rectangle 3"/>
          <p:cNvSpPr>
            <a:spLocks noChangeArrowheads="1"/>
          </p:cNvSpPr>
          <p:nvPr/>
        </p:nvSpPr>
        <p:spPr bwMode="auto">
          <a:xfrm>
            <a:off x="706438" y="1333500"/>
            <a:ext cx="8307387" cy="1327150"/>
          </a:xfrm>
          <a:prstGeom prst="rect">
            <a:avLst/>
          </a:prstGeom>
          <a:noFill/>
          <a:ln w="9525">
            <a:noFill/>
            <a:miter lim="800000"/>
            <a:headEnd/>
            <a:tailEnd/>
          </a:ln>
        </p:spPr>
        <p:txBody>
          <a:bodyPr/>
          <a:lstStyle/>
          <a:p>
            <a:pPr marL="342900" indent="-342900" fontAlgn="auto">
              <a:spcBef>
                <a:spcPct val="20000"/>
              </a:spcBef>
              <a:spcAft>
                <a:spcPts val="0"/>
              </a:spcAft>
              <a:buClr>
                <a:schemeClr val="hlink"/>
              </a:buClr>
              <a:buSzPct val="70000"/>
              <a:buFont typeface="Wingdings" pitchFamily="2" charset="2"/>
              <a:buChar char="n"/>
              <a:defRPr/>
            </a:pPr>
            <a:endParaRPr kumimoji="0" lang="en-US" altLang="zh-TW" sz="2800">
              <a:effectLst>
                <a:outerShdw blurRad="38100" dist="38100" dir="2700000" algn="tl">
                  <a:srgbClr val="000000"/>
                </a:outerShdw>
              </a:effectLst>
              <a:latin typeface="+mn-lt"/>
              <a:ea typeface="+mn-ea"/>
            </a:endParaRPr>
          </a:p>
          <a:p>
            <a:pPr marL="342900" indent="-342900" fontAlgn="auto">
              <a:spcBef>
                <a:spcPct val="20000"/>
              </a:spcBef>
              <a:spcAft>
                <a:spcPts val="0"/>
              </a:spcAft>
              <a:buClr>
                <a:schemeClr val="hlink"/>
              </a:buClr>
              <a:buSzPct val="70000"/>
              <a:buFont typeface="Wingdings" pitchFamily="2" charset="2"/>
              <a:buChar char="n"/>
              <a:defRPr/>
            </a:pPr>
            <a:endParaRPr kumimoji="0" lang="en-US" altLang="zh-TW" sz="2400" b="1">
              <a:effectLst>
                <a:outerShdw blurRad="38100" dist="38100" dir="2700000" algn="tl">
                  <a:srgbClr val="000000"/>
                </a:outerShdw>
              </a:effectLst>
              <a:latin typeface="+mn-lt"/>
              <a:ea typeface="+mn-ea"/>
            </a:endParaRPr>
          </a:p>
        </p:txBody>
      </p:sp>
      <p:sp>
        <p:nvSpPr>
          <p:cNvPr id="18436" name="Rectangle 4"/>
          <p:cNvSpPr>
            <a:spLocks noGrp="1" noChangeArrowheads="1"/>
          </p:cNvSpPr>
          <p:nvPr/>
        </p:nvSpPr>
        <p:spPr bwMode="auto">
          <a:xfrm>
            <a:off x="688975" y="2114550"/>
            <a:ext cx="8743950" cy="4114800"/>
          </a:xfrm>
          <a:prstGeom prst="rect">
            <a:avLst/>
          </a:prstGeom>
          <a:noFill/>
          <a:ln w="9525">
            <a:noFill/>
            <a:miter lim="800000"/>
            <a:headEnd/>
            <a:tailEnd/>
          </a:ln>
        </p:spPr>
        <p:txBody>
          <a:bodyPr/>
          <a:lstStyle/>
          <a:p>
            <a:pPr eaLnBrk="0" hangingPunct="0"/>
            <a:endParaRPr kumimoji="0" lang="en-US" altLang="zh-TW" sz="2500">
              <a:latin typeface="Times New Roman" pitchFamily="18" charset="0"/>
            </a:endParaRPr>
          </a:p>
          <a:p>
            <a:pPr eaLnBrk="0" hangingPunct="0"/>
            <a:endParaRPr kumimoji="0" lang="en-US" altLang="zh-TW" sz="2200" b="1">
              <a:latin typeface="Times New Roman" pitchFamily="18" charset="0"/>
            </a:endParaRPr>
          </a:p>
        </p:txBody>
      </p:sp>
      <p:sp>
        <p:nvSpPr>
          <p:cNvPr id="18437" name="Text Box 5"/>
          <p:cNvSpPr txBox="1">
            <a:spLocks noChangeArrowheads="1"/>
          </p:cNvSpPr>
          <p:nvPr/>
        </p:nvSpPr>
        <p:spPr bwMode="auto">
          <a:xfrm>
            <a:off x="395288" y="2060575"/>
            <a:ext cx="8353425" cy="1552575"/>
          </a:xfrm>
          <a:prstGeom prst="rect">
            <a:avLst/>
          </a:prstGeom>
          <a:noFill/>
          <a:ln w="9525">
            <a:noFill/>
            <a:miter lim="800000"/>
            <a:headEnd/>
            <a:tailEnd/>
          </a:ln>
        </p:spPr>
        <p:txBody>
          <a:bodyPr>
            <a:spAutoFit/>
          </a:bodyPr>
          <a:lstStyle/>
          <a:p>
            <a:pPr marL="261938" indent="-261938">
              <a:spcBef>
                <a:spcPct val="50000"/>
              </a:spcBef>
              <a:buClr>
                <a:srgbClr val="FF3300"/>
              </a:buClr>
              <a:buSzPct val="60000"/>
              <a:buFont typeface="Wingdings" pitchFamily="2" charset="2"/>
              <a:buChar char="u"/>
            </a:pPr>
            <a:r>
              <a:rPr kumimoji="0" lang="en-US" altLang="zh-TW" sz="2400">
                <a:latin typeface="Calibri" pitchFamily="34" charset="0"/>
              </a:rPr>
              <a:t>Meta-analysis of 61 prospective, observational studies</a:t>
            </a:r>
          </a:p>
          <a:p>
            <a:pPr marL="261938" indent="-261938">
              <a:spcBef>
                <a:spcPct val="50000"/>
              </a:spcBef>
              <a:buClr>
                <a:srgbClr val="FF3300"/>
              </a:buClr>
              <a:buSzPct val="60000"/>
              <a:buFont typeface="Wingdings" pitchFamily="2" charset="2"/>
              <a:buChar char="u"/>
            </a:pPr>
            <a:r>
              <a:rPr kumimoji="0" lang="en-US" altLang="zh-TW" sz="2400">
                <a:latin typeface="Calibri" pitchFamily="34" charset="0"/>
              </a:rPr>
              <a:t>1 million adults</a:t>
            </a:r>
          </a:p>
          <a:p>
            <a:pPr marL="261938" indent="-261938">
              <a:spcBef>
                <a:spcPct val="50000"/>
              </a:spcBef>
              <a:buClr>
                <a:srgbClr val="FF3300"/>
              </a:buClr>
              <a:buSzPct val="60000"/>
              <a:buFont typeface="Wingdings" pitchFamily="2" charset="2"/>
              <a:buChar char="u"/>
            </a:pPr>
            <a:r>
              <a:rPr kumimoji="0" lang="en-US" altLang="zh-TW" sz="2400">
                <a:latin typeface="Calibri" pitchFamily="34" charset="0"/>
              </a:rPr>
              <a:t>12.7 million person-years</a:t>
            </a:r>
          </a:p>
        </p:txBody>
      </p:sp>
      <p:sp>
        <p:nvSpPr>
          <p:cNvPr id="18438" name="Text Box 6"/>
          <p:cNvSpPr txBox="1">
            <a:spLocks noChangeArrowheads="1"/>
          </p:cNvSpPr>
          <p:nvPr/>
        </p:nvSpPr>
        <p:spPr bwMode="invGray">
          <a:xfrm>
            <a:off x="95250" y="6362700"/>
            <a:ext cx="5486400" cy="304800"/>
          </a:xfrm>
          <a:prstGeom prst="rect">
            <a:avLst/>
          </a:prstGeom>
          <a:noFill/>
          <a:ln w="25400">
            <a:noFill/>
            <a:miter lim="800000"/>
            <a:headEnd/>
            <a:tailEnd/>
          </a:ln>
        </p:spPr>
        <p:txBody>
          <a:bodyPr>
            <a:spAutoFit/>
          </a:bodyPr>
          <a:lstStyle/>
          <a:p>
            <a:pPr eaLnBrk="0" hangingPunct="0">
              <a:spcBef>
                <a:spcPct val="50000"/>
              </a:spcBef>
            </a:pPr>
            <a:r>
              <a:rPr kumimoji="0" lang="en-US" altLang="zh-TW" sz="1400">
                <a:latin typeface="Calibri" pitchFamily="34" charset="0"/>
              </a:rPr>
              <a:t> Lewington S et al.  </a:t>
            </a:r>
            <a:r>
              <a:rPr kumimoji="0" lang="en-US" altLang="zh-TW" sz="1400" i="1">
                <a:latin typeface="Calibri" pitchFamily="34" charset="0"/>
              </a:rPr>
              <a:t>Lancet</a:t>
            </a:r>
            <a:r>
              <a:rPr kumimoji="0" lang="en-US" altLang="zh-TW" sz="1400">
                <a:latin typeface="Calibri" pitchFamily="34" charset="0"/>
              </a:rPr>
              <a:t> 2002;360:1903-1913.</a:t>
            </a:r>
          </a:p>
        </p:txBody>
      </p:sp>
      <p:sp>
        <p:nvSpPr>
          <p:cNvPr id="18439" name="Rectangle 7"/>
          <p:cNvSpPr>
            <a:spLocks noChangeArrowheads="1"/>
          </p:cNvSpPr>
          <p:nvPr/>
        </p:nvSpPr>
        <p:spPr bwMode="auto">
          <a:xfrm>
            <a:off x="2408238" y="4629150"/>
            <a:ext cx="608012" cy="400050"/>
          </a:xfrm>
          <a:prstGeom prst="rect">
            <a:avLst/>
          </a:prstGeom>
          <a:solidFill>
            <a:schemeClr val="tx2"/>
          </a:solidFill>
          <a:ln w="9525">
            <a:solidFill>
              <a:schemeClr val="tx1"/>
            </a:solidFill>
            <a:miter lim="800000"/>
            <a:headEnd/>
            <a:tailEnd/>
          </a:ln>
        </p:spPr>
        <p:txBody>
          <a:bodyPr wrap="none" anchor="ctr"/>
          <a:lstStyle/>
          <a:p>
            <a:endParaRPr kumimoji="0" lang="zh-TW" altLang="en-US">
              <a:latin typeface="Constantia" pitchFamily="18" charset="0"/>
            </a:endParaRPr>
          </a:p>
        </p:txBody>
      </p:sp>
      <p:sp>
        <p:nvSpPr>
          <p:cNvPr id="18440" name="Rectangle 8"/>
          <p:cNvSpPr>
            <a:spLocks noChangeArrowheads="1"/>
          </p:cNvSpPr>
          <p:nvPr/>
        </p:nvSpPr>
        <p:spPr bwMode="auto">
          <a:xfrm>
            <a:off x="5548313" y="3771900"/>
            <a:ext cx="1012825" cy="2057400"/>
          </a:xfrm>
          <a:prstGeom prst="rect">
            <a:avLst/>
          </a:prstGeom>
          <a:solidFill>
            <a:schemeClr val="tx2"/>
          </a:solidFill>
          <a:ln w="9525">
            <a:solidFill>
              <a:schemeClr val="tx1"/>
            </a:solidFill>
            <a:miter lim="800000"/>
            <a:headEnd/>
            <a:tailEnd/>
          </a:ln>
        </p:spPr>
        <p:txBody>
          <a:bodyPr wrap="none" anchor="ctr"/>
          <a:lstStyle/>
          <a:p>
            <a:endParaRPr kumimoji="0" lang="zh-TW" altLang="en-US">
              <a:latin typeface="Constantia" pitchFamily="18" charset="0"/>
            </a:endParaRPr>
          </a:p>
        </p:txBody>
      </p:sp>
      <p:sp>
        <p:nvSpPr>
          <p:cNvPr id="18441" name="AutoShape 9"/>
          <p:cNvSpPr>
            <a:spLocks noChangeArrowheads="1"/>
          </p:cNvSpPr>
          <p:nvPr/>
        </p:nvSpPr>
        <p:spPr bwMode="auto">
          <a:xfrm rot="-5400000">
            <a:off x="3475832" y="3744118"/>
            <a:ext cx="1714500" cy="2227263"/>
          </a:xfrm>
          <a:prstGeom prst="triangle">
            <a:avLst>
              <a:gd name="adj" fmla="val 50000"/>
            </a:avLst>
          </a:prstGeom>
          <a:noFill/>
          <a:ln w="9525">
            <a:solidFill>
              <a:schemeClr val="tx1"/>
            </a:solidFill>
            <a:miter lim="800000"/>
            <a:headEnd/>
            <a:tailEnd/>
          </a:ln>
        </p:spPr>
        <p:txBody>
          <a:bodyPr wrap="none" anchor="ctr"/>
          <a:lstStyle/>
          <a:p>
            <a:endParaRPr kumimoji="0" lang="zh-TW" altLang="en-US">
              <a:latin typeface="Constantia" pitchFamily="18" charset="0"/>
            </a:endParaRPr>
          </a:p>
        </p:txBody>
      </p:sp>
      <p:sp>
        <p:nvSpPr>
          <p:cNvPr id="18442" name="Text Box 10"/>
          <p:cNvSpPr txBox="1">
            <a:spLocks noChangeArrowheads="1"/>
          </p:cNvSpPr>
          <p:nvPr/>
        </p:nvSpPr>
        <p:spPr bwMode="auto">
          <a:xfrm>
            <a:off x="152400" y="4457700"/>
            <a:ext cx="2297113" cy="1187450"/>
          </a:xfrm>
          <a:prstGeom prst="rect">
            <a:avLst/>
          </a:prstGeom>
          <a:noFill/>
          <a:ln w="9525">
            <a:noFill/>
            <a:miter lim="800000"/>
            <a:headEnd/>
            <a:tailEnd/>
          </a:ln>
        </p:spPr>
        <p:txBody>
          <a:bodyPr>
            <a:spAutoFit/>
          </a:bodyPr>
          <a:lstStyle/>
          <a:p>
            <a:pPr algn="ctr">
              <a:spcBef>
                <a:spcPct val="50000"/>
              </a:spcBef>
            </a:pPr>
            <a:r>
              <a:rPr kumimoji="0" lang="en-US" altLang="zh-TW" sz="2400" b="1">
                <a:latin typeface="Calibri" pitchFamily="34" charset="0"/>
              </a:rPr>
              <a:t>2 mm Hg decrease in mean SBP</a:t>
            </a:r>
          </a:p>
        </p:txBody>
      </p:sp>
      <p:sp>
        <p:nvSpPr>
          <p:cNvPr id="148491" name="Text Box 11"/>
          <p:cNvSpPr txBox="1">
            <a:spLocks noChangeArrowheads="1"/>
          </p:cNvSpPr>
          <p:nvPr/>
        </p:nvSpPr>
        <p:spPr bwMode="auto">
          <a:xfrm>
            <a:off x="6662738" y="5073650"/>
            <a:ext cx="2328862" cy="1096963"/>
          </a:xfrm>
          <a:prstGeom prst="rect">
            <a:avLst/>
          </a:prstGeom>
          <a:noFill/>
          <a:ln w="9525">
            <a:noFill/>
            <a:miter lim="800000"/>
            <a:headEnd/>
            <a:tailEnd/>
          </a:ln>
          <a:effectLst/>
        </p:spPr>
        <p:txBody>
          <a:bodyPr>
            <a:spAutoFit/>
          </a:bodyPr>
          <a:lstStyle/>
          <a:p>
            <a:pPr fontAlgn="auto">
              <a:spcBef>
                <a:spcPct val="50000"/>
              </a:spcBef>
              <a:spcAft>
                <a:spcPts val="0"/>
              </a:spcAft>
              <a:defRPr/>
            </a:pPr>
            <a:r>
              <a:rPr kumimoji="0" lang="en-US" altLang="zh-TW" sz="2200" b="1">
                <a:solidFill>
                  <a:srgbClr val="FF00FF"/>
                </a:solidFill>
                <a:effectLst>
                  <a:outerShdw blurRad="38100" dist="38100" dir="2700000" algn="tl">
                    <a:srgbClr val="000000"/>
                  </a:outerShdw>
                </a:effectLst>
                <a:latin typeface="+mn-lt"/>
                <a:ea typeface="+mn-ea"/>
              </a:rPr>
              <a:t>10%</a:t>
            </a:r>
            <a:r>
              <a:rPr kumimoji="0" lang="en-US" altLang="zh-TW" sz="2200" b="1">
                <a:effectLst>
                  <a:outerShdw blurRad="38100" dist="38100" dir="2700000" algn="tl">
                    <a:srgbClr val="000000"/>
                  </a:outerShdw>
                </a:effectLst>
                <a:latin typeface="+mn-lt"/>
                <a:ea typeface="+mn-ea"/>
              </a:rPr>
              <a:t> reduction in risk of </a:t>
            </a:r>
            <a:r>
              <a:rPr kumimoji="0" lang="en-US" altLang="zh-TW" sz="2200" b="1">
                <a:solidFill>
                  <a:srgbClr val="FF00FF"/>
                </a:solidFill>
                <a:effectLst>
                  <a:outerShdw blurRad="38100" dist="38100" dir="2700000" algn="tl">
                    <a:srgbClr val="000000"/>
                  </a:outerShdw>
                </a:effectLst>
                <a:latin typeface="+mn-lt"/>
                <a:ea typeface="+mn-ea"/>
              </a:rPr>
              <a:t>stroke </a:t>
            </a:r>
            <a:r>
              <a:rPr kumimoji="0" lang="en-US" altLang="zh-TW" sz="2200" b="1">
                <a:effectLst>
                  <a:outerShdw blurRad="38100" dist="38100" dir="2700000" algn="tl">
                    <a:srgbClr val="000000"/>
                  </a:outerShdw>
                </a:effectLst>
                <a:latin typeface="+mn-lt"/>
                <a:ea typeface="+mn-ea"/>
              </a:rPr>
              <a:t>mortality</a:t>
            </a:r>
          </a:p>
        </p:txBody>
      </p:sp>
      <p:sp>
        <p:nvSpPr>
          <p:cNvPr id="148492" name="Text Box 12"/>
          <p:cNvSpPr txBox="1">
            <a:spLocks noChangeArrowheads="1"/>
          </p:cNvSpPr>
          <p:nvPr/>
        </p:nvSpPr>
        <p:spPr bwMode="auto">
          <a:xfrm>
            <a:off x="6662738" y="3352800"/>
            <a:ext cx="2328862" cy="1431925"/>
          </a:xfrm>
          <a:prstGeom prst="rect">
            <a:avLst/>
          </a:prstGeom>
          <a:noFill/>
          <a:ln w="9525">
            <a:noFill/>
            <a:miter lim="800000"/>
            <a:headEnd/>
            <a:tailEnd/>
          </a:ln>
          <a:effectLst/>
        </p:spPr>
        <p:txBody>
          <a:bodyPr>
            <a:spAutoFit/>
          </a:bodyPr>
          <a:lstStyle/>
          <a:p>
            <a:pPr fontAlgn="auto">
              <a:spcBef>
                <a:spcPct val="50000"/>
              </a:spcBef>
              <a:spcAft>
                <a:spcPts val="0"/>
              </a:spcAft>
              <a:defRPr/>
            </a:pPr>
            <a:r>
              <a:rPr kumimoji="0" lang="en-US" altLang="zh-TW" sz="2200" b="1">
                <a:solidFill>
                  <a:srgbClr val="FF00FF"/>
                </a:solidFill>
                <a:effectLst>
                  <a:outerShdw blurRad="38100" dist="38100" dir="2700000" algn="tl">
                    <a:srgbClr val="000000"/>
                  </a:outerShdw>
                </a:effectLst>
                <a:latin typeface="+mn-lt"/>
                <a:ea typeface="+mn-ea"/>
              </a:rPr>
              <a:t>7%</a:t>
            </a:r>
            <a:r>
              <a:rPr kumimoji="0" lang="en-US" altLang="zh-TW" sz="2200" b="1">
                <a:effectLst>
                  <a:outerShdw blurRad="38100" dist="38100" dir="2700000" algn="tl">
                    <a:srgbClr val="000000"/>
                  </a:outerShdw>
                </a:effectLst>
                <a:latin typeface="+mn-lt"/>
                <a:ea typeface="+mn-ea"/>
              </a:rPr>
              <a:t> reduction in risk of </a:t>
            </a:r>
            <a:r>
              <a:rPr kumimoji="0" lang="en-US" altLang="zh-TW" sz="2200" b="1">
                <a:solidFill>
                  <a:srgbClr val="FF00FF"/>
                </a:solidFill>
                <a:effectLst>
                  <a:outerShdw blurRad="38100" dist="38100" dir="2700000" algn="tl">
                    <a:srgbClr val="000000"/>
                  </a:outerShdw>
                </a:effectLst>
                <a:latin typeface="+mn-lt"/>
                <a:ea typeface="+mn-ea"/>
              </a:rPr>
              <a:t>ischemic heart disease</a:t>
            </a:r>
            <a:r>
              <a:rPr kumimoji="0" lang="en-US" altLang="zh-TW" sz="2200" b="1">
                <a:effectLst>
                  <a:outerShdw blurRad="38100" dist="38100" dir="2700000" algn="tl">
                    <a:srgbClr val="000000"/>
                  </a:outerShdw>
                </a:effectLst>
                <a:latin typeface="+mn-lt"/>
                <a:ea typeface="+mn-ea"/>
              </a:rPr>
              <a:t> mortality</a:t>
            </a:r>
          </a:p>
        </p:txBody>
      </p:sp>
      <p:sp>
        <p:nvSpPr>
          <p:cNvPr id="18445" name="Line 13"/>
          <p:cNvSpPr>
            <a:spLocks noChangeShapeType="1"/>
          </p:cNvSpPr>
          <p:nvPr/>
        </p:nvSpPr>
        <p:spPr bwMode="invGray">
          <a:xfrm>
            <a:off x="2701925" y="4635500"/>
            <a:ext cx="0" cy="406400"/>
          </a:xfrm>
          <a:prstGeom prst="line">
            <a:avLst/>
          </a:prstGeom>
          <a:noFill/>
          <a:ln w="76200">
            <a:solidFill>
              <a:schemeClr val="hlink"/>
            </a:solidFill>
            <a:round/>
            <a:headEnd/>
            <a:tailEnd type="triangle" w="med" len="med"/>
          </a:ln>
        </p:spPr>
        <p:txBody>
          <a:bodyPr wrap="none" anchor="ctr"/>
          <a:lstStyle/>
          <a:p>
            <a:endParaRPr lang="zh-TW" altLang="en-US"/>
          </a:p>
        </p:txBody>
      </p:sp>
      <p:sp>
        <p:nvSpPr>
          <p:cNvPr id="18446" name="Line 14"/>
          <p:cNvSpPr>
            <a:spLocks noChangeShapeType="1"/>
          </p:cNvSpPr>
          <p:nvPr/>
        </p:nvSpPr>
        <p:spPr bwMode="invGray">
          <a:xfrm>
            <a:off x="6054725" y="3784600"/>
            <a:ext cx="0" cy="2044700"/>
          </a:xfrm>
          <a:prstGeom prst="line">
            <a:avLst/>
          </a:prstGeom>
          <a:noFill/>
          <a:ln w="76200">
            <a:solidFill>
              <a:schemeClr val="hlink"/>
            </a:solidFill>
            <a:round/>
            <a:headEnd/>
            <a:tailEnd type="triangle" w="med" len="med"/>
          </a:ln>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683568" y="188640"/>
            <a:ext cx="7772400" cy="1219200"/>
          </a:xfrm>
        </p:spPr>
        <p:txBody>
          <a:bodyPr/>
          <a:lstStyle/>
          <a:p>
            <a:pPr eaLnBrk="1" hangingPunct="1"/>
            <a:r>
              <a:rPr lang="zh-TW" altLang="en-US" sz="4000" dirty="0" smtClean="0"/>
              <a:t>高血壓治療需</a:t>
            </a:r>
            <a:r>
              <a:rPr lang="zh-TW" altLang="en-US" sz="4000" dirty="0" smtClean="0"/>
              <a:t>以危險</a:t>
            </a:r>
            <a:r>
              <a:rPr lang="zh-TW" altLang="en-US" sz="4000" dirty="0" smtClean="0"/>
              <a:t>因子為參考</a:t>
            </a:r>
            <a:endParaRPr lang="zh-TW" altLang="zh-TW" sz="4000" dirty="0" smtClean="0"/>
          </a:p>
        </p:txBody>
      </p:sp>
      <p:pic>
        <p:nvPicPr>
          <p:cNvPr id="19459" name="Picture 3" descr="6"/>
          <p:cNvPicPr>
            <a:picLocks noGrp="1" noChangeAspect="1" noChangeArrowheads="1"/>
          </p:cNvPicPr>
          <p:nvPr>
            <p:ph idx="1"/>
          </p:nvPr>
        </p:nvPicPr>
        <p:blipFill>
          <a:blip r:embed="rId2" cstate="print"/>
          <a:srcRect/>
          <a:stretch>
            <a:fillRect/>
          </a:stretch>
        </p:blipFill>
        <p:spPr>
          <a:xfrm>
            <a:off x="0" y="1146175"/>
            <a:ext cx="9144000" cy="5784850"/>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zh-TW" altLang="en-US">
                <a:ea typeface="標楷體" pitchFamily="65" charset="-120"/>
              </a:rPr>
              <a:t>心臟疾病增加原因</a:t>
            </a:r>
          </a:p>
        </p:txBody>
      </p:sp>
      <p:sp>
        <p:nvSpPr>
          <p:cNvPr id="33795" name="Rectangle 3"/>
          <p:cNvSpPr>
            <a:spLocks noGrp="1" noChangeArrowheads="1"/>
          </p:cNvSpPr>
          <p:nvPr>
            <p:ph type="body" idx="1"/>
          </p:nvPr>
        </p:nvSpPr>
        <p:spPr/>
        <p:txBody>
          <a:bodyPr/>
          <a:lstStyle/>
          <a:p>
            <a:r>
              <a:rPr lang="zh-TW" altLang="en-US">
                <a:ea typeface="標楷體" pitchFamily="65" charset="-120"/>
              </a:rPr>
              <a:t>現代化生活：生活壓力，環境污染，高熱量﹑高膽固醇飲食，缺乏運動</a:t>
            </a:r>
          </a:p>
          <a:p>
            <a:r>
              <a:rPr lang="zh-TW" altLang="en-US">
                <a:ea typeface="標楷體" pitchFamily="65" charset="-120"/>
              </a:rPr>
              <a:t>人口老化：年齡愈大，腦血管與心臟疾病的比率愈高</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zh-TW" altLang="en-US">
                <a:ea typeface="標楷體" pitchFamily="65" charset="-120"/>
              </a:rPr>
              <a:t>血壓控制</a:t>
            </a:r>
          </a:p>
        </p:txBody>
      </p:sp>
      <p:sp>
        <p:nvSpPr>
          <p:cNvPr id="56323" name="Rectangle 3"/>
          <p:cNvSpPr>
            <a:spLocks noGrp="1" noChangeArrowheads="1"/>
          </p:cNvSpPr>
          <p:nvPr>
            <p:ph type="body" idx="1"/>
          </p:nvPr>
        </p:nvSpPr>
        <p:spPr>
          <a:xfrm>
            <a:off x="609600" y="1828800"/>
            <a:ext cx="7772400" cy="3810000"/>
          </a:xfrm>
        </p:spPr>
        <p:txBody>
          <a:bodyPr/>
          <a:lstStyle/>
          <a:p>
            <a:r>
              <a:rPr lang="zh-TW" altLang="en-US">
                <a:latin typeface="標楷體" pitchFamily="65" charset="-120"/>
                <a:ea typeface="標楷體" pitchFamily="65" charset="-120"/>
              </a:rPr>
              <a:t>140/90</a:t>
            </a:r>
            <a:r>
              <a:rPr lang="zh-TW" altLang="en-US">
                <a:latin typeface="標楷體" pitchFamily="65" charset="-120"/>
                <a:ea typeface="標楷體" pitchFamily="65" charset="-120"/>
                <a:sym typeface="Wingdings" pitchFamily="2" charset="2"/>
              </a:rPr>
              <a:t>一般人</a:t>
            </a:r>
            <a:endParaRPr lang="en-US" altLang="zh-TW">
              <a:latin typeface="標楷體" pitchFamily="65" charset="-120"/>
              <a:ea typeface="標楷體" pitchFamily="65" charset="-120"/>
            </a:endParaRPr>
          </a:p>
          <a:p>
            <a:r>
              <a:rPr lang="zh-TW" altLang="en-US">
                <a:latin typeface="標楷體" pitchFamily="65" charset="-120"/>
                <a:ea typeface="標楷體" pitchFamily="65" charset="-120"/>
              </a:rPr>
              <a:t>130/</a:t>
            </a:r>
            <a:r>
              <a:rPr lang="en-US" altLang="zh-TW">
                <a:latin typeface="標楷體" pitchFamily="65" charset="-120"/>
                <a:ea typeface="標楷體" pitchFamily="65" charset="-120"/>
              </a:rPr>
              <a:t>80</a:t>
            </a:r>
            <a:r>
              <a:rPr lang="en-US" altLang="zh-TW">
                <a:latin typeface="標楷體" pitchFamily="65" charset="-120"/>
                <a:ea typeface="標楷體" pitchFamily="65" charset="-120"/>
                <a:sym typeface="Wingdings" pitchFamily="2" charset="2"/>
              </a:rPr>
              <a:t></a:t>
            </a:r>
            <a:r>
              <a:rPr lang="zh-TW" altLang="en-US">
                <a:latin typeface="標楷體" pitchFamily="65" charset="-120"/>
                <a:ea typeface="標楷體" pitchFamily="65" charset="-120"/>
                <a:sym typeface="Wingdings" pitchFamily="2" charset="2"/>
              </a:rPr>
              <a:t>糖尿病,心腎功能不佳病人</a:t>
            </a:r>
          </a:p>
        </p:txBody>
      </p:sp>
      <p:pic>
        <p:nvPicPr>
          <p:cNvPr id="56324" name="Picture 4" descr="blood-pressure"/>
          <p:cNvPicPr>
            <a:picLocks noChangeAspect="1" noChangeArrowheads="1"/>
          </p:cNvPicPr>
          <p:nvPr/>
        </p:nvPicPr>
        <p:blipFill>
          <a:blip r:embed="rId2" cstate="print"/>
          <a:srcRect/>
          <a:stretch>
            <a:fillRect/>
          </a:stretch>
        </p:blipFill>
        <p:spPr bwMode="auto">
          <a:xfrm>
            <a:off x="5181600" y="3886200"/>
            <a:ext cx="3552825" cy="2305050"/>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zh-TW" altLang="en-US" smtClean="0"/>
              <a:t>目標</a:t>
            </a:r>
            <a:r>
              <a:rPr lang="en-US" altLang="zh-TW" smtClean="0">
                <a:latin typeface="Arial" pitchFamily="34" charset="0"/>
              </a:rPr>
              <a:t>JNC VII</a:t>
            </a:r>
            <a:endParaRPr lang="zh-TW" altLang="en-US" smtClean="0"/>
          </a:p>
        </p:txBody>
      </p:sp>
      <p:sp>
        <p:nvSpPr>
          <p:cNvPr id="20483" name="內容版面配置區 2"/>
          <p:cNvSpPr>
            <a:spLocks noGrp="1"/>
          </p:cNvSpPr>
          <p:nvPr>
            <p:ph idx="1"/>
          </p:nvPr>
        </p:nvSpPr>
        <p:spPr/>
        <p:txBody>
          <a:bodyPr/>
          <a:lstStyle/>
          <a:p>
            <a:r>
              <a:rPr lang="zh-TW" altLang="en-US" dirty="0" smtClean="0"/>
              <a:t>小於 </a:t>
            </a:r>
            <a:r>
              <a:rPr lang="en-US" altLang="zh-TW" dirty="0" smtClean="0"/>
              <a:t>140/90</a:t>
            </a:r>
            <a:r>
              <a:rPr lang="zh-TW" altLang="en-US" dirty="0" smtClean="0"/>
              <a:t> </a:t>
            </a:r>
            <a:r>
              <a:rPr lang="en-US" altLang="zh-TW" dirty="0" smtClean="0"/>
              <a:t>mmHg</a:t>
            </a:r>
          </a:p>
          <a:p>
            <a:r>
              <a:rPr lang="zh-TW" altLang="en-US" dirty="0" smtClean="0"/>
              <a:t>收縮壓先降到合理範圍內 </a:t>
            </a:r>
            <a:r>
              <a:rPr lang="en-US" altLang="zh-TW" sz="2000" b="1" dirty="0" smtClean="0">
                <a:solidFill>
                  <a:schemeClr val="tx2"/>
                </a:solidFill>
                <a:latin typeface="Arial" pitchFamily="34" charset="0"/>
              </a:rPr>
              <a:t>( in patient &gt; 50 y/o, SBP &gt; 140 mmHg is a much more important CVD risk factor than DBP) </a:t>
            </a:r>
            <a:endParaRPr lang="en-US" altLang="zh-TW" sz="2000" dirty="0" smtClean="0"/>
          </a:p>
          <a:p>
            <a:r>
              <a:rPr lang="zh-TW" altLang="en-US" dirty="0" smtClean="0"/>
              <a:t>如果合併腎功能不良，糖尿病，心血管疾病，應降到 </a:t>
            </a:r>
            <a:r>
              <a:rPr lang="en-US" altLang="zh-TW" dirty="0" smtClean="0"/>
              <a:t>130/80 mmHg </a:t>
            </a:r>
            <a:endParaRPr lang="zh-TW" alt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4"/>
          <p:cNvSpPr>
            <a:spLocks noGrp="1"/>
          </p:cNvSpPr>
          <p:nvPr>
            <p:ph type="title"/>
          </p:nvPr>
        </p:nvSpPr>
        <p:spPr/>
        <p:txBody>
          <a:bodyPr/>
          <a:lstStyle/>
          <a:p>
            <a:pPr eaLnBrk="1" hangingPunct="1"/>
            <a:endParaRPr lang="zh-TW" altLang="en-US" smtClean="0"/>
          </a:p>
        </p:txBody>
      </p:sp>
      <p:sp>
        <p:nvSpPr>
          <p:cNvPr id="22531" name="內容版面配置區 5"/>
          <p:cNvSpPr>
            <a:spLocks noGrp="1"/>
          </p:cNvSpPr>
          <p:nvPr>
            <p:ph idx="1"/>
          </p:nvPr>
        </p:nvSpPr>
        <p:spPr/>
        <p:txBody>
          <a:bodyPr/>
          <a:lstStyle/>
          <a:p>
            <a:pPr eaLnBrk="1" hangingPunct="1"/>
            <a:r>
              <a:rPr lang="zh-TW" altLang="en-US" smtClean="0"/>
              <a:t>超高齡患者（＞</a:t>
            </a:r>
            <a:r>
              <a:rPr lang="en-US" altLang="zh-TW" smtClean="0"/>
              <a:t>80</a:t>
            </a:r>
            <a:r>
              <a:rPr lang="zh-TW" altLang="en-US" smtClean="0"/>
              <a:t>歲）應積極降低血壓，但血壓應逐步減少和更加謹慎，不可太過躁進。</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抓圖_17"/>
          <p:cNvPicPr>
            <a:picLocks noChangeAspect="1" noChangeArrowheads="1"/>
          </p:cNvPicPr>
          <p:nvPr/>
        </p:nvPicPr>
        <p:blipFill>
          <a:blip r:embed="rId2" cstate="print"/>
          <a:srcRect/>
          <a:stretch>
            <a:fillRect/>
          </a:stretch>
        </p:blipFill>
        <p:spPr bwMode="auto">
          <a:xfrm>
            <a:off x="1403350" y="404813"/>
            <a:ext cx="6419850" cy="5057775"/>
          </a:xfrm>
          <a:prstGeom prst="rect">
            <a:avLst/>
          </a:prstGeom>
          <a:noFill/>
        </p:spPr>
      </p:pic>
      <p:pic>
        <p:nvPicPr>
          <p:cNvPr id="146437" name="Picture 5" descr="抓圖_18"/>
          <p:cNvPicPr>
            <a:picLocks noChangeAspect="1" noChangeArrowheads="1"/>
          </p:cNvPicPr>
          <p:nvPr/>
        </p:nvPicPr>
        <p:blipFill>
          <a:blip r:embed="rId3" cstate="print"/>
          <a:srcRect/>
          <a:stretch>
            <a:fillRect/>
          </a:stretch>
        </p:blipFill>
        <p:spPr bwMode="auto">
          <a:xfrm>
            <a:off x="1403350" y="5445125"/>
            <a:ext cx="6408738" cy="1019175"/>
          </a:xfrm>
          <a:prstGeom prst="rect">
            <a:avLst/>
          </a:prstGeom>
          <a:noFill/>
        </p:spPr>
      </p:pic>
      <p:sp>
        <p:nvSpPr>
          <p:cNvPr id="146438" name="Text Box 6"/>
          <p:cNvSpPr txBox="1">
            <a:spLocks noChangeArrowheads="1"/>
          </p:cNvSpPr>
          <p:nvPr/>
        </p:nvSpPr>
        <p:spPr bwMode="auto">
          <a:xfrm>
            <a:off x="7812088" y="6021388"/>
            <a:ext cx="1331912"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t>國民健康局</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descr="抓圖_16"/>
          <p:cNvPicPr>
            <a:picLocks noChangeAspect="1" noChangeArrowheads="1"/>
          </p:cNvPicPr>
          <p:nvPr/>
        </p:nvPicPr>
        <p:blipFill>
          <a:blip r:embed="rId2" cstate="print"/>
          <a:srcRect/>
          <a:stretch>
            <a:fillRect/>
          </a:stretch>
        </p:blipFill>
        <p:spPr bwMode="auto">
          <a:xfrm>
            <a:off x="0" y="862013"/>
            <a:ext cx="9144000" cy="5133975"/>
          </a:xfrm>
          <a:prstGeom prst="rect">
            <a:avLst/>
          </a:prstGeom>
          <a:noFill/>
        </p:spPr>
      </p:pic>
      <p:sp>
        <p:nvSpPr>
          <p:cNvPr id="145413" name="Text Box 5"/>
          <p:cNvSpPr txBox="1">
            <a:spLocks noChangeArrowheads="1"/>
          </p:cNvSpPr>
          <p:nvPr/>
        </p:nvSpPr>
        <p:spPr bwMode="auto">
          <a:xfrm>
            <a:off x="6948488" y="6165850"/>
            <a:ext cx="2016125"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t>國民健康局</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內容版面配置區 4"/>
          <p:cNvSpPr>
            <a:spLocks noGrp="1"/>
          </p:cNvSpPr>
          <p:nvPr>
            <p:ph idx="1"/>
          </p:nvPr>
        </p:nvSpPr>
        <p:spPr>
          <a:xfrm>
            <a:off x="395288" y="1125538"/>
            <a:ext cx="8229600" cy="5180012"/>
          </a:xfrm>
        </p:spPr>
        <p:txBody>
          <a:bodyPr/>
          <a:lstStyle/>
          <a:p>
            <a:pPr eaLnBrk="1" hangingPunct="1"/>
            <a:r>
              <a:rPr lang="zh-TW" altLang="en-US" sz="2800" smtClean="0"/>
              <a:t>量血壓高的那一手</a:t>
            </a:r>
            <a:endParaRPr lang="en-US" altLang="zh-TW" sz="2800" smtClean="0"/>
          </a:p>
          <a:p>
            <a:pPr eaLnBrk="1" hangingPunct="1"/>
            <a:r>
              <a:rPr lang="zh-TW" altLang="en-US" sz="2800" smtClean="0"/>
              <a:t>每回量測，量兩次，兩次間隔一分鐘</a:t>
            </a:r>
            <a:endParaRPr lang="en-US" altLang="zh-TW" sz="2800" smtClean="0"/>
          </a:p>
          <a:p>
            <a:pPr eaLnBrk="1" hangingPunct="1"/>
            <a:r>
              <a:rPr lang="zh-TW" altLang="zh-TW" sz="2800" smtClean="0"/>
              <a:t>高血壓病友最好每天量一次。達到目標值之後，可改為一週一次。定期與醫師討論</a:t>
            </a:r>
            <a:endParaRPr lang="en-US" altLang="zh-TW" sz="2800" smtClean="0"/>
          </a:p>
          <a:p>
            <a:pPr eaLnBrk="1" hangingPunct="1"/>
            <a:endParaRPr lang="zh-TW" altLang="en-US" smtClean="0"/>
          </a:p>
        </p:txBody>
      </p:sp>
      <p:pic>
        <p:nvPicPr>
          <p:cNvPr id="7171" name="圖片 5" descr="擷取3.JPG"/>
          <p:cNvPicPr>
            <a:picLocks noChangeAspect="1"/>
          </p:cNvPicPr>
          <p:nvPr/>
        </p:nvPicPr>
        <p:blipFill>
          <a:blip r:embed="rId2" cstate="print"/>
          <a:srcRect/>
          <a:stretch>
            <a:fillRect/>
          </a:stretch>
        </p:blipFill>
        <p:spPr bwMode="auto">
          <a:xfrm>
            <a:off x="3708400" y="3101975"/>
            <a:ext cx="4392613" cy="375602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p:txBody>
          <a:bodyPr/>
          <a:lstStyle/>
          <a:p>
            <a:endParaRPr lang="zh-TW" altLang="en-US" smtClean="0"/>
          </a:p>
        </p:txBody>
      </p:sp>
      <p:sp>
        <p:nvSpPr>
          <p:cNvPr id="8195" name="內容版面配置區 2"/>
          <p:cNvSpPr>
            <a:spLocks noGrp="1"/>
          </p:cNvSpPr>
          <p:nvPr>
            <p:ph idx="1"/>
          </p:nvPr>
        </p:nvSpPr>
        <p:spPr/>
        <p:txBody>
          <a:bodyPr/>
          <a:lstStyle/>
          <a:p>
            <a:r>
              <a:rPr lang="zh-TW" altLang="zh-TW" smtClean="0"/>
              <a:t>血壓容易受各種環境因素的影響而上升，在同一個環境下，血壓也會隨著季節或一天內不同的時間而有所變動，所以血壓並不是固定不變的，因此不要因為血壓稍微有點變動就緊張起來。</a:t>
            </a:r>
          </a:p>
          <a:p>
            <a:r>
              <a:rPr lang="zh-TW" altLang="zh-TW" smtClean="0"/>
              <a:t>每個人的血壓在</a:t>
            </a:r>
            <a:r>
              <a:rPr lang="en-US" altLang="zh-TW" smtClean="0"/>
              <a:t>1</a:t>
            </a:r>
            <a:r>
              <a:rPr lang="zh-TW" altLang="zh-TW" smtClean="0"/>
              <a:t>日之間會因生理狀況不同而有所變動</a:t>
            </a:r>
          </a:p>
          <a:p>
            <a:endParaRPr lang="zh-TW" alt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pPr eaLnBrk="1" hangingPunct="1"/>
            <a:r>
              <a:rPr lang="zh-TW" altLang="en-US" smtClean="0"/>
              <a:t>併發症</a:t>
            </a:r>
          </a:p>
        </p:txBody>
      </p:sp>
      <p:sp>
        <p:nvSpPr>
          <p:cNvPr id="14339" name="內容版面配置區 2"/>
          <p:cNvSpPr>
            <a:spLocks noGrp="1"/>
          </p:cNvSpPr>
          <p:nvPr>
            <p:ph idx="1"/>
          </p:nvPr>
        </p:nvSpPr>
        <p:spPr/>
        <p:txBody>
          <a:bodyPr/>
          <a:lstStyle/>
          <a:p>
            <a:pPr eaLnBrk="1" hangingPunct="1">
              <a:buFont typeface="Arial" pitchFamily="34" charset="0"/>
              <a:buNone/>
            </a:pPr>
            <a:r>
              <a:rPr lang="zh-TW" altLang="en-US" smtClean="0">
                <a:latin typeface="Bodoni MT" pitchFamily="18" charset="0"/>
                <a:ea typeface="標楷體" pitchFamily="65" charset="-120"/>
              </a:rPr>
              <a:t>高血壓的併發症 </a:t>
            </a:r>
          </a:p>
          <a:p>
            <a:pPr eaLnBrk="1" hangingPunct="1"/>
            <a:r>
              <a:rPr lang="zh-TW" altLang="en-US" smtClean="0">
                <a:latin typeface="Bodoni MT" pitchFamily="18" charset="0"/>
                <a:ea typeface="標楷體" pitchFamily="65" charset="-120"/>
              </a:rPr>
              <a:t>腦部：腦中風、暫時性腦缺血發作。</a:t>
            </a:r>
          </a:p>
          <a:p>
            <a:pPr eaLnBrk="1" hangingPunct="1"/>
            <a:r>
              <a:rPr lang="zh-TW" altLang="en-US" smtClean="0">
                <a:latin typeface="Bodoni MT" pitchFamily="18" charset="0"/>
                <a:ea typeface="標楷體" pitchFamily="65" charset="-120"/>
              </a:rPr>
              <a:t>心臟：心肌梗塞、心絞痛、左心室肥大、心衰竭。</a:t>
            </a:r>
          </a:p>
          <a:p>
            <a:pPr eaLnBrk="1" hangingPunct="1"/>
            <a:r>
              <a:rPr lang="zh-TW" altLang="en-US" smtClean="0">
                <a:latin typeface="Bodoni MT" pitchFamily="18" charset="0"/>
                <a:ea typeface="標楷體" pitchFamily="65" charset="-120"/>
              </a:rPr>
              <a:t>腎臟：腎臟病變、腎衰竭。</a:t>
            </a:r>
          </a:p>
          <a:p>
            <a:pPr eaLnBrk="1" hangingPunct="1"/>
            <a:r>
              <a:rPr lang="zh-TW" altLang="en-US" smtClean="0">
                <a:latin typeface="Bodoni MT" pitchFamily="18" charset="0"/>
                <a:ea typeface="標楷體" pitchFamily="65" charset="-120"/>
              </a:rPr>
              <a:t>其他：如周邊血管或視網膜病變等 </a:t>
            </a:r>
          </a:p>
          <a:p>
            <a:pPr eaLnBrk="1" hangingPunct="1"/>
            <a:endParaRPr lang="zh-TW" altLang="en-U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endParaRPr lang="zh-TW" altLang="en-US" smtClean="0"/>
          </a:p>
        </p:txBody>
      </p:sp>
      <p:sp>
        <p:nvSpPr>
          <p:cNvPr id="15363" name="內容版面配置區 2"/>
          <p:cNvSpPr>
            <a:spLocks noGrp="1"/>
          </p:cNvSpPr>
          <p:nvPr>
            <p:ph idx="1"/>
          </p:nvPr>
        </p:nvSpPr>
        <p:spPr/>
        <p:txBody>
          <a:bodyPr/>
          <a:lstStyle/>
          <a:p>
            <a:r>
              <a:rPr lang="zh-TW" altLang="en-US" smtClean="0"/>
              <a:t>高血壓是指動脈血壓持續偏高，懷疑有高血壓時，需另行監測二次以上，不同時間內測得的血壓都有升高時，才能夠診斷為高血壓。</a:t>
            </a:r>
          </a:p>
          <a:p>
            <a:r>
              <a:rPr lang="zh-TW" altLang="en-US" smtClean="0"/>
              <a:t>單次血壓過高並不表示一定是高血壓，應適度休息後再次測量。</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4"/>
          <p:cNvSpPr>
            <a:spLocks noGrp="1"/>
          </p:cNvSpPr>
          <p:nvPr>
            <p:ph type="title"/>
          </p:nvPr>
        </p:nvSpPr>
        <p:spPr/>
        <p:txBody>
          <a:bodyPr/>
          <a:lstStyle/>
          <a:p>
            <a:pPr eaLnBrk="1" hangingPunct="1"/>
            <a:endParaRPr lang="zh-TW" altLang="en-US" smtClean="0"/>
          </a:p>
        </p:txBody>
      </p:sp>
      <p:sp>
        <p:nvSpPr>
          <p:cNvPr id="9219" name="內容版面配置區 5"/>
          <p:cNvSpPr>
            <a:spLocks noGrp="1"/>
          </p:cNvSpPr>
          <p:nvPr>
            <p:ph idx="1"/>
          </p:nvPr>
        </p:nvSpPr>
        <p:spPr/>
        <p:txBody>
          <a:bodyPr/>
          <a:lstStyle/>
          <a:p>
            <a:pPr eaLnBrk="1" hangingPunct="1">
              <a:lnSpc>
                <a:spcPct val="90000"/>
              </a:lnSpc>
            </a:pPr>
            <a:r>
              <a:rPr lang="zh-TW" altLang="en-US" b="1" smtClean="0">
                <a:latin typeface="Bodoni MT" pitchFamily="18" charset="0"/>
                <a:ea typeface="標楷體" pitchFamily="65" charset="-120"/>
              </a:rPr>
              <a:t>原發性高血壓</a:t>
            </a:r>
            <a:endParaRPr lang="zh-TW" altLang="en-US" b="1" smtClean="0">
              <a:solidFill>
                <a:srgbClr val="FF9966"/>
              </a:solidFill>
              <a:latin typeface="Bodoni MT" pitchFamily="18" charset="0"/>
              <a:ea typeface="標楷體" pitchFamily="65" charset="-120"/>
            </a:endParaRPr>
          </a:p>
          <a:p>
            <a:pPr lvl="1" eaLnBrk="1" hangingPunct="1">
              <a:lnSpc>
                <a:spcPct val="90000"/>
              </a:lnSpc>
            </a:pPr>
            <a:r>
              <a:rPr lang="zh-TW" altLang="en-US" smtClean="0">
                <a:latin typeface="Bodoni MT" pitchFamily="18" charset="0"/>
                <a:ea typeface="標楷體" pitchFamily="65" charset="-120"/>
              </a:rPr>
              <a:t>體質，遺傳</a:t>
            </a:r>
          </a:p>
          <a:p>
            <a:pPr lvl="1" eaLnBrk="1" hangingPunct="1">
              <a:lnSpc>
                <a:spcPct val="90000"/>
              </a:lnSpc>
            </a:pPr>
            <a:r>
              <a:rPr lang="zh-TW" altLang="en-US" smtClean="0">
                <a:latin typeface="Bodoni MT" pitchFamily="18" charset="0"/>
                <a:ea typeface="標楷體" pitchFamily="65" charset="-120"/>
              </a:rPr>
              <a:t>約佔</a:t>
            </a:r>
            <a:r>
              <a:rPr lang="en-US" altLang="zh-TW" smtClean="0">
                <a:latin typeface="Bodoni MT" pitchFamily="18" charset="0"/>
                <a:ea typeface="標楷體" pitchFamily="65" charset="-120"/>
              </a:rPr>
              <a:t>90~95%</a:t>
            </a:r>
          </a:p>
          <a:p>
            <a:pPr eaLnBrk="1" hangingPunct="1">
              <a:lnSpc>
                <a:spcPct val="90000"/>
              </a:lnSpc>
              <a:buFont typeface="Arial" pitchFamily="34" charset="0"/>
              <a:buNone/>
            </a:pPr>
            <a:endParaRPr lang="en-US" altLang="zh-TW" smtClean="0">
              <a:latin typeface="Bodoni MT" pitchFamily="18" charset="0"/>
              <a:ea typeface="標楷體" pitchFamily="65" charset="-120"/>
            </a:endParaRPr>
          </a:p>
          <a:p>
            <a:pPr eaLnBrk="1" hangingPunct="1">
              <a:lnSpc>
                <a:spcPct val="90000"/>
              </a:lnSpc>
            </a:pPr>
            <a:r>
              <a:rPr lang="zh-TW" altLang="en-US" b="1" smtClean="0">
                <a:latin typeface="Bodoni MT" pitchFamily="18" charset="0"/>
                <a:ea typeface="標楷體" pitchFamily="65" charset="-120"/>
              </a:rPr>
              <a:t>續發性高血壓</a:t>
            </a:r>
            <a:endParaRPr lang="zh-TW" altLang="en-US" b="1" smtClean="0">
              <a:solidFill>
                <a:srgbClr val="FF9966"/>
              </a:solidFill>
              <a:latin typeface="Bodoni MT" pitchFamily="18" charset="0"/>
              <a:ea typeface="標楷體" pitchFamily="65" charset="-120"/>
            </a:endParaRPr>
          </a:p>
          <a:p>
            <a:pPr lvl="1" eaLnBrk="1" hangingPunct="1">
              <a:lnSpc>
                <a:spcPct val="90000"/>
              </a:lnSpc>
            </a:pPr>
            <a:r>
              <a:rPr lang="zh-TW" altLang="en-US" smtClean="0">
                <a:latin typeface="Bodoni MT" pitchFamily="18" charset="0"/>
                <a:ea typeface="標楷體" pitchFamily="65" charset="-120"/>
              </a:rPr>
              <a:t>來自身體其他疾病或狀況如：</a:t>
            </a:r>
          </a:p>
          <a:p>
            <a:pPr lvl="1" eaLnBrk="1" hangingPunct="1">
              <a:lnSpc>
                <a:spcPct val="90000"/>
              </a:lnSpc>
            </a:pPr>
            <a:r>
              <a:rPr lang="zh-TW" altLang="en-US" smtClean="0">
                <a:latin typeface="Bodoni MT" pitchFamily="18" charset="0"/>
                <a:ea typeface="標楷體" pitchFamily="65" charset="-120"/>
              </a:rPr>
              <a:t>腎臟病、主動脈狹窄、內分泌異常、 懷孕或藥物所引起</a:t>
            </a:r>
          </a:p>
          <a:p>
            <a:pPr lvl="1" eaLnBrk="1" hangingPunct="1">
              <a:lnSpc>
                <a:spcPct val="90000"/>
              </a:lnSpc>
            </a:pPr>
            <a:r>
              <a:rPr lang="zh-TW" altLang="en-US" smtClean="0">
                <a:latin typeface="Bodoni MT" pitchFamily="18" charset="0"/>
                <a:ea typeface="標楷體" pitchFamily="65" charset="-120"/>
              </a:rPr>
              <a:t>約佔</a:t>
            </a:r>
            <a:r>
              <a:rPr lang="en-US" altLang="zh-TW" smtClean="0">
                <a:latin typeface="Bodoni MT" pitchFamily="18" charset="0"/>
                <a:ea typeface="標楷體" pitchFamily="65" charset="-120"/>
              </a:rPr>
              <a:t>5~10%</a:t>
            </a:r>
          </a:p>
          <a:p>
            <a:pPr eaLnBrk="1" hangingPunct="1"/>
            <a:endParaRPr lang="zh-TW"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defRPr/>
            </a:pPr>
            <a:r>
              <a:rPr lang="zh-TW" altLang="en-US" sz="4000" smtClean="0">
                <a:latin typeface="標楷體" pitchFamily="65" charset="-120"/>
              </a:rPr>
              <a:t>供血給心臟主要靠三條動脈</a:t>
            </a:r>
          </a:p>
        </p:txBody>
      </p:sp>
      <p:sp>
        <p:nvSpPr>
          <p:cNvPr id="252931" name="Rectangle 3"/>
          <p:cNvSpPr>
            <a:spLocks noGrp="1" noChangeArrowheads="1"/>
          </p:cNvSpPr>
          <p:nvPr>
            <p:ph type="body" sz="half" idx="2"/>
          </p:nvPr>
        </p:nvSpPr>
        <p:spPr>
          <a:xfrm>
            <a:off x="4645025" y="1981200"/>
            <a:ext cx="4041775" cy="4114800"/>
          </a:xfrm>
        </p:spPr>
        <p:txBody>
          <a:bodyPr/>
          <a:lstStyle/>
          <a:p>
            <a:pPr marL="533400" indent="-533400" eaLnBrk="1" hangingPunct="1">
              <a:buFont typeface="Wingdings 2" pitchFamily="18" charset="2"/>
              <a:buAutoNum type="arabicParenBoth"/>
              <a:defRPr/>
            </a:pPr>
            <a:r>
              <a:rPr lang="en-US" altLang="zh-TW" sz="2800" smtClean="0"/>
              <a:t>Right coronary artery (RCA)</a:t>
            </a:r>
          </a:p>
          <a:p>
            <a:pPr marL="533400" indent="-533400" eaLnBrk="1" hangingPunct="1">
              <a:buFont typeface="Wingdings 2" pitchFamily="18" charset="2"/>
              <a:buAutoNum type="arabicParenBoth"/>
              <a:defRPr/>
            </a:pPr>
            <a:r>
              <a:rPr lang="en-US" altLang="zh-TW" sz="2800" smtClean="0"/>
              <a:t>Left anterior descending(LAD)</a:t>
            </a:r>
          </a:p>
          <a:p>
            <a:pPr marL="533400" indent="-533400" eaLnBrk="1" hangingPunct="1">
              <a:buFont typeface="Wingdings 2" pitchFamily="18" charset="2"/>
              <a:buAutoNum type="arabicParenBoth"/>
              <a:defRPr/>
            </a:pPr>
            <a:r>
              <a:rPr lang="en-US" altLang="zh-TW" sz="2800" smtClean="0"/>
              <a:t>Left circumflex (LCX)</a:t>
            </a:r>
          </a:p>
        </p:txBody>
      </p:sp>
      <p:grpSp>
        <p:nvGrpSpPr>
          <p:cNvPr id="2" name="Group 7"/>
          <p:cNvGrpSpPr>
            <a:grpSpLocks/>
          </p:cNvGrpSpPr>
          <p:nvPr/>
        </p:nvGrpSpPr>
        <p:grpSpPr bwMode="auto">
          <a:xfrm>
            <a:off x="466725" y="2116138"/>
            <a:ext cx="4176713" cy="3598862"/>
            <a:chOff x="294" y="1333"/>
            <a:chExt cx="2631" cy="2267"/>
          </a:xfrm>
        </p:grpSpPr>
        <p:pic>
          <p:nvPicPr>
            <p:cNvPr id="18437" name="Picture 8" descr="npo000083"/>
            <p:cNvPicPr>
              <a:picLocks noChangeAspect="1" noChangeArrowheads="1"/>
            </p:cNvPicPr>
            <p:nvPr/>
          </p:nvPicPr>
          <p:blipFill>
            <a:blip r:embed="rId3" cstate="print"/>
            <a:srcRect/>
            <a:stretch>
              <a:fillRect/>
            </a:stretch>
          </p:blipFill>
          <p:spPr bwMode="auto">
            <a:xfrm>
              <a:off x="321" y="1333"/>
              <a:ext cx="2604" cy="2267"/>
            </a:xfrm>
            <a:prstGeom prst="rect">
              <a:avLst/>
            </a:prstGeom>
            <a:noFill/>
            <a:ln w="9525" algn="ctr">
              <a:noFill/>
              <a:miter lim="800000"/>
              <a:headEnd/>
              <a:tailEnd/>
            </a:ln>
          </p:spPr>
        </p:pic>
        <p:sp>
          <p:nvSpPr>
            <p:cNvPr id="18438" name="Rectangle 6"/>
            <p:cNvSpPr>
              <a:spLocks noChangeArrowheads="1"/>
            </p:cNvSpPr>
            <p:nvPr/>
          </p:nvSpPr>
          <p:spPr bwMode="auto">
            <a:xfrm>
              <a:off x="294" y="1713"/>
              <a:ext cx="625" cy="655"/>
            </a:xfrm>
            <a:prstGeom prst="rect">
              <a:avLst/>
            </a:prstGeom>
            <a:noFill/>
            <a:ln w="19050">
              <a:solidFill>
                <a:srgbClr val="FF0000"/>
              </a:solidFill>
              <a:miter lim="800000"/>
              <a:headEnd/>
              <a:tailEnd/>
            </a:ln>
          </p:spPr>
          <p:txBody>
            <a:bodyPr wrap="none" anchor="ctr"/>
            <a:lstStyle/>
            <a:p>
              <a:pPr algn="ctr"/>
              <a:endParaRPr lang="zh-TW" altLang="zh-TW">
                <a:latin typeface="Arial" charset="0"/>
              </a:endParaRPr>
            </a:p>
          </p:txBody>
        </p:sp>
        <p:sp>
          <p:nvSpPr>
            <p:cNvPr id="18439" name="Rectangle 7"/>
            <p:cNvSpPr>
              <a:spLocks noChangeArrowheads="1"/>
            </p:cNvSpPr>
            <p:nvPr/>
          </p:nvSpPr>
          <p:spPr bwMode="auto">
            <a:xfrm>
              <a:off x="2106" y="2533"/>
              <a:ext cx="776" cy="819"/>
            </a:xfrm>
            <a:prstGeom prst="rect">
              <a:avLst/>
            </a:prstGeom>
            <a:noFill/>
            <a:ln w="19050">
              <a:solidFill>
                <a:srgbClr val="FF0000"/>
              </a:solidFill>
              <a:miter lim="800000"/>
              <a:headEnd/>
              <a:tailEnd/>
            </a:ln>
          </p:spPr>
          <p:txBody>
            <a:bodyPr wrap="none" anchor="ctr"/>
            <a:lstStyle/>
            <a:p>
              <a:endParaRPr lang="zh-TW" altLang="en-US"/>
            </a:p>
          </p:txBody>
        </p:sp>
        <p:sp>
          <p:nvSpPr>
            <p:cNvPr id="18440" name="Rectangle 8"/>
            <p:cNvSpPr>
              <a:spLocks noChangeArrowheads="1"/>
            </p:cNvSpPr>
            <p:nvPr/>
          </p:nvSpPr>
          <p:spPr bwMode="auto">
            <a:xfrm>
              <a:off x="1975" y="2058"/>
              <a:ext cx="734" cy="431"/>
            </a:xfrm>
            <a:prstGeom prst="rect">
              <a:avLst/>
            </a:prstGeom>
            <a:noFill/>
            <a:ln w="19050">
              <a:solidFill>
                <a:srgbClr val="FF0000"/>
              </a:solidFill>
              <a:miter lim="800000"/>
              <a:headEnd/>
              <a:tailEnd/>
            </a:ln>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eaLnBrk="1" hangingPunct="1"/>
            <a:endParaRPr lang="zh-TW" altLang="en-US" smtClean="0"/>
          </a:p>
        </p:txBody>
      </p:sp>
      <p:sp>
        <p:nvSpPr>
          <p:cNvPr id="10243" name="內容版面配置區 2"/>
          <p:cNvSpPr>
            <a:spLocks noGrp="1"/>
          </p:cNvSpPr>
          <p:nvPr>
            <p:ph idx="1"/>
          </p:nvPr>
        </p:nvSpPr>
        <p:spPr/>
        <p:txBody>
          <a:bodyPr/>
          <a:lstStyle/>
          <a:p>
            <a:pPr eaLnBrk="1" hangingPunct="1"/>
            <a:r>
              <a:rPr lang="zh-TW" altLang="en-US" sz="4000" b="1" smtClean="0"/>
              <a:t>白袍高血壓</a:t>
            </a:r>
          </a:p>
        </p:txBody>
      </p:sp>
      <p:pic>
        <p:nvPicPr>
          <p:cNvPr id="10244" name="Picture 4" descr="C:\Users\Kuanyu\Pictures\2011義大利\DSC08355.jpg"/>
          <p:cNvPicPr>
            <a:picLocks noChangeAspect="1" noChangeArrowheads="1"/>
          </p:cNvPicPr>
          <p:nvPr/>
        </p:nvPicPr>
        <p:blipFill>
          <a:blip r:embed="rId2" cstate="print"/>
          <a:srcRect/>
          <a:stretch>
            <a:fillRect/>
          </a:stretch>
        </p:blipFill>
        <p:spPr bwMode="auto">
          <a:xfrm>
            <a:off x="4500563" y="188913"/>
            <a:ext cx="4279900" cy="6430962"/>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endParaRPr lang="zh-TW" altLang="en-US" smtClean="0"/>
          </a:p>
        </p:txBody>
      </p:sp>
      <p:sp>
        <p:nvSpPr>
          <p:cNvPr id="13315" name="內容版面配置區 2"/>
          <p:cNvSpPr>
            <a:spLocks noGrp="1"/>
          </p:cNvSpPr>
          <p:nvPr>
            <p:ph idx="1"/>
          </p:nvPr>
        </p:nvSpPr>
        <p:spPr/>
        <p:txBody>
          <a:bodyPr/>
          <a:lstStyle/>
          <a:p>
            <a:r>
              <a:rPr lang="en-US" altLang="zh-TW" sz="2800" smtClean="0"/>
              <a:t>1. </a:t>
            </a:r>
            <a:r>
              <a:rPr lang="zh-TW" altLang="zh-TW" sz="2800" smtClean="0"/>
              <a:t>血壓高者，罹患腦中風的機率增加</a:t>
            </a:r>
            <a:r>
              <a:rPr lang="en-US" altLang="zh-TW" sz="2800" smtClean="0"/>
              <a:t>7－8</a:t>
            </a:r>
            <a:r>
              <a:rPr lang="zh-TW" altLang="zh-TW" sz="2800" smtClean="0"/>
              <a:t>倍</a:t>
            </a:r>
          </a:p>
          <a:p>
            <a:r>
              <a:rPr lang="en-US" altLang="zh-TW" sz="2800" smtClean="0"/>
              <a:t>2. </a:t>
            </a:r>
            <a:r>
              <a:rPr lang="zh-TW" altLang="zh-TW" sz="2800" smtClean="0"/>
              <a:t>血壓高者，罹患心臟衰竭的機率增加</a:t>
            </a:r>
            <a:r>
              <a:rPr lang="en-US" altLang="zh-TW" sz="2800" smtClean="0"/>
              <a:t>5－7</a:t>
            </a:r>
            <a:r>
              <a:rPr lang="zh-TW" altLang="zh-TW" sz="2800" smtClean="0"/>
              <a:t>倍 </a:t>
            </a:r>
          </a:p>
          <a:p>
            <a:r>
              <a:rPr lang="en-US" altLang="zh-TW" sz="2800" smtClean="0"/>
              <a:t>3. </a:t>
            </a:r>
            <a:r>
              <a:rPr lang="zh-TW" altLang="zh-TW" sz="2800" smtClean="0"/>
              <a:t>血壓高者，罹患冠狀動脈心臟病的機率增加</a:t>
            </a:r>
            <a:r>
              <a:rPr lang="en-US" altLang="zh-TW" sz="2800" smtClean="0"/>
              <a:t>2.5－4</a:t>
            </a:r>
            <a:r>
              <a:rPr lang="zh-TW" altLang="zh-TW" sz="2800" smtClean="0"/>
              <a:t>倍</a:t>
            </a:r>
          </a:p>
          <a:p>
            <a:r>
              <a:rPr lang="en-US" altLang="zh-TW" sz="2800" smtClean="0"/>
              <a:t>4. </a:t>
            </a:r>
            <a:r>
              <a:rPr lang="zh-TW" altLang="zh-TW" sz="2800" smtClean="0"/>
              <a:t>高血壓與許多嚴重的慢性疾病有密切的相關。</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pPr eaLnBrk="1" hangingPunct="1"/>
            <a:r>
              <a:rPr lang="zh-TW" altLang="en-US" smtClean="0"/>
              <a:t>症狀</a:t>
            </a:r>
          </a:p>
        </p:txBody>
      </p:sp>
      <p:sp>
        <p:nvSpPr>
          <p:cNvPr id="12291" name="內容版面配置區 2"/>
          <p:cNvSpPr>
            <a:spLocks noGrp="1"/>
          </p:cNvSpPr>
          <p:nvPr>
            <p:ph idx="1"/>
          </p:nvPr>
        </p:nvSpPr>
        <p:spPr/>
        <p:txBody>
          <a:bodyPr/>
          <a:lstStyle/>
          <a:p>
            <a:pPr eaLnBrk="1" hangingPunct="1">
              <a:buFont typeface="Arial" pitchFamily="34" charset="0"/>
              <a:buNone/>
            </a:pPr>
            <a:r>
              <a:rPr lang="zh-TW" altLang="en-US" smtClean="0">
                <a:ea typeface="標楷體" pitchFamily="65" charset="-120"/>
              </a:rPr>
              <a:t>高血壓</a:t>
            </a:r>
          </a:p>
          <a:p>
            <a:pPr eaLnBrk="1" hangingPunct="1"/>
            <a:r>
              <a:rPr lang="zh-TW" altLang="en-US" smtClean="0">
                <a:ea typeface="標楷體" pitchFamily="65" charset="-120"/>
              </a:rPr>
              <a:t>有些人</a:t>
            </a:r>
            <a:r>
              <a:rPr lang="en-US" altLang="en-US" smtClean="0">
                <a:ea typeface="標楷體" pitchFamily="65" charset="-120"/>
              </a:rPr>
              <a:t>：</a:t>
            </a:r>
            <a:r>
              <a:rPr lang="zh-TW" altLang="en-US" smtClean="0">
                <a:ea typeface="標楷體" pitchFamily="65" charset="-120"/>
              </a:rPr>
              <a:t>頭痛、頭暈、心悸、疲倦、脖子僵硬、流鼻血等。</a:t>
            </a:r>
          </a:p>
          <a:p>
            <a:pPr eaLnBrk="1" hangingPunct="1"/>
            <a:r>
              <a:rPr lang="zh-TW" altLang="en-US" smtClean="0">
                <a:ea typeface="標楷體" pitchFamily="65" charset="-120"/>
              </a:rPr>
              <a:t>多數人</a:t>
            </a:r>
            <a:r>
              <a:rPr lang="en-US" altLang="en-US" smtClean="0">
                <a:ea typeface="標楷體" pitchFamily="65" charset="-120"/>
              </a:rPr>
              <a:t>：</a:t>
            </a:r>
            <a:r>
              <a:rPr lang="zh-TW" altLang="en-US" smtClean="0">
                <a:ea typeface="標楷體" pitchFamily="65" charset="-120"/>
              </a:rPr>
              <a:t>沒有明顯不舒服的感覺。</a:t>
            </a:r>
            <a:r>
              <a:rPr lang="zh-TW" altLang="zh-TW" b="1" smtClean="0"/>
              <a:t>若非每天檢測量血壓，不易發現罹患高血壓</a:t>
            </a:r>
            <a:endParaRPr lang="zh-TW" altLang="en-US" smtClean="0">
              <a:ea typeface="標楷體" pitchFamily="65" charset="-120"/>
            </a:endParaRPr>
          </a:p>
          <a:p>
            <a:pPr eaLnBrk="1" hangingPunct="1">
              <a:buFont typeface="Arial" pitchFamily="34" charset="0"/>
              <a:buNone/>
            </a:pPr>
            <a:endParaRPr lang="zh-TW" alt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ChangeAspect="1" noChangeArrowheads="1"/>
          </p:cNvPicPr>
          <p:nvPr/>
        </p:nvPicPr>
        <p:blipFill>
          <a:blip r:embed="rId2" cstate="print"/>
          <a:srcRect/>
          <a:stretch>
            <a:fillRect/>
          </a:stretch>
        </p:blipFill>
        <p:spPr bwMode="auto">
          <a:xfrm>
            <a:off x="250825" y="1196975"/>
            <a:ext cx="8675688" cy="4992688"/>
          </a:xfrm>
          <a:prstGeom prst="rect">
            <a:avLst/>
          </a:prstGeom>
          <a:noFill/>
          <a:ln w="12700" cap="sq">
            <a:noFill/>
            <a:miter lim="800000"/>
            <a:headEnd type="none" w="sm" len="sm"/>
            <a:tailEnd type="none" w="sm" len="sm"/>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descr="抓圖_21"/>
          <p:cNvPicPr>
            <a:picLocks noChangeAspect="1" noChangeArrowheads="1"/>
          </p:cNvPicPr>
          <p:nvPr/>
        </p:nvPicPr>
        <p:blipFill>
          <a:blip r:embed="rId2" cstate="print"/>
          <a:srcRect/>
          <a:stretch>
            <a:fillRect/>
          </a:stretch>
        </p:blipFill>
        <p:spPr bwMode="auto">
          <a:xfrm>
            <a:off x="1258888" y="63500"/>
            <a:ext cx="6985000" cy="6165850"/>
          </a:xfrm>
          <a:prstGeom prst="rect">
            <a:avLst/>
          </a:prstGeom>
          <a:noFill/>
        </p:spPr>
      </p:pic>
      <p:sp>
        <p:nvSpPr>
          <p:cNvPr id="150533" name="Text Box 5"/>
          <p:cNvSpPr txBox="1">
            <a:spLocks noChangeArrowheads="1"/>
          </p:cNvSpPr>
          <p:nvPr/>
        </p:nvSpPr>
        <p:spPr bwMode="auto">
          <a:xfrm>
            <a:off x="7127875" y="6308725"/>
            <a:ext cx="1620838"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t>國民健康局</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抓圖_20"/>
          <p:cNvPicPr>
            <a:picLocks noChangeAspect="1" noChangeArrowheads="1"/>
          </p:cNvPicPr>
          <p:nvPr/>
        </p:nvPicPr>
        <p:blipFill>
          <a:blip r:embed="rId2" cstate="print"/>
          <a:srcRect/>
          <a:stretch>
            <a:fillRect/>
          </a:stretch>
        </p:blipFill>
        <p:spPr bwMode="auto">
          <a:xfrm>
            <a:off x="684213" y="188913"/>
            <a:ext cx="7848600" cy="6022975"/>
          </a:xfrm>
          <a:prstGeom prst="rect">
            <a:avLst/>
          </a:prstGeom>
          <a:noFill/>
        </p:spPr>
      </p:pic>
      <p:sp>
        <p:nvSpPr>
          <p:cNvPr id="149507" name="Text Box 3"/>
          <p:cNvSpPr txBox="1">
            <a:spLocks noChangeArrowheads="1"/>
          </p:cNvSpPr>
          <p:nvPr/>
        </p:nvSpPr>
        <p:spPr bwMode="auto">
          <a:xfrm>
            <a:off x="7127875" y="6308725"/>
            <a:ext cx="1620838"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t>國民健康局</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p:cNvPicPr>
            <a:picLocks noChangeAspect="1" noChangeArrowheads="1"/>
          </p:cNvPicPr>
          <p:nvPr/>
        </p:nvPicPr>
        <p:blipFill>
          <a:blip r:embed="rId2" cstate="print"/>
          <a:srcRect/>
          <a:stretch>
            <a:fillRect/>
          </a:stretch>
        </p:blipFill>
        <p:spPr bwMode="auto">
          <a:xfrm>
            <a:off x="1187450" y="1052513"/>
            <a:ext cx="7056438" cy="5138737"/>
          </a:xfrm>
          <a:prstGeom prst="rect">
            <a:avLst/>
          </a:prstGeom>
          <a:noFill/>
          <a:ln w="12700" cap="sq">
            <a:noFill/>
            <a:miter lim="800000"/>
            <a:headEnd type="none" w="sm" len="sm"/>
            <a:tailEnd type="none" w="sm" len="sm"/>
          </a:ln>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圖片 3" descr="擷取5.JPG"/>
          <p:cNvPicPr>
            <a:picLocks noChangeAspect="1"/>
          </p:cNvPicPr>
          <p:nvPr/>
        </p:nvPicPr>
        <p:blipFill>
          <a:blip r:embed="rId2" cstate="print"/>
          <a:srcRect/>
          <a:stretch>
            <a:fillRect/>
          </a:stretch>
        </p:blipFill>
        <p:spPr bwMode="auto">
          <a:xfrm>
            <a:off x="611188" y="1628775"/>
            <a:ext cx="8215312" cy="4867275"/>
          </a:xfrm>
          <a:prstGeom prst="rect">
            <a:avLst/>
          </a:prstGeom>
          <a:noFill/>
          <a:ln w="9525">
            <a:noFill/>
            <a:miter lim="800000"/>
            <a:headEnd/>
            <a:tailEnd/>
          </a:ln>
        </p:spPr>
      </p:pic>
      <p:sp>
        <p:nvSpPr>
          <p:cNvPr id="23555" name="標題 4"/>
          <p:cNvSpPr>
            <a:spLocks noGrp="1"/>
          </p:cNvSpPr>
          <p:nvPr>
            <p:ph type="title"/>
          </p:nvPr>
        </p:nvSpPr>
        <p:spPr>
          <a:xfrm>
            <a:off x="468313" y="476250"/>
            <a:ext cx="8305800" cy="1143000"/>
          </a:xfrm>
        </p:spPr>
        <p:txBody>
          <a:bodyPr/>
          <a:lstStyle/>
          <a:p>
            <a:pPr eaLnBrk="1" hangingPunct="1"/>
            <a:r>
              <a:rPr lang="en-US" altLang="zh-TW" sz="2800" b="1" smtClean="0"/>
              <a:t>2010</a:t>
            </a:r>
            <a:r>
              <a:rPr lang="zh-TW" altLang="en-US" sz="2800" b="1" smtClean="0"/>
              <a:t>台灣高血壓指引</a:t>
            </a:r>
            <a:endParaRPr lang="zh-TW" altLang="en-US" sz="280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圖片 2" descr="擷取7.JPG"/>
          <p:cNvPicPr>
            <a:picLocks noChangeAspect="1"/>
          </p:cNvPicPr>
          <p:nvPr/>
        </p:nvPicPr>
        <p:blipFill>
          <a:blip r:embed="rId2" cstate="print"/>
          <a:srcRect/>
          <a:stretch>
            <a:fillRect/>
          </a:stretch>
        </p:blipFill>
        <p:spPr bwMode="auto">
          <a:xfrm>
            <a:off x="1258888" y="1190625"/>
            <a:ext cx="7058025" cy="5457825"/>
          </a:xfrm>
          <a:prstGeom prst="rect">
            <a:avLst/>
          </a:prstGeom>
          <a:noFill/>
          <a:ln w="9525">
            <a:noFill/>
            <a:miter lim="800000"/>
            <a:headEnd/>
            <a:tailEnd/>
          </a:ln>
        </p:spPr>
      </p:pic>
      <p:sp>
        <p:nvSpPr>
          <p:cNvPr id="32771" name="標題 3"/>
          <p:cNvSpPr>
            <a:spLocks noGrp="1"/>
          </p:cNvSpPr>
          <p:nvPr>
            <p:ph type="title"/>
          </p:nvPr>
        </p:nvSpPr>
        <p:spPr>
          <a:xfrm>
            <a:off x="395288" y="0"/>
            <a:ext cx="8305800" cy="1143000"/>
          </a:xfrm>
        </p:spPr>
        <p:txBody>
          <a:bodyPr/>
          <a:lstStyle/>
          <a:p>
            <a:pPr eaLnBrk="1" hangingPunct="1"/>
            <a:r>
              <a:rPr lang="en-US" altLang="zh-TW" sz="2400" b="1" smtClean="0"/>
              <a:t>2010</a:t>
            </a:r>
            <a:r>
              <a:rPr lang="zh-TW" altLang="en-US" sz="2400" b="1" smtClean="0"/>
              <a:t>台灣高血壓指引</a:t>
            </a:r>
            <a:endParaRPr lang="zh-TW" altLang="en-US" sz="24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4"/>
          <p:cNvPicPr>
            <a:picLocks noChangeAspect="1" noChangeArrowheads="1"/>
          </p:cNvPicPr>
          <p:nvPr/>
        </p:nvPicPr>
        <p:blipFill>
          <a:blip r:embed="rId2" cstate="print"/>
          <a:srcRect/>
          <a:stretch>
            <a:fillRect/>
          </a:stretch>
        </p:blipFill>
        <p:spPr bwMode="auto">
          <a:xfrm>
            <a:off x="217488" y="2009775"/>
            <a:ext cx="8569325" cy="4038600"/>
          </a:xfrm>
          <a:prstGeom prst="rect">
            <a:avLst/>
          </a:prstGeom>
          <a:noFill/>
          <a:ln w="9525">
            <a:noFill/>
            <a:miter lim="800000"/>
            <a:headEnd/>
            <a:tailEnd/>
          </a:ln>
        </p:spPr>
      </p:pic>
      <p:sp>
        <p:nvSpPr>
          <p:cNvPr id="28675" name="Rectangle 3"/>
          <p:cNvSpPr>
            <a:spLocks noGrp="1" noChangeArrowheads="1"/>
          </p:cNvSpPr>
          <p:nvPr>
            <p:ph type="title"/>
          </p:nvPr>
        </p:nvSpPr>
        <p:spPr/>
        <p:txBody>
          <a:bodyPr/>
          <a:lstStyle/>
          <a:p>
            <a:pPr fontAlgn="auto">
              <a:spcAft>
                <a:spcPts val="0"/>
              </a:spcAft>
              <a:defRPr/>
            </a:pPr>
            <a:r>
              <a:rPr lang="en-US" altLang="zh-TW" smtClean="0"/>
              <a:t>ESH/ESC 2007</a:t>
            </a:r>
            <a:endParaRPr lang="zh-TW"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0"/>
            <a:ext cx="7772400" cy="990600"/>
          </a:xfrm>
        </p:spPr>
        <p:txBody>
          <a:bodyPr/>
          <a:lstStyle/>
          <a:p>
            <a:r>
              <a:rPr lang="zh-TW" altLang="en-US">
                <a:ea typeface="標楷體" pitchFamily="65" charset="-120"/>
              </a:rPr>
              <a:t>心臟</a:t>
            </a:r>
          </a:p>
        </p:txBody>
      </p:sp>
      <p:pic>
        <p:nvPicPr>
          <p:cNvPr id="34821" name="Picture 5" descr="ca1"/>
          <p:cNvPicPr>
            <a:picLocks noChangeAspect="1" noChangeArrowheads="1"/>
          </p:cNvPicPr>
          <p:nvPr/>
        </p:nvPicPr>
        <p:blipFill>
          <a:blip r:embed="rId3" cstate="print"/>
          <a:srcRect/>
          <a:stretch>
            <a:fillRect/>
          </a:stretch>
        </p:blipFill>
        <p:spPr bwMode="auto">
          <a:xfrm>
            <a:off x="0" y="1600200"/>
            <a:ext cx="6859588" cy="4471988"/>
          </a:xfrm>
          <a:prstGeom prst="rect">
            <a:avLst/>
          </a:prstGeom>
          <a:noFill/>
        </p:spPr>
      </p:pic>
      <p:sp>
        <p:nvSpPr>
          <p:cNvPr id="34822" name="Text Box 6"/>
          <p:cNvSpPr txBox="1">
            <a:spLocks noChangeArrowheads="1"/>
          </p:cNvSpPr>
          <p:nvPr/>
        </p:nvSpPr>
        <p:spPr bwMode="auto">
          <a:xfrm>
            <a:off x="6858000" y="1828800"/>
            <a:ext cx="11430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ea typeface="標楷體" pitchFamily="65" charset="-120"/>
              </a:rPr>
              <a:t>冠狀動脈</a:t>
            </a:r>
          </a:p>
        </p:txBody>
      </p:sp>
      <p:sp>
        <p:nvSpPr>
          <p:cNvPr id="34824" name="Text Box 8"/>
          <p:cNvSpPr txBox="1">
            <a:spLocks noChangeArrowheads="1"/>
          </p:cNvSpPr>
          <p:nvPr/>
        </p:nvSpPr>
        <p:spPr bwMode="auto">
          <a:xfrm>
            <a:off x="7010400" y="2362200"/>
            <a:ext cx="12954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ea typeface="標楷體" pitchFamily="65" charset="-120"/>
              </a:rPr>
              <a:t>左冠狀動脈</a:t>
            </a:r>
          </a:p>
        </p:txBody>
      </p:sp>
      <p:sp>
        <p:nvSpPr>
          <p:cNvPr id="34825" name="Text Box 9"/>
          <p:cNvSpPr txBox="1">
            <a:spLocks noChangeArrowheads="1"/>
          </p:cNvSpPr>
          <p:nvPr/>
        </p:nvSpPr>
        <p:spPr bwMode="auto">
          <a:xfrm>
            <a:off x="7010400" y="2133600"/>
            <a:ext cx="12192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ea typeface="標楷體" pitchFamily="65" charset="-120"/>
              </a:rPr>
              <a:t>右冠狀動脈</a:t>
            </a:r>
          </a:p>
        </p:txBody>
      </p:sp>
      <p:sp>
        <p:nvSpPr>
          <p:cNvPr id="34826" name="Text Box 10"/>
          <p:cNvSpPr txBox="1">
            <a:spLocks noChangeArrowheads="1"/>
          </p:cNvSpPr>
          <p:nvPr/>
        </p:nvSpPr>
        <p:spPr bwMode="auto">
          <a:xfrm>
            <a:off x="7467600" y="2590800"/>
            <a:ext cx="9144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ea typeface="標楷體" pitchFamily="65" charset="-120"/>
              </a:rPr>
              <a:t>前降枝</a:t>
            </a:r>
          </a:p>
        </p:txBody>
      </p:sp>
      <p:sp>
        <p:nvSpPr>
          <p:cNvPr id="34828" name="Text Box 12"/>
          <p:cNvSpPr txBox="1">
            <a:spLocks noChangeArrowheads="1"/>
          </p:cNvSpPr>
          <p:nvPr/>
        </p:nvSpPr>
        <p:spPr bwMode="auto">
          <a:xfrm>
            <a:off x="7467600" y="2819400"/>
            <a:ext cx="914400" cy="336550"/>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1600">
                <a:ea typeface="標楷體" pitchFamily="65" charset="-120"/>
              </a:rPr>
              <a:t>環繞枝</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圖片 3" descr="擷取6.JPG"/>
          <p:cNvPicPr>
            <a:picLocks noChangeAspect="1"/>
          </p:cNvPicPr>
          <p:nvPr/>
        </p:nvPicPr>
        <p:blipFill>
          <a:blip r:embed="rId2" cstate="print"/>
          <a:srcRect/>
          <a:stretch>
            <a:fillRect/>
          </a:stretch>
        </p:blipFill>
        <p:spPr bwMode="auto">
          <a:xfrm>
            <a:off x="1619250" y="981075"/>
            <a:ext cx="5546725" cy="5876925"/>
          </a:xfrm>
          <a:prstGeom prst="rect">
            <a:avLst/>
          </a:prstGeom>
          <a:noFill/>
          <a:ln w="9525">
            <a:noFill/>
            <a:miter lim="800000"/>
            <a:headEnd/>
            <a:tailEnd/>
          </a:ln>
        </p:spPr>
      </p:pic>
      <p:sp>
        <p:nvSpPr>
          <p:cNvPr id="3" name="標題 2"/>
          <p:cNvSpPr>
            <a:spLocks noGrp="1"/>
          </p:cNvSpPr>
          <p:nvPr>
            <p:ph type="title"/>
          </p:nvPr>
        </p:nvSpPr>
        <p:spPr>
          <a:xfrm>
            <a:off x="468313" y="188913"/>
            <a:ext cx="8305800" cy="719137"/>
          </a:xfrm>
        </p:spPr>
        <p:txBody>
          <a:bodyPr rtlCol="0">
            <a:normAutofit fontScale="90000"/>
          </a:bodyPr>
          <a:lstStyle/>
          <a:p>
            <a:pPr fontAlgn="auto">
              <a:spcAft>
                <a:spcPts val="0"/>
              </a:spcAft>
              <a:defRPr/>
            </a:pPr>
            <a:r>
              <a:rPr lang="en-US" altLang="zh-TW" sz="2400" b="1" dirty="0" smtClean="0"/>
              <a:t>2010 Guidelines of the Taiwan Society of Cardiology</a:t>
            </a:r>
            <a:br>
              <a:rPr lang="en-US" altLang="zh-TW" sz="2400" b="1" dirty="0" smtClean="0"/>
            </a:br>
            <a:r>
              <a:rPr lang="en-US" altLang="zh-TW" sz="2400" b="1" dirty="0" smtClean="0"/>
              <a:t>for the Management of Hypertension</a:t>
            </a:r>
            <a:endParaRPr lang="zh-TW" altLang="en-US" sz="2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2"/>
          <p:cNvSpPr>
            <a:spLocks noGrp="1"/>
          </p:cNvSpPr>
          <p:nvPr>
            <p:ph type="title"/>
          </p:nvPr>
        </p:nvSpPr>
        <p:spPr/>
        <p:txBody>
          <a:bodyPr/>
          <a:lstStyle/>
          <a:p>
            <a:endParaRPr lang="zh-TW" altLang="en-US" smtClean="0"/>
          </a:p>
        </p:txBody>
      </p:sp>
      <p:sp>
        <p:nvSpPr>
          <p:cNvPr id="27651" name="內容版面配置區 3"/>
          <p:cNvSpPr>
            <a:spLocks noGrp="1"/>
          </p:cNvSpPr>
          <p:nvPr>
            <p:ph idx="1"/>
          </p:nvPr>
        </p:nvSpPr>
        <p:spPr/>
        <p:txBody>
          <a:bodyPr/>
          <a:lstStyle/>
          <a:p>
            <a:r>
              <a:rPr lang="zh-TW" altLang="zh-TW" sz="2800" smtClean="0"/>
              <a:t>高血壓及腎臟病兩者間的共病率很高</a:t>
            </a:r>
            <a:endParaRPr lang="en-US" altLang="zh-TW" sz="2800" smtClean="0"/>
          </a:p>
          <a:p>
            <a:r>
              <a:rPr lang="zh-TW" altLang="zh-TW" sz="2800" smtClean="0"/>
              <a:t>腎臟的小血管非常容易受到高血壓的傷害，要檢驗腎臟是否正常運作，可以檢查尿液中是否出現</a:t>
            </a:r>
            <a:r>
              <a:rPr lang="zh-TW" altLang="zh-TW" sz="2800" smtClean="0">
                <a:solidFill>
                  <a:srgbClr val="FF0000"/>
                </a:solidFill>
              </a:rPr>
              <a:t>微白蛋白尿</a:t>
            </a:r>
          </a:p>
          <a:p>
            <a:r>
              <a:rPr lang="zh-TW" altLang="zh-TW" sz="2800" smtClean="0"/>
              <a:t>高血壓患者一定要小心預防腎功能損害</a:t>
            </a:r>
            <a:r>
              <a:rPr lang="en-US" altLang="zh-TW" sz="2800" smtClean="0"/>
              <a:t>:42</a:t>
            </a:r>
            <a:r>
              <a:rPr lang="zh-TW" altLang="zh-TW" sz="2800" smtClean="0"/>
              <a:t>％的高血壓患者最終有腎臟併發症，</a:t>
            </a:r>
            <a:r>
              <a:rPr lang="en-US" altLang="zh-TW" sz="2800" smtClean="0"/>
              <a:t>10</a:t>
            </a:r>
            <a:r>
              <a:rPr lang="zh-TW" altLang="zh-TW" sz="2800" smtClean="0"/>
              <a:t>％的高血壓患者死於腎功能衰竭。</a:t>
            </a:r>
          </a:p>
          <a:p>
            <a:r>
              <a:rPr lang="zh-TW" altLang="zh-TW" sz="2800" smtClean="0"/>
              <a:t>預防高血壓腎損害的原則就是控制血壓</a:t>
            </a:r>
            <a:endParaRPr lang="en-US" altLang="zh-TW" sz="2800" smtClean="0"/>
          </a:p>
          <a:p>
            <a:r>
              <a:rPr lang="zh-TW" altLang="zh-TW" sz="2800" smtClean="0">
                <a:solidFill>
                  <a:srgbClr val="FF0000"/>
                </a:solidFill>
              </a:rPr>
              <a:t>充分控制血壓能夠預防、穩定、甚至逆轉高血壓腎損害</a:t>
            </a:r>
            <a:r>
              <a:rPr lang="zh-TW" altLang="zh-TW" sz="2800" smtClean="0"/>
              <a: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TW" altLang="en-US" smtClean="0">
                <a:latin typeface="Arial" pitchFamily="34" charset="0"/>
                <a:ea typeface="標楷體" pitchFamily="65" charset="-120"/>
              </a:rPr>
              <a:t>抗高血壓藥物</a:t>
            </a:r>
          </a:p>
        </p:txBody>
      </p:sp>
      <p:sp>
        <p:nvSpPr>
          <p:cNvPr id="30723" name="Rectangle 3"/>
          <p:cNvSpPr>
            <a:spLocks noGrp="1" noChangeArrowheads="1"/>
          </p:cNvSpPr>
          <p:nvPr>
            <p:ph type="body" idx="1"/>
          </p:nvPr>
        </p:nvSpPr>
        <p:spPr/>
        <p:txBody>
          <a:bodyPr/>
          <a:lstStyle/>
          <a:p>
            <a:pPr eaLnBrk="1" hangingPunct="1">
              <a:lnSpc>
                <a:spcPct val="90000"/>
              </a:lnSpc>
            </a:pPr>
            <a:r>
              <a:rPr lang="zh-TW" altLang="en-US" sz="2800" dirty="0" smtClean="0">
                <a:latin typeface="Arial" pitchFamily="34" charset="0"/>
                <a:ea typeface="標楷體" pitchFamily="65" charset="-120"/>
              </a:rPr>
              <a:t>利尿劑</a:t>
            </a:r>
          </a:p>
          <a:p>
            <a:pPr eaLnBrk="1" hangingPunct="1">
              <a:lnSpc>
                <a:spcPct val="90000"/>
              </a:lnSpc>
            </a:pPr>
            <a:r>
              <a:rPr lang="zh-TW" altLang="en-US" sz="2800" dirty="0" smtClean="0">
                <a:latin typeface="Arial" pitchFamily="34" charset="0"/>
                <a:ea typeface="標楷體" pitchFamily="65" charset="-120"/>
              </a:rPr>
              <a:t>乙型（</a:t>
            </a:r>
            <a:r>
              <a:rPr lang="zh-TW" altLang="en-US" sz="2800" dirty="0" smtClean="0">
                <a:latin typeface="Arial" pitchFamily="34" charset="0"/>
                <a:ea typeface="標楷體" pitchFamily="65" charset="-120"/>
                <a:sym typeface="Symbol" pitchFamily="18" charset="2"/>
              </a:rPr>
              <a:t>）</a:t>
            </a:r>
            <a:r>
              <a:rPr lang="zh-TW" altLang="en-US" sz="2800" dirty="0" smtClean="0">
                <a:latin typeface="Arial" pitchFamily="34" charset="0"/>
                <a:ea typeface="標楷體" pitchFamily="65" charset="-120"/>
              </a:rPr>
              <a:t>受體阻斷劑</a:t>
            </a:r>
          </a:p>
          <a:p>
            <a:pPr eaLnBrk="1" hangingPunct="1">
              <a:lnSpc>
                <a:spcPct val="90000"/>
              </a:lnSpc>
            </a:pPr>
            <a:r>
              <a:rPr lang="zh-TW" altLang="en-US" sz="2800" dirty="0" smtClean="0">
                <a:latin typeface="Arial" pitchFamily="34" charset="0"/>
                <a:ea typeface="標楷體" pitchFamily="65" charset="-120"/>
              </a:rPr>
              <a:t>甲型（</a:t>
            </a:r>
            <a:r>
              <a:rPr lang="zh-TW" altLang="en-US" sz="2800" dirty="0" smtClean="0">
                <a:latin typeface="Arial" pitchFamily="34" charset="0"/>
                <a:ea typeface="標楷體" pitchFamily="65" charset="-120"/>
                <a:sym typeface="Symbol" pitchFamily="18" charset="2"/>
              </a:rPr>
              <a:t>）</a:t>
            </a:r>
            <a:r>
              <a:rPr lang="zh-TW" altLang="en-US" sz="2800" dirty="0" smtClean="0">
                <a:latin typeface="Arial" pitchFamily="34" charset="0"/>
                <a:ea typeface="標楷體" pitchFamily="65" charset="-120"/>
              </a:rPr>
              <a:t>受體阻斷劑</a:t>
            </a:r>
          </a:p>
          <a:p>
            <a:pPr eaLnBrk="1" hangingPunct="1">
              <a:lnSpc>
                <a:spcPct val="90000"/>
              </a:lnSpc>
            </a:pPr>
            <a:r>
              <a:rPr lang="zh-TW" altLang="en-US" sz="2800" dirty="0" smtClean="0">
                <a:latin typeface="Arial" pitchFamily="34" charset="0"/>
                <a:ea typeface="標楷體" pitchFamily="65" charset="-120"/>
              </a:rPr>
              <a:t>混合型受體阻斷劑</a:t>
            </a:r>
          </a:p>
          <a:p>
            <a:pPr eaLnBrk="1" hangingPunct="1">
              <a:lnSpc>
                <a:spcPct val="90000"/>
              </a:lnSpc>
            </a:pPr>
            <a:r>
              <a:rPr lang="zh-TW" altLang="en-US" sz="2800" dirty="0" smtClean="0">
                <a:latin typeface="Arial" pitchFamily="34" charset="0"/>
                <a:ea typeface="標楷體" pitchFamily="65" charset="-120"/>
              </a:rPr>
              <a:t>血管張力素轉化酶抑制劑</a:t>
            </a:r>
          </a:p>
          <a:p>
            <a:pPr eaLnBrk="1" hangingPunct="1">
              <a:lnSpc>
                <a:spcPct val="90000"/>
              </a:lnSpc>
            </a:pPr>
            <a:r>
              <a:rPr lang="zh-TW" altLang="en-US" sz="2800" dirty="0" smtClean="0">
                <a:latin typeface="Arial" pitchFamily="34" charset="0"/>
                <a:ea typeface="標楷體" pitchFamily="65" charset="-120"/>
              </a:rPr>
              <a:t>血管張力素受體阻斷劑</a:t>
            </a:r>
          </a:p>
          <a:p>
            <a:pPr eaLnBrk="1" hangingPunct="1">
              <a:lnSpc>
                <a:spcPct val="90000"/>
              </a:lnSpc>
            </a:pPr>
            <a:r>
              <a:rPr lang="zh-TW" altLang="en-US" sz="2800" dirty="0" smtClean="0">
                <a:latin typeface="Arial" pitchFamily="34" charset="0"/>
                <a:ea typeface="標楷體" pitchFamily="65" charset="-120"/>
              </a:rPr>
              <a:t>鈣離子阻斷劑</a:t>
            </a:r>
          </a:p>
          <a:p>
            <a:pPr eaLnBrk="1" hangingPunct="1">
              <a:lnSpc>
                <a:spcPct val="90000"/>
              </a:lnSpc>
            </a:pPr>
            <a:r>
              <a:rPr lang="zh-TW" altLang="en-US" sz="2800" dirty="0" smtClean="0">
                <a:latin typeface="Arial" pitchFamily="34" charset="0"/>
                <a:ea typeface="標楷體" pitchFamily="65" charset="-120"/>
              </a:rPr>
              <a:t>中樞神經第二型甲型（</a:t>
            </a:r>
            <a:r>
              <a:rPr lang="zh-TW" altLang="en-US" sz="2800" dirty="0" smtClean="0">
                <a:latin typeface="Arial" pitchFamily="34" charset="0"/>
                <a:ea typeface="標楷體" pitchFamily="65" charset="-120"/>
                <a:sym typeface="Symbol" pitchFamily="18" charset="2"/>
              </a:rPr>
              <a:t></a:t>
            </a:r>
            <a:r>
              <a:rPr lang="en-US" altLang="zh-TW" sz="2800" baseline="-25000" dirty="0" smtClean="0">
                <a:latin typeface="Arial" pitchFamily="34" charset="0"/>
                <a:ea typeface="標楷體" pitchFamily="65" charset="-120"/>
                <a:sym typeface="Symbol" pitchFamily="18" charset="2"/>
              </a:rPr>
              <a:t>2</a:t>
            </a:r>
            <a:r>
              <a:rPr lang="zh-TW" altLang="en-US" sz="2800" dirty="0" smtClean="0">
                <a:latin typeface="Arial" pitchFamily="34" charset="0"/>
                <a:ea typeface="標楷體" pitchFamily="65" charset="-120"/>
                <a:sym typeface="Symbol" pitchFamily="18" charset="2"/>
              </a:rPr>
              <a:t>）</a:t>
            </a:r>
            <a:r>
              <a:rPr lang="zh-TW" altLang="en-US" sz="2800" dirty="0" smtClean="0">
                <a:latin typeface="Arial" pitchFamily="34" charset="0"/>
                <a:ea typeface="標楷體" pitchFamily="65" charset="-120"/>
              </a:rPr>
              <a:t>受體增強劑</a:t>
            </a:r>
          </a:p>
          <a:p>
            <a:pPr eaLnBrk="1" hangingPunct="1">
              <a:lnSpc>
                <a:spcPct val="90000"/>
              </a:lnSpc>
            </a:pPr>
            <a:r>
              <a:rPr lang="zh-TW" altLang="en-US" sz="2800" dirty="0" smtClean="0">
                <a:latin typeface="Arial" pitchFamily="34" charset="0"/>
                <a:ea typeface="標楷體" pitchFamily="65" charset="-120"/>
              </a:rPr>
              <a:t>直接血管擴張劑</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2"/>
          <p:cNvSpPr>
            <a:spLocks noGrp="1"/>
          </p:cNvSpPr>
          <p:nvPr>
            <p:ph type="title"/>
          </p:nvPr>
        </p:nvSpPr>
        <p:spPr/>
        <p:txBody>
          <a:bodyPr/>
          <a:lstStyle/>
          <a:p>
            <a:pPr fontAlgn="auto">
              <a:spcAft>
                <a:spcPts val="0"/>
              </a:spcAft>
              <a:defRPr/>
            </a:pPr>
            <a:r>
              <a:rPr lang="zh-TW" altLang="en-US" smtClean="0"/>
              <a:t>糖尿病</a:t>
            </a:r>
          </a:p>
        </p:txBody>
      </p:sp>
      <p:pic>
        <p:nvPicPr>
          <p:cNvPr id="35843" name="Picture 2" descr="http://www.dr-gumpert.de/fileadmin/bilder/Innere/diabetes/Diabetes_mellitus_01.jpg"/>
          <p:cNvPicPr>
            <a:picLocks noChangeAspect="1" noChangeArrowheads="1"/>
          </p:cNvPicPr>
          <p:nvPr/>
        </p:nvPicPr>
        <p:blipFill>
          <a:blip r:embed="rId2" cstate="print"/>
          <a:srcRect/>
          <a:stretch>
            <a:fillRect/>
          </a:stretch>
        </p:blipFill>
        <p:spPr bwMode="auto">
          <a:xfrm>
            <a:off x="369888" y="2636838"/>
            <a:ext cx="4208462" cy="2808287"/>
          </a:xfrm>
          <a:prstGeom prst="rect">
            <a:avLst/>
          </a:prstGeom>
          <a:noFill/>
          <a:ln w="9525">
            <a:noFill/>
            <a:miter lim="800000"/>
            <a:headEnd/>
            <a:tailEnd/>
          </a:ln>
        </p:spPr>
      </p:pic>
      <p:pic>
        <p:nvPicPr>
          <p:cNvPr id="35844" name="Picture 4" descr="http://www.find-how.com/food/recipe/cake.jpg"/>
          <p:cNvPicPr>
            <a:picLocks noChangeAspect="1" noChangeArrowheads="1"/>
          </p:cNvPicPr>
          <p:nvPr/>
        </p:nvPicPr>
        <p:blipFill>
          <a:blip r:embed="rId3" cstate="print"/>
          <a:srcRect/>
          <a:stretch>
            <a:fillRect/>
          </a:stretch>
        </p:blipFill>
        <p:spPr bwMode="auto">
          <a:xfrm>
            <a:off x="4716463" y="2420938"/>
            <a:ext cx="381000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zh-TW" altLang="en-US" smtClean="0"/>
              <a:t>診斷標準</a:t>
            </a:r>
          </a:p>
        </p:txBody>
      </p:sp>
      <p:sp>
        <p:nvSpPr>
          <p:cNvPr id="36867" name="內容版面配置區 2"/>
          <p:cNvSpPr>
            <a:spLocks noGrp="1"/>
          </p:cNvSpPr>
          <p:nvPr>
            <p:ph idx="1"/>
          </p:nvPr>
        </p:nvSpPr>
        <p:spPr/>
        <p:txBody>
          <a:bodyPr/>
          <a:lstStyle/>
          <a:p>
            <a:r>
              <a:rPr lang="en-US" altLang="zh-TW" smtClean="0"/>
              <a:t>HbA1C &gt; 6.5%</a:t>
            </a:r>
          </a:p>
          <a:p>
            <a:r>
              <a:rPr lang="zh-TW" altLang="en-US" smtClean="0"/>
              <a:t>空腹血糖 </a:t>
            </a:r>
            <a:r>
              <a:rPr lang="en-US" altLang="zh-TW" smtClean="0"/>
              <a:t>&gt;</a:t>
            </a:r>
            <a:r>
              <a:rPr lang="zh-TW" altLang="en-US" smtClean="0"/>
              <a:t> </a:t>
            </a:r>
            <a:r>
              <a:rPr lang="en-US" altLang="zh-TW" smtClean="0"/>
              <a:t>126 mg/dL; OGTT test </a:t>
            </a:r>
            <a:r>
              <a:rPr lang="zh-TW" altLang="en-US" smtClean="0"/>
              <a:t>血糖 </a:t>
            </a:r>
            <a:r>
              <a:rPr lang="en-US" altLang="zh-TW" smtClean="0"/>
              <a:t>&gt;</a:t>
            </a:r>
            <a:r>
              <a:rPr lang="zh-TW" altLang="en-US" smtClean="0"/>
              <a:t> </a:t>
            </a:r>
            <a:r>
              <a:rPr lang="en-US" altLang="zh-TW" smtClean="0"/>
              <a:t>200 mg/dL  (75</a:t>
            </a:r>
            <a:r>
              <a:rPr lang="zh-TW" altLang="en-US" smtClean="0"/>
              <a:t>公克的無水葡萄糖溶於水，測</a:t>
            </a:r>
            <a:r>
              <a:rPr lang="en-US" altLang="zh-TW" smtClean="0"/>
              <a:t>2</a:t>
            </a:r>
            <a:r>
              <a:rPr lang="zh-TW" altLang="en-US" smtClean="0"/>
              <a:t>小時候血糖</a:t>
            </a:r>
            <a:r>
              <a:rPr lang="en-US" altLang="zh-TW" smtClean="0"/>
              <a:t>)</a:t>
            </a:r>
          </a:p>
          <a:p>
            <a:r>
              <a:rPr lang="zh-TW" altLang="en-US" smtClean="0"/>
              <a:t>有高血糖的典型症狀或高血糖危象</a:t>
            </a:r>
            <a:r>
              <a:rPr lang="en-US" altLang="zh-TW" smtClean="0"/>
              <a:t>(hyperglycemiccrisis)</a:t>
            </a:r>
            <a:r>
              <a:rPr lang="zh-TW" altLang="en-US" smtClean="0"/>
              <a:t>，而其隨機血糖≥</a:t>
            </a:r>
            <a:r>
              <a:rPr lang="en-US" altLang="zh-TW" smtClean="0"/>
              <a:t>200 mg/dL(11.1 mmol/L)</a:t>
            </a:r>
            <a:r>
              <a:rPr lang="zh-TW" altLang="en-US" smtClean="0"/>
              <a:t>，即可診斷為糖尿病</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0" y="1128713"/>
            <a:ext cx="9101138"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endParaRPr lang="zh-TW" altLang="en-US" smtClean="0"/>
          </a:p>
        </p:txBody>
      </p:sp>
      <p:sp>
        <p:nvSpPr>
          <p:cNvPr id="38915" name="內容版面配置區 2"/>
          <p:cNvSpPr>
            <a:spLocks noGrp="1"/>
          </p:cNvSpPr>
          <p:nvPr>
            <p:ph idx="1"/>
          </p:nvPr>
        </p:nvSpPr>
        <p:spPr/>
        <p:txBody>
          <a:bodyPr/>
          <a:lstStyle/>
          <a:p>
            <a:r>
              <a:rPr lang="en-US" altLang="zh-TW" smtClean="0"/>
              <a:t>Normal &lt; 100 mg/dL</a:t>
            </a:r>
          </a:p>
          <a:p>
            <a:r>
              <a:rPr lang="en-US" altLang="zh-TW" smtClean="0"/>
              <a:t>IGT (impaired glucose tolerance) : OGTT 140-199 mg/dL</a:t>
            </a:r>
          </a:p>
          <a:p>
            <a:r>
              <a:rPr lang="en-US" altLang="zh-TW" smtClean="0"/>
              <a:t>IFG(impaired fasting glucose): 110-125 mg/dL</a:t>
            </a:r>
            <a:endParaRPr lang="zh-TW" alt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r>
              <a:rPr lang="zh-TW" altLang="en-US" smtClean="0">
                <a:ea typeface="標楷體" pitchFamily="65" charset="-120"/>
              </a:rPr>
              <a:t>血糖控制</a:t>
            </a:r>
            <a:r>
              <a:rPr lang="en-US" altLang="zh-TW" smtClean="0">
                <a:ea typeface="標楷體" pitchFamily="65" charset="-120"/>
              </a:rPr>
              <a:t>(</a:t>
            </a:r>
            <a:r>
              <a:rPr lang="zh-TW" altLang="en-US" smtClean="0">
                <a:ea typeface="標楷體" pitchFamily="65" charset="-120"/>
              </a:rPr>
              <a:t>目標因人而異</a:t>
            </a:r>
            <a:r>
              <a:rPr lang="en-US" altLang="zh-TW" smtClean="0">
                <a:ea typeface="標楷體" pitchFamily="65" charset="-120"/>
              </a:rPr>
              <a:t>)</a:t>
            </a:r>
            <a:endParaRPr lang="zh-TW" altLang="en-US" smtClean="0">
              <a:ea typeface="標楷體" pitchFamily="65" charset="-120"/>
            </a:endParaRPr>
          </a:p>
        </p:txBody>
      </p:sp>
      <p:sp>
        <p:nvSpPr>
          <p:cNvPr id="39939" name="Rectangle 3"/>
          <p:cNvSpPr>
            <a:spLocks noGrp="1" noChangeArrowheads="1"/>
          </p:cNvSpPr>
          <p:nvPr>
            <p:ph idx="1"/>
          </p:nvPr>
        </p:nvSpPr>
        <p:spPr/>
        <p:txBody>
          <a:bodyPr/>
          <a:lstStyle/>
          <a:p>
            <a:r>
              <a:rPr lang="zh-TW" altLang="en-US" smtClean="0"/>
              <a:t>大多數人  </a:t>
            </a:r>
            <a:r>
              <a:rPr lang="en-US" altLang="zh-TW" smtClean="0"/>
              <a:t>HbA1C &lt; 7.0 %</a:t>
            </a:r>
            <a:endParaRPr lang="zh-TW" altLang="zh-TW"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530225" y="908050"/>
            <a:ext cx="8197850" cy="5113338"/>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201738" y="1919288"/>
            <a:ext cx="6323012"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0"/>
            <a:ext cx="7772400" cy="914400"/>
          </a:xfrm>
        </p:spPr>
        <p:txBody>
          <a:bodyPr/>
          <a:lstStyle/>
          <a:p>
            <a:r>
              <a:rPr lang="zh-TW" altLang="en-US">
                <a:ea typeface="標楷體" pitchFamily="65" charset="-120"/>
              </a:rPr>
              <a:t>心臟</a:t>
            </a:r>
          </a:p>
        </p:txBody>
      </p:sp>
      <p:sp>
        <p:nvSpPr>
          <p:cNvPr id="35843" name="Rectangle 3"/>
          <p:cNvSpPr>
            <a:spLocks noGrp="1" noChangeArrowheads="1"/>
          </p:cNvSpPr>
          <p:nvPr>
            <p:ph type="body" idx="1"/>
          </p:nvPr>
        </p:nvSpPr>
        <p:spPr/>
        <p:txBody>
          <a:bodyPr/>
          <a:lstStyle/>
          <a:p>
            <a:endParaRPr lang="zh-TW" altLang="en-US"/>
          </a:p>
        </p:txBody>
      </p:sp>
      <p:pic>
        <p:nvPicPr>
          <p:cNvPr id="35844" name="Picture 4" descr="ca2"/>
          <p:cNvPicPr>
            <a:picLocks noChangeAspect="1" noChangeArrowheads="1"/>
          </p:cNvPicPr>
          <p:nvPr/>
        </p:nvPicPr>
        <p:blipFill>
          <a:blip r:embed="rId2" cstate="print"/>
          <a:srcRect/>
          <a:stretch>
            <a:fillRect/>
          </a:stretch>
        </p:blipFill>
        <p:spPr bwMode="auto">
          <a:xfrm>
            <a:off x="1143000" y="1600200"/>
            <a:ext cx="6856413" cy="4370388"/>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r>
              <a:rPr lang="zh-TW" altLang="en-US" smtClean="0"/>
              <a:t>嚴格標準</a:t>
            </a:r>
          </a:p>
        </p:txBody>
      </p:sp>
      <p:sp>
        <p:nvSpPr>
          <p:cNvPr id="43011" name="內容版面配置區 2"/>
          <p:cNvSpPr>
            <a:spLocks noGrp="1"/>
          </p:cNvSpPr>
          <p:nvPr>
            <p:ph idx="1"/>
          </p:nvPr>
        </p:nvSpPr>
        <p:spPr/>
        <p:txBody>
          <a:bodyPr/>
          <a:lstStyle/>
          <a:p>
            <a:r>
              <a:rPr lang="zh-TW" altLang="en-US" smtClean="0"/>
              <a:t>糖尿病史較短、預期壽命較長</a:t>
            </a:r>
            <a:r>
              <a:rPr lang="en-US" altLang="zh-TW" smtClean="0"/>
              <a:t>(long life expectancy)</a:t>
            </a:r>
            <a:r>
              <a:rPr lang="zh-TW" altLang="en-US" smtClean="0"/>
              <a:t>以及無明顯心血管病變併發症者</a:t>
            </a:r>
            <a:endParaRPr lang="en-US" altLang="zh-TW" smtClean="0"/>
          </a:p>
          <a:p>
            <a:r>
              <a:rPr lang="zh-TW" altLang="en-US" smtClean="0"/>
              <a:t>接近正常 </a:t>
            </a:r>
            <a:r>
              <a:rPr lang="en-US" altLang="zh-TW" smtClean="0"/>
              <a:t>( 6.5%) </a:t>
            </a:r>
            <a:endParaRPr lang="zh-TW" alt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zh-TW" altLang="en-US" smtClean="0"/>
              <a:t>較寬鬆的標準</a:t>
            </a:r>
          </a:p>
        </p:txBody>
      </p:sp>
      <p:sp>
        <p:nvSpPr>
          <p:cNvPr id="44035" name="內容版面配置區 2"/>
          <p:cNvSpPr>
            <a:spLocks noGrp="1"/>
          </p:cNvSpPr>
          <p:nvPr>
            <p:ph idx="1"/>
          </p:nvPr>
        </p:nvSpPr>
        <p:spPr/>
        <p:txBody>
          <a:bodyPr/>
          <a:lstStyle/>
          <a:p>
            <a:r>
              <a:rPr lang="zh-TW" altLang="en-US" smtClean="0"/>
              <a:t>存有嚴重低血糖病史、預期壽命有限、嚴重微血管或大血管病變併發症、同時罹患多重嚴重疾病以及糖尿病病史多年者，儘管其已做好糖尿病自我管理教育</a:t>
            </a:r>
            <a:r>
              <a:rPr lang="en-US" altLang="zh-TW" smtClean="0"/>
              <a:t>(diabetes self-management education,DSME)</a:t>
            </a:r>
            <a:r>
              <a:rPr lang="zh-TW" altLang="en-US" smtClean="0"/>
              <a:t>、恰當血糖檢測以及接受包括胰島素在內的有效多種降糖藥物治療，仍無法使得血糖值達標者，則其所要求的</a:t>
            </a:r>
            <a:r>
              <a:rPr lang="en-US" altLang="zh-TW" smtClean="0"/>
              <a:t>A1C</a:t>
            </a:r>
            <a:r>
              <a:rPr lang="zh-TW" altLang="en-US" smtClean="0"/>
              <a:t>目標也不需要太嚴苛。</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a:xfrm>
            <a:off x="468313" y="404813"/>
            <a:ext cx="8229600" cy="1143000"/>
          </a:xfrm>
        </p:spPr>
        <p:txBody>
          <a:bodyPr/>
          <a:lstStyle/>
          <a:p>
            <a:r>
              <a:rPr lang="zh-TW" altLang="en-US" smtClean="0"/>
              <a:t>減重</a:t>
            </a:r>
          </a:p>
        </p:txBody>
      </p:sp>
      <p:sp>
        <p:nvSpPr>
          <p:cNvPr id="45059" name="內容版面配置區 2"/>
          <p:cNvSpPr>
            <a:spLocks noGrp="1"/>
          </p:cNvSpPr>
          <p:nvPr>
            <p:ph idx="1"/>
          </p:nvPr>
        </p:nvSpPr>
        <p:spPr>
          <a:xfrm>
            <a:off x="3851275" y="1600200"/>
            <a:ext cx="4835525" cy="4525963"/>
          </a:xfrm>
        </p:spPr>
        <p:txBody>
          <a:bodyPr/>
          <a:lstStyle/>
          <a:p>
            <a:r>
              <a:rPr lang="zh-TW" altLang="en-US" smtClean="0"/>
              <a:t>在超重及肥胖的胰島素阻抗性病人中，適度減輕體重能有效減輕胰島素阻抗性。因此，建議所有超重或肥胖糖尿病病人，或有糖尿病危險因子的病人應減輕體重</a:t>
            </a:r>
          </a:p>
        </p:txBody>
      </p:sp>
      <p:pic>
        <p:nvPicPr>
          <p:cNvPr id="45060" name="Picture 5" descr="fat"/>
          <p:cNvPicPr>
            <a:picLocks noChangeAspect="1" noChangeArrowheads="1"/>
          </p:cNvPicPr>
          <p:nvPr/>
        </p:nvPicPr>
        <p:blipFill>
          <a:blip r:embed="rId2" cstate="print"/>
          <a:srcRect/>
          <a:stretch>
            <a:fillRect/>
          </a:stretch>
        </p:blipFill>
        <p:spPr bwMode="auto">
          <a:xfrm>
            <a:off x="395288" y="1484313"/>
            <a:ext cx="3413125"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pPr fontAlgn="auto">
              <a:spcAft>
                <a:spcPts val="0"/>
              </a:spcAft>
              <a:defRPr/>
            </a:pPr>
            <a:r>
              <a:rPr lang="zh-TW" altLang="en-US" dirty="0" smtClean="0"/>
              <a:t>小心低血糖</a:t>
            </a:r>
          </a:p>
        </p:txBody>
      </p:sp>
      <p:pic>
        <p:nvPicPr>
          <p:cNvPr id="48131" name="Picture 5" descr="http://www.magazine.ayurvediccure.com/wp-content/uploads/2009/01/hungerheadache.jpg"/>
          <p:cNvPicPr>
            <a:picLocks noChangeAspect="1" noChangeArrowheads="1"/>
          </p:cNvPicPr>
          <p:nvPr/>
        </p:nvPicPr>
        <p:blipFill>
          <a:blip r:embed="rId2" cstate="print"/>
          <a:srcRect/>
          <a:stretch>
            <a:fillRect/>
          </a:stretch>
        </p:blipFill>
        <p:spPr bwMode="auto">
          <a:xfrm>
            <a:off x="3995738" y="1557338"/>
            <a:ext cx="4105275" cy="437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r>
              <a:rPr lang="zh-TW" altLang="en-US" smtClean="0"/>
              <a:t>注意</a:t>
            </a:r>
          </a:p>
        </p:txBody>
      </p:sp>
      <p:sp>
        <p:nvSpPr>
          <p:cNvPr id="52227" name="內容版面配置區 2"/>
          <p:cNvSpPr>
            <a:spLocks noGrp="1"/>
          </p:cNvSpPr>
          <p:nvPr>
            <p:ph idx="1"/>
          </p:nvPr>
        </p:nvSpPr>
        <p:spPr/>
        <p:txBody>
          <a:bodyPr/>
          <a:lstStyle/>
          <a:p>
            <a:r>
              <a:rPr lang="zh-TW" altLang="en-US" smtClean="0"/>
              <a:t>視網膜病變</a:t>
            </a:r>
            <a:endParaRPr lang="en-US" altLang="zh-TW" smtClean="0"/>
          </a:p>
          <a:p>
            <a:r>
              <a:rPr lang="zh-TW" altLang="en-US" smtClean="0"/>
              <a:t>神經病變</a:t>
            </a:r>
            <a:endParaRPr lang="en-US" altLang="zh-TW" smtClean="0"/>
          </a:p>
          <a:p>
            <a:r>
              <a:rPr lang="zh-TW" altLang="en-US" smtClean="0"/>
              <a:t>腎臟病變</a:t>
            </a:r>
            <a:endParaRPr lang="en-US" altLang="zh-TW" smtClean="0"/>
          </a:p>
          <a:p>
            <a:r>
              <a:rPr lang="zh-TW" altLang="en-US" smtClean="0"/>
              <a:t>足部護理</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r>
              <a:rPr lang="zh-TW" altLang="en-US" smtClean="0"/>
              <a:t>視網膜病變</a:t>
            </a:r>
          </a:p>
        </p:txBody>
      </p:sp>
      <p:sp>
        <p:nvSpPr>
          <p:cNvPr id="53251" name="內容版面配置區 2"/>
          <p:cNvSpPr>
            <a:spLocks noGrp="1"/>
          </p:cNvSpPr>
          <p:nvPr>
            <p:ph idx="1"/>
          </p:nvPr>
        </p:nvSpPr>
        <p:spPr/>
        <p:txBody>
          <a:bodyPr/>
          <a:lstStyle/>
          <a:p>
            <a:r>
              <a:rPr lang="zh-TW" altLang="en-US" smtClean="0"/>
              <a:t>每年接受眼科專科醫師的檢查。對於</a:t>
            </a:r>
            <a:r>
              <a:rPr lang="en-US" altLang="zh-TW" smtClean="0"/>
              <a:t>1</a:t>
            </a:r>
            <a:r>
              <a:rPr lang="zh-TW" altLang="en-US" smtClean="0"/>
              <a:t>次或多次檢查結果正常者，則可減少檢查頻率</a:t>
            </a:r>
            <a:r>
              <a:rPr lang="en-US" altLang="zh-TW" smtClean="0"/>
              <a:t>(</a:t>
            </a:r>
            <a:r>
              <a:rPr lang="zh-TW" altLang="en-US" smtClean="0"/>
              <a:t>每</a:t>
            </a:r>
            <a:r>
              <a:rPr lang="en-US" altLang="zh-TW" smtClean="0"/>
              <a:t>2-3</a:t>
            </a:r>
            <a:r>
              <a:rPr lang="zh-TW" altLang="en-US" smtClean="0"/>
              <a:t>年</a:t>
            </a:r>
            <a:r>
              <a:rPr lang="en-US" altLang="zh-TW" smtClean="0"/>
              <a:t>1</a:t>
            </a:r>
            <a:r>
              <a:rPr lang="zh-TW" altLang="en-US" smtClean="0"/>
              <a:t>次</a:t>
            </a:r>
            <a:r>
              <a:rPr lang="en-US" altLang="zh-TW" smtClean="0"/>
              <a:t>)</a:t>
            </a:r>
            <a:endParaRPr lang="zh-TW" alt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p:txBody>
          <a:bodyPr/>
          <a:lstStyle/>
          <a:p>
            <a:r>
              <a:rPr lang="zh-TW" altLang="en-US" smtClean="0"/>
              <a:t>腎病變</a:t>
            </a:r>
          </a:p>
        </p:txBody>
      </p:sp>
      <p:sp>
        <p:nvSpPr>
          <p:cNvPr id="54275" name="內容版面配置區 2"/>
          <p:cNvSpPr>
            <a:spLocks noGrp="1"/>
          </p:cNvSpPr>
          <p:nvPr>
            <p:ph idx="1"/>
          </p:nvPr>
        </p:nvSpPr>
        <p:spPr/>
        <p:txBody>
          <a:bodyPr/>
          <a:lstStyle/>
          <a:p>
            <a:r>
              <a:rPr lang="zh-TW" altLang="en-US" smtClean="0"/>
              <a:t>每年篩檢白蛋白排泄率</a:t>
            </a:r>
            <a:endParaRPr lang="en-US" altLang="zh-TW" smtClean="0"/>
          </a:p>
          <a:p>
            <a:r>
              <a:rPr lang="zh-TW" altLang="en-US" smtClean="0"/>
              <a:t>每年測定</a:t>
            </a:r>
            <a:r>
              <a:rPr lang="en-US" altLang="zh-TW" smtClean="0"/>
              <a:t>1</a:t>
            </a:r>
            <a:r>
              <a:rPr lang="zh-TW" altLang="en-US" smtClean="0"/>
              <a:t>次血清肌酐</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Kuanyu\Pictures\2011義大利\DSC08937.jpg"/>
          <p:cNvPicPr>
            <a:picLocks noChangeAspect="1" noChangeArrowheads="1"/>
          </p:cNvPicPr>
          <p:nvPr/>
        </p:nvPicPr>
        <p:blipFill>
          <a:blip r:embed="rId2" cstate="print"/>
          <a:srcRect/>
          <a:stretch>
            <a:fillRect/>
          </a:stretch>
        </p:blipFill>
        <p:spPr bwMode="auto">
          <a:xfrm>
            <a:off x="0" y="620713"/>
            <a:ext cx="9144000" cy="6084887"/>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zh-TW" altLang="en-US">
                <a:ea typeface="標楷體" pitchFamily="65" charset="-120"/>
              </a:rPr>
              <a:t>侵入性治療—</a:t>
            </a:r>
            <a:r>
              <a:rPr kumimoji="0" lang="zh-TW" altLang="en-US">
                <a:ea typeface="標楷體" pitchFamily="65" charset="-120"/>
              </a:rPr>
              <a:t>氣球擴張術</a:t>
            </a:r>
            <a:endParaRPr lang="en-US" altLang="zh-TW">
              <a:ea typeface="標楷體" pitchFamily="65" charset="-120"/>
            </a:endParaRPr>
          </a:p>
        </p:txBody>
      </p:sp>
      <p:sp>
        <p:nvSpPr>
          <p:cNvPr id="59395" name="Rectangle 3"/>
          <p:cNvSpPr>
            <a:spLocks noGrp="1" noChangeArrowheads="1"/>
          </p:cNvSpPr>
          <p:nvPr>
            <p:ph type="body" idx="1"/>
          </p:nvPr>
        </p:nvSpPr>
        <p:spPr/>
        <p:txBody>
          <a:bodyPr/>
          <a:lstStyle/>
          <a:p>
            <a:endParaRPr lang="zh-TW" altLang="en-US"/>
          </a:p>
        </p:txBody>
      </p:sp>
      <p:pic>
        <p:nvPicPr>
          <p:cNvPr id="59397" name="Picture 5" descr="angioplasty"/>
          <p:cNvPicPr>
            <a:picLocks noChangeAspect="1" noChangeArrowheads="1"/>
          </p:cNvPicPr>
          <p:nvPr/>
        </p:nvPicPr>
        <p:blipFill>
          <a:blip r:embed="rId2" cstate="print"/>
          <a:srcRect/>
          <a:stretch>
            <a:fillRect/>
          </a:stretch>
        </p:blipFill>
        <p:spPr bwMode="auto">
          <a:xfrm>
            <a:off x="3017838" y="1676400"/>
            <a:ext cx="6126162" cy="4411663"/>
          </a:xfrm>
          <a:prstGeom prst="rect">
            <a:avLst/>
          </a:prstGeom>
          <a:noFill/>
        </p:spPr>
      </p:pic>
      <p:pic>
        <p:nvPicPr>
          <p:cNvPr id="59398" name="Picture 6" descr="angioplasty-1"/>
          <p:cNvPicPr>
            <a:picLocks noChangeAspect="1" noChangeArrowheads="1"/>
          </p:cNvPicPr>
          <p:nvPr/>
        </p:nvPicPr>
        <p:blipFill>
          <a:blip r:embed="rId3" cstate="print"/>
          <a:srcRect/>
          <a:stretch>
            <a:fillRect/>
          </a:stretch>
        </p:blipFill>
        <p:spPr bwMode="auto">
          <a:xfrm>
            <a:off x="533400" y="1676400"/>
            <a:ext cx="2403475" cy="441960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6" name="Picture 4" descr="cardiac cath"/>
          <p:cNvPicPr>
            <a:picLocks noChangeAspect="1" noChangeArrowheads="1"/>
          </p:cNvPicPr>
          <p:nvPr/>
        </p:nvPicPr>
        <p:blipFill>
          <a:blip r:embed="rId3" cstate="print"/>
          <a:srcRect/>
          <a:stretch>
            <a:fillRect/>
          </a:stretch>
        </p:blipFill>
        <p:spPr bwMode="auto">
          <a:xfrm>
            <a:off x="1016000" y="762000"/>
            <a:ext cx="7112000" cy="5334000"/>
          </a:xfrm>
          <a:prstGeom prst="rect">
            <a:avLst/>
          </a:prstGeom>
          <a:noFill/>
        </p:spPr>
      </p:pic>
    </p:spTree>
  </p:cSld>
  <p:clrMapOvr>
    <a:masterClrMapping/>
  </p:clrMapOvr>
</p:sld>
</file>

<file path=ppt/theme/theme1.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 Diagonal.pot</Template>
  <TotalTime>1372</TotalTime>
  <Words>2628</Words>
  <Application>Microsoft Office PowerPoint</Application>
  <PresentationFormat>如螢幕大小 (4:3)</PresentationFormat>
  <Paragraphs>339</Paragraphs>
  <Slides>110</Slides>
  <Notes>11</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110</vt:i4>
      </vt:variant>
    </vt:vector>
  </HeadingPairs>
  <TitlesOfParts>
    <vt:vector size="112" baseType="lpstr">
      <vt:lpstr>Blue Diagonal</vt:lpstr>
      <vt:lpstr>投影片</vt:lpstr>
      <vt:lpstr>冠狀動脈心臟病的防治</vt:lpstr>
      <vt:lpstr>投影片 2</vt:lpstr>
      <vt:lpstr>投影片 3</vt:lpstr>
      <vt:lpstr>投影片 4</vt:lpstr>
      <vt:lpstr>台灣地區十大死因</vt:lpstr>
      <vt:lpstr>心臟疾病增加原因</vt:lpstr>
      <vt:lpstr>供血給心臟主要靠三條動脈</vt:lpstr>
      <vt:lpstr>心臟</vt:lpstr>
      <vt:lpstr>心臟</vt:lpstr>
      <vt:lpstr>心臟功能</vt:lpstr>
      <vt:lpstr>冠狀動脈心臟病</vt:lpstr>
      <vt:lpstr>阻塞步驟之一</vt:lpstr>
      <vt:lpstr>阻塞步驟之二</vt:lpstr>
      <vt:lpstr>阻塞步驟之三</vt:lpstr>
      <vt:lpstr>阻塞步驟之四</vt:lpstr>
      <vt:lpstr>阻塞步驟之五</vt:lpstr>
      <vt:lpstr>Atherothrombosis: a Generalized and Progressive Process</vt:lpstr>
      <vt:lpstr>投影片 18</vt:lpstr>
      <vt:lpstr>阻塞步驟之六</vt:lpstr>
      <vt:lpstr>投影片 20</vt:lpstr>
      <vt:lpstr>症狀</vt:lpstr>
      <vt:lpstr>臨床表徵與評估</vt:lpstr>
      <vt:lpstr>投影片 23</vt:lpstr>
      <vt:lpstr>誘發因素</vt:lpstr>
      <vt:lpstr>危險因子</vt:lpstr>
      <vt:lpstr>診斷工具</vt:lpstr>
      <vt:lpstr>投影片 27</vt:lpstr>
      <vt:lpstr>處置</vt:lpstr>
      <vt:lpstr>投影片 29</vt:lpstr>
      <vt:lpstr>投影片 30</vt:lpstr>
      <vt:lpstr>適當體重</vt:lpstr>
      <vt:lpstr>飲食</vt:lpstr>
      <vt:lpstr>投影片 33</vt:lpstr>
      <vt:lpstr>飲 食 十 大 守 則 </vt:lpstr>
      <vt:lpstr>投影片 35</vt:lpstr>
      <vt:lpstr>投影片 36</vt:lpstr>
      <vt:lpstr>高血脂</vt:lpstr>
      <vt:lpstr>投影片 38</vt:lpstr>
      <vt:lpstr>Hyperlipidemia</vt:lpstr>
      <vt:lpstr>投影片 40</vt:lpstr>
      <vt:lpstr>Lipid Transport System</vt:lpstr>
      <vt:lpstr>投影片 42</vt:lpstr>
      <vt:lpstr>投影片 43</vt:lpstr>
      <vt:lpstr>Relationship Between Changes in  LDL-C and HDL-C Levels and CHD Risk</vt:lpstr>
      <vt:lpstr>                       原因</vt:lpstr>
      <vt:lpstr>投影片 46</vt:lpstr>
      <vt:lpstr>2004 NCEP-ATP III Guidelines</vt:lpstr>
      <vt:lpstr>美 國 心 臟 學 會 建 議 每 人 每 日 所 進 食 的 膽 固 醇 不 應 超 過 300 毫 克 </vt:lpstr>
      <vt:lpstr>Statins</vt:lpstr>
      <vt:lpstr>投影片 50</vt:lpstr>
      <vt:lpstr>Statins Pleiotropic effect(多效作用)</vt:lpstr>
      <vt:lpstr>飲酒控制</vt:lpstr>
      <vt:lpstr>投影片 53</vt:lpstr>
      <vt:lpstr>藥物治療</vt:lpstr>
      <vt:lpstr>血壓控制—高血壓定義</vt:lpstr>
      <vt:lpstr>2010台灣高血壓指引</vt:lpstr>
      <vt:lpstr>投影片 57</vt:lpstr>
      <vt:lpstr>投影片 58</vt:lpstr>
      <vt:lpstr>高血壓治療需以危險因子為參考</vt:lpstr>
      <vt:lpstr>血壓控制</vt:lpstr>
      <vt:lpstr>目標JNC VII</vt:lpstr>
      <vt:lpstr>投影片 62</vt:lpstr>
      <vt:lpstr>投影片 63</vt:lpstr>
      <vt:lpstr>投影片 64</vt:lpstr>
      <vt:lpstr>投影片 65</vt:lpstr>
      <vt:lpstr>投影片 66</vt:lpstr>
      <vt:lpstr>併發症</vt:lpstr>
      <vt:lpstr>投影片 68</vt:lpstr>
      <vt:lpstr>投影片 69</vt:lpstr>
      <vt:lpstr>投影片 70</vt:lpstr>
      <vt:lpstr>投影片 71</vt:lpstr>
      <vt:lpstr>症狀</vt:lpstr>
      <vt:lpstr>投影片 73</vt:lpstr>
      <vt:lpstr>投影片 74</vt:lpstr>
      <vt:lpstr>投影片 75</vt:lpstr>
      <vt:lpstr>投影片 76</vt:lpstr>
      <vt:lpstr>2010台灣高血壓指引</vt:lpstr>
      <vt:lpstr>2010台灣高血壓指引</vt:lpstr>
      <vt:lpstr>ESH/ESC 2007</vt:lpstr>
      <vt:lpstr>2010 Guidelines of the Taiwan Society of Cardiology for the Management of Hypertension</vt:lpstr>
      <vt:lpstr>投影片 81</vt:lpstr>
      <vt:lpstr>抗高血壓藥物</vt:lpstr>
      <vt:lpstr>糖尿病</vt:lpstr>
      <vt:lpstr>診斷標準</vt:lpstr>
      <vt:lpstr>投影片 85</vt:lpstr>
      <vt:lpstr>投影片 86</vt:lpstr>
      <vt:lpstr>血糖控制(目標因人而異)</vt:lpstr>
      <vt:lpstr>投影片 88</vt:lpstr>
      <vt:lpstr>投影片 89</vt:lpstr>
      <vt:lpstr>嚴格標準</vt:lpstr>
      <vt:lpstr>較寬鬆的標準</vt:lpstr>
      <vt:lpstr>減重</vt:lpstr>
      <vt:lpstr>小心低血糖</vt:lpstr>
      <vt:lpstr>注意</vt:lpstr>
      <vt:lpstr>視網膜病變</vt:lpstr>
      <vt:lpstr>腎病變</vt:lpstr>
      <vt:lpstr>投影片 97</vt:lpstr>
      <vt:lpstr>侵入性治療—氣球擴張術</vt:lpstr>
      <vt:lpstr>投影片 99</vt:lpstr>
      <vt:lpstr>投影片 100</vt:lpstr>
      <vt:lpstr>投影片 101</vt:lpstr>
      <vt:lpstr>投影片 102</vt:lpstr>
      <vt:lpstr>狹窄冠狀動脈心導管影像</vt:lpstr>
      <vt:lpstr>投影片 104</vt:lpstr>
      <vt:lpstr>投影片 105</vt:lpstr>
      <vt:lpstr>投影片 106</vt:lpstr>
      <vt:lpstr>投影片 107</vt:lpstr>
      <vt:lpstr>投影片 108</vt:lpstr>
      <vt:lpstr>侵入性治療—冠狀動脈繞道術</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冠狀動脈疾病的預防</dc:title>
  <dc:creator>--</dc:creator>
  <cp:lastModifiedBy>Kuanyu Chen</cp:lastModifiedBy>
  <cp:revision>123</cp:revision>
  <cp:lastPrinted>1601-01-01T00:00:00Z</cp:lastPrinted>
  <dcterms:created xsi:type="dcterms:W3CDTF">2002-05-25T15:53:30Z</dcterms:created>
  <dcterms:modified xsi:type="dcterms:W3CDTF">2013-03-24T13:16:13Z</dcterms:modified>
</cp:coreProperties>
</file>